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391" r:id="rId3"/>
    <p:sldId id="395" r:id="rId4"/>
    <p:sldId id="396" r:id="rId5"/>
    <p:sldId id="361" r:id="rId6"/>
    <p:sldId id="397" r:id="rId7"/>
    <p:sldId id="392" r:id="rId8"/>
    <p:sldId id="394" r:id="rId9"/>
    <p:sldId id="356" r:id="rId10"/>
    <p:sldId id="362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4D6"/>
    <a:srgbClr val="FFCC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3387" autoAdjust="0"/>
  </p:normalViewPr>
  <p:slideViewPr>
    <p:cSldViewPr snapToObjects="1" showGuides="1">
      <p:cViewPr varScale="1">
        <p:scale>
          <a:sx n="110" d="100"/>
          <a:sy n="110" d="100"/>
        </p:scale>
        <p:origin x="696" y="77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847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897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65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51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Luca Dassa - 11th HL-LHC Collaboration Meeting - 21/10/2021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Luca Dassa - 11th HL-LHC Collaboration Meeting - 21/10/2021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1" y="934141"/>
            <a:ext cx="8226425" cy="377120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67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Luca Dassa - 11th HL-LHC Collaboration Meeting - 21/10/2021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hector.garcia.gavela@cern.ch" TargetMode="External"/><Relationship Id="rId13" Type="http://schemas.openxmlformats.org/officeDocument/2006/relationships/hyperlink" Target="mailto:paul.kohler@cern.ch" TargetMode="External"/><Relationship Id="rId18" Type="http://schemas.openxmlformats.org/officeDocument/2006/relationships/hyperlink" Target="mailto:HI-LUMI-LHC-WP4-CRYOMODULE-UKCERN@cern.ch" TargetMode="External"/><Relationship Id="rId26" Type="http://schemas.openxmlformats.org/officeDocument/2006/relationships/hyperlink" Target="mailto:edward.stephen.jordan@cern.ch" TargetMode="External"/><Relationship Id="rId3" Type="http://schemas.openxmlformats.org/officeDocument/2006/relationships/hyperlink" Target="mailto:Kurt.Artoos@cern.ch" TargetMode="External"/><Relationship Id="rId21" Type="http://schemas.openxmlformats.org/officeDocument/2006/relationships/hyperlink" Target="mailto:niklas.templeton@stfc.ac.uk" TargetMode="External"/><Relationship Id="rId7" Type="http://schemas.openxmlformats.org/officeDocument/2006/relationships/hyperlink" Target="mailto:Luca.Dassa@cern.ch" TargetMode="External"/><Relationship Id="rId12" Type="http://schemas.openxmlformats.org/officeDocument/2006/relationships/hyperlink" Target="mailto:krzysztof.brodzinski@cern.ch" TargetMode="External"/><Relationship Id="rId17" Type="http://schemas.openxmlformats.org/officeDocument/2006/relationships/hyperlink" Target="mailto:nuria.valverde.alonso@cern.ch" TargetMode="External"/><Relationship Id="rId25" Type="http://schemas.openxmlformats.org/officeDocument/2006/relationships/hyperlink" Target="mailto:john.paul.hindley@cern.ch" TargetMode="External"/><Relationship Id="rId33" Type="http://schemas.openxmlformats.org/officeDocument/2006/relationships/hyperlink" Target="mailto:a.may@cern.ch" TargetMode="External"/><Relationship Id="rId2" Type="http://schemas.openxmlformats.org/officeDocument/2006/relationships/hyperlink" Target="mailto:HI-LUMI-LHC-WP4-COORD-CRYOMODULE@cern.ch" TargetMode="External"/><Relationship Id="rId16" Type="http://schemas.openxmlformats.org/officeDocument/2006/relationships/hyperlink" Target="mailto:vivien.rude@cern.ch" TargetMode="External"/><Relationship Id="rId20" Type="http://schemas.openxmlformats.org/officeDocument/2006/relationships/hyperlink" Target="mailto:taaj.sian@cockcroft.ac.uk" TargetMode="External"/><Relationship Id="rId29" Type="http://schemas.openxmlformats.org/officeDocument/2006/relationships/hyperlink" Target="mailto:niklas.john.templeton@cern.ch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teddy.capelli@cern.ch" TargetMode="External"/><Relationship Id="rId11" Type="http://schemas.openxmlformats.org/officeDocument/2006/relationships/hyperlink" Target="mailto:simon.barriere@cern.ch" TargetMode="External"/><Relationship Id="rId24" Type="http://schemas.openxmlformats.org/officeDocument/2006/relationships/hyperlink" Target="mailto:carlos.granjeiro@stfc.ac.uk" TargetMode="External"/><Relationship Id="rId32" Type="http://schemas.openxmlformats.org/officeDocument/2006/relationships/hyperlink" Target="mailto:andrew.may@stfc.ac.uk" TargetMode="External"/><Relationship Id="rId5" Type="http://schemas.openxmlformats.org/officeDocument/2006/relationships/hyperlink" Target="mailto:Ofelia.Capatina@cern.ch" TargetMode="External"/><Relationship Id="rId15" Type="http://schemas.openxmlformats.org/officeDocument/2006/relationships/hyperlink" Target="mailto:chiara.pasquino@cern.ch" TargetMode="External"/><Relationship Id="rId23" Type="http://schemas.openxmlformats.org/officeDocument/2006/relationships/hyperlink" Target="mailto:alejandro.castilla.loeza@cern.ch" TargetMode="External"/><Relationship Id="rId28" Type="http://schemas.openxmlformats.org/officeDocument/2006/relationships/hyperlink" Target="mailto:joel.sauza@cern.ch" TargetMode="External"/><Relationship Id="rId10" Type="http://schemas.openxmlformats.org/officeDocument/2006/relationships/hyperlink" Target="mailto:HI-LUMI-LHC-WP4-CERN-CRYOMODULE@cern.ch" TargetMode="External"/><Relationship Id="rId19" Type="http://schemas.openxmlformats.org/officeDocument/2006/relationships/hyperlink" Target="mailto:thomas.jones@stfc.ac.uk" TargetMode="External"/><Relationship Id="rId31" Type="http://schemas.openxmlformats.org/officeDocument/2006/relationships/hyperlink" Target="mailto:thomas.hanley@stfc.ac.uk" TargetMode="External"/><Relationship Id="rId4" Type="http://schemas.openxmlformats.org/officeDocument/2006/relationships/hyperlink" Target="mailto:rama.calaga@cern.ch" TargetMode="External"/><Relationship Id="rId9" Type="http://schemas.openxmlformats.org/officeDocument/2006/relationships/hyperlink" Target="mailto:Marco.Garlasche@cern.ch" TargetMode="External"/><Relationship Id="rId14" Type="http://schemas.openxmlformats.org/officeDocument/2006/relationships/hyperlink" Target="mailto:Eric.Montesinos@cern.ch" TargetMode="External"/><Relationship Id="rId22" Type="http://schemas.openxmlformats.org/officeDocument/2006/relationships/hyperlink" Target="mailto:graeme.burt@cockcroft.ac.uk" TargetMode="External"/><Relationship Id="rId27" Type="http://schemas.openxmlformats.org/officeDocument/2006/relationships/hyperlink" Target="mailto:shrikant.pattalwar@stfc.ac.uk" TargetMode="External"/><Relationship Id="rId30" Type="http://schemas.openxmlformats.org/officeDocument/2006/relationships/hyperlink" Target="mailto:luke.bladen@stfc.ac.u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49938" y="1779662"/>
            <a:ext cx="5808012" cy="1401308"/>
          </a:xfrm>
        </p:spPr>
        <p:txBody>
          <a:bodyPr/>
          <a:lstStyle/>
          <a:p>
            <a:pPr algn="ctr"/>
            <a:r>
              <a:rPr lang="en-US" dirty="0" smtClean="0"/>
              <a:t>Engineering </a:t>
            </a:r>
            <a:r>
              <a:rPr lang="en-US" dirty="0" smtClean="0"/>
              <a:t>Specifications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 smtClean="0"/>
              <a:t>communication workflow</a:t>
            </a:r>
            <a:endParaRPr lang="en-GB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6246" y="3600450"/>
            <a:ext cx="5400060" cy="742950"/>
          </a:xfrm>
        </p:spPr>
        <p:txBody>
          <a:bodyPr>
            <a:normAutofit/>
          </a:bodyPr>
          <a:lstStyle/>
          <a:p>
            <a:r>
              <a:rPr lang="fr-FR" sz="1600" b="1" dirty="0" smtClean="0">
                <a:ea typeface="+mj-ea"/>
                <a:cs typeface="+mj-cs"/>
              </a:rPr>
              <a:t>H. Garcia Gavela on </a:t>
            </a:r>
            <a:r>
              <a:rPr lang="fr-FR" sz="1600" b="1" dirty="0" err="1" smtClean="0">
                <a:ea typeface="+mj-ea"/>
                <a:cs typeface="+mj-cs"/>
              </a:rPr>
              <a:t>behalf</a:t>
            </a:r>
            <a:r>
              <a:rPr lang="fr-FR" sz="1600" b="1" dirty="0" smtClean="0">
                <a:ea typeface="+mj-ea"/>
                <a:cs typeface="+mj-cs"/>
              </a:rPr>
              <a:t> of WP4</a:t>
            </a:r>
            <a:endParaRPr lang="fr-FR" sz="16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31486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B17BF0-E5C9-4DD3-8BE3-9D71BC27B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474360"/>
              </p:ext>
            </p:extLst>
          </p:nvPr>
        </p:nvGraphicFramePr>
        <p:xfrm>
          <a:off x="251520" y="108871"/>
          <a:ext cx="8615280" cy="4502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8026">
                  <a:extLst>
                    <a:ext uri="{9D8B030D-6E8A-4147-A177-3AD203B41FA5}">
                      <a16:colId xmlns:a16="http://schemas.microsoft.com/office/drawing/2014/main" val="2648482680"/>
                    </a:ext>
                  </a:extLst>
                </a:gridCol>
                <a:gridCol w="1111020">
                  <a:extLst>
                    <a:ext uri="{9D8B030D-6E8A-4147-A177-3AD203B41FA5}">
                      <a16:colId xmlns:a16="http://schemas.microsoft.com/office/drawing/2014/main" val="1047715186"/>
                    </a:ext>
                  </a:extLst>
                </a:gridCol>
                <a:gridCol w="2429951">
                  <a:extLst>
                    <a:ext uri="{9D8B030D-6E8A-4147-A177-3AD203B41FA5}">
                      <a16:colId xmlns:a16="http://schemas.microsoft.com/office/drawing/2014/main" val="979889594"/>
                    </a:ext>
                  </a:extLst>
                </a:gridCol>
                <a:gridCol w="1178158">
                  <a:extLst>
                    <a:ext uri="{9D8B030D-6E8A-4147-A177-3AD203B41FA5}">
                      <a16:colId xmlns:a16="http://schemas.microsoft.com/office/drawing/2014/main" val="1227883568"/>
                    </a:ext>
                  </a:extLst>
                </a:gridCol>
                <a:gridCol w="2798125">
                  <a:extLst>
                    <a:ext uri="{9D8B030D-6E8A-4147-A177-3AD203B41FA5}">
                      <a16:colId xmlns:a16="http://schemas.microsoft.com/office/drawing/2014/main" val="35076353"/>
                    </a:ext>
                  </a:extLst>
                </a:gridCol>
              </a:tblGrid>
              <a:tr h="144015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E-Group Name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Mailing List account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List of People Mailing list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EDMS Distribution list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List of People Distribution List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1505916297"/>
                  </a:ext>
                </a:extLst>
              </a:tr>
              <a:tr h="730213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HI-LUMI-LHC-WP4-COORD-CRYOMODULE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 u="sng" dirty="0">
                          <a:effectLst/>
                          <a:hlinkClick r:id="rId2"/>
                        </a:rPr>
                        <a:t>HI-LUMI-LHC-WP4-COORD-CRYOMODULE@cern.ch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3"/>
                        </a:rPr>
                        <a:t>Kurt.Artoos@cern.ch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4"/>
                        </a:rPr>
                        <a:t>rama.calaga@cern.ch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5"/>
                        </a:rPr>
                        <a:t>Ofelia.Capatina@cern.ch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6"/>
                        </a:rPr>
                        <a:t>teddy.capelli@cern.ch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7"/>
                        </a:rPr>
                        <a:t>Luca.Dassa@cern.ch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8"/>
                        </a:rPr>
                        <a:t>hector.garcia.gavela@cern.ch</a:t>
                      </a:r>
                      <a:endParaRPr lang="en-GB" sz="65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>
                          <a:effectLst/>
                          <a:hlinkClick r:id="rId9"/>
                        </a:rPr>
                        <a:t>Marco.Garlasche@cern.ch</a:t>
                      </a:r>
                      <a:endParaRPr lang="en-GB" sz="650">
                        <a:solidFill>
                          <a:srgbClr val="1F4E7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WP4_COORD_CRYOMODULE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Kurt ARTOOS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Rama CALAGA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Ofelia CAPATINA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TEDDY CAPELLI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LUCA DASSA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HECTOR GARCIA GAVELA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MARCO </a:t>
                      </a:r>
                      <a:r>
                        <a:rPr lang="es-ES" sz="650" dirty="0" smtClean="0">
                          <a:effectLst/>
                        </a:rPr>
                        <a:t>GARLASCHE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  <a:endParaRPr lang="en-GB" sz="6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2540550239"/>
                  </a:ext>
                </a:extLst>
              </a:tr>
              <a:tr h="1337482">
                <a:tc>
                  <a:txBody>
                    <a:bodyPr/>
                    <a:lstStyle/>
                    <a:p>
                      <a:r>
                        <a:rPr lang="fr-CH" sz="650" dirty="0">
                          <a:effectLst/>
                        </a:rPr>
                        <a:t>HI-LUMI-LHC-WP4-CERN-CRYOMODULE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fr-CH" sz="650" u="sng">
                          <a:effectLst/>
                          <a:hlinkClick r:id="rId10"/>
                        </a:rPr>
                        <a:t>HI-LUMI-LHC-WP4-CERN-CRYOMODULE@cern.ch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dirty="0">
                          <a:effectLst/>
                        </a:rPr>
                        <a:t>HI-LUMI-LHC-WP4-COORD-CRYOMODULE </a:t>
                      </a:r>
                      <a:r>
                        <a:rPr lang="fr-CH" sz="650" dirty="0" err="1">
                          <a:effectLst/>
                        </a:rPr>
                        <a:t>members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1"/>
                        </a:rPr>
                        <a:t>simon.barriere@cern.ch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2"/>
                        </a:rPr>
                        <a:t>krzysztof.brodzinski@cern.ch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3"/>
                        </a:rPr>
                        <a:t>paul.kohler@cern.ch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4"/>
                        </a:rPr>
                        <a:t>Eric.Montesinos@cern.ch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5"/>
                        </a:rPr>
                        <a:t>chiara.pasquino@cern.ch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6"/>
                        </a:rPr>
                        <a:t>vivien.rude@cern.ch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7"/>
                        </a:rPr>
                        <a:t>nuria.valverde.alonso@cern.ch</a:t>
                      </a:r>
                      <a:endParaRPr lang="en-GB" sz="650" dirty="0">
                        <a:solidFill>
                          <a:srgbClr val="1F4E7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WP4_CERN_Cryomodule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Kurt ARTOOS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SIMON BARRIERE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Rama CALAGA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Ofelia CAPATINA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TEDDY CAPELLI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LUCA DASSA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HECTOR GARCIA GAVELA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MARCO GARLASCHE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PAUL JEAN KOHLER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Eric MONTESINOS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CHIARA PASQUINO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VIVIEN RUDE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NURIA VALVERDE </a:t>
                      </a:r>
                      <a:r>
                        <a:rPr lang="es-ES" sz="650" dirty="0" smtClean="0">
                          <a:effectLst/>
                        </a:rPr>
                        <a:t>ALONSO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  <a:endParaRPr lang="en-GB" sz="6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1954845702"/>
                  </a:ext>
                </a:extLst>
              </a:tr>
              <a:tr h="1728192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HI-LUMI-LHC-WP4-CRYOMODULE-UKCERN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s-ES" sz="650" u="sng">
                          <a:effectLst/>
                          <a:hlinkClick r:id="rId18"/>
                        </a:rPr>
                        <a:t>HI-LUMI-LHC-WP4-CRYOMODULE-UKCERN@cern.ch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dirty="0">
                          <a:effectLst/>
                        </a:rPr>
                        <a:t>HI-LUMI-LHC-WP4-COORD-CRYOMODULE </a:t>
                      </a:r>
                      <a:r>
                        <a:rPr lang="fr-CH" sz="650" dirty="0" err="1">
                          <a:effectLst/>
                        </a:rPr>
                        <a:t>members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9"/>
                        </a:rPr>
                        <a:t>thomas.jones@stfc.ac.uk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0"/>
                        </a:rPr>
                        <a:t>taaj.sian@cockcroft.ac.uk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1"/>
                        </a:rPr>
                        <a:t>niklas.templeton@stfc.ac.uk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2"/>
                        </a:rPr>
                        <a:t>graeme.burt@cockcroft.ac.uk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3"/>
                        </a:rPr>
                        <a:t>alejandro.castilla.loeza@cern.ch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4"/>
                        </a:rPr>
                        <a:t>carlos.granjeiro@stfc.ac.uk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5"/>
                        </a:rPr>
                        <a:t>john.paul.hindley@cern.ch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6"/>
                        </a:rPr>
                        <a:t>edward.stephen.jordan@cern.ch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7"/>
                        </a:rPr>
                        <a:t>shrikant.pattalwar@stfc.ac.uk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8"/>
                        </a:rPr>
                        <a:t>joel.sauza@cern.ch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9"/>
                        </a:rPr>
                        <a:t>niklas.john.templeton@cern.ch</a:t>
                      </a:r>
                      <a:endParaRPr lang="en-GB" sz="650" dirty="0">
                        <a:solidFill>
                          <a:srgbClr val="1F4E7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WP4_Cryomodule_UKCERN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Kurt ARTOOS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Rama CALAGA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Ofelia CAPATINA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TEDDY CAPELLI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LUCA DASSA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HECTOR GARCIA GAVELA</a:t>
                      </a:r>
                      <a:endParaRPr lang="en-GB" sz="650" dirty="0" smtClean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 smtClean="0">
                          <a:effectLst/>
                        </a:rPr>
                        <a:t>MARCO GARLASCHE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  <a:endParaRPr lang="en-GB" sz="6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30"/>
                        </a:rPr>
                        <a:t>luke.bladen@stfc.ac.uk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31"/>
                        </a:rPr>
                        <a:t>thomas.hanley@stfc.ac.uk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32"/>
                        </a:rPr>
                        <a:t>andrew.may@stfc.ac.uk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1"/>
                        </a:rPr>
                        <a:t>niklas.templeton@stfc.ac.uk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2"/>
                        </a:rPr>
                        <a:t>graeme.burt@cockcroft.ac.uk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7"/>
                        </a:rPr>
                        <a:t>shrikant.pattalwar@stfc.ac.uk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4"/>
                        </a:rPr>
                        <a:t>carlos.granjeiro@stfc.ac.uk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9"/>
                        </a:rPr>
                        <a:t>niklas.john.templeton@cern.ch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6"/>
                        </a:rPr>
                        <a:t>edward.stephen.jordan@cern.ch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33"/>
                        </a:rPr>
                        <a:t>a.may@cern.ch</a:t>
                      </a: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dirty="0" smtClean="0">
                          <a:solidFill>
                            <a:srgbClr val="1F4E79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hlinkClick r:id="rId25"/>
                        </a:rPr>
                        <a:t>john.paul.hindley@cern.ch</a:t>
                      </a:r>
                      <a:endParaRPr lang="en-GB" sz="650" dirty="0" smtClean="0">
                        <a:solidFill>
                          <a:srgbClr val="1F4E79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320203421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CA0D7-5C6B-4ED8-A6DD-C32EB412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DABAFC-B633-40BD-8ABE-BB5CBDABE0AC}"/>
              </a:ext>
            </a:extLst>
          </p:cNvPr>
          <p:cNvSpPr txBox="1">
            <a:spLocks/>
          </p:cNvSpPr>
          <p:nvPr/>
        </p:nvSpPr>
        <p:spPr>
          <a:xfrm>
            <a:off x="7559824" y="987574"/>
            <a:ext cx="1584176" cy="53688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vert="horz" lIns="0" tIns="0" rIns="0" bIns="0" rtlCol="0" anchor="ctr" anchorCtr="1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E-groups</a:t>
            </a:r>
            <a:r>
              <a:rPr lang="en-GB" sz="2100" dirty="0"/>
              <a:t> / EDMS distribution lists</a:t>
            </a:r>
            <a:endParaRPr lang="en-US" sz="21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04CAC9-A783-4D97-AE69-79E79FEBFA7F}"/>
              </a:ext>
            </a:extLst>
          </p:cNvPr>
          <p:cNvSpPr/>
          <p:nvPr/>
        </p:nvSpPr>
        <p:spPr>
          <a:xfrm>
            <a:off x="4860032" y="67565"/>
            <a:ext cx="1224136" cy="45439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86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1E682-B882-41DE-9923-E97EB7D53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7597"/>
            <a:ext cx="7920000" cy="540000"/>
          </a:xfrm>
        </p:spPr>
        <p:txBody>
          <a:bodyPr/>
          <a:lstStyle/>
          <a:p>
            <a:r>
              <a:rPr lang="en-US" dirty="0"/>
              <a:t>CERN FRONT LINE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88AEB-642C-4323-92B9-29661D83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E3D100E-E851-4BFE-835C-4AC1008A8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328163"/>
              </p:ext>
            </p:extLst>
          </p:nvPr>
        </p:nvGraphicFramePr>
        <p:xfrm>
          <a:off x="2034344" y="508264"/>
          <a:ext cx="5561992" cy="4537639"/>
        </p:xfrm>
        <a:graphic>
          <a:graphicData uri="http://schemas.openxmlformats.org/drawingml/2006/table">
            <a:tbl>
              <a:tblPr/>
              <a:tblGrid>
                <a:gridCol w="3585614">
                  <a:extLst>
                    <a:ext uri="{9D8B030D-6E8A-4147-A177-3AD203B41FA5}">
                      <a16:colId xmlns:a16="http://schemas.microsoft.com/office/drawing/2014/main" val="2130196071"/>
                    </a:ext>
                  </a:extLst>
                </a:gridCol>
                <a:gridCol w="300759">
                  <a:extLst>
                    <a:ext uri="{9D8B030D-6E8A-4147-A177-3AD203B41FA5}">
                      <a16:colId xmlns:a16="http://schemas.microsoft.com/office/drawing/2014/main" val="881270566"/>
                    </a:ext>
                  </a:extLst>
                </a:gridCol>
                <a:gridCol w="1675619">
                  <a:extLst>
                    <a:ext uri="{9D8B030D-6E8A-4147-A177-3AD203B41FA5}">
                      <a16:colId xmlns:a16="http://schemas.microsoft.com/office/drawing/2014/main" val="2673149040"/>
                    </a:ext>
                  </a:extLst>
                </a:gridCol>
              </a:tblGrid>
              <a:tr h="36603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Front Line and Responsibilities</a:t>
                      </a:r>
                      <a:endParaRPr lang="en-GB" sz="6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066237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042520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RESPONSIBLE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295799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69577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GARLASCHE'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53304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35293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Tracking of design changes , 'as built'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 CAPELLI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736399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289984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Components Center (i.e. CERN Production Readiness, feedbacks fro production,..)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47370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Tracking of assets. CERN Logistics &amp; Shipping IN / OUT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864192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012279"/>
                  </a:ext>
                </a:extLst>
              </a:tr>
              <a:tr h="116255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MTF steps approval, procedures, NCRs, DevReqs,…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EDMS distribution list: WP4_Cryomodule_UKCERN, WP4_Cryomodule_CANADACERN</a:t>
                      </a:r>
                      <a:endParaRPr lang="en-GB" sz="65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9474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Specifications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EDMS distribution list: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WP4_Cryomodule_UKCERN, WP4_Cryomodule_CANADACERN</a:t>
                      </a:r>
                      <a:endParaRPr lang="en-GB" sz="65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009138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89611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HL Quality Assurance &amp; Control (CERN Reference Entity)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Hector Garcia GAVELA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64172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Specifications (CERN Reference Person)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Luca DASSA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72902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109963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endParaRPr lang="en-GB" sz="6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594433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Cryomodule  ACTIVITY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KEY PERSON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39301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326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Overall Cryomodule Design , Assembly (&amp; support thereof)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 CAPELLI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16847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Chiara PASQUINO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50945"/>
                  </a:ext>
                </a:extLst>
              </a:tr>
              <a:tr h="87222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Alignment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Vivien RUDE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21839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Cryogenics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Krzysztof BRODZINSKI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82385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Adria GALLIFA TERRICABRAS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19825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Transport Engineering &amp; Design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591160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Clean Room 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Paul KOHLER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462861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testing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Rama CALAGA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05223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4515159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352338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Component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67657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61087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Couplers &amp; RF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Eric MONTESINOS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812791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Tuner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0866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Transport Equipment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BARRIERE, 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94259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Jacketed Cavity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Nuria VALVERDE / Rama CALAGA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26191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PIMS &amp; Vac Components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Chiara PASQUINO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338869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sng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sng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07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6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0"/>
            <a:ext cx="5940000" cy="540000"/>
          </a:xfrm>
        </p:spPr>
        <p:txBody>
          <a:bodyPr/>
          <a:lstStyle/>
          <a:p>
            <a:r>
              <a:rPr lang="en-US" dirty="0"/>
              <a:t>Specs for Crab Cryomodule (1)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734324" y="1257923"/>
          <a:ext cx="6345613" cy="2249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1157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891715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1556557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8381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ID code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Specification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[EDMS nr]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Guideline for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with CERN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Saf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Req. [EDMS nr]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707015431"/>
                  </a:ext>
                </a:extLst>
              </a:tr>
              <a:tr h="2153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6320171"/>
                  </a:ext>
                </a:extLst>
              </a:tr>
              <a:tr h="177309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Full Cryomodule, including beam screens and references to requirements for vacuum components (Sector valves, Plug-in modules) 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2043014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2043016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08698088"/>
                  </a:ext>
                </a:extLst>
              </a:tr>
              <a:tr h="116496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Minimum material requirements for 'standard' austenitic stainless steel and </a:t>
                      </a:r>
                      <a:r>
                        <a:rPr lang="en-GB" sz="800" b="1" kern="14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aluminum</a:t>
                      </a: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alloys - Purchase order information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2632333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989737698"/>
                  </a:ext>
                </a:extLst>
              </a:tr>
              <a:tr h="309605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HL-LHC LHC CRAB CAVITIES: welded joints for cryomodule assembly	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2706475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63071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Summary of pressure tests on Crab cryomodule sub-assemblies and final assembly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2698631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1" u="sng" kern="14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076186512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25850" y="2035102"/>
            <a:ext cx="1313237" cy="1446550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1" i="0" u="sng" strike="noStrike" kern="14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Released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4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Draft available for feedback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4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 .discussion at CERN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4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Work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4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Maybe not needed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70F8703F-0B4F-4489-8DAA-0703912E0405}"/>
              </a:ext>
            </a:extLst>
          </p:cNvPr>
          <p:cNvSpPr txBox="1">
            <a:spLocks/>
          </p:cNvSpPr>
          <p:nvPr/>
        </p:nvSpPr>
        <p:spPr>
          <a:xfrm>
            <a:off x="1835697" y="3885577"/>
            <a:ext cx="6192688" cy="76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specifications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they list the requirement for the final product!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7A94C3-514D-4126-82F2-074A481C6E87}"/>
              </a:ext>
            </a:extLst>
          </p:cNvPr>
          <p:cNvSpPr txBox="1"/>
          <p:nvPr/>
        </p:nvSpPr>
        <p:spPr>
          <a:xfrm>
            <a:off x="1734324" y="915173"/>
            <a:ext cx="6345613" cy="307777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indent="0" algn="ctr">
              <a:buFont typeface="Arial" panose="020B0604020202020204" pitchFamily="34" charset="0"/>
              <a:buNone/>
              <a:defRPr sz="1400" b="1" u="sng" kern="14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4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Specifications for cryomodule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D6823-F058-4266-B6FB-61C51C28E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248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0"/>
            <a:ext cx="5940000" cy="540000"/>
          </a:xfrm>
        </p:spPr>
        <p:txBody>
          <a:bodyPr/>
          <a:lstStyle/>
          <a:p>
            <a:r>
              <a:rPr lang="en-US" dirty="0"/>
              <a:t>Specs for Crab Cryomodule (2)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335710"/>
              </p:ext>
            </p:extLst>
          </p:nvPr>
        </p:nvGraphicFramePr>
        <p:xfrm>
          <a:off x="1345688" y="937095"/>
          <a:ext cx="7602337" cy="3448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4989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1905899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2188254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373195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8306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ID code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Specification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[EDMS nr]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Guideline for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with CERN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Saf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Req. [EDMS nr]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707015431"/>
                  </a:ext>
                </a:extLst>
              </a:tr>
              <a:tr h="11649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989737698"/>
                  </a:ext>
                </a:extLst>
              </a:tr>
              <a:tr h="309605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Dressed cavities, HOMs couplers, Pick-up antennas, Cold magnetic shield 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ACFDC,</a:t>
                      </a:r>
                      <a:r>
                        <a:rPr lang="en-GB" sz="800" kern="1400" baseline="0" dirty="0">
                          <a:effectLst/>
                        </a:rPr>
                        <a:t> </a:t>
                      </a:r>
                      <a:r>
                        <a:rPr lang="en-GB" sz="800" kern="1400" dirty="0">
                          <a:effectLst/>
                        </a:rPr>
                        <a:t>ACFHC, ACFPU, ACFCM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</a:rPr>
                        <a:t>1389669</a:t>
                      </a:r>
                      <a:endParaRPr lang="en-GB" sz="800" b="1" u="sng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2058183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63071974"/>
                  </a:ext>
                </a:extLst>
              </a:tr>
              <a:tr h="61573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 circuits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ACFQC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2093032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2101920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076186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Thermal shield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none" kern="14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2101922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accent6"/>
                          </a:solidFill>
                          <a:effectLst/>
                        </a:rPr>
                        <a:t>2101923</a:t>
                      </a:r>
                      <a:endParaRPr lang="en-GB" sz="800" kern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86339891"/>
                  </a:ext>
                </a:extLst>
              </a:tr>
              <a:tr h="96914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MLI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2144140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39844510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 vessel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ACFVT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2101924 (new version under revision)</a:t>
                      </a:r>
                      <a:endParaRPr lang="en-GB" sz="800" b="1" u="sng" kern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2101925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461206479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Warm Magnetic shield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ACFWM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</a:rPr>
                        <a:t>2101926</a:t>
                      </a:r>
                      <a:endParaRPr lang="en-GB" sz="800" b="1" u="sng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870378783"/>
                  </a:ext>
                </a:extLst>
              </a:tr>
              <a:tr h="184073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Alignment monitoring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071442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 and alignment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476587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Instrumentation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FOR RFD SPS: 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2450567 + </a:t>
                      </a: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CRNLSQLj0070 (PID)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6336012"/>
                  </a:ext>
                </a:extLst>
              </a:tr>
              <a:tr h="248088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 Power Coupler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ACFMC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2101934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2101936 ?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861535758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 internal lines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ACFRL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2605345 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998432870"/>
                  </a:ext>
                </a:extLst>
              </a:tr>
              <a:tr h="18580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Tuning system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ACFTU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rgbClr val="FF0000"/>
                          </a:solidFill>
                          <a:effectLst/>
                        </a:rPr>
                        <a:t>2101938 / </a:t>
                      </a:r>
                      <a:r>
                        <a:rPr lang="en-GB" sz="800" kern="14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Mat. Cert. 2.2</a:t>
                      </a:r>
                      <a:endParaRPr lang="en-GB" sz="8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046092535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protecting devices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2101940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2101943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30310464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Sector Valves (beam line)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VVG (TBC)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§ 7.7 of  2043014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2305291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Plug-in modules for Cold-Warm transition + </a:t>
                      </a:r>
                      <a:r>
                        <a:rPr lang="en-GB" sz="800" b="1" kern="14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Intercavity</a:t>
                      </a: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bellow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ACFVW + ACFVC (TBC)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§ 7.7 of  2043014</a:t>
                      </a:r>
                      <a:endParaRPr kumimoji="0" lang="en-GB" sz="800" b="1" i="0" u="sng" strike="noStrike" kern="14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5952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screen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VSSC_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§ 7.7 of  2043014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40780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95975" y="2580734"/>
            <a:ext cx="1097214" cy="1785104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1" i="0" u="sng" strike="noStrike" kern="14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Released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4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Draft available for feedback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4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 .discussion at CERN</a:t>
            </a: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4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Work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8900" marR="0" lvl="0" indent="-88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4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Maybe not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86C0D-CED0-438A-BE6F-B8A2C20BC663}"/>
              </a:ext>
            </a:extLst>
          </p:cNvPr>
          <p:cNvSpPr txBox="1"/>
          <p:nvPr/>
        </p:nvSpPr>
        <p:spPr>
          <a:xfrm>
            <a:off x="2915816" y="4444097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Please read it carefully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Components produced shall be compliant</a:t>
            </a:r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F1B87-5ECB-42A5-835D-58ECC604645D}"/>
              </a:ext>
            </a:extLst>
          </p:cNvPr>
          <p:cNvSpPr txBox="1"/>
          <p:nvPr/>
        </p:nvSpPr>
        <p:spPr>
          <a:xfrm>
            <a:off x="1345688" y="617596"/>
            <a:ext cx="7602337" cy="307777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88900" indent="-88900">
              <a:buFont typeface="Arial" panose="020B0604020202020204" pitchFamily="34" charset="0"/>
              <a:buChar char="•"/>
              <a:defRPr sz="1100" b="1" u="sng" kern="1400">
                <a:solidFill>
                  <a:srgbClr val="00B050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4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Specifications for relevant sub-components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AC00A-E69D-4664-A285-F4450D615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282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7E1AC-2EB3-4B36-9025-21F68FF02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Specs for Crab Cryomodule (3)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C8E0D-35AB-444E-8D81-36F808B6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AF7F202-8DF9-42F3-BB79-24AD07119CE5}"/>
              </a:ext>
            </a:extLst>
          </p:cNvPr>
          <p:cNvSpPr txBox="1">
            <a:spLocks/>
          </p:cNvSpPr>
          <p:nvPr/>
        </p:nvSpPr>
        <p:spPr>
          <a:xfrm>
            <a:off x="971600" y="915566"/>
            <a:ext cx="7442652" cy="345638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Reminder: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 list of modifications is already available for most of the specs (cleaning requirements, filler metals, etc.): </a:t>
            </a:r>
            <a:r>
              <a:rPr lang="en-US" sz="2000" u="sng" dirty="0">
                <a:solidFill>
                  <a:srgbClr val="00B050"/>
                </a:solidFill>
              </a:rPr>
              <a:t>minor modifications</a:t>
            </a:r>
            <a:r>
              <a:rPr lang="en-US" sz="2000" dirty="0">
                <a:solidFill>
                  <a:srgbClr val="00B050"/>
                </a:solidFill>
              </a:rPr>
              <a:t>!</a:t>
            </a:r>
          </a:p>
          <a:p>
            <a:r>
              <a:rPr lang="en-US" sz="2000" dirty="0"/>
              <a:t>No planning present for the update. Priority to complete specs not released</a:t>
            </a:r>
          </a:p>
          <a:p>
            <a:r>
              <a:rPr lang="en-US" sz="2000" dirty="0"/>
              <a:t>Can be done following the need of the series production.</a:t>
            </a:r>
          </a:p>
          <a:p>
            <a:r>
              <a:rPr lang="en-US" sz="2000" dirty="0"/>
              <a:t>Please contact L. Dassa if need </a:t>
            </a:r>
            <a:r>
              <a:rPr lang="en-US" sz="2000" dirty="0" smtClean="0"/>
              <a:t>arises</a:t>
            </a:r>
          </a:p>
          <a:p>
            <a:r>
              <a:rPr lang="en-US" sz="2000" dirty="0" smtClean="0"/>
              <a:t>Vacuum Vessel specification is under engineering check (grades of steel have been added easing the sourcing of the material for CERN and Collaborations)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2759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06237"/>
            <a:ext cx="7920000" cy="540000"/>
          </a:xfrm>
        </p:spPr>
        <p:txBody>
          <a:bodyPr/>
          <a:lstStyle/>
          <a:p>
            <a:r>
              <a:rPr lang="en-GB" dirty="0" smtClean="0"/>
              <a:t>Project 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H. Garcia Gavela - CERN-ITER workshop 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69B5074-25D3-442B-B825-20EA5DC7A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681056"/>
            <a:ext cx="8291264" cy="397892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2400" b="1" dirty="0"/>
              <a:t>Documentation</a:t>
            </a:r>
            <a:r>
              <a:rPr lang="en-GB" sz="2400" dirty="0"/>
              <a:t> is a key player for any project:</a:t>
            </a:r>
          </a:p>
          <a:p>
            <a:pPr lvl="1" algn="just"/>
            <a:r>
              <a:rPr lang="en-GB" sz="2000" dirty="0"/>
              <a:t>It provides </a:t>
            </a:r>
            <a:r>
              <a:rPr lang="en-GB" sz="2000" b="1" dirty="0"/>
              <a:t>provision of objective evidence</a:t>
            </a:r>
            <a:r>
              <a:rPr lang="en-GB" sz="2000" dirty="0"/>
              <a:t>;</a:t>
            </a:r>
          </a:p>
          <a:p>
            <a:pPr lvl="1" algn="just"/>
            <a:r>
              <a:rPr lang="en-GB" sz="2000" dirty="0"/>
              <a:t>It proves the </a:t>
            </a:r>
            <a:r>
              <a:rPr lang="en-GB" sz="2000" b="1" dirty="0"/>
              <a:t>conformity of the requirements </a:t>
            </a:r>
            <a:r>
              <a:rPr lang="en-GB" sz="2000" dirty="0"/>
              <a:t>established by a customer;</a:t>
            </a:r>
          </a:p>
          <a:p>
            <a:pPr lvl="1" algn="just"/>
            <a:r>
              <a:rPr lang="en-GB" sz="2000" dirty="0"/>
              <a:t>It enables </a:t>
            </a:r>
            <a:r>
              <a:rPr lang="en-GB" sz="2000" b="1" dirty="0"/>
              <a:t>repeatability and traceability </a:t>
            </a:r>
            <a:r>
              <a:rPr lang="en-GB" sz="2000" dirty="0"/>
              <a:t>of the work done;</a:t>
            </a:r>
          </a:p>
          <a:p>
            <a:pPr lvl="1" algn="just"/>
            <a:r>
              <a:rPr lang="en-GB" sz="2000" dirty="0"/>
              <a:t>It provides provision of </a:t>
            </a:r>
            <a:r>
              <a:rPr lang="en-GB" sz="2000" b="1" dirty="0"/>
              <a:t>appropriate training</a:t>
            </a:r>
            <a:r>
              <a:rPr lang="en-GB" sz="2000" dirty="0"/>
              <a:t>;</a:t>
            </a:r>
          </a:p>
          <a:p>
            <a:pPr lvl="1" algn="just"/>
            <a:r>
              <a:rPr lang="en-GB" sz="2000" dirty="0"/>
              <a:t>In the event of a </a:t>
            </a:r>
            <a:r>
              <a:rPr lang="en-GB" sz="2000" b="1" dirty="0"/>
              <a:t>nonconformity</a:t>
            </a:r>
            <a:r>
              <a:rPr lang="en-GB" sz="2000" dirty="0"/>
              <a:t>, it allows tracing the info back and searching for the </a:t>
            </a:r>
            <a:r>
              <a:rPr lang="en-GB" sz="2000" b="1" dirty="0"/>
              <a:t>root cause</a:t>
            </a:r>
            <a:r>
              <a:rPr lang="en-GB" sz="2000" dirty="0" smtClean="0"/>
              <a:t>.</a:t>
            </a:r>
          </a:p>
          <a:p>
            <a:pPr marL="357188" lvl="1" algn="just"/>
            <a:r>
              <a:rPr lang="en-GB" dirty="0" smtClean="0"/>
              <a:t>In </a:t>
            </a:r>
            <a:r>
              <a:rPr lang="en-GB" b="1" dirty="0" smtClean="0"/>
              <a:t>projects at large scale</a:t>
            </a:r>
            <a:r>
              <a:rPr lang="en-GB" dirty="0" smtClean="0"/>
              <a:t>, with </a:t>
            </a:r>
            <a:r>
              <a:rPr lang="en-GB" b="1" dirty="0" smtClean="0"/>
              <a:t>high personnel turnover </a:t>
            </a:r>
            <a:r>
              <a:rPr lang="en-GB" dirty="0" smtClean="0"/>
              <a:t>(temporary contracts, students, etc) </a:t>
            </a:r>
            <a:r>
              <a:rPr lang="en-GB" b="1" dirty="0" smtClean="0"/>
              <a:t>proper documentation </a:t>
            </a:r>
            <a:r>
              <a:rPr lang="en-GB" dirty="0" smtClean="0"/>
              <a:t>(handling, storage, accessibility) becomes </a:t>
            </a:r>
            <a:r>
              <a:rPr lang="en-GB" b="1" dirty="0" smtClean="0"/>
              <a:t>critical</a:t>
            </a:r>
            <a:r>
              <a:rPr lang="en-GB" dirty="0" smtClean="0"/>
              <a:t> for an adequate </a:t>
            </a:r>
            <a:r>
              <a:rPr lang="en-GB" b="1" dirty="0" smtClean="0"/>
              <a:t>knowledge transfer</a:t>
            </a:r>
          </a:p>
          <a:p>
            <a:pPr marL="357188" lvl="1" algn="just"/>
            <a:r>
              <a:rPr lang="en-GB" b="1" dirty="0" smtClean="0"/>
              <a:t>Communication (internal and external)</a:t>
            </a:r>
            <a:endParaRPr lang="en-GB" b="1" dirty="0"/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A14DC-235B-05C7-6AA2-6851B274D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30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8CBC-C837-4FFD-B850-1353EB86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080"/>
            <a:ext cx="7920000" cy="540000"/>
          </a:xfrm>
        </p:spPr>
        <p:txBody>
          <a:bodyPr/>
          <a:lstStyle/>
          <a:p>
            <a:r>
              <a:rPr lang="en-US" sz="2000" dirty="0"/>
              <a:t>INFO FLOW and Approvals (1)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18482-94E2-46F7-A632-13A4303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6320D6-99A0-4CCD-9046-59A8BDDE2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069821"/>
              </p:ext>
            </p:extLst>
          </p:nvPr>
        </p:nvGraphicFramePr>
        <p:xfrm>
          <a:off x="1866212" y="497917"/>
          <a:ext cx="7000588" cy="4190752"/>
        </p:xfrm>
        <a:graphic>
          <a:graphicData uri="http://schemas.openxmlformats.org/drawingml/2006/table">
            <a:tbl>
              <a:tblPr/>
              <a:tblGrid>
                <a:gridCol w="2815454">
                  <a:extLst>
                    <a:ext uri="{9D8B030D-6E8A-4147-A177-3AD203B41FA5}">
                      <a16:colId xmlns:a16="http://schemas.microsoft.com/office/drawing/2014/main" val="1534572607"/>
                    </a:ext>
                  </a:extLst>
                </a:gridCol>
                <a:gridCol w="1398492">
                  <a:extLst>
                    <a:ext uri="{9D8B030D-6E8A-4147-A177-3AD203B41FA5}">
                      <a16:colId xmlns:a16="http://schemas.microsoft.com/office/drawing/2014/main" val="954663055"/>
                    </a:ext>
                  </a:extLst>
                </a:gridCol>
                <a:gridCol w="462174">
                  <a:extLst>
                    <a:ext uri="{9D8B030D-6E8A-4147-A177-3AD203B41FA5}">
                      <a16:colId xmlns:a16="http://schemas.microsoft.com/office/drawing/2014/main" val="4216648677"/>
                    </a:ext>
                  </a:extLst>
                </a:gridCol>
                <a:gridCol w="2324468">
                  <a:extLst>
                    <a:ext uri="{9D8B030D-6E8A-4147-A177-3AD203B41FA5}">
                      <a16:colId xmlns:a16="http://schemas.microsoft.com/office/drawing/2014/main" val="2971382030"/>
                    </a:ext>
                  </a:extLst>
                </a:gridCol>
              </a:tblGrid>
              <a:tr h="33730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Procedures for Information and Documentation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94599"/>
                  </a:ext>
                </a:extLst>
              </a:tr>
              <a:tr h="8648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366389"/>
                  </a:ext>
                </a:extLst>
              </a:tr>
              <a:tr h="922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Raised/Notification by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e-group?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 Whom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435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Question. General OR Not easy to address specific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21609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Question. Specific and easy to address specific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46994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538065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8178"/>
                  </a:ext>
                </a:extLst>
              </a:tr>
              <a:tr h="109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Assembly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89867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 to define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Teddy,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468487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 procedure is circulated as draft for informal approval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 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273296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draft for discussion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/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76995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Assembly/check procedure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+ CRYOMODULE-UKCERN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CRYOMODULE-CANADACERN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99896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243708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CHECKS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90636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Marco, 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771494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 procedure is circulated as draft for informal approval</a:t>
                      </a:r>
                      <a:b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(and already raised in EDMS as draft for discussion)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 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+ Key Person if known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132169"/>
                  </a:ext>
                </a:extLst>
              </a:tr>
              <a:tr h="18426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draft for discussion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86880"/>
                  </a:ext>
                </a:extLst>
              </a:tr>
              <a:tr h="237584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Assembly/check procedure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+ CRYOMODULE-UKCERN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CRYOMODULE-CANADACERN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127081"/>
                  </a:ext>
                </a:extLst>
              </a:tr>
              <a:tr h="1672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Other (Tracking, Logistics, Travellers, …)</a:t>
                      </a:r>
                    </a:p>
                  </a:txBody>
                  <a:tcPr marL="43244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334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activities (no specific controls checks). Raising and approving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released procedure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Then UK/CAN sharing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305139"/>
                  </a:ext>
                </a:extLst>
              </a:tr>
              <a:tr h="1484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related to MTF step (MIP docs included)</a:t>
                      </a:r>
                    </a:p>
                  </a:txBody>
                  <a:tcPr marL="43244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72975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steps (no specific controls checks). Raising and approving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343798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Specific steps with CONFORM controls/checks. Raising of documentation for approval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released procedure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4583984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Specific steps with NON-CONFORM controls/checks. Raising of documentation for approval</a:t>
                      </a:r>
                    </a:p>
                  </a:txBody>
                  <a:tcPr marL="2883" marR="2883" marT="28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see NCR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12716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201AD27-0A6D-46D9-BD46-5AF8A0B6D4CB}"/>
              </a:ext>
            </a:extLst>
          </p:cNvPr>
          <p:cNvSpPr txBox="1"/>
          <p:nvPr/>
        </p:nvSpPr>
        <p:spPr>
          <a:xfrm>
            <a:off x="1388" y="3221343"/>
            <a:ext cx="1813914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Key person: see slide 2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FC6CF3-40C5-45A8-A3C8-C16DE51D5615}"/>
              </a:ext>
            </a:extLst>
          </p:cNvPr>
          <p:cNvSpPr txBox="1"/>
          <p:nvPr/>
        </p:nvSpPr>
        <p:spPr>
          <a:xfrm>
            <a:off x="1388" y="3819183"/>
            <a:ext cx="1813914" cy="461665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</a:lstStyle>
          <a:p>
            <a:r>
              <a:rPr lang="en-US" dirty="0"/>
              <a:t>See slide 9 for  approval processes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DBBB5B-F4B8-4925-A54C-7BDFC939B12F}"/>
              </a:ext>
            </a:extLst>
          </p:cNvPr>
          <p:cNvSpPr txBox="1"/>
          <p:nvPr/>
        </p:nvSpPr>
        <p:spPr>
          <a:xfrm>
            <a:off x="1388" y="3507854"/>
            <a:ext cx="1798926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E-groups: see slide 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7146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8CBC-C837-4FFD-B850-1353EB86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080"/>
            <a:ext cx="7920000" cy="540000"/>
          </a:xfrm>
        </p:spPr>
        <p:txBody>
          <a:bodyPr/>
          <a:lstStyle/>
          <a:p>
            <a:r>
              <a:rPr lang="en-US" dirty="0"/>
              <a:t>INFO FLOW and Approvals (2)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18482-94E2-46F7-A632-13A4303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6320D6-99A0-4CCD-9046-59A8BDDE2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264415"/>
              </p:ext>
            </p:extLst>
          </p:nvPr>
        </p:nvGraphicFramePr>
        <p:xfrm>
          <a:off x="1835716" y="965717"/>
          <a:ext cx="7113554" cy="2328777"/>
        </p:xfrm>
        <a:graphic>
          <a:graphicData uri="http://schemas.openxmlformats.org/drawingml/2006/table">
            <a:tbl>
              <a:tblPr/>
              <a:tblGrid>
                <a:gridCol w="2860886">
                  <a:extLst>
                    <a:ext uri="{9D8B030D-6E8A-4147-A177-3AD203B41FA5}">
                      <a16:colId xmlns:a16="http://schemas.microsoft.com/office/drawing/2014/main" val="1534572607"/>
                    </a:ext>
                  </a:extLst>
                </a:gridCol>
                <a:gridCol w="1421059">
                  <a:extLst>
                    <a:ext uri="{9D8B030D-6E8A-4147-A177-3AD203B41FA5}">
                      <a16:colId xmlns:a16="http://schemas.microsoft.com/office/drawing/2014/main" val="954663055"/>
                    </a:ext>
                  </a:extLst>
                </a:gridCol>
                <a:gridCol w="469632">
                  <a:extLst>
                    <a:ext uri="{9D8B030D-6E8A-4147-A177-3AD203B41FA5}">
                      <a16:colId xmlns:a16="http://schemas.microsoft.com/office/drawing/2014/main" val="4216648677"/>
                    </a:ext>
                  </a:extLst>
                </a:gridCol>
                <a:gridCol w="2361977">
                  <a:extLst>
                    <a:ext uri="{9D8B030D-6E8A-4147-A177-3AD203B41FA5}">
                      <a16:colId xmlns:a16="http://schemas.microsoft.com/office/drawing/2014/main" val="2971382030"/>
                    </a:ext>
                  </a:extLst>
                </a:gridCol>
              </a:tblGrid>
              <a:tr h="33730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Procedures for Information and Documentation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94599"/>
                  </a:ext>
                </a:extLst>
              </a:tr>
              <a:tr h="8648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366389"/>
                  </a:ext>
                </a:extLst>
              </a:tr>
              <a:tr h="922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Raised/Notification by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e-group?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 Whom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435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8178"/>
                  </a:ext>
                </a:extLst>
              </a:tr>
              <a:tr h="109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DevReq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89867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Key Person +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468487"/>
                  </a:ext>
                </a:extLst>
              </a:tr>
              <a:tr h="178998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</a:t>
                      </a:r>
                      <a:r>
                        <a:rPr lang="en-GB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HL- Engineering Check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HL-AL</a:t>
                      </a:r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69167"/>
                  </a:ext>
                </a:extLst>
              </a:tr>
              <a:tr h="1789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Official circulation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HL-Office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COORD-CRYOMODULE +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CRYOMODULE-UKCERN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76995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906361"/>
                  </a:ext>
                </a:extLst>
              </a:tr>
              <a:tr h="125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4284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NCR</a:t>
                      </a:r>
                      <a:endParaRPr lang="en-GB" sz="700" b="1" i="0" u="none" strike="sng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498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Key Person +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209576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</a:t>
                      </a:r>
                      <a:r>
                        <a:rPr lang="en-GB" sz="7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WP Evaluation</a:t>
                      </a:r>
                      <a:endParaRPr lang="en-GB" sz="700" b="0" i="1" u="none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GB" sz="6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HL-NCR</a:t>
                      </a:r>
                      <a:r>
                        <a:rPr lang="en-GB" sz="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Procedure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EDMS-distr.-list: </a:t>
                      </a:r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COORD-CRYOMODULE + Key Person shall approve (comments/approval Tab)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273119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Document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are allowed to released the document + share to EDMS-distr.-list: COORD-CRYOMODULE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0220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12716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847EB32-4A5C-45F8-9DE9-ED07B2F91C72}"/>
              </a:ext>
            </a:extLst>
          </p:cNvPr>
          <p:cNvSpPr txBox="1"/>
          <p:nvPr/>
        </p:nvSpPr>
        <p:spPr>
          <a:xfrm>
            <a:off x="1388" y="3221343"/>
            <a:ext cx="1813914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Key person: see slide 2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3E974B-8407-48AE-821B-DFDB92C30370}"/>
              </a:ext>
            </a:extLst>
          </p:cNvPr>
          <p:cNvSpPr txBox="1"/>
          <p:nvPr/>
        </p:nvSpPr>
        <p:spPr>
          <a:xfrm>
            <a:off x="1388" y="3819183"/>
            <a:ext cx="1813914" cy="461665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</a:lstStyle>
          <a:p>
            <a:r>
              <a:rPr lang="en-US" dirty="0"/>
              <a:t>See slide 9 for  approval processes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5B100F-3EDB-4A34-846F-6B94781F54FB}"/>
              </a:ext>
            </a:extLst>
          </p:cNvPr>
          <p:cNvSpPr txBox="1"/>
          <p:nvPr/>
        </p:nvSpPr>
        <p:spPr>
          <a:xfrm>
            <a:off x="1388" y="3507854"/>
            <a:ext cx="1798926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E-groups: see slide 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76633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B7551-B956-4F9C-A9AB-96B34245C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0F5A1B-08B6-4805-8BB1-D706DDB9FC2D}"/>
              </a:ext>
            </a:extLst>
          </p:cNvPr>
          <p:cNvSpPr txBox="1">
            <a:spLocks/>
          </p:cNvSpPr>
          <p:nvPr/>
        </p:nvSpPr>
        <p:spPr>
          <a:xfrm>
            <a:off x="1912228" y="1321589"/>
            <a:ext cx="6170141" cy="536880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HL-OWNER release procedure</a:t>
            </a:r>
            <a:endParaRPr lang="en-GB" sz="21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2B14FA0-9234-409A-8AF9-C8596941A60A}"/>
              </a:ext>
            </a:extLst>
          </p:cNvPr>
          <p:cNvSpPr txBox="1">
            <a:spLocks/>
          </p:cNvSpPr>
          <p:nvPr/>
        </p:nvSpPr>
        <p:spPr>
          <a:xfrm>
            <a:off x="1471110" y="1925533"/>
            <a:ext cx="7043327" cy="17111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Reminder:</a:t>
            </a:r>
          </a:p>
          <a:p>
            <a:r>
              <a:rPr lang="en-US" sz="1500" dirty="0"/>
              <a:t>Author shall declare the document: ‘Draft For Discussion’</a:t>
            </a:r>
          </a:p>
          <a:p>
            <a:r>
              <a:rPr lang="en-US" sz="1500" dirty="0"/>
              <a:t>Author shall use the tool ‘Share’ with the correct EDMS group list with deadline (at least 2 weeks)</a:t>
            </a:r>
          </a:p>
          <a:p>
            <a:r>
              <a:rPr lang="en-US" sz="1500" dirty="0"/>
              <a:t>Approvers shall write a clear comment (Approved, See, Rejected, </a:t>
            </a:r>
            <a:r>
              <a:rPr lang="en-US" sz="1500" dirty="0" err="1"/>
              <a:t>etc</a:t>
            </a:r>
            <a:r>
              <a:rPr lang="en-US" sz="1500" dirty="0"/>
              <a:t>…)</a:t>
            </a:r>
          </a:p>
          <a:p>
            <a:r>
              <a:rPr lang="en-US" sz="1500" dirty="0"/>
              <a:t>See previous tables for ‘rights’ for different actions in the procedure</a:t>
            </a:r>
          </a:p>
          <a:p>
            <a:pPr marL="0" indent="0">
              <a:buNone/>
            </a:pPr>
            <a:endParaRPr lang="en-US" sz="15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1253EF-C859-4F61-BB1F-B6257607AF36}"/>
              </a:ext>
            </a:extLst>
          </p:cNvPr>
          <p:cNvSpPr txBox="1">
            <a:spLocks/>
          </p:cNvSpPr>
          <p:nvPr/>
        </p:nvSpPr>
        <p:spPr>
          <a:xfrm>
            <a:off x="1452804" y="3714214"/>
            <a:ext cx="6170141" cy="536880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HL-NCR release procedure</a:t>
            </a:r>
            <a:endParaRPr lang="en-GB" sz="21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062BFE55-826C-4A7D-AD6E-DDD843904672}"/>
              </a:ext>
            </a:extLst>
          </p:cNvPr>
          <p:cNvSpPr txBox="1">
            <a:spLocks/>
          </p:cNvSpPr>
          <p:nvPr/>
        </p:nvSpPr>
        <p:spPr>
          <a:xfrm>
            <a:off x="1734107" y="4177792"/>
            <a:ext cx="6955858" cy="7806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Reminder:</a:t>
            </a:r>
          </a:p>
          <a:p>
            <a:r>
              <a:rPr lang="en-US" sz="1500" dirty="0"/>
              <a:t>See </a:t>
            </a:r>
            <a:r>
              <a:rPr lang="en-US" sz="1500" dirty="0" smtClean="0"/>
              <a:t>NCR</a:t>
            </a:r>
            <a:r>
              <a:rPr lang="en-US" sz="1500" dirty="0" smtClean="0"/>
              <a:t>’s </a:t>
            </a:r>
            <a:r>
              <a:rPr lang="en-US" sz="1500" dirty="0"/>
              <a:t>talk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680A44E-76A2-46DE-8BB3-10A3ABC1EEF5}"/>
              </a:ext>
            </a:extLst>
          </p:cNvPr>
          <p:cNvSpPr txBox="1">
            <a:spLocks/>
          </p:cNvSpPr>
          <p:nvPr/>
        </p:nvSpPr>
        <p:spPr>
          <a:xfrm>
            <a:off x="1768232" y="61770"/>
            <a:ext cx="6170141" cy="536880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HL-AL release procedure</a:t>
            </a:r>
            <a:endParaRPr lang="en-GB" sz="2100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6AE874C-FB96-4000-9B2D-FF28416A2E02}"/>
              </a:ext>
            </a:extLst>
          </p:cNvPr>
          <p:cNvSpPr txBox="1">
            <a:spLocks/>
          </p:cNvSpPr>
          <p:nvPr/>
        </p:nvSpPr>
        <p:spPr>
          <a:xfrm>
            <a:off x="1535327" y="604640"/>
            <a:ext cx="6955858" cy="6220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It </a:t>
            </a:r>
            <a:r>
              <a:rPr lang="en-US" sz="1500" dirty="0"/>
              <a:t>is managed centrally by HL-LHC quality office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1600E8-CA2C-4E6D-A2B2-183078BACDCB}"/>
              </a:ext>
            </a:extLst>
          </p:cNvPr>
          <p:cNvSpPr txBox="1"/>
          <p:nvPr/>
        </p:nvSpPr>
        <p:spPr>
          <a:xfrm rot="19600461">
            <a:off x="6996017" y="525349"/>
            <a:ext cx="2000861" cy="780603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vert="horz" lIns="0" tIns="0" rIns="0" bIns="0" rtlCol="0">
            <a:normAutofit fontScale="92500"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>
                <a:solidFill>
                  <a:schemeClr val="accent5"/>
                </a:solidFill>
              </a:defRPr>
            </a:lvl1pPr>
            <a:lvl2pPr marL="7429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baseline="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 algn="ctr">
              <a:buNone/>
            </a:pPr>
            <a:r>
              <a:rPr lang="en-GB" b="1" dirty="0"/>
              <a:t>HL Release Procedures in Schematics: EDMS</a:t>
            </a:r>
          </a:p>
          <a:p>
            <a:pPr marL="0" indent="0" algn="ctr">
              <a:buNone/>
            </a:pPr>
            <a:r>
              <a:rPr lang="en-GB" b="1" dirty="0"/>
              <a:t>2048834</a:t>
            </a:r>
          </a:p>
        </p:txBody>
      </p:sp>
    </p:spTree>
    <p:extLst>
      <p:ext uri="{BB962C8B-B14F-4D97-AF65-F5344CB8AC3E}">
        <p14:creationId xmlns:p14="http://schemas.microsoft.com/office/powerpoint/2010/main" val="34874521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4952</TotalTime>
  <Words>1565</Words>
  <Application>Microsoft Office PowerPoint</Application>
  <PresentationFormat>On-screen Show (16:9)</PresentationFormat>
  <Paragraphs>449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Thème Office</vt:lpstr>
      <vt:lpstr>Engineering Specifications  and  communication workflow</vt:lpstr>
      <vt:lpstr>CERN FRONT LINE</vt:lpstr>
      <vt:lpstr>Specs for Crab Cryomodule (1)</vt:lpstr>
      <vt:lpstr>Specs for Crab Cryomodule (2)</vt:lpstr>
      <vt:lpstr>Specs for Crab Cryomodule (3)</vt:lpstr>
      <vt:lpstr>Project Documentation</vt:lpstr>
      <vt:lpstr>INFO FLOW and Approvals (1)</vt:lpstr>
      <vt:lpstr>INFO FLOW and Approvals (2)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129</cp:revision>
  <dcterms:created xsi:type="dcterms:W3CDTF">2016-02-12T09:02:01Z</dcterms:created>
  <dcterms:modified xsi:type="dcterms:W3CDTF">2023-05-15T17:30:15Z</dcterms:modified>
</cp:coreProperties>
</file>