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handoutMasterIdLst>
    <p:handoutMasterId r:id="rId17"/>
  </p:handoutMasterIdLst>
  <p:sldIdLst>
    <p:sldId id="263" r:id="rId2"/>
    <p:sldId id="292" r:id="rId3"/>
    <p:sldId id="328" r:id="rId4"/>
    <p:sldId id="336" r:id="rId5"/>
    <p:sldId id="339" r:id="rId6"/>
    <p:sldId id="341" r:id="rId7"/>
    <p:sldId id="279" r:id="rId8"/>
    <p:sldId id="343" r:id="rId9"/>
    <p:sldId id="344" r:id="rId10"/>
    <p:sldId id="340" r:id="rId11"/>
    <p:sldId id="345" r:id="rId12"/>
    <p:sldId id="342" r:id="rId13"/>
    <p:sldId id="346" r:id="rId14"/>
    <p:sldId id="324" r:id="rId1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80" autoAdjust="0"/>
    <p:restoredTop sz="94660"/>
  </p:normalViewPr>
  <p:slideViewPr>
    <p:cSldViewPr snapToObjects="1" showGuides="1">
      <p:cViewPr varScale="1">
        <p:scale>
          <a:sx n="85" d="100"/>
          <a:sy n="85" d="100"/>
        </p:scale>
        <p:origin x="850" y="53"/>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13/05/2023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13/05/2023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4455102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14</a:t>
            </a:fld>
            <a:endParaRPr lang="fr-FR" dirty="0"/>
          </a:p>
        </p:txBody>
      </p:sp>
    </p:spTree>
    <p:extLst>
      <p:ext uri="{BB962C8B-B14F-4D97-AF65-F5344CB8AC3E}">
        <p14:creationId xmlns:p14="http://schemas.microsoft.com/office/powerpoint/2010/main" val="3865430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420230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2336673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2156620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2181039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138620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3030367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518972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648197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a:t>Procurement, Baseline Documentation, Quality &amp; Risk Office</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a:t>Procurement, Baseline Documentation, Quality &amp; Risk Office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a:t>Procurement, Baseline Documentation, Quality &amp; Risk Office</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a:t>Procurement, Baseline Documentation, Quality &amp; Risk Office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a:t>Procurement, Baseline Documentation, Quality &amp; Risk Office</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a:t>Procurement, Baseline Documentation, Quality &amp; Risk Office</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a:t>Procurement, Baseline Documentation, Quality &amp; Risk Office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a:t>Procurement, Baseline Documentation, Quality &amp; Risk Office</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mailto:hi-lumi-lhc-quality@cern.ch"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CH" dirty="0" smtClean="0"/>
              <a:t>MTF Structures</a:t>
            </a:r>
            <a:r>
              <a:rPr lang="fr-CH" dirty="0"/>
              <a:t/>
            </a:r>
            <a:br>
              <a:rPr lang="fr-CH" dirty="0"/>
            </a:br>
            <a:r>
              <a:rPr lang="fr-CH" dirty="0"/>
              <a:t>EDMS</a:t>
            </a:r>
            <a:r>
              <a:rPr lang="fr-CH" dirty="0" smtClean="0"/>
              <a:t>: </a:t>
            </a:r>
            <a:r>
              <a:rPr lang="en-GB" dirty="0"/>
              <a:t>2808678</a:t>
            </a:r>
            <a:r>
              <a:rPr lang="fr-CH" dirty="0"/>
              <a:t/>
            </a:r>
            <a:br>
              <a:rPr lang="fr-CH" dirty="0"/>
            </a:br>
            <a:endParaRPr lang="en-GB" dirty="0"/>
          </a:p>
        </p:txBody>
      </p:sp>
      <p:sp>
        <p:nvSpPr>
          <p:cNvPr id="3" name="Sous-titre 2"/>
          <p:cNvSpPr>
            <a:spLocks noGrp="1"/>
          </p:cNvSpPr>
          <p:nvPr>
            <p:ph type="subTitle" idx="1"/>
          </p:nvPr>
        </p:nvSpPr>
        <p:spPr>
          <a:xfrm>
            <a:off x="1371600" y="4800600"/>
            <a:ext cx="6512768" cy="990600"/>
          </a:xfrm>
        </p:spPr>
        <p:txBody>
          <a:bodyPr/>
          <a:lstStyle/>
          <a:p>
            <a:r>
              <a:rPr lang="en-GB" dirty="0"/>
              <a:t>Project Office – Procurement, Baseline Documentation, Quality &amp; Risk Office</a:t>
            </a:r>
          </a:p>
          <a:p>
            <a:r>
              <a:rPr lang="en-US" dirty="0" smtClean="0"/>
              <a:t>Lorcan Quain </a:t>
            </a:r>
            <a:r>
              <a:rPr lang="en-US" dirty="0" err="1" smtClean="0"/>
              <a:t>Solís</a:t>
            </a:r>
            <a:endParaRPr lang="en-GB" dirty="0"/>
          </a:p>
        </p:txBody>
      </p:sp>
      <p:sp>
        <p:nvSpPr>
          <p:cNvPr id="4" name="Espace réservé du texte 3"/>
          <p:cNvSpPr>
            <a:spLocks noGrp="1"/>
          </p:cNvSpPr>
          <p:nvPr>
            <p:ph type="body" sz="quarter" idx="14"/>
          </p:nvPr>
        </p:nvSpPr>
        <p:spPr>
          <a:xfrm>
            <a:off x="1397333" y="5899150"/>
            <a:ext cx="6656784" cy="349250"/>
          </a:xfrm>
        </p:spPr>
        <p:txBody>
          <a:bodyPr>
            <a:normAutofit/>
          </a:bodyPr>
          <a:lstStyle/>
          <a:p>
            <a:r>
              <a:rPr lang="en-GB" dirty="0" smtClean="0"/>
              <a:t>Procurement</a:t>
            </a:r>
            <a:r>
              <a:rPr lang="en-GB" dirty="0"/>
              <a:t>, Baseline Documentation, Quality &amp; Risk Office</a:t>
            </a:r>
          </a:p>
          <a:p>
            <a:endParaRPr lang="en-GB" dirty="0"/>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Summary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10</a:t>
            </a:fld>
            <a:endParaRPr lang="fr-FR" dirty="0">
              <a:solidFill>
                <a:srgbClr val="64BCD9"/>
              </a:solidFill>
            </a:endParaRP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2123658"/>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Equipment vs Batch;</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Attaching children assets;</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Detaching children assets;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Common errors</a:t>
            </a:r>
            <a:r>
              <a:rPr lang="en-US" sz="2200" dirty="0" smtClean="0">
                <a:solidFill>
                  <a:schemeClr val="bg1">
                    <a:lumMod val="75000"/>
                  </a:schemeClr>
                </a:solidFill>
              </a:rPr>
              <a:t>;</a:t>
            </a:r>
            <a:endParaRPr lang="en-US" sz="2200" dirty="0">
              <a:solidFill>
                <a:schemeClr val="bg1">
                  <a:lumMod val="75000"/>
                </a:schemeClr>
              </a:solidFill>
            </a:endParaRP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dirty="0"/>
          </a:p>
        </p:txBody>
      </p:sp>
    </p:spTree>
    <p:extLst>
      <p:ext uri="{BB962C8B-B14F-4D97-AF65-F5344CB8AC3E}">
        <p14:creationId xmlns:p14="http://schemas.microsoft.com/office/powerpoint/2010/main" val="27850756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smtClean="0"/>
              <a:t>Detaching children assets I</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11</a:t>
            </a:fld>
            <a:endParaRPr lang="fr-FR" dirty="0">
              <a:solidFill>
                <a:srgbClr val="64BCD9"/>
              </a:solidFill>
            </a:endParaRP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14"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noProof="0" dirty="0"/>
          </a:p>
        </p:txBody>
      </p:sp>
      <p:sp>
        <p:nvSpPr>
          <p:cNvPr id="8" name="TextBox 7"/>
          <p:cNvSpPr txBox="1"/>
          <p:nvPr/>
        </p:nvSpPr>
        <p:spPr>
          <a:xfrm>
            <a:off x="755576" y="797413"/>
            <a:ext cx="6768752" cy="1200329"/>
          </a:xfrm>
          <a:prstGeom prst="rect">
            <a:avLst/>
          </a:prstGeom>
          <a:noFill/>
        </p:spPr>
        <p:txBody>
          <a:bodyPr wrap="square" rtlCol="0">
            <a:spAutoFit/>
          </a:bodyPr>
          <a:lstStyle/>
          <a:p>
            <a:pPr marL="342900" indent="-342900">
              <a:buFontTx/>
              <a:buAutoNum type="arabicPeriod"/>
            </a:pPr>
            <a:r>
              <a:rPr lang="en-GB" dirty="0" smtClean="0"/>
              <a:t>Go to the parent asset</a:t>
            </a:r>
          </a:p>
          <a:p>
            <a:pPr marL="342900" indent="-342900">
              <a:buAutoNum type="arabicPeriod"/>
            </a:pPr>
            <a:r>
              <a:rPr lang="en-GB" dirty="0" smtClean="0"/>
              <a:t>In </a:t>
            </a:r>
            <a:r>
              <a:rPr lang="en-GB" dirty="0"/>
              <a:t>“Made of” click on </a:t>
            </a:r>
            <a:r>
              <a:rPr lang="en-GB" dirty="0" smtClean="0"/>
              <a:t>“Detach child”</a:t>
            </a:r>
          </a:p>
          <a:p>
            <a:pPr marL="342900" indent="-342900">
              <a:buAutoNum type="arabicPeriod"/>
            </a:pPr>
            <a:r>
              <a:rPr lang="en-GB" dirty="0" smtClean="0"/>
              <a:t>Select the child asset to be detached</a:t>
            </a:r>
          </a:p>
          <a:p>
            <a:pPr marL="342900" indent="-342900">
              <a:buAutoNum type="arabicPeriod"/>
            </a:pPr>
            <a:r>
              <a:rPr lang="en-GB" dirty="0" smtClean="0"/>
              <a:t>Click “Detach” to finalise the detachment</a:t>
            </a:r>
            <a:endParaRPr lang="en-GB" dirty="0"/>
          </a:p>
        </p:txBody>
      </p:sp>
      <p:sp>
        <p:nvSpPr>
          <p:cNvPr id="20" name="TextBox 19"/>
          <p:cNvSpPr txBox="1"/>
          <p:nvPr/>
        </p:nvSpPr>
        <p:spPr>
          <a:xfrm>
            <a:off x="453073" y="4509120"/>
            <a:ext cx="360480" cy="400110"/>
          </a:xfrm>
          <a:prstGeom prst="rect">
            <a:avLst/>
          </a:prstGeom>
          <a:noFill/>
          <a:ln w="19050">
            <a:solidFill>
              <a:schemeClr val="accent1"/>
            </a:solidFill>
          </a:ln>
        </p:spPr>
        <p:txBody>
          <a:bodyPr wrap="square" rtlCol="0">
            <a:spAutoFit/>
          </a:bodyPr>
          <a:lstStyle/>
          <a:p>
            <a:r>
              <a:rPr lang="en-GB" sz="2000" dirty="0" smtClean="0">
                <a:solidFill>
                  <a:schemeClr val="bg2"/>
                </a:solidFill>
              </a:rPr>
              <a:t>4</a:t>
            </a:r>
            <a:endParaRPr lang="en-GB" dirty="0">
              <a:solidFill>
                <a:schemeClr val="bg2"/>
              </a:solidFill>
            </a:endParaRPr>
          </a:p>
        </p:txBody>
      </p:sp>
      <p:pic>
        <p:nvPicPr>
          <p:cNvPr id="2" name="Picture 1"/>
          <p:cNvPicPr>
            <a:picLocks noChangeAspect="1"/>
          </p:cNvPicPr>
          <p:nvPr/>
        </p:nvPicPr>
        <p:blipFill>
          <a:blip r:embed="rId4"/>
          <a:stretch>
            <a:fillRect/>
          </a:stretch>
        </p:blipFill>
        <p:spPr>
          <a:xfrm>
            <a:off x="99133" y="2598816"/>
            <a:ext cx="4112387" cy="762250"/>
          </a:xfrm>
          <a:prstGeom prst="rect">
            <a:avLst/>
          </a:prstGeom>
        </p:spPr>
      </p:pic>
      <p:sp>
        <p:nvSpPr>
          <p:cNvPr id="18" name="TextBox 17"/>
          <p:cNvSpPr txBox="1"/>
          <p:nvPr/>
        </p:nvSpPr>
        <p:spPr>
          <a:xfrm>
            <a:off x="226211" y="2152554"/>
            <a:ext cx="360480" cy="400110"/>
          </a:xfrm>
          <a:prstGeom prst="rect">
            <a:avLst/>
          </a:prstGeom>
          <a:noFill/>
          <a:ln w="19050">
            <a:solidFill>
              <a:schemeClr val="accent1"/>
            </a:solidFill>
          </a:ln>
        </p:spPr>
        <p:txBody>
          <a:bodyPr wrap="square" rtlCol="0">
            <a:spAutoFit/>
          </a:bodyPr>
          <a:lstStyle/>
          <a:p>
            <a:r>
              <a:rPr lang="en-GB" sz="2000" dirty="0">
                <a:solidFill>
                  <a:schemeClr val="bg2"/>
                </a:solidFill>
              </a:rPr>
              <a:t>2</a:t>
            </a:r>
            <a:endParaRPr lang="en-GB" dirty="0">
              <a:solidFill>
                <a:schemeClr val="bg2"/>
              </a:solidFill>
            </a:endParaRPr>
          </a:p>
        </p:txBody>
      </p:sp>
      <p:pic>
        <p:nvPicPr>
          <p:cNvPr id="6" name="Picture 5"/>
          <p:cNvPicPr>
            <a:picLocks noChangeAspect="1"/>
          </p:cNvPicPr>
          <p:nvPr/>
        </p:nvPicPr>
        <p:blipFill>
          <a:blip r:embed="rId5"/>
          <a:stretch>
            <a:fillRect/>
          </a:stretch>
        </p:blipFill>
        <p:spPr>
          <a:xfrm>
            <a:off x="4295932" y="1980532"/>
            <a:ext cx="4452532" cy="2077163"/>
          </a:xfrm>
          <a:prstGeom prst="rect">
            <a:avLst/>
          </a:prstGeom>
        </p:spPr>
      </p:pic>
      <p:sp>
        <p:nvSpPr>
          <p:cNvPr id="19" name="TextBox 18"/>
          <p:cNvSpPr txBox="1"/>
          <p:nvPr/>
        </p:nvSpPr>
        <p:spPr>
          <a:xfrm>
            <a:off x="4314405" y="2357139"/>
            <a:ext cx="360480" cy="400110"/>
          </a:xfrm>
          <a:prstGeom prst="rect">
            <a:avLst/>
          </a:prstGeom>
          <a:noFill/>
          <a:ln w="19050">
            <a:solidFill>
              <a:schemeClr val="accent1"/>
            </a:solidFill>
          </a:ln>
        </p:spPr>
        <p:txBody>
          <a:bodyPr wrap="square" rtlCol="0">
            <a:spAutoFit/>
          </a:bodyPr>
          <a:lstStyle/>
          <a:p>
            <a:r>
              <a:rPr lang="en-GB" sz="2000" dirty="0" smtClean="0">
                <a:solidFill>
                  <a:schemeClr val="bg2"/>
                </a:solidFill>
              </a:rPr>
              <a:t>3</a:t>
            </a:r>
            <a:endParaRPr lang="en-GB" dirty="0">
              <a:solidFill>
                <a:schemeClr val="bg2"/>
              </a:solidFill>
            </a:endParaRPr>
          </a:p>
        </p:txBody>
      </p:sp>
      <p:pic>
        <p:nvPicPr>
          <p:cNvPr id="7" name="Picture 6"/>
          <p:cNvPicPr>
            <a:picLocks noChangeAspect="1"/>
          </p:cNvPicPr>
          <p:nvPr/>
        </p:nvPicPr>
        <p:blipFill>
          <a:blip r:embed="rId6"/>
          <a:stretch>
            <a:fillRect/>
          </a:stretch>
        </p:blipFill>
        <p:spPr>
          <a:xfrm>
            <a:off x="1042350" y="4163359"/>
            <a:ext cx="7265070" cy="2118641"/>
          </a:xfrm>
          <a:prstGeom prst="rect">
            <a:avLst/>
          </a:prstGeom>
        </p:spPr>
      </p:pic>
    </p:spTree>
    <p:extLst>
      <p:ext uri="{BB962C8B-B14F-4D97-AF65-F5344CB8AC3E}">
        <p14:creationId xmlns:p14="http://schemas.microsoft.com/office/powerpoint/2010/main" val="9670097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Summary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12</a:t>
            </a:fld>
            <a:endParaRPr lang="fr-FR" dirty="0">
              <a:solidFill>
                <a:srgbClr val="64BCD9"/>
              </a:solidFill>
            </a:endParaRP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2123658"/>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GB" sz="2200" dirty="0" smtClean="0">
                <a:solidFill>
                  <a:schemeClr val="bg1">
                    <a:lumMod val="75000"/>
                  </a:schemeClr>
                </a:solidFill>
              </a:rPr>
              <a:t>Equipment vs Batch;</a:t>
            </a:r>
          </a:p>
          <a:p>
            <a:pPr marL="285750" indent="-285750" algn="just">
              <a:lnSpc>
                <a:spcPct val="150000"/>
              </a:lnSpc>
              <a:buClr>
                <a:schemeClr val="accent6"/>
              </a:buClr>
              <a:buFont typeface="Wingdings" panose="05000000000000000000" pitchFamily="2" charset="2"/>
              <a:buChar char="§"/>
            </a:pPr>
            <a:r>
              <a:rPr lang="en-GB" sz="2200" dirty="0" smtClean="0">
                <a:solidFill>
                  <a:schemeClr val="bg1">
                    <a:lumMod val="75000"/>
                  </a:schemeClr>
                </a:solidFill>
              </a:rPr>
              <a:t>Attaching children assets;</a:t>
            </a:r>
          </a:p>
          <a:p>
            <a:pPr marL="285750" indent="-285750" algn="just">
              <a:lnSpc>
                <a:spcPct val="150000"/>
              </a:lnSpc>
              <a:buClr>
                <a:schemeClr val="accent6"/>
              </a:buClr>
              <a:buFont typeface="Wingdings" panose="05000000000000000000" pitchFamily="2" charset="2"/>
              <a:buChar char="§"/>
            </a:pPr>
            <a:r>
              <a:rPr lang="en-GB" sz="2200" dirty="0">
                <a:solidFill>
                  <a:schemeClr val="bg1">
                    <a:lumMod val="75000"/>
                  </a:schemeClr>
                </a:solidFill>
              </a:rPr>
              <a:t>Detaching children assets;</a:t>
            </a:r>
          </a:p>
          <a:p>
            <a:pPr marL="285750" indent="-285750" algn="just">
              <a:lnSpc>
                <a:spcPct val="150000"/>
              </a:lnSpc>
              <a:buClr>
                <a:schemeClr val="accent6"/>
              </a:buClr>
              <a:buFont typeface="Wingdings" panose="05000000000000000000" pitchFamily="2" charset="2"/>
              <a:buChar char="§"/>
            </a:pPr>
            <a:r>
              <a:rPr lang="en-GB" sz="2200" dirty="0">
                <a:solidFill>
                  <a:schemeClr val="accent5"/>
                </a:solidFill>
              </a:rPr>
              <a:t>Common errors;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dirty="0"/>
          </a:p>
        </p:txBody>
      </p:sp>
    </p:spTree>
    <p:extLst>
      <p:ext uri="{BB962C8B-B14F-4D97-AF65-F5344CB8AC3E}">
        <p14:creationId xmlns:p14="http://schemas.microsoft.com/office/powerpoint/2010/main" val="2135203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0"/>
            <a:ext cx="7920000" cy="720000"/>
          </a:xfrm>
        </p:spPr>
        <p:txBody>
          <a:bodyPr/>
          <a:lstStyle/>
          <a:p>
            <a:r>
              <a:rPr lang="en-US" dirty="0" smtClean="0"/>
              <a:t>Incompatible status</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13</a:t>
            </a:fld>
            <a:endParaRPr lang="fr-FR" dirty="0">
              <a:solidFill>
                <a:srgbClr val="64BCD9"/>
              </a:solidFill>
            </a:endParaRP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noProof="0" dirty="0"/>
          </a:p>
        </p:txBody>
      </p:sp>
      <p:sp>
        <p:nvSpPr>
          <p:cNvPr id="3" name="TextBox 2"/>
          <p:cNvSpPr txBox="1"/>
          <p:nvPr/>
        </p:nvSpPr>
        <p:spPr>
          <a:xfrm>
            <a:off x="688871" y="643009"/>
            <a:ext cx="8043665" cy="3000821"/>
          </a:xfrm>
          <a:prstGeom prst="rect">
            <a:avLst/>
          </a:prstGeom>
          <a:noFill/>
        </p:spPr>
        <p:txBody>
          <a:bodyPr wrap="square" rtlCol="0">
            <a:spAutoFit/>
          </a:bodyPr>
          <a:lstStyle/>
          <a:p>
            <a:pPr>
              <a:lnSpc>
                <a:spcPct val="150000"/>
              </a:lnSpc>
              <a:buClr>
                <a:srgbClr val="FB963C"/>
              </a:buClr>
            </a:pPr>
            <a:r>
              <a:rPr lang="en-GB" dirty="0" smtClean="0">
                <a:solidFill>
                  <a:schemeClr val="accent5"/>
                </a:solidFill>
              </a:rPr>
              <a:t>If when trying to attach a child asset you get an error similar to the one in the screenshot below, it is probably due to the status of the parent or child asset. If the location of any of them is in a CERN store, you will see this error when trying to edit the MTF structure. If this happens, please get in contact will the HL-LHC quality team (</a:t>
            </a:r>
            <a:r>
              <a:rPr lang="en-GB" dirty="0" smtClean="0">
                <a:hlinkClick r:id="rId4"/>
              </a:rPr>
              <a:t>hi-lumi-lhc-pdqr@cern.ch</a:t>
            </a:r>
            <a:r>
              <a:rPr lang="en-GB" dirty="0" smtClean="0"/>
              <a:t>)</a:t>
            </a:r>
            <a:r>
              <a:rPr lang="en-GB" dirty="0" smtClean="0">
                <a:solidFill>
                  <a:schemeClr val="accent5"/>
                </a:solidFill>
              </a:rPr>
              <a:t>.</a:t>
            </a:r>
          </a:p>
          <a:p>
            <a:pPr marL="285750" indent="-285750">
              <a:lnSpc>
                <a:spcPct val="150000"/>
              </a:lnSpc>
              <a:buClr>
                <a:srgbClr val="FB963C"/>
              </a:buClr>
              <a:buFont typeface="Wingdings" panose="05000000000000000000" pitchFamily="2" charset="2"/>
              <a:buChar char="§"/>
            </a:pPr>
            <a:r>
              <a:rPr lang="en-GB" dirty="0" smtClean="0">
                <a:solidFill>
                  <a:schemeClr val="accent5"/>
                </a:solidFill>
              </a:rPr>
              <a:t>For any other error messages, please also get in contact with the Quality Team so that we can check each case.</a:t>
            </a:r>
            <a:endParaRPr lang="en-GB" dirty="0">
              <a:solidFill>
                <a:srgbClr val="5A5A5A"/>
              </a:solidFill>
            </a:endParaRPr>
          </a:p>
        </p:txBody>
      </p:sp>
      <p:pic>
        <p:nvPicPr>
          <p:cNvPr id="4" name="Picture 3"/>
          <p:cNvPicPr>
            <a:picLocks noChangeAspect="1"/>
          </p:cNvPicPr>
          <p:nvPr/>
        </p:nvPicPr>
        <p:blipFill>
          <a:blip r:embed="rId5"/>
          <a:stretch>
            <a:fillRect/>
          </a:stretch>
        </p:blipFill>
        <p:spPr>
          <a:xfrm>
            <a:off x="1952181" y="3822314"/>
            <a:ext cx="5517046" cy="2304256"/>
          </a:xfrm>
          <a:prstGeom prst="rect">
            <a:avLst/>
          </a:prstGeom>
        </p:spPr>
      </p:pic>
    </p:spTree>
    <p:extLst>
      <p:ext uri="{BB962C8B-B14F-4D97-AF65-F5344CB8AC3E}">
        <p14:creationId xmlns:p14="http://schemas.microsoft.com/office/powerpoint/2010/main" val="11150325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Thanks</a:t>
            </a:r>
            <a:endParaRPr lang="en-GB" dirty="0"/>
          </a:p>
        </p:txBody>
      </p:sp>
      <p:sp>
        <p:nvSpPr>
          <p:cNvPr id="3" name="Espace réservé du pied de page 2"/>
          <p:cNvSpPr>
            <a:spLocks noGrp="1"/>
          </p:cNvSpPr>
          <p:nvPr>
            <p:ph type="ftr" sz="quarter" idx="11"/>
          </p:nvPr>
        </p:nvSpPr>
        <p:spPr/>
        <p:txBody>
          <a:bodyPr/>
          <a:lstStyle/>
          <a:p>
            <a:r>
              <a:rPr lang="en-GB"/>
              <a:t>Procurement, Baseline Documentation, Quality &amp; Risk Office</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14</a:t>
            </a:fld>
            <a:endParaRPr lang="fr-FR"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Tree>
    <p:extLst>
      <p:ext uri="{BB962C8B-B14F-4D97-AF65-F5344CB8AC3E}">
        <p14:creationId xmlns:p14="http://schemas.microsoft.com/office/powerpoint/2010/main" val="1527619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Summary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2</a:t>
            </a:fld>
            <a:endParaRPr lang="fr-FR" dirty="0">
              <a:solidFill>
                <a:srgbClr val="64BCD9"/>
              </a:solidFill>
            </a:endParaRP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8" name="TextBox 7"/>
          <p:cNvSpPr txBox="1"/>
          <p:nvPr/>
        </p:nvSpPr>
        <p:spPr>
          <a:xfrm>
            <a:off x="502228" y="696606"/>
            <a:ext cx="8035100" cy="2123658"/>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smtClean="0">
                <a:solidFill>
                  <a:schemeClr val="accent5"/>
                </a:solidFill>
              </a:rPr>
              <a:t>Equipment vs Batch;</a:t>
            </a:r>
            <a:endParaRPr lang="en-US" sz="2200" dirty="0">
              <a:solidFill>
                <a:schemeClr val="accent5"/>
              </a:solidFill>
            </a:endParaRPr>
          </a:p>
          <a:p>
            <a:pPr marL="285750" indent="-285750" algn="just">
              <a:lnSpc>
                <a:spcPct val="150000"/>
              </a:lnSpc>
              <a:buClr>
                <a:schemeClr val="accent6"/>
              </a:buClr>
              <a:buFont typeface="Wingdings" panose="05000000000000000000" pitchFamily="2" charset="2"/>
              <a:buChar char="§"/>
            </a:pPr>
            <a:r>
              <a:rPr lang="en-US" sz="2200" dirty="0" smtClean="0">
                <a:solidFill>
                  <a:schemeClr val="accent5"/>
                </a:solidFill>
              </a:rPr>
              <a:t>Attaching children assets;</a:t>
            </a:r>
            <a:endParaRPr lang="en-US" sz="2200" dirty="0">
              <a:solidFill>
                <a:schemeClr val="accent5"/>
              </a:solidFill>
            </a:endParaRPr>
          </a:p>
          <a:p>
            <a:pPr marL="285750" indent="-285750" algn="just">
              <a:lnSpc>
                <a:spcPct val="150000"/>
              </a:lnSpc>
              <a:buClr>
                <a:schemeClr val="accent6"/>
              </a:buClr>
              <a:buFont typeface="Wingdings" panose="05000000000000000000" pitchFamily="2" charset="2"/>
              <a:buChar char="§"/>
            </a:pPr>
            <a:r>
              <a:rPr lang="en-US" sz="2200" dirty="0" smtClean="0">
                <a:solidFill>
                  <a:schemeClr val="accent5"/>
                </a:solidFill>
              </a:rPr>
              <a:t>Detaching children assets;</a:t>
            </a:r>
            <a:endParaRPr lang="en-US" sz="2200" dirty="0">
              <a:solidFill>
                <a:schemeClr val="accent5"/>
              </a:solidFill>
            </a:endParaRPr>
          </a:p>
          <a:p>
            <a:pPr marL="285750" indent="-285750" algn="just">
              <a:lnSpc>
                <a:spcPct val="150000"/>
              </a:lnSpc>
              <a:buClr>
                <a:schemeClr val="accent6"/>
              </a:buClr>
              <a:buFont typeface="Wingdings" panose="05000000000000000000" pitchFamily="2" charset="2"/>
              <a:buChar char="§"/>
            </a:pPr>
            <a:r>
              <a:rPr lang="en-US" sz="2200" dirty="0" smtClean="0">
                <a:solidFill>
                  <a:schemeClr val="accent5"/>
                </a:solidFill>
              </a:rPr>
              <a:t>Common errors;</a:t>
            </a:r>
            <a:endParaRPr lang="en-US" sz="2200" dirty="0">
              <a:solidFill>
                <a:schemeClr val="accent5"/>
              </a:solidFill>
            </a:endParaRPr>
          </a:p>
        </p:txBody>
      </p:sp>
      <p:sp>
        <p:nvSpPr>
          <p:cNvPr id="9" name="Espace réservé du pied de page 1"/>
          <p:cNvSpPr>
            <a:spLocks noGrp="1"/>
          </p:cNvSpPr>
          <p:nvPr>
            <p:ph type="ftr" sz="quarter" idx="11"/>
          </p:nvPr>
        </p:nvSpPr>
        <p:spPr>
          <a:xfrm>
            <a:off x="1905000" y="6356350"/>
            <a:ext cx="6627000" cy="360000"/>
          </a:xfrm>
        </p:spPr>
        <p:txBody>
          <a:bodyPr/>
          <a:lstStyle/>
          <a:p>
            <a:r>
              <a:rPr lang="en-GB" dirty="0"/>
              <a:t>Procurement, Baseline Documentation, Quality &amp; Risk Office</a:t>
            </a:r>
          </a:p>
        </p:txBody>
      </p:sp>
    </p:spTree>
    <p:extLst>
      <p:ext uri="{BB962C8B-B14F-4D97-AF65-F5344CB8AC3E}">
        <p14:creationId xmlns:p14="http://schemas.microsoft.com/office/powerpoint/2010/main" val="1450667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Summary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3</a:t>
            </a:fld>
            <a:endParaRPr lang="fr-FR" dirty="0">
              <a:solidFill>
                <a:srgbClr val="64BCD9"/>
              </a:solidFill>
            </a:endParaRP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2123658"/>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smtClean="0">
                <a:solidFill>
                  <a:schemeClr val="accent5"/>
                </a:solidFill>
              </a:rPr>
              <a:t>Equipment </a:t>
            </a:r>
            <a:r>
              <a:rPr lang="en-US" sz="2200" dirty="0">
                <a:solidFill>
                  <a:schemeClr val="accent5"/>
                </a:solidFill>
              </a:rPr>
              <a:t>vs Batch;</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Attaching children assets;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Detaching children assets;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Common errors</a:t>
            </a:r>
            <a:r>
              <a:rPr lang="en-US" sz="2200" dirty="0" smtClean="0">
                <a:solidFill>
                  <a:schemeClr val="bg1">
                    <a:lumMod val="75000"/>
                  </a:schemeClr>
                </a:solidFill>
              </a:rPr>
              <a:t>;</a:t>
            </a:r>
            <a:endParaRPr lang="en-US" sz="2200" dirty="0">
              <a:solidFill>
                <a:schemeClr val="bg1">
                  <a:lumMod val="75000"/>
                </a:schemeClr>
              </a:solidFill>
            </a:endParaRP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dirty="0"/>
          </a:p>
        </p:txBody>
      </p:sp>
    </p:spTree>
    <p:extLst>
      <p:ext uri="{BB962C8B-B14F-4D97-AF65-F5344CB8AC3E}">
        <p14:creationId xmlns:p14="http://schemas.microsoft.com/office/powerpoint/2010/main" val="1157174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0"/>
            <a:ext cx="7920000" cy="720000"/>
          </a:xfrm>
        </p:spPr>
        <p:txBody>
          <a:bodyPr/>
          <a:lstStyle/>
          <a:p>
            <a:r>
              <a:rPr lang="en-US" dirty="0" smtClean="0"/>
              <a:t>Assets</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4</a:t>
            </a:fld>
            <a:endParaRPr lang="fr-FR" dirty="0">
              <a:solidFill>
                <a:srgbClr val="64BCD9"/>
              </a:solidFill>
            </a:endParaRP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noProof="0" dirty="0"/>
          </a:p>
        </p:txBody>
      </p:sp>
      <p:pic>
        <p:nvPicPr>
          <p:cNvPr id="13" name="Picture 12"/>
          <p:cNvPicPr>
            <a:picLocks noChangeAspect="1"/>
          </p:cNvPicPr>
          <p:nvPr/>
        </p:nvPicPr>
        <p:blipFill>
          <a:blip r:embed="rId4"/>
          <a:stretch>
            <a:fillRect/>
          </a:stretch>
        </p:blipFill>
        <p:spPr>
          <a:xfrm>
            <a:off x="5218500" y="145436"/>
            <a:ext cx="577153" cy="515316"/>
          </a:xfrm>
          <a:prstGeom prst="rect">
            <a:avLst/>
          </a:prstGeom>
        </p:spPr>
      </p:pic>
      <p:sp>
        <p:nvSpPr>
          <p:cNvPr id="3" name="TextBox 2"/>
          <p:cNvSpPr txBox="1"/>
          <p:nvPr/>
        </p:nvSpPr>
        <p:spPr>
          <a:xfrm>
            <a:off x="467545" y="643009"/>
            <a:ext cx="8496944" cy="3831818"/>
          </a:xfrm>
          <a:prstGeom prst="rect">
            <a:avLst/>
          </a:prstGeom>
          <a:noFill/>
        </p:spPr>
        <p:txBody>
          <a:bodyPr wrap="square" rtlCol="0">
            <a:spAutoFit/>
          </a:bodyPr>
          <a:lstStyle/>
          <a:p>
            <a:pPr marL="285750" lvl="0" indent="-285750">
              <a:lnSpc>
                <a:spcPct val="150000"/>
              </a:lnSpc>
              <a:buClr>
                <a:srgbClr val="FB963C"/>
              </a:buClr>
              <a:buFont typeface="Wingdings" panose="05000000000000000000" pitchFamily="2" charset="2"/>
              <a:buChar char="§"/>
            </a:pPr>
            <a:r>
              <a:rPr lang="en-GB" dirty="0">
                <a:solidFill>
                  <a:schemeClr val="accent5"/>
                </a:solidFill>
              </a:rPr>
              <a:t>Assets represent the real </a:t>
            </a:r>
            <a:r>
              <a:rPr lang="en-GB" dirty="0" smtClean="0">
                <a:solidFill>
                  <a:schemeClr val="accent5"/>
                </a:solidFill>
              </a:rPr>
              <a:t>pieces or assemblies that </a:t>
            </a:r>
            <a:r>
              <a:rPr lang="en-GB" dirty="0">
                <a:solidFill>
                  <a:schemeClr val="accent5"/>
                </a:solidFill>
              </a:rPr>
              <a:t>are being </a:t>
            </a:r>
            <a:r>
              <a:rPr lang="en-GB" dirty="0" smtClean="0">
                <a:solidFill>
                  <a:schemeClr val="accent5"/>
                </a:solidFill>
              </a:rPr>
              <a:t>manufactured.</a:t>
            </a:r>
          </a:p>
          <a:p>
            <a:pPr marL="285750" indent="-285750">
              <a:lnSpc>
                <a:spcPct val="150000"/>
              </a:lnSpc>
              <a:buClr>
                <a:srgbClr val="FB963C"/>
              </a:buClr>
              <a:buFont typeface="Wingdings" panose="05000000000000000000" pitchFamily="2" charset="2"/>
              <a:buChar char="§"/>
            </a:pPr>
            <a:r>
              <a:rPr lang="en-GB" dirty="0">
                <a:solidFill>
                  <a:schemeClr val="accent5"/>
                </a:solidFill>
              </a:rPr>
              <a:t>All the manufacturing documentation (metrological reports, material certificates, manufacturing reports…) are linked to the assets through the MTF interface</a:t>
            </a:r>
            <a:r>
              <a:rPr lang="en-GB" dirty="0" smtClean="0">
                <a:solidFill>
                  <a:schemeClr val="accent5"/>
                </a:solidFill>
              </a:rPr>
              <a:t>.</a:t>
            </a:r>
          </a:p>
          <a:p>
            <a:pPr marL="285750" indent="-285750">
              <a:lnSpc>
                <a:spcPct val="150000"/>
              </a:lnSpc>
              <a:buClr>
                <a:srgbClr val="FB963C"/>
              </a:buClr>
              <a:buFont typeface="Wingdings" panose="05000000000000000000" pitchFamily="2" charset="2"/>
              <a:buChar char="§"/>
            </a:pPr>
            <a:r>
              <a:rPr lang="en-GB" dirty="0" smtClean="0">
                <a:solidFill>
                  <a:schemeClr val="accent5"/>
                </a:solidFill>
              </a:rPr>
              <a:t>They include a series of manufacturing steps to track the progress of the production.</a:t>
            </a:r>
            <a:endParaRPr lang="en-GB" dirty="0">
              <a:solidFill>
                <a:schemeClr val="accent5"/>
              </a:solidFill>
            </a:endParaRPr>
          </a:p>
          <a:p>
            <a:pPr marL="285750" lvl="0" indent="-285750">
              <a:lnSpc>
                <a:spcPct val="150000"/>
              </a:lnSpc>
              <a:buClr>
                <a:srgbClr val="FB963C"/>
              </a:buClr>
              <a:buFont typeface="Wingdings" panose="05000000000000000000" pitchFamily="2" charset="2"/>
              <a:buChar char="§"/>
            </a:pPr>
            <a:r>
              <a:rPr lang="en-GB" dirty="0" smtClean="0">
                <a:solidFill>
                  <a:srgbClr val="5A5A5A"/>
                </a:solidFill>
              </a:rPr>
              <a:t>Assets can be of two types: individual equipment or batches.</a:t>
            </a:r>
          </a:p>
          <a:p>
            <a:pPr marL="285750" lvl="0" indent="-285750">
              <a:lnSpc>
                <a:spcPct val="150000"/>
              </a:lnSpc>
              <a:buClr>
                <a:srgbClr val="FB963C"/>
              </a:buClr>
              <a:buFont typeface="Wingdings" panose="05000000000000000000" pitchFamily="2" charset="2"/>
              <a:buChar char="§"/>
            </a:pPr>
            <a:r>
              <a:rPr lang="en-GB" dirty="0" smtClean="0">
                <a:solidFill>
                  <a:srgbClr val="5A5A5A"/>
                </a:solidFill>
              </a:rPr>
              <a:t>The code includes information about the item, the manufacturer, and a sequential number differentiating the assets with the same item and manufacturer:</a:t>
            </a:r>
            <a:endParaRPr lang="en-GB" dirty="0">
              <a:solidFill>
                <a:srgbClr val="5A5A5A"/>
              </a:solidFill>
            </a:endParaRPr>
          </a:p>
        </p:txBody>
      </p:sp>
      <p:pic>
        <p:nvPicPr>
          <p:cNvPr id="14" name="Picture 13"/>
          <p:cNvPicPr>
            <a:picLocks noChangeAspect="1"/>
          </p:cNvPicPr>
          <p:nvPr/>
        </p:nvPicPr>
        <p:blipFill>
          <a:blip r:embed="rId5"/>
          <a:stretch>
            <a:fillRect/>
          </a:stretch>
        </p:blipFill>
        <p:spPr>
          <a:xfrm>
            <a:off x="1331640" y="4474827"/>
            <a:ext cx="7076625" cy="1690477"/>
          </a:xfrm>
          <a:prstGeom prst="rect">
            <a:avLst/>
          </a:prstGeom>
        </p:spPr>
      </p:pic>
    </p:spTree>
    <p:extLst>
      <p:ext uri="{BB962C8B-B14F-4D97-AF65-F5344CB8AC3E}">
        <p14:creationId xmlns:p14="http://schemas.microsoft.com/office/powerpoint/2010/main" val="59547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0"/>
            <a:ext cx="7920000" cy="720000"/>
          </a:xfrm>
        </p:spPr>
        <p:txBody>
          <a:bodyPr/>
          <a:lstStyle/>
          <a:p>
            <a:r>
              <a:rPr lang="en-US" dirty="0" smtClean="0"/>
              <a:t>Equipment vs batch </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5</a:t>
            </a:fld>
            <a:endParaRPr lang="fr-FR" dirty="0">
              <a:solidFill>
                <a:srgbClr val="64BCD9"/>
              </a:solidFill>
            </a:endParaRP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noProof="0" dirty="0"/>
          </a:p>
        </p:txBody>
      </p:sp>
      <p:sp>
        <p:nvSpPr>
          <p:cNvPr id="10" name="TextBox 9"/>
          <p:cNvSpPr txBox="1"/>
          <p:nvPr/>
        </p:nvSpPr>
        <p:spPr>
          <a:xfrm>
            <a:off x="395536" y="451565"/>
            <a:ext cx="3744416" cy="5909310"/>
          </a:xfrm>
          <a:prstGeom prst="rect">
            <a:avLst/>
          </a:prstGeom>
          <a:noFill/>
        </p:spPr>
        <p:txBody>
          <a:bodyPr wrap="square" rtlCol="0">
            <a:spAutoFit/>
          </a:bodyPr>
          <a:lstStyle/>
          <a:p>
            <a:pPr>
              <a:lnSpc>
                <a:spcPct val="150000"/>
              </a:lnSpc>
              <a:buClr>
                <a:schemeClr val="accent6"/>
              </a:buClr>
            </a:pPr>
            <a:r>
              <a:rPr lang="en-GB" b="1" dirty="0" smtClean="0">
                <a:solidFill>
                  <a:schemeClr val="accent5"/>
                </a:solidFill>
              </a:rPr>
              <a:t>Individual equipment:</a:t>
            </a:r>
            <a:endParaRPr lang="en-GB" b="1" dirty="0">
              <a:solidFill>
                <a:schemeClr val="accent5"/>
              </a:solidFill>
            </a:endParaRP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One unique asset code per unit, units traced individually</a:t>
            </a: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Specific documents  and manufacturing steps for each piece / assembly</a:t>
            </a: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Usually for more complex pieces produced in low numbers</a:t>
            </a: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Can only be attached to 1 place (asset / batch / location)</a:t>
            </a: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Example: a coil (individual MIP, tests…) or an end plate with a specific dimensional control.</a:t>
            </a:r>
            <a:endParaRPr lang="en-GB" dirty="0">
              <a:solidFill>
                <a:schemeClr val="accent5"/>
              </a:solidFill>
            </a:endParaRPr>
          </a:p>
        </p:txBody>
      </p:sp>
      <p:sp>
        <p:nvSpPr>
          <p:cNvPr id="11" name="Rectangle 10"/>
          <p:cNvSpPr/>
          <p:nvPr/>
        </p:nvSpPr>
        <p:spPr>
          <a:xfrm>
            <a:off x="4211960" y="451565"/>
            <a:ext cx="4608511" cy="6324808"/>
          </a:xfrm>
          <a:prstGeom prst="rect">
            <a:avLst/>
          </a:prstGeom>
        </p:spPr>
        <p:txBody>
          <a:bodyPr wrap="square">
            <a:spAutoFit/>
          </a:bodyPr>
          <a:lstStyle/>
          <a:p>
            <a:pPr>
              <a:lnSpc>
                <a:spcPct val="150000"/>
              </a:lnSpc>
              <a:buClr>
                <a:schemeClr val="accent6"/>
              </a:buClr>
            </a:pPr>
            <a:r>
              <a:rPr lang="en-GB" b="1" dirty="0" smtClean="0">
                <a:solidFill>
                  <a:schemeClr val="accent5"/>
                </a:solidFill>
              </a:rPr>
              <a:t>Batch:</a:t>
            </a:r>
            <a:endParaRPr lang="en-GB" b="1" dirty="0">
              <a:solidFill>
                <a:schemeClr val="accent5"/>
              </a:solidFill>
            </a:endParaRP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A group of units share the same code, units traced as a lot</a:t>
            </a:r>
            <a:endParaRPr lang="en-GB" dirty="0">
              <a:solidFill>
                <a:schemeClr val="accent5"/>
              </a:solidFill>
            </a:endParaRP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All the pieces in the batch have common documents and  manufacturing steps</a:t>
            </a: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Usually for simple pieces that are manufactured in series</a:t>
            </a: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Can be attached in many places (different units used in different assemblies)</a:t>
            </a:r>
          </a:p>
          <a:p>
            <a:pPr marL="285750" indent="-285750">
              <a:lnSpc>
                <a:spcPct val="150000"/>
              </a:lnSpc>
              <a:buClr>
                <a:schemeClr val="accent6"/>
              </a:buClr>
              <a:buFont typeface="Wingdings" panose="05000000000000000000" pitchFamily="2" charset="2"/>
              <a:buChar char="§"/>
            </a:pPr>
            <a:r>
              <a:rPr lang="en-GB" dirty="0" smtClean="0">
                <a:solidFill>
                  <a:schemeClr val="accent5"/>
                </a:solidFill>
              </a:rPr>
              <a:t>Example: a set of shims or a set of collars that share the same material certificate and have a single dimensional control report that includes all the units in the batch</a:t>
            </a:r>
            <a:endParaRPr lang="en-GB" dirty="0">
              <a:solidFill>
                <a:schemeClr val="accent5"/>
              </a:solidFill>
            </a:endParaRPr>
          </a:p>
        </p:txBody>
      </p:sp>
    </p:spTree>
    <p:extLst>
      <p:ext uri="{BB962C8B-B14F-4D97-AF65-F5344CB8AC3E}">
        <p14:creationId xmlns:p14="http://schemas.microsoft.com/office/powerpoint/2010/main" val="41671278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Summary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6</a:t>
            </a:fld>
            <a:endParaRPr lang="fr-FR" dirty="0">
              <a:solidFill>
                <a:srgbClr val="64BCD9"/>
              </a:solidFill>
            </a:endParaRP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2123658"/>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Equipment vs Batch;</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Attaching children assets;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Detaching children assets;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Common errors</a:t>
            </a:r>
            <a:r>
              <a:rPr lang="en-US" sz="2200" dirty="0" smtClean="0">
                <a:solidFill>
                  <a:schemeClr val="bg1">
                    <a:lumMod val="75000"/>
                  </a:schemeClr>
                </a:solidFill>
              </a:rPr>
              <a:t>;</a:t>
            </a:r>
            <a:endParaRPr lang="en-US" sz="2200" dirty="0">
              <a:solidFill>
                <a:schemeClr val="bg1">
                  <a:lumMod val="75000"/>
                </a:schemeClr>
              </a:solidFill>
            </a:endParaRP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dirty="0"/>
          </a:p>
        </p:txBody>
      </p:sp>
    </p:spTree>
    <p:extLst>
      <p:ext uri="{BB962C8B-B14F-4D97-AF65-F5344CB8AC3E}">
        <p14:creationId xmlns:p14="http://schemas.microsoft.com/office/powerpoint/2010/main" val="1179875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Assembly Breakdown Structure</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7</a:t>
            </a:fld>
            <a:endParaRPr lang="fr-FR" dirty="0">
              <a:solidFill>
                <a:srgbClr val="64BCD9"/>
              </a:solidFill>
            </a:endParaRP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7" name="TextBox 6"/>
          <p:cNvSpPr txBox="1"/>
          <p:nvPr/>
        </p:nvSpPr>
        <p:spPr>
          <a:xfrm>
            <a:off x="467544" y="914222"/>
            <a:ext cx="4032448" cy="2215991"/>
          </a:xfrm>
          <a:prstGeom prst="rect">
            <a:avLst/>
          </a:prstGeom>
          <a:noFill/>
        </p:spPr>
        <p:txBody>
          <a:bodyPr wrap="square" rtlCol="0">
            <a:spAutoFit/>
          </a:bodyPr>
          <a:lstStyle/>
          <a:p>
            <a:r>
              <a:rPr lang="en-US" sz="1600" u="sng" dirty="0">
                <a:solidFill>
                  <a:schemeClr val="accent5"/>
                </a:solidFill>
              </a:rPr>
              <a:t>Assembly Breakdown Structure (ABS</a:t>
            </a:r>
            <a:r>
              <a:rPr lang="en-US" sz="1600" u="sng" dirty="0" smtClean="0">
                <a:solidFill>
                  <a:schemeClr val="accent5"/>
                </a:solidFill>
              </a:rPr>
              <a:t>)</a:t>
            </a:r>
            <a:endParaRPr lang="en-US" sz="1600" u="sng" dirty="0">
              <a:solidFill>
                <a:schemeClr val="accent5"/>
              </a:solidFill>
            </a:endParaRPr>
          </a:p>
          <a:p>
            <a:pPr algn="just">
              <a:spcBef>
                <a:spcPts val="600"/>
              </a:spcBef>
              <a:spcAft>
                <a:spcPts val="600"/>
              </a:spcAft>
            </a:pPr>
            <a:r>
              <a:rPr lang="en-US" sz="1600" dirty="0" smtClean="0">
                <a:solidFill>
                  <a:schemeClr val="accent5"/>
                </a:solidFill>
              </a:rPr>
              <a:t>The ABS is used to keep traceability of the components that are used to build an assembly. In MTF its is represented as a tree structure in which the different assets can have children assets.</a:t>
            </a:r>
          </a:p>
          <a:p>
            <a:pPr algn="just"/>
            <a:r>
              <a:rPr lang="en-US" sz="1600" dirty="0" smtClean="0">
                <a:solidFill>
                  <a:schemeClr val="accent5"/>
                </a:solidFill>
              </a:rPr>
              <a:t>The children assets of a particular asset can be found in the tab “Made of”:</a:t>
            </a:r>
            <a:endParaRPr lang="en-US" sz="1600" dirty="0">
              <a:solidFill>
                <a:schemeClr val="accent5"/>
              </a:solidFill>
            </a:endParaRPr>
          </a:p>
        </p:txBody>
      </p:sp>
      <p:sp>
        <p:nvSpPr>
          <p:cNvPr id="14"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noProof="0" dirty="0"/>
          </a:p>
        </p:txBody>
      </p:sp>
      <p:pic>
        <p:nvPicPr>
          <p:cNvPr id="9" name="Picture 8"/>
          <p:cNvPicPr>
            <a:picLocks noChangeAspect="1"/>
          </p:cNvPicPr>
          <p:nvPr/>
        </p:nvPicPr>
        <p:blipFill rotWithShape="1">
          <a:blip r:embed="rId4"/>
          <a:srcRect r="16461" b="52994"/>
          <a:stretch/>
        </p:blipFill>
        <p:spPr>
          <a:xfrm>
            <a:off x="4779525" y="897311"/>
            <a:ext cx="4087275" cy="2315665"/>
          </a:xfrm>
          <a:prstGeom prst="rect">
            <a:avLst/>
          </a:prstGeom>
        </p:spPr>
      </p:pic>
      <p:pic>
        <p:nvPicPr>
          <p:cNvPr id="10" name="Picture 9"/>
          <p:cNvPicPr>
            <a:picLocks noChangeAspect="1"/>
          </p:cNvPicPr>
          <p:nvPr/>
        </p:nvPicPr>
        <p:blipFill>
          <a:blip r:embed="rId5"/>
          <a:stretch>
            <a:fillRect/>
          </a:stretch>
        </p:blipFill>
        <p:spPr>
          <a:xfrm>
            <a:off x="1259632" y="3296896"/>
            <a:ext cx="6840760" cy="3076744"/>
          </a:xfrm>
          <a:prstGeom prst="rect">
            <a:avLst/>
          </a:prstGeom>
        </p:spPr>
      </p:pic>
    </p:spTree>
    <p:extLst>
      <p:ext uri="{BB962C8B-B14F-4D97-AF65-F5344CB8AC3E}">
        <p14:creationId xmlns:p14="http://schemas.microsoft.com/office/powerpoint/2010/main" val="1262794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smtClean="0"/>
              <a:t>Attaching children assets I</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8</a:t>
            </a:fld>
            <a:endParaRPr lang="fr-FR" dirty="0">
              <a:solidFill>
                <a:srgbClr val="64BCD9"/>
              </a:solidFill>
            </a:endParaRP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14"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noProof="0" dirty="0"/>
          </a:p>
        </p:txBody>
      </p:sp>
      <p:sp>
        <p:nvSpPr>
          <p:cNvPr id="8" name="TextBox 7"/>
          <p:cNvSpPr txBox="1"/>
          <p:nvPr/>
        </p:nvSpPr>
        <p:spPr>
          <a:xfrm>
            <a:off x="741582" y="915776"/>
            <a:ext cx="6768752" cy="1200329"/>
          </a:xfrm>
          <a:prstGeom prst="rect">
            <a:avLst/>
          </a:prstGeom>
          <a:noFill/>
        </p:spPr>
        <p:txBody>
          <a:bodyPr wrap="square" rtlCol="0">
            <a:spAutoFit/>
          </a:bodyPr>
          <a:lstStyle/>
          <a:p>
            <a:pPr marL="342900" indent="-342900">
              <a:buFontTx/>
              <a:buAutoNum type="arabicPeriod"/>
            </a:pPr>
            <a:r>
              <a:rPr lang="en-GB" dirty="0" smtClean="0"/>
              <a:t>Go to the parent asset</a:t>
            </a:r>
          </a:p>
          <a:p>
            <a:pPr marL="342900" indent="-342900">
              <a:buAutoNum type="arabicPeriod"/>
            </a:pPr>
            <a:r>
              <a:rPr lang="en-GB" dirty="0" smtClean="0"/>
              <a:t>In </a:t>
            </a:r>
            <a:r>
              <a:rPr lang="en-GB" dirty="0"/>
              <a:t>“Made of” click on “Attach </a:t>
            </a:r>
            <a:r>
              <a:rPr lang="en-GB" dirty="0" smtClean="0"/>
              <a:t>child”</a:t>
            </a:r>
          </a:p>
          <a:p>
            <a:pPr marL="342900" indent="-342900">
              <a:buAutoNum type="arabicPeriod"/>
            </a:pPr>
            <a:r>
              <a:rPr lang="en-GB" dirty="0" smtClean="0"/>
              <a:t>Paste the code of the children asset in the “Identifier” field</a:t>
            </a:r>
          </a:p>
          <a:p>
            <a:pPr marL="342900" indent="-342900">
              <a:buAutoNum type="arabicPeriod"/>
            </a:pPr>
            <a:r>
              <a:rPr lang="en-GB" dirty="0" smtClean="0"/>
              <a:t>Select the child asset that will be attached</a:t>
            </a:r>
            <a:endParaRPr lang="en-GB" dirty="0"/>
          </a:p>
        </p:txBody>
      </p:sp>
      <p:pic>
        <p:nvPicPr>
          <p:cNvPr id="9" name="Picture 8"/>
          <p:cNvPicPr>
            <a:picLocks noChangeAspect="1"/>
          </p:cNvPicPr>
          <p:nvPr/>
        </p:nvPicPr>
        <p:blipFill rotWithShape="1">
          <a:blip r:embed="rId4"/>
          <a:srcRect r="62904" b="67672"/>
          <a:stretch/>
        </p:blipFill>
        <p:spPr>
          <a:xfrm>
            <a:off x="510493" y="2235178"/>
            <a:ext cx="3615465" cy="1417090"/>
          </a:xfrm>
          <a:prstGeom prst="rect">
            <a:avLst/>
          </a:prstGeom>
        </p:spPr>
      </p:pic>
      <p:pic>
        <p:nvPicPr>
          <p:cNvPr id="15" name="Picture 14"/>
          <p:cNvPicPr>
            <a:picLocks noChangeAspect="1"/>
          </p:cNvPicPr>
          <p:nvPr/>
        </p:nvPicPr>
        <p:blipFill>
          <a:blip r:embed="rId5"/>
          <a:stretch>
            <a:fillRect/>
          </a:stretch>
        </p:blipFill>
        <p:spPr>
          <a:xfrm>
            <a:off x="4633632" y="2183529"/>
            <a:ext cx="3816424" cy="1715306"/>
          </a:xfrm>
          <a:prstGeom prst="rect">
            <a:avLst/>
          </a:prstGeom>
        </p:spPr>
      </p:pic>
      <p:pic>
        <p:nvPicPr>
          <p:cNvPr id="16" name="Picture 15"/>
          <p:cNvPicPr>
            <a:picLocks noChangeAspect="1"/>
          </p:cNvPicPr>
          <p:nvPr/>
        </p:nvPicPr>
        <p:blipFill>
          <a:blip r:embed="rId6"/>
          <a:stretch>
            <a:fillRect/>
          </a:stretch>
        </p:blipFill>
        <p:spPr>
          <a:xfrm>
            <a:off x="300893" y="4055650"/>
            <a:ext cx="4245274" cy="1574674"/>
          </a:xfrm>
          <a:prstGeom prst="rect">
            <a:avLst/>
          </a:prstGeom>
        </p:spPr>
      </p:pic>
      <p:pic>
        <p:nvPicPr>
          <p:cNvPr id="17" name="Picture 16"/>
          <p:cNvPicPr>
            <a:picLocks noChangeAspect="1"/>
          </p:cNvPicPr>
          <p:nvPr/>
        </p:nvPicPr>
        <p:blipFill>
          <a:blip r:embed="rId7"/>
          <a:stretch>
            <a:fillRect/>
          </a:stretch>
        </p:blipFill>
        <p:spPr>
          <a:xfrm>
            <a:off x="4657219" y="4065408"/>
            <a:ext cx="3936413" cy="1902417"/>
          </a:xfrm>
          <a:prstGeom prst="rect">
            <a:avLst/>
          </a:prstGeom>
        </p:spPr>
      </p:pic>
      <p:sp>
        <p:nvSpPr>
          <p:cNvPr id="18" name="TextBox 17"/>
          <p:cNvSpPr txBox="1"/>
          <p:nvPr/>
        </p:nvSpPr>
        <p:spPr>
          <a:xfrm>
            <a:off x="287843" y="2257879"/>
            <a:ext cx="360480" cy="400110"/>
          </a:xfrm>
          <a:prstGeom prst="rect">
            <a:avLst/>
          </a:prstGeom>
          <a:noFill/>
          <a:ln w="19050">
            <a:solidFill>
              <a:schemeClr val="accent1"/>
            </a:solidFill>
          </a:ln>
        </p:spPr>
        <p:txBody>
          <a:bodyPr wrap="square" rtlCol="0">
            <a:spAutoFit/>
          </a:bodyPr>
          <a:lstStyle/>
          <a:p>
            <a:r>
              <a:rPr lang="en-GB" sz="2000" dirty="0">
                <a:solidFill>
                  <a:schemeClr val="bg2"/>
                </a:solidFill>
              </a:rPr>
              <a:t>2</a:t>
            </a:r>
            <a:endParaRPr lang="en-GB" dirty="0">
              <a:solidFill>
                <a:schemeClr val="bg2"/>
              </a:solidFill>
            </a:endParaRPr>
          </a:p>
        </p:txBody>
      </p:sp>
      <p:sp>
        <p:nvSpPr>
          <p:cNvPr id="19" name="TextBox 18"/>
          <p:cNvSpPr txBox="1"/>
          <p:nvPr/>
        </p:nvSpPr>
        <p:spPr>
          <a:xfrm>
            <a:off x="4273152" y="2257879"/>
            <a:ext cx="360480" cy="400110"/>
          </a:xfrm>
          <a:prstGeom prst="rect">
            <a:avLst/>
          </a:prstGeom>
          <a:noFill/>
          <a:ln w="19050">
            <a:solidFill>
              <a:schemeClr val="accent1"/>
            </a:solidFill>
          </a:ln>
        </p:spPr>
        <p:txBody>
          <a:bodyPr wrap="square" rtlCol="0">
            <a:spAutoFit/>
          </a:bodyPr>
          <a:lstStyle/>
          <a:p>
            <a:r>
              <a:rPr lang="en-GB" sz="2000" dirty="0" smtClean="0">
                <a:solidFill>
                  <a:schemeClr val="bg2"/>
                </a:solidFill>
              </a:rPr>
              <a:t>3</a:t>
            </a:r>
            <a:endParaRPr lang="en-GB" dirty="0">
              <a:solidFill>
                <a:schemeClr val="bg2"/>
              </a:solidFill>
            </a:endParaRPr>
          </a:p>
        </p:txBody>
      </p:sp>
      <p:sp>
        <p:nvSpPr>
          <p:cNvPr id="20" name="TextBox 19"/>
          <p:cNvSpPr txBox="1"/>
          <p:nvPr/>
        </p:nvSpPr>
        <p:spPr>
          <a:xfrm>
            <a:off x="154225" y="3665298"/>
            <a:ext cx="360480" cy="400110"/>
          </a:xfrm>
          <a:prstGeom prst="rect">
            <a:avLst/>
          </a:prstGeom>
          <a:noFill/>
          <a:ln w="19050">
            <a:solidFill>
              <a:schemeClr val="accent1"/>
            </a:solidFill>
          </a:ln>
        </p:spPr>
        <p:txBody>
          <a:bodyPr wrap="square" rtlCol="0">
            <a:spAutoFit/>
          </a:bodyPr>
          <a:lstStyle/>
          <a:p>
            <a:r>
              <a:rPr lang="en-GB" sz="2000" dirty="0" smtClean="0">
                <a:solidFill>
                  <a:schemeClr val="bg2"/>
                </a:solidFill>
              </a:rPr>
              <a:t>4</a:t>
            </a:r>
            <a:endParaRPr lang="en-GB" dirty="0">
              <a:solidFill>
                <a:schemeClr val="bg2"/>
              </a:solidFill>
            </a:endParaRPr>
          </a:p>
        </p:txBody>
      </p:sp>
      <p:sp>
        <p:nvSpPr>
          <p:cNvPr id="24" name="TextBox 23"/>
          <p:cNvSpPr txBox="1"/>
          <p:nvPr/>
        </p:nvSpPr>
        <p:spPr>
          <a:xfrm>
            <a:off x="2135487" y="6109783"/>
            <a:ext cx="6332010" cy="338554"/>
          </a:xfrm>
          <a:prstGeom prst="rect">
            <a:avLst/>
          </a:prstGeom>
          <a:noFill/>
          <a:ln w="19050">
            <a:solidFill>
              <a:schemeClr val="accent1"/>
            </a:solidFill>
          </a:ln>
        </p:spPr>
        <p:txBody>
          <a:bodyPr wrap="square" rtlCol="0">
            <a:spAutoFit/>
          </a:bodyPr>
          <a:lstStyle/>
          <a:p>
            <a:r>
              <a:rPr lang="en-GB" sz="1600" dirty="0" smtClean="0">
                <a:solidFill>
                  <a:schemeClr val="bg2"/>
                </a:solidFill>
              </a:rPr>
              <a:t>Order of children in the MTF tree. Default taken from Item structure.</a:t>
            </a:r>
            <a:endParaRPr lang="en-GB" sz="1400" dirty="0">
              <a:solidFill>
                <a:schemeClr val="bg2"/>
              </a:solidFill>
            </a:endParaRPr>
          </a:p>
        </p:txBody>
      </p:sp>
      <p:cxnSp>
        <p:nvCxnSpPr>
          <p:cNvPr id="28" name="Straight Arrow Connector 27"/>
          <p:cNvCxnSpPr>
            <a:stCxn id="24" idx="0"/>
          </p:cNvCxnSpPr>
          <p:nvPr/>
        </p:nvCxnSpPr>
        <p:spPr>
          <a:xfrm flipV="1">
            <a:off x="5301492" y="5630324"/>
            <a:ext cx="688676" cy="4794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40153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a:stretch>
            <a:fillRect/>
          </a:stretch>
        </p:blipFill>
        <p:spPr>
          <a:xfrm>
            <a:off x="4627407" y="1613880"/>
            <a:ext cx="3975469" cy="2117309"/>
          </a:xfrm>
          <a:prstGeom prst="rect">
            <a:avLst/>
          </a:prstGeom>
        </p:spPr>
      </p:pic>
      <p:sp>
        <p:nvSpPr>
          <p:cNvPr id="3" name="Titre 2"/>
          <p:cNvSpPr>
            <a:spLocks noGrp="1"/>
          </p:cNvSpPr>
          <p:nvPr>
            <p:ph type="title"/>
          </p:nvPr>
        </p:nvSpPr>
        <p:spPr/>
        <p:txBody>
          <a:bodyPr/>
          <a:lstStyle/>
          <a:p>
            <a:r>
              <a:rPr lang="en-GB" dirty="0" smtClean="0"/>
              <a:t>Attaching children assets II</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9</a:t>
            </a:fld>
            <a:endParaRPr lang="fr-FR" dirty="0">
              <a:solidFill>
                <a:srgbClr val="64BCD9"/>
              </a:solidFill>
            </a:endParaRPr>
          </a:p>
        </p:txBody>
      </p:sp>
      <p:pic>
        <p:nvPicPr>
          <p:cNvPr id="5" name="Image 4" descr="CERN-logo_outline.jpg"/>
          <p:cNvPicPr>
            <a:picLocks noChangeAspect="1"/>
          </p:cNvPicPr>
          <p:nvPr/>
        </p:nvPicPr>
        <p:blipFill>
          <a:blip r:embed="rId4"/>
          <a:stretch>
            <a:fillRect/>
          </a:stretch>
        </p:blipFill>
        <p:spPr>
          <a:xfrm>
            <a:off x="1422000" y="6282000"/>
            <a:ext cx="494185" cy="486000"/>
          </a:xfrm>
          <a:prstGeom prst="rect">
            <a:avLst/>
          </a:prstGeom>
        </p:spPr>
      </p:pic>
      <p:sp>
        <p:nvSpPr>
          <p:cNvPr id="14" name="Espace réservé du pied de page 1"/>
          <p:cNvSpPr>
            <a:spLocks noGrp="1"/>
          </p:cNvSpPr>
          <p:nvPr>
            <p:ph type="ftr" sz="quarter" idx="11"/>
          </p:nvPr>
        </p:nvSpPr>
        <p:spPr>
          <a:xfrm>
            <a:off x="1905000" y="6356350"/>
            <a:ext cx="6627000" cy="360000"/>
          </a:xfrm>
        </p:spPr>
        <p:txBody>
          <a:bodyPr/>
          <a:lstStyle/>
          <a:p>
            <a:r>
              <a:rPr lang="en-GB"/>
              <a:t>Procurement, Baseline Documentation, Quality &amp; Risk Office</a:t>
            </a:r>
            <a:endParaRPr lang="en-GB" noProof="0" dirty="0"/>
          </a:p>
        </p:txBody>
      </p:sp>
      <p:sp>
        <p:nvSpPr>
          <p:cNvPr id="8" name="TextBox 7"/>
          <p:cNvSpPr txBox="1"/>
          <p:nvPr/>
        </p:nvSpPr>
        <p:spPr>
          <a:xfrm>
            <a:off x="755576" y="924158"/>
            <a:ext cx="7704856" cy="646331"/>
          </a:xfrm>
          <a:prstGeom prst="rect">
            <a:avLst/>
          </a:prstGeom>
          <a:noFill/>
        </p:spPr>
        <p:txBody>
          <a:bodyPr wrap="square" rtlCol="0">
            <a:spAutoFit/>
          </a:bodyPr>
          <a:lstStyle/>
          <a:p>
            <a:pPr marL="342900" indent="-342900">
              <a:buFont typeface="+mj-lt"/>
              <a:buAutoNum type="arabicPeriod" startAt="5"/>
            </a:pPr>
            <a:r>
              <a:rPr lang="en-GB" dirty="0" smtClean="0"/>
              <a:t>“</a:t>
            </a:r>
            <a:r>
              <a:rPr lang="en-GB" dirty="0" err="1" smtClean="0"/>
              <a:t>Save+Finish</a:t>
            </a:r>
            <a:r>
              <a:rPr lang="en-GB" dirty="0" smtClean="0"/>
              <a:t>!” if finished or “Attach another” if more children assets have to be attached (back to step 1)</a:t>
            </a:r>
          </a:p>
        </p:txBody>
      </p:sp>
      <p:sp>
        <p:nvSpPr>
          <p:cNvPr id="24" name="TextBox 23"/>
          <p:cNvSpPr txBox="1"/>
          <p:nvPr/>
        </p:nvSpPr>
        <p:spPr>
          <a:xfrm>
            <a:off x="755576" y="2088702"/>
            <a:ext cx="3600400" cy="1077218"/>
          </a:xfrm>
          <a:prstGeom prst="rect">
            <a:avLst/>
          </a:prstGeom>
          <a:noFill/>
          <a:ln w="19050">
            <a:solidFill>
              <a:schemeClr val="accent1"/>
            </a:solidFill>
          </a:ln>
        </p:spPr>
        <p:txBody>
          <a:bodyPr wrap="square" rtlCol="0">
            <a:spAutoFit/>
          </a:bodyPr>
          <a:lstStyle/>
          <a:p>
            <a:r>
              <a:rPr lang="en-GB" sz="1600" dirty="0" smtClean="0">
                <a:solidFill>
                  <a:schemeClr val="bg2"/>
                </a:solidFill>
              </a:rPr>
              <a:t>For children batches: number of units from the batch used for this parent asset (just for information, not used very often)</a:t>
            </a:r>
            <a:endParaRPr lang="en-GB" sz="1400" dirty="0">
              <a:solidFill>
                <a:schemeClr val="bg2"/>
              </a:solidFill>
            </a:endParaRPr>
          </a:p>
        </p:txBody>
      </p:sp>
      <p:cxnSp>
        <p:nvCxnSpPr>
          <p:cNvPr id="28" name="Straight Arrow Connector 27"/>
          <p:cNvCxnSpPr>
            <a:stCxn id="24" idx="3"/>
          </p:cNvCxnSpPr>
          <p:nvPr/>
        </p:nvCxnSpPr>
        <p:spPr>
          <a:xfrm>
            <a:off x="4355976" y="2627311"/>
            <a:ext cx="862524" cy="4639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p:nvPicPr>
        <p:blipFill>
          <a:blip r:embed="rId5"/>
          <a:stretch>
            <a:fillRect/>
          </a:stretch>
        </p:blipFill>
        <p:spPr>
          <a:xfrm>
            <a:off x="189846" y="3803606"/>
            <a:ext cx="4662314" cy="2441863"/>
          </a:xfrm>
          <a:prstGeom prst="rect">
            <a:avLst/>
          </a:prstGeom>
        </p:spPr>
      </p:pic>
      <p:sp>
        <p:nvSpPr>
          <p:cNvPr id="22" name="TextBox 21"/>
          <p:cNvSpPr txBox="1"/>
          <p:nvPr/>
        </p:nvSpPr>
        <p:spPr>
          <a:xfrm>
            <a:off x="4874367" y="4168678"/>
            <a:ext cx="4032008" cy="2062103"/>
          </a:xfrm>
          <a:prstGeom prst="rect">
            <a:avLst/>
          </a:prstGeom>
          <a:noFill/>
          <a:ln w="19050">
            <a:solidFill>
              <a:srgbClr val="FF0000"/>
            </a:solidFill>
          </a:ln>
        </p:spPr>
        <p:txBody>
          <a:bodyPr wrap="square" rtlCol="0">
            <a:spAutoFit/>
          </a:bodyPr>
          <a:lstStyle/>
          <a:p>
            <a:r>
              <a:rPr lang="en-GB" sz="1600" u="sng" dirty="0" smtClean="0">
                <a:solidFill>
                  <a:schemeClr val="bg2"/>
                </a:solidFill>
              </a:rPr>
              <a:t>Check in detail </a:t>
            </a:r>
            <a:r>
              <a:rPr lang="en-GB" sz="1600" dirty="0" smtClean="0">
                <a:solidFill>
                  <a:schemeClr val="bg2"/>
                </a:solidFill>
              </a:rPr>
              <a:t>the code and description of the parent asset! There is a bug in MTF that swaps the parent asset with other assets that you may have open in other browser tabs.</a:t>
            </a:r>
          </a:p>
          <a:p>
            <a:r>
              <a:rPr lang="en-GB" sz="1600" dirty="0" smtClean="0">
                <a:solidFill>
                  <a:schemeClr val="bg2"/>
                </a:solidFill>
              </a:rPr>
              <a:t>If this happens, cancel the attachment and start from scratch by searching for the parent asset again.</a:t>
            </a:r>
            <a:endParaRPr lang="en-GB" sz="1400" dirty="0">
              <a:solidFill>
                <a:schemeClr val="bg2"/>
              </a:solidFill>
            </a:endParaRPr>
          </a:p>
        </p:txBody>
      </p:sp>
      <p:sp>
        <p:nvSpPr>
          <p:cNvPr id="20" name="TextBox 19"/>
          <p:cNvSpPr txBox="1"/>
          <p:nvPr/>
        </p:nvSpPr>
        <p:spPr>
          <a:xfrm>
            <a:off x="259701" y="4221088"/>
            <a:ext cx="360480" cy="400110"/>
          </a:xfrm>
          <a:prstGeom prst="rect">
            <a:avLst/>
          </a:prstGeom>
          <a:noFill/>
          <a:ln w="19050">
            <a:solidFill>
              <a:schemeClr val="accent1"/>
            </a:solidFill>
          </a:ln>
        </p:spPr>
        <p:txBody>
          <a:bodyPr wrap="square" rtlCol="0">
            <a:spAutoFit/>
          </a:bodyPr>
          <a:lstStyle/>
          <a:p>
            <a:r>
              <a:rPr lang="en-GB" sz="2000" dirty="0" smtClean="0">
                <a:solidFill>
                  <a:schemeClr val="bg2"/>
                </a:solidFill>
              </a:rPr>
              <a:t>5</a:t>
            </a:r>
            <a:endParaRPr lang="en-GB" dirty="0">
              <a:solidFill>
                <a:schemeClr val="bg2"/>
              </a:solidFill>
            </a:endParaRPr>
          </a:p>
        </p:txBody>
      </p:sp>
      <p:sp>
        <p:nvSpPr>
          <p:cNvPr id="26" name="Rectangle 25"/>
          <p:cNvSpPr/>
          <p:nvPr/>
        </p:nvSpPr>
        <p:spPr>
          <a:xfrm>
            <a:off x="1422000" y="5024537"/>
            <a:ext cx="1853856" cy="420687"/>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7" name="Picture 26"/>
          <p:cNvPicPr>
            <a:picLocks noChangeAspect="1"/>
          </p:cNvPicPr>
          <p:nvPr/>
        </p:nvPicPr>
        <p:blipFill>
          <a:blip r:embed="rId6"/>
          <a:stretch>
            <a:fillRect/>
          </a:stretch>
        </p:blipFill>
        <p:spPr>
          <a:xfrm>
            <a:off x="3328376" y="4831913"/>
            <a:ext cx="735632" cy="735632"/>
          </a:xfrm>
          <a:prstGeom prst="rect">
            <a:avLst/>
          </a:prstGeom>
        </p:spPr>
      </p:pic>
    </p:spTree>
    <p:extLst>
      <p:ext uri="{BB962C8B-B14F-4D97-AF65-F5344CB8AC3E}">
        <p14:creationId xmlns:p14="http://schemas.microsoft.com/office/powerpoint/2010/main" val="71009316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8645</TotalTime>
  <Words>863</Words>
  <Application>Microsoft Office PowerPoint</Application>
  <PresentationFormat>On-screen Show (4:3)</PresentationFormat>
  <Paragraphs>115</Paragraphs>
  <Slides>14</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Thème Office</vt:lpstr>
      <vt:lpstr>MTF Structures EDMS: 2808678 </vt:lpstr>
      <vt:lpstr>Summary</vt:lpstr>
      <vt:lpstr>Summary</vt:lpstr>
      <vt:lpstr>Assets</vt:lpstr>
      <vt:lpstr>Equipment vs batch </vt:lpstr>
      <vt:lpstr>Summary</vt:lpstr>
      <vt:lpstr>Assembly Breakdown Structure</vt:lpstr>
      <vt:lpstr>Attaching children assets I</vt:lpstr>
      <vt:lpstr>Attaching children assets II</vt:lpstr>
      <vt:lpstr>Summary</vt:lpstr>
      <vt:lpstr>Detaching children assets I</vt:lpstr>
      <vt:lpstr>Summary</vt:lpstr>
      <vt:lpstr>Incompatible status</vt:lpstr>
      <vt:lpstr>Thanks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Hector Garcia Gavela</cp:lastModifiedBy>
  <cp:revision>422</cp:revision>
  <dcterms:created xsi:type="dcterms:W3CDTF">2016-02-12T10:02:27Z</dcterms:created>
  <dcterms:modified xsi:type="dcterms:W3CDTF">2023-05-13T07:04:16Z</dcterms:modified>
</cp:coreProperties>
</file>