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3" r:id="rId2"/>
    <p:sldId id="434" r:id="rId3"/>
    <p:sldId id="440" r:id="rId4"/>
    <p:sldId id="441" r:id="rId5"/>
    <p:sldId id="442" r:id="rId6"/>
    <p:sldId id="443" r:id="rId7"/>
    <p:sldId id="444" r:id="rId8"/>
    <p:sldId id="445" r:id="rId9"/>
    <p:sldId id="436" r:id="rId10"/>
    <p:sldId id="266" r:id="rId1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660"/>
  </p:normalViewPr>
  <p:slideViewPr>
    <p:cSldViewPr snapToObjects="1" showGuides="1">
      <p:cViewPr varScale="1">
        <p:scale>
          <a:sx n="161" d="100"/>
          <a:sy n="161" d="100"/>
        </p:scale>
        <p:origin x="120" y="125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15/05/2023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15/05/2023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HL-LHC Procurement, Documentation, Quality and Risk Office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HL-LHC Procurement, Documentation, Quality and Risk Office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HL-LHC Procurement, Documentation, Quality and Risk Office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HL-LHC Procurement, Documentation, Quality and Risk Office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HL-LHC Procurement, Documentation, Quality and Risk Office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HL-LHC Procurement, Documentation, Quality and Risk Office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 smtClean="0"/>
              <a:t>HL-LHC Procurement, Documentation, Quality and Risk Office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HL-LHC Procurement, Documentation, Quality and Risk Office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895509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Series production</a:t>
            </a:r>
            <a:r>
              <a:rPr lang="en-US" sz="3600" dirty="0"/>
              <a:t/>
            </a:r>
            <a:br>
              <a:rPr lang="en-US" sz="3600" dirty="0"/>
            </a:br>
            <a:endParaRPr lang="en-GB" sz="3600" i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66060" y="3561440"/>
            <a:ext cx="6080720" cy="392208"/>
          </a:xfrm>
        </p:spPr>
        <p:txBody>
          <a:bodyPr>
            <a:normAutofit fontScale="85000" lnSpcReduction="20000"/>
          </a:bodyPr>
          <a:lstStyle/>
          <a:p>
            <a:r>
              <a:rPr lang="en-US" sz="1600" b="1" dirty="0" smtClean="0"/>
              <a:t>HL-LHC PDQR </a:t>
            </a:r>
            <a:r>
              <a:rPr lang="en-US" sz="1600" b="1" dirty="0" smtClean="0"/>
              <a:t>Office</a:t>
            </a:r>
          </a:p>
          <a:p>
            <a:r>
              <a:rPr lang="en-US" sz="1600" b="1" dirty="0"/>
              <a:t>EDMS </a:t>
            </a:r>
            <a:r>
              <a:rPr lang="en-US" sz="1600" b="1" dirty="0">
                <a:hlinkClick r:id="rId2"/>
              </a:rPr>
              <a:t>2895509</a:t>
            </a:r>
            <a:r>
              <a:rPr lang="en-US" sz="1600" b="1" dirty="0"/>
              <a:t> </a:t>
            </a:r>
            <a:endParaRPr lang="en-US" sz="1600" b="1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4540208"/>
            <a:ext cx="6480000" cy="261938"/>
          </a:xfrm>
        </p:spPr>
        <p:txBody>
          <a:bodyPr/>
          <a:lstStyle/>
          <a:p>
            <a:endParaRPr lang="en-GB" b="0" i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Procurement, Documentation, Quality and Risk Office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5892" y="4460081"/>
            <a:ext cx="460058" cy="45243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1E8A79-3A5E-4AEB-9988-8B66E7D0F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Series production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524509-835F-47AF-A651-28225E2D4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092" y="731639"/>
            <a:ext cx="8541396" cy="3680222"/>
          </a:xfrm>
        </p:spPr>
        <p:txBody>
          <a:bodyPr>
            <a:normAutofit/>
          </a:bodyPr>
          <a:lstStyle/>
          <a:p>
            <a:pPr algn="just"/>
            <a:r>
              <a:rPr lang="fr-CH" sz="2400" dirty="0" err="1"/>
              <a:t>We</a:t>
            </a:r>
            <a:r>
              <a:rPr lang="fr-CH" sz="2400" dirty="0"/>
              <a:t> are </a:t>
            </a:r>
            <a:r>
              <a:rPr lang="fr-CH" sz="2400" dirty="0" err="1"/>
              <a:t>now</a:t>
            </a:r>
            <a:r>
              <a:rPr lang="fr-CH" sz="2400" dirty="0"/>
              <a:t> </a:t>
            </a:r>
            <a:r>
              <a:rPr lang="fr-CH" sz="2400" dirty="0" err="1"/>
              <a:t>moving</a:t>
            </a:r>
            <a:r>
              <a:rPr lang="fr-CH" sz="2400" dirty="0"/>
              <a:t> to </a:t>
            </a:r>
            <a:r>
              <a:rPr lang="fr-CH" sz="2400" b="1" dirty="0" err="1"/>
              <a:t>Series</a:t>
            </a:r>
            <a:r>
              <a:rPr lang="fr-CH" sz="2400" b="1" dirty="0"/>
              <a:t> production </a:t>
            </a:r>
            <a:r>
              <a:rPr lang="fr-CH" sz="2400" dirty="0"/>
              <a:t>for </a:t>
            </a:r>
            <a:r>
              <a:rPr lang="fr-CH" sz="2400" b="1" dirty="0" err="1"/>
              <a:t>cryomodules</a:t>
            </a:r>
            <a:r>
              <a:rPr lang="fr-CH" sz="2400" dirty="0"/>
              <a:t> (for the </a:t>
            </a:r>
            <a:r>
              <a:rPr lang="fr-CH" sz="2400" dirty="0" err="1"/>
              <a:t>Cavities</a:t>
            </a:r>
            <a:r>
              <a:rPr lang="fr-CH" sz="2400" dirty="0"/>
              <a:t>, </a:t>
            </a:r>
            <a:r>
              <a:rPr lang="fr-CH" sz="2400" dirty="0" err="1"/>
              <a:t>it</a:t>
            </a:r>
            <a:r>
              <a:rPr lang="fr-CH" sz="2400" dirty="0"/>
              <a:t> </a:t>
            </a:r>
            <a:r>
              <a:rPr lang="fr-CH" sz="2400" dirty="0" err="1"/>
              <a:t>was</a:t>
            </a:r>
            <a:r>
              <a:rPr lang="fr-CH" sz="2400" dirty="0"/>
              <a:t> </a:t>
            </a:r>
            <a:r>
              <a:rPr lang="fr-CH" sz="2400" dirty="0" err="1"/>
              <a:t>already</a:t>
            </a:r>
            <a:r>
              <a:rPr lang="fr-CH" sz="2400" dirty="0"/>
              <a:t> the case)</a:t>
            </a:r>
          </a:p>
          <a:p>
            <a:pPr algn="just"/>
            <a:r>
              <a:rPr lang="fr-CH" sz="2400" dirty="0"/>
              <a:t>The </a:t>
            </a:r>
            <a:r>
              <a:rPr lang="fr-CH" sz="2400" dirty="0" err="1"/>
              <a:t>equipment</a:t>
            </a:r>
            <a:r>
              <a:rPr lang="fr-CH" sz="2400" dirty="0"/>
              <a:t> </a:t>
            </a:r>
            <a:r>
              <a:rPr lang="fr-CH" sz="2400" dirty="0" err="1"/>
              <a:t>will</a:t>
            </a:r>
            <a:r>
              <a:rPr lang="fr-CH" sz="2400" dirty="0"/>
              <a:t>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r>
              <a:rPr lang="fr-CH" sz="2400" dirty="0" err="1"/>
              <a:t>installed</a:t>
            </a:r>
            <a:r>
              <a:rPr lang="fr-CH" sz="2400" dirty="0"/>
              <a:t> in the LHC machine </a:t>
            </a:r>
            <a:r>
              <a:rPr lang="fr-CH" sz="2400" dirty="0" err="1"/>
              <a:t>so</a:t>
            </a:r>
            <a:r>
              <a:rPr lang="fr-CH" sz="2400" dirty="0"/>
              <a:t> </a:t>
            </a:r>
            <a:r>
              <a:rPr lang="fr-CH" sz="2400" dirty="0" err="1"/>
              <a:t>we</a:t>
            </a:r>
            <a:r>
              <a:rPr lang="fr-CH" sz="2400" dirty="0"/>
              <a:t> </a:t>
            </a:r>
            <a:r>
              <a:rPr lang="fr-CH" sz="2400" dirty="0" err="1"/>
              <a:t>need</a:t>
            </a:r>
            <a:r>
              <a:rPr lang="fr-CH" sz="2400" dirty="0"/>
              <a:t> to have </a:t>
            </a:r>
            <a:r>
              <a:rPr lang="fr-CH" sz="2400" dirty="0" err="1"/>
              <a:t>proper</a:t>
            </a:r>
            <a:r>
              <a:rPr lang="fr-CH" sz="2400" dirty="0"/>
              <a:t> </a:t>
            </a:r>
            <a:r>
              <a:rPr lang="fr-CH" sz="2400" b="1" dirty="0" err="1"/>
              <a:t>traceability</a:t>
            </a:r>
            <a:r>
              <a:rPr lang="fr-CH" sz="2400" dirty="0"/>
              <a:t> in </a:t>
            </a:r>
            <a:r>
              <a:rPr lang="fr-CH" sz="2400" dirty="0" err="1"/>
              <a:t>terms</a:t>
            </a:r>
            <a:r>
              <a:rPr lang="fr-CH" sz="2400" dirty="0"/>
              <a:t> of components and </a:t>
            </a:r>
            <a:r>
              <a:rPr lang="fr-CH" sz="2400" b="1" dirty="0"/>
              <a:t>documentation</a:t>
            </a:r>
          </a:p>
          <a:p>
            <a:pPr algn="just"/>
            <a:r>
              <a:rPr lang="fr-CH" sz="2400" dirty="0"/>
              <a:t>The </a:t>
            </a:r>
            <a:r>
              <a:rPr lang="fr-CH" sz="2400" dirty="0" err="1"/>
              <a:t>approach</a:t>
            </a:r>
            <a:r>
              <a:rPr lang="fr-CH" sz="2400" dirty="0"/>
              <a:t> </a:t>
            </a:r>
            <a:r>
              <a:rPr lang="fr-CH" sz="2400" dirty="0" err="1"/>
              <a:t>is</a:t>
            </a:r>
            <a:r>
              <a:rPr lang="fr-CH" sz="2400" dirty="0"/>
              <a:t> the </a:t>
            </a:r>
            <a:r>
              <a:rPr lang="fr-CH" sz="2400" dirty="0" err="1"/>
              <a:t>the</a:t>
            </a:r>
            <a:r>
              <a:rPr lang="fr-CH" sz="2400" dirty="0"/>
              <a:t> </a:t>
            </a:r>
            <a:r>
              <a:rPr lang="fr-CH" sz="2400" dirty="0" err="1"/>
              <a:t>same</a:t>
            </a:r>
            <a:r>
              <a:rPr lang="fr-CH" sz="2400" dirty="0"/>
              <a:t> as for the </a:t>
            </a:r>
            <a:r>
              <a:rPr lang="fr-CH" sz="2400" b="1" dirty="0"/>
              <a:t>prototypes</a:t>
            </a:r>
            <a:r>
              <a:rPr lang="fr-CH" sz="2400" dirty="0"/>
              <a:t>, but </a:t>
            </a:r>
            <a:r>
              <a:rPr lang="fr-CH" sz="2400" dirty="0" err="1"/>
              <a:t>it</a:t>
            </a:r>
            <a:r>
              <a:rPr lang="fr-CH" sz="2400" dirty="0"/>
              <a:t> </a:t>
            </a:r>
            <a:r>
              <a:rPr lang="fr-CH" sz="2400" dirty="0" err="1"/>
              <a:t>will</a:t>
            </a:r>
            <a:r>
              <a:rPr lang="fr-CH" sz="2400" dirty="0"/>
              <a:t>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r>
              <a:rPr lang="fr-CH" sz="2400" b="1" dirty="0"/>
              <a:t>more </a:t>
            </a:r>
            <a:r>
              <a:rPr lang="fr-CH" sz="2400" b="1" dirty="0" err="1"/>
              <a:t>demanding</a:t>
            </a:r>
            <a:r>
              <a:rPr lang="fr-CH" sz="2400" dirty="0"/>
              <a:t> as </a:t>
            </a:r>
            <a:r>
              <a:rPr lang="fr-CH" sz="2400" dirty="0" err="1"/>
              <a:t>there</a:t>
            </a:r>
            <a:r>
              <a:rPr lang="fr-CH" sz="2400" dirty="0"/>
              <a:t> </a:t>
            </a:r>
            <a:r>
              <a:rPr lang="fr-CH" sz="2400" dirty="0" err="1"/>
              <a:t>will</a:t>
            </a:r>
            <a:r>
              <a:rPr lang="fr-CH" sz="2400" dirty="0"/>
              <a:t>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r>
              <a:rPr lang="fr-CH" sz="2400" b="1" dirty="0" err="1"/>
              <a:t>several</a:t>
            </a:r>
            <a:r>
              <a:rPr lang="fr-CH" sz="2400" b="1" dirty="0"/>
              <a:t> items </a:t>
            </a:r>
            <a:r>
              <a:rPr lang="fr-CH" sz="2400" dirty="0" err="1"/>
              <a:t>built</a:t>
            </a:r>
            <a:r>
              <a:rPr lang="fr-CH" sz="2400" dirty="0"/>
              <a:t> </a:t>
            </a:r>
            <a:r>
              <a:rPr lang="fr-CH" sz="2400" b="1" dirty="0"/>
              <a:t>in </a:t>
            </a:r>
            <a:r>
              <a:rPr lang="fr-CH" sz="2400" b="1" dirty="0" err="1"/>
              <a:t>parallel</a:t>
            </a:r>
            <a:endParaRPr lang="fr-CH" sz="2400" b="1" dirty="0"/>
          </a:p>
          <a:p>
            <a:pPr algn="just"/>
            <a:r>
              <a:rPr lang="fr-CH" sz="2400" b="1" dirty="0"/>
              <a:t>Quality</a:t>
            </a:r>
            <a:r>
              <a:rPr lang="fr-CH" sz="2400" dirty="0"/>
              <a:t> </a:t>
            </a:r>
            <a:r>
              <a:rPr lang="fr-CH" sz="2400" dirty="0" err="1"/>
              <a:t>activities</a:t>
            </a:r>
            <a:r>
              <a:rPr lang="fr-CH" sz="2400" dirty="0"/>
              <a:t> </a:t>
            </a:r>
            <a:r>
              <a:rPr lang="fr-CH" sz="2400" dirty="0" smtClean="0"/>
              <a:t>to </a:t>
            </a:r>
            <a:r>
              <a:rPr lang="fr-CH" sz="2400" dirty="0"/>
              <a:t>go </a:t>
            </a:r>
            <a:r>
              <a:rPr lang="fr-CH" sz="2400" b="1" dirty="0"/>
              <a:t>in line </a:t>
            </a:r>
            <a:r>
              <a:rPr lang="fr-CH" sz="2400" dirty="0"/>
              <a:t>with </a:t>
            </a:r>
            <a:r>
              <a:rPr lang="fr-CH" sz="2400" b="1" dirty="0"/>
              <a:t>production</a:t>
            </a:r>
            <a:r>
              <a:rPr lang="fr-CH" sz="2400" dirty="0"/>
              <a:t> </a:t>
            </a:r>
          </a:p>
          <a:p>
            <a:pPr algn="just"/>
            <a:endParaRPr lang="fr-CH" sz="2400" dirty="0"/>
          </a:p>
          <a:p>
            <a:pPr algn="just"/>
            <a:endParaRPr lang="fr-CH" sz="2400" dirty="0"/>
          </a:p>
          <a:p>
            <a:pPr marL="0" indent="0" algn="just">
              <a:buNone/>
            </a:pP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9AD37A-6504-4FE3-9DBB-16076FF4D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212E1B-9604-4D4F-B47F-9A1981509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Procurement, Documentation, Quality and Risk Office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41796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1E8A79-3A5E-4AEB-9988-8B66E7D0F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12" y="0"/>
            <a:ext cx="7920000" cy="540000"/>
          </a:xfrm>
        </p:spPr>
        <p:txBody>
          <a:bodyPr/>
          <a:lstStyle/>
          <a:p>
            <a:r>
              <a:rPr lang="en-US" dirty="0"/>
              <a:t>What goes where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DB54D0-B3EA-31A7-2DCA-64DC85418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Procurement, Documentation, Quality and Risk Office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84F654-6185-D1B6-B16A-E47D57FC7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198"/>
          <a:stretch/>
        </p:blipFill>
        <p:spPr>
          <a:xfrm>
            <a:off x="0" y="594368"/>
            <a:ext cx="9144000" cy="390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1E8A79-3A5E-4AEB-9988-8B66E7D0F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12" y="0"/>
            <a:ext cx="7920000" cy="540000"/>
          </a:xfrm>
        </p:spPr>
        <p:txBody>
          <a:bodyPr/>
          <a:lstStyle/>
          <a:p>
            <a:r>
              <a:rPr lang="en-US" dirty="0"/>
              <a:t>What goes where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FB139C-0087-4969-78B0-E5AA73D95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342" y="915480"/>
            <a:ext cx="4824096" cy="368022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MTF</a:t>
            </a:r>
            <a:r>
              <a:rPr lang="en-US" sz="2000" dirty="0"/>
              <a:t> used to grant the </a:t>
            </a:r>
            <a:r>
              <a:rPr lang="en-US" sz="2000" b="1" dirty="0"/>
              <a:t>traceability</a:t>
            </a:r>
            <a:r>
              <a:rPr lang="en-US" sz="2000" dirty="0"/>
              <a:t> of the </a:t>
            </a:r>
            <a:r>
              <a:rPr lang="en-US" sz="2000" b="1" dirty="0"/>
              <a:t>equipment</a:t>
            </a:r>
            <a:r>
              <a:rPr lang="en-US" sz="2000" dirty="0"/>
              <a:t> and </a:t>
            </a:r>
            <a:r>
              <a:rPr lang="en-US" sz="2000" b="1" dirty="0"/>
              <a:t>sub-equipment</a:t>
            </a:r>
            <a:r>
              <a:rPr lang="en-US" sz="2000" dirty="0"/>
              <a:t> (Serial numbers)</a:t>
            </a:r>
          </a:p>
          <a:p>
            <a:pPr algn="l"/>
            <a:r>
              <a:rPr lang="en-US" sz="2000" dirty="0"/>
              <a:t>People </a:t>
            </a:r>
            <a:r>
              <a:rPr lang="en-US" sz="2000" b="1" dirty="0"/>
              <a:t>on site </a:t>
            </a:r>
            <a:r>
              <a:rPr lang="en-US" sz="2000" dirty="0"/>
              <a:t>should provide the </a:t>
            </a:r>
            <a:r>
              <a:rPr lang="en-US" sz="2000" b="1" dirty="0"/>
              <a:t>inputs </a:t>
            </a:r>
            <a:r>
              <a:rPr lang="en-US" sz="2000" dirty="0"/>
              <a:t>in terms of </a:t>
            </a:r>
            <a:r>
              <a:rPr lang="en-US" sz="2000" b="1" dirty="0"/>
              <a:t>components usability</a:t>
            </a:r>
          </a:p>
          <a:p>
            <a:pPr algn="l"/>
            <a:r>
              <a:rPr lang="en-US" sz="2000" b="1" dirty="0"/>
              <a:t>Documentation to be attached to </a:t>
            </a:r>
            <a:r>
              <a:rPr lang="en-US" sz="2000" b="1" dirty="0" smtClean="0"/>
              <a:t>the step of the </a:t>
            </a:r>
            <a:r>
              <a:rPr lang="en-US" sz="2000" b="1" dirty="0"/>
              <a:t>corresponding asset</a:t>
            </a:r>
          </a:p>
          <a:p>
            <a:pPr algn="l"/>
            <a:r>
              <a:rPr lang="en-US" sz="2000" b="1" dirty="0"/>
              <a:t>Documentation/manufacturing data is to be provided on regular bases and not at the end of production</a:t>
            </a:r>
          </a:p>
          <a:p>
            <a:pPr algn="l"/>
            <a:endParaRPr lang="en-US" sz="2000" dirty="0"/>
          </a:p>
          <a:p>
            <a:pPr algn="l"/>
            <a:endParaRPr lang="en-GB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F6C515-7B4C-FDD5-B981-2631355C89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2080" y="764550"/>
            <a:ext cx="3657600" cy="40215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FA56DD-EAAB-FEB8-E2CE-9FF00E8D69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999159"/>
            <a:ext cx="4206240" cy="336499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537A16B-281D-CA92-CB18-ECB0DBB39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Procurement, Documentation, Quality and Risk Office</a:t>
            </a:r>
            <a:endParaRPr lang="en-GB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C5BD32-62BC-E61F-A817-A6785C291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827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1E8A79-3A5E-4AEB-9988-8B66E7D0F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12" y="0"/>
            <a:ext cx="7920000" cy="540000"/>
          </a:xfrm>
        </p:spPr>
        <p:txBody>
          <a:bodyPr/>
          <a:lstStyle/>
          <a:p>
            <a:r>
              <a:rPr lang="en-US" dirty="0"/>
              <a:t>What </a:t>
            </a:r>
            <a:r>
              <a:rPr lang="en-US" dirty="0" smtClean="0"/>
              <a:t>we need from you to create the assets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FB139C-0087-4969-78B0-E5AA73D95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380" y="699542"/>
            <a:ext cx="8291264" cy="3680222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In principle, the components to be traced will be similar to the RFD Cryomodule prototype</a:t>
            </a:r>
          </a:p>
          <a:p>
            <a:pPr algn="l"/>
            <a:r>
              <a:rPr lang="en-US" sz="2000" dirty="0" smtClean="0"/>
              <a:t>In addition to the ‘main’ cryomodule components, other ones can also be traced (supports for instance were also issued in MTF for the RFD Cryomodule</a:t>
            </a:r>
            <a:r>
              <a:rPr lang="en-US" sz="2000" dirty="0" smtClean="0"/>
              <a:t>) – This is to be defined in the BOM</a:t>
            </a:r>
            <a:endParaRPr lang="en-US" sz="2000" dirty="0" smtClean="0"/>
          </a:p>
          <a:p>
            <a:pPr algn="l"/>
            <a:endParaRPr lang="en-US" sz="2000" dirty="0"/>
          </a:p>
          <a:p>
            <a:pPr algn="l"/>
            <a:endParaRPr lang="en-GB" sz="20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537A16B-281D-CA92-CB18-ECB0DBB39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Procurement, Documentation, Quality and Risk Office</a:t>
            </a:r>
            <a:endParaRPr lang="en-GB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C5BD32-62BC-E61F-A817-A6785C291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5791" y="2285102"/>
            <a:ext cx="4320000" cy="23963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520" y="2715766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Serial numbers (MTF identification) is already foreseen for Vacuum Vessels, WMS, Thermal Shield, MLI, Cryogenic Lines main assembly and Cryomodule Assembly)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10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1E8A79-3A5E-4AEB-9988-8B66E7D0F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12" y="0"/>
            <a:ext cx="7920000" cy="540000"/>
          </a:xfrm>
        </p:spPr>
        <p:txBody>
          <a:bodyPr/>
          <a:lstStyle/>
          <a:p>
            <a:r>
              <a:rPr lang="en-US" dirty="0"/>
              <a:t>What </a:t>
            </a:r>
            <a:r>
              <a:rPr lang="en-US" dirty="0" smtClean="0"/>
              <a:t>we need from you to create the assets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FB139C-0087-4969-78B0-E5AA73D95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380" y="699542"/>
            <a:ext cx="8291264" cy="3680222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MTF assets are created by us (PDQR Office</a:t>
            </a:r>
            <a:r>
              <a:rPr lang="en-US" sz="2000" dirty="0" smtClean="0"/>
              <a:t>) </a:t>
            </a:r>
          </a:p>
          <a:p>
            <a:pPr algn="l"/>
            <a:r>
              <a:rPr lang="en-US" sz="2000" dirty="0" smtClean="0"/>
              <a:t>N° assets for main components is known</a:t>
            </a:r>
          </a:p>
          <a:p>
            <a:pPr algn="l"/>
            <a:r>
              <a:rPr lang="en-US" sz="2000" dirty="0" smtClean="0"/>
              <a:t>Serial numbers are foreseen</a:t>
            </a:r>
          </a:p>
          <a:p>
            <a:pPr algn="l"/>
            <a:r>
              <a:rPr lang="en-US" sz="2000" dirty="0" smtClean="0"/>
              <a:t>Access rights (EDMS Group) is by default HL-LHC-WP4-UK-MTF (we will make sure you all are inside and have the proper rights)</a:t>
            </a:r>
          </a:p>
          <a:p>
            <a:pPr algn="l"/>
            <a:r>
              <a:rPr lang="en-US" sz="2000" dirty="0" smtClean="0"/>
              <a:t>….so what we need from you?</a:t>
            </a:r>
          </a:p>
          <a:p>
            <a:pPr lvl="1" algn="l"/>
            <a:r>
              <a:rPr lang="en-US" sz="1600" b="1" dirty="0" smtClean="0"/>
              <a:t>Production Workflow, which shall be based on an approved Manufacturing and Inspection Plan (MIP) </a:t>
            </a:r>
            <a:endParaRPr lang="en-US" sz="1600" b="1" dirty="0" smtClean="0"/>
          </a:p>
          <a:p>
            <a:pPr algn="l"/>
            <a:endParaRPr lang="en-US" sz="2000" dirty="0"/>
          </a:p>
          <a:p>
            <a:pPr algn="l"/>
            <a:endParaRPr lang="en-GB" sz="20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537A16B-281D-CA92-CB18-ECB0DBB39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Procurement, Documentation, Quality and Risk Office</a:t>
            </a:r>
            <a:endParaRPr lang="en-GB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C5BD32-62BC-E61F-A817-A6785C291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79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1E8A79-3A5E-4AEB-9988-8B66E7D0F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12" y="0"/>
            <a:ext cx="7920000" cy="540000"/>
          </a:xfrm>
        </p:spPr>
        <p:txBody>
          <a:bodyPr/>
          <a:lstStyle/>
          <a:p>
            <a:r>
              <a:rPr lang="en-US" dirty="0"/>
              <a:t>What </a:t>
            </a:r>
            <a:r>
              <a:rPr lang="en-US" dirty="0" smtClean="0"/>
              <a:t>we need from you to create the assets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537A16B-281D-CA92-CB18-ECB0DBB39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Procurement, Documentation, Quality and Risk Office</a:t>
            </a:r>
            <a:endParaRPr lang="en-GB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C5BD32-62BC-E61F-A817-A6785C291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5" y="615853"/>
            <a:ext cx="3969825" cy="30918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41046" y="615853"/>
            <a:ext cx="48057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5"/>
                </a:solidFill>
              </a:rPr>
              <a:t>The workflow is to be defined beforehand for proper 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5"/>
                </a:solidFill>
              </a:rPr>
              <a:t>This workflow is settled based on the Manufacturing and Inspection Plan and in agreement with WP4 colleagues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5"/>
                </a:solidFill>
              </a:rPr>
              <a:t>Steps to be implemented based on the production and inspection steps (normally there is a document to be provided)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5"/>
                </a:solidFill>
              </a:rPr>
              <a:t>Extra steps shall only be added for activities that were not foreseen or due to a NCR which requires to repeat step(s)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accent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16632" y="1923678"/>
            <a:ext cx="3535288" cy="1584176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16632" y="1816182"/>
            <a:ext cx="3535288" cy="171809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71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1E8A79-3A5E-4AEB-9988-8B66E7D0F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12" y="0"/>
            <a:ext cx="7920000" cy="540000"/>
          </a:xfrm>
        </p:spPr>
        <p:txBody>
          <a:bodyPr/>
          <a:lstStyle/>
          <a:p>
            <a:r>
              <a:rPr lang="en-US" dirty="0"/>
              <a:t>What </a:t>
            </a:r>
            <a:r>
              <a:rPr lang="en-US" dirty="0" smtClean="0"/>
              <a:t>we need from you to create the assets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537A16B-281D-CA92-CB18-ECB0DBB39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Procurement, Documentation, Quality and Risk Office</a:t>
            </a:r>
            <a:endParaRPr lang="en-GB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C5BD32-62BC-E61F-A817-A6785C291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1340" y="683001"/>
            <a:ext cx="4755460" cy="37444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18" y="1006329"/>
            <a:ext cx="3600000" cy="25479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393" y="1411650"/>
            <a:ext cx="3600000" cy="25479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576" y="1813943"/>
            <a:ext cx="3600000" cy="241519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93590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CB34373-0AC2-784E-4A7C-37C3B827F9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771550"/>
            <a:ext cx="8496944" cy="3680222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We are moving to Series production, and we need to be even more attentive to the QA/QC activities </a:t>
            </a:r>
            <a:r>
              <a:rPr lang="en-US" sz="2000" dirty="0" smtClean="0"/>
              <a:t>(much more </a:t>
            </a:r>
            <a:r>
              <a:rPr lang="en-US" sz="2000" dirty="0"/>
              <a:t>demanding that building just one cryomodule)</a:t>
            </a:r>
          </a:p>
          <a:p>
            <a:pPr algn="l"/>
            <a:r>
              <a:rPr lang="en-US" sz="2000" dirty="0" smtClean="0"/>
              <a:t>Proper </a:t>
            </a:r>
            <a:r>
              <a:rPr lang="en-US" sz="2000" dirty="0"/>
              <a:t>traceability is a must – What goes where / What is the equipment made of</a:t>
            </a:r>
          </a:p>
          <a:p>
            <a:pPr algn="l"/>
            <a:r>
              <a:rPr lang="en-US" sz="2000" dirty="0"/>
              <a:t>Regular reporting during production including NCRs (which should be taken as a learning process and improvement</a:t>
            </a:r>
            <a:r>
              <a:rPr lang="en-US" sz="2000" dirty="0" smtClean="0"/>
              <a:t>)</a:t>
            </a:r>
          </a:p>
          <a:p>
            <a:pPr algn="l"/>
            <a:r>
              <a:rPr lang="en-US" sz="2000" dirty="0" smtClean="0"/>
              <a:t>You are responsible to upload the documentation and close the steps unless a step is set as HOLD POINT. Then it is up to CERN to give clearance and close the step.</a:t>
            </a:r>
            <a:endParaRPr lang="en-US" sz="2000" dirty="0" smtClean="0"/>
          </a:p>
          <a:p>
            <a:pPr marL="0" indent="0" algn="l">
              <a:buNone/>
            </a:pPr>
            <a:endParaRPr lang="en-US" sz="2000" dirty="0"/>
          </a:p>
          <a:p>
            <a:pPr algn="l"/>
            <a:endParaRPr lang="en-US" sz="2000" dirty="0"/>
          </a:p>
          <a:p>
            <a:pPr algn="l"/>
            <a:endParaRPr lang="en-US" sz="2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8017F-801A-4CC6-BA1C-C6433BDE3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Procurement, Documentation, Quality and Risk Office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9</a:t>
            </a:fld>
            <a:endParaRPr lang="fr-FR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92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16758</TotalTime>
  <Words>603</Words>
  <Application>Microsoft Office PowerPoint</Application>
  <PresentationFormat>On-screen Show (16:9)</PresentationFormat>
  <Paragraphs>58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 Series production </vt:lpstr>
      <vt:lpstr>Series production</vt:lpstr>
      <vt:lpstr>What goes where</vt:lpstr>
      <vt:lpstr>What goes where</vt:lpstr>
      <vt:lpstr>What we need from you to create the assets</vt:lpstr>
      <vt:lpstr>What we need from you to create the assets</vt:lpstr>
      <vt:lpstr>What we need from you to create the assets</vt:lpstr>
      <vt:lpstr>What we need from you to create the assets</vt:lpstr>
      <vt:lpstr>Conclusions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Hector Garcia Gavela</cp:lastModifiedBy>
  <cp:revision>605</cp:revision>
  <dcterms:created xsi:type="dcterms:W3CDTF">2016-02-12T09:02:01Z</dcterms:created>
  <dcterms:modified xsi:type="dcterms:W3CDTF">2023-05-15T15:45:51Z</dcterms:modified>
</cp:coreProperties>
</file>