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8"/>
  </p:notesMasterIdLst>
  <p:sldIdLst>
    <p:sldId id="265" r:id="rId3"/>
    <p:sldId id="455" r:id="rId4"/>
    <p:sldId id="456" r:id="rId5"/>
    <p:sldId id="457" r:id="rId6"/>
    <p:sldId id="4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091"/>
    <a:srgbClr val="FFFFFF"/>
    <a:srgbClr val="E6E5D4"/>
    <a:srgbClr val="929292"/>
    <a:srgbClr val="00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36" autoAdjust="0"/>
    <p:restoredTop sz="94830"/>
  </p:normalViewPr>
  <p:slideViewPr>
    <p:cSldViewPr snapToGrid="0">
      <p:cViewPr varScale="1">
        <p:scale>
          <a:sx n="117" d="100"/>
          <a:sy n="117" d="100"/>
        </p:scale>
        <p:origin x="1192" y="1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244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 b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Title of the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602038"/>
            <a:ext cx="10515600" cy="697246"/>
          </a:xfrm>
        </p:spPr>
        <p:txBody>
          <a:bodyPr/>
          <a:lstStyle>
            <a:lvl1pPr marL="0" indent="0" algn="l">
              <a:buNone/>
              <a:defRPr sz="2400" b="1" i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E89235F-7E1D-7A47-A358-7B7F42A245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4661643"/>
            <a:ext cx="10515600" cy="556446"/>
          </a:xfrm>
        </p:spPr>
        <p:txBody>
          <a:bodyPr>
            <a:normAutofit/>
          </a:bodyPr>
          <a:lstStyle>
            <a:lvl1pPr marL="0" indent="0">
              <a:buNone/>
              <a:defRPr sz="2400" i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Authors’ names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CD23497-6046-8543-87EC-A8C7C5F806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5297488"/>
            <a:ext cx="10515600" cy="566737"/>
          </a:xfrm>
        </p:spPr>
        <p:txBody>
          <a:bodyPr>
            <a:noAutofit/>
          </a:bodyPr>
          <a:lstStyle>
            <a:lvl1pPr marL="0" indent="0">
              <a:buNone/>
              <a:defRPr sz="2400" i="0"/>
            </a:lvl1pPr>
          </a:lstStyle>
          <a:p>
            <a:pPr lvl="0"/>
            <a:r>
              <a:rPr lang="en-US" dirty="0"/>
              <a:t>Affiliation</a:t>
            </a:r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A6C3A-254D-BF42-A679-444F6CD0D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8AB8EB-2C32-7947-8AD9-A48BCF8CC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772F5-2845-E946-B78D-C50F1668F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B32A1D-7AA3-FD4B-9A10-E1F0AF207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67E294B0-0B67-4841-8BE0-50B518592AA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284655"/>
            <a:ext cx="10515600" cy="4430229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 marL="1031875" indent="-311150">
              <a:buFont typeface="Wingdings" pitchFamily="2" charset="2"/>
              <a:buChar char="Ø"/>
              <a:tabLst/>
              <a:defRPr baseline="0">
                <a:latin typeface="Calibri" panose="020F0502020204030204" pitchFamily="34" charset="0"/>
              </a:defRPr>
            </a:lvl3pPr>
            <a:lvl4pPr marL="1244600" indent="-311150">
              <a:buFont typeface="Wingdings" pitchFamily="2" charset="2"/>
              <a:buChar char="Ø"/>
              <a:tabLst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56785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29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81199"/>
            <a:ext cx="10515600" cy="44302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01/04/2022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360363" indent="-360363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Ø"/>
        <a:tabLst/>
        <a:defRPr sz="3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720000" indent="-3600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Ø"/>
        <a:tabLst/>
        <a:defRPr sz="26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080000" indent="-3600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Ø"/>
        <a:tabLst/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event/1285182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sv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724B2-5337-264E-BD98-7B52481B67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459" y="751174"/>
            <a:ext cx="11133083" cy="2387600"/>
          </a:xfrm>
        </p:spPr>
        <p:txBody>
          <a:bodyPr/>
          <a:lstStyle/>
          <a:p>
            <a:pPr algn="ctr"/>
            <a:r>
              <a:rPr lang="en-US" dirty="0"/>
              <a:t>CERF</a:t>
            </a:r>
            <a:br>
              <a:rPr lang="en-US" dirty="0"/>
            </a:br>
            <a:r>
              <a:rPr lang="en-US" u="sng" dirty="0"/>
              <a:t>C</a:t>
            </a:r>
            <a:r>
              <a:rPr lang="en-US" dirty="0"/>
              <a:t>ERN-</a:t>
            </a:r>
            <a:r>
              <a:rPr lang="en-US" u="sng" dirty="0"/>
              <a:t>E</a:t>
            </a:r>
            <a:r>
              <a:rPr lang="en-US" dirty="0"/>
              <a:t>U high-energy </a:t>
            </a:r>
            <a:r>
              <a:rPr lang="en-US" u="sng" dirty="0"/>
              <a:t>R</a:t>
            </a:r>
            <a:r>
              <a:rPr lang="en-US" dirty="0"/>
              <a:t>eference </a:t>
            </a:r>
            <a:r>
              <a:rPr lang="en-US" u="sng" dirty="0"/>
              <a:t>F</a:t>
            </a:r>
            <a:r>
              <a:rPr lang="en-US" dirty="0"/>
              <a:t>ield facility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50E9E4-3F28-F443-877A-C32BEA470D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459" y="5138463"/>
            <a:ext cx="10824341" cy="376768"/>
          </a:xfrm>
        </p:spPr>
        <p:txBody>
          <a:bodyPr>
            <a:noAutofit/>
          </a:bodyPr>
          <a:lstStyle/>
          <a:p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PS/SPS User Meetings · Indico (cern.ch)</a:t>
            </a:r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400" b="0" i="0" dirty="0">
                <a:latin typeface="Calibri Light" panose="020F0302020204030204" pitchFamily="34" charset="0"/>
                <a:cs typeface="Calibri Light" panose="020F0302020204030204" pitchFamily="34" charset="0"/>
              </a:rPr>
              <a:t>11/05/2023</a:t>
            </a:r>
            <a:endParaRPr lang="en-US" sz="1400" b="0" i="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24562A-1C50-F843-ABA1-533850129B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9459" y="3760681"/>
            <a:ext cx="10515600" cy="556446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Robert FROESCHL, </a:t>
            </a:r>
            <a:r>
              <a:rPr lang="en-US" sz="2400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Fabio POZZI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Marco TISI</a:t>
            </a:r>
            <a:endParaRPr lang="en-US" sz="24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3A1B6A-1113-4249-ADCD-CF4CE9C099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9459" y="4195236"/>
            <a:ext cx="10669970" cy="376767"/>
          </a:xfrm>
        </p:spPr>
        <p:txBody>
          <a:bodyPr/>
          <a:lstStyle/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HSE/RP-AS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BFACFA-0919-9045-B933-22E884BB51CF}"/>
              </a:ext>
            </a:extLst>
          </p:cNvPr>
          <p:cNvSpPr txBox="1"/>
          <p:nvPr/>
        </p:nvSpPr>
        <p:spPr>
          <a:xfrm>
            <a:off x="3247697" y="17499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8615DC-2DDD-094D-B440-3092DED7D3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68" t="6791" r="4871" b="10180"/>
          <a:stretch/>
        </p:blipFill>
        <p:spPr>
          <a:xfrm>
            <a:off x="529458" y="310464"/>
            <a:ext cx="1674891" cy="1629624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274862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F3840-DB49-7B40-B28A-DC03E5481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Physics goal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37B5E4-8649-8743-BB3B-EAAB8B439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4656"/>
            <a:ext cx="10515600" cy="185804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000" b="1" dirty="0"/>
              <a:t>Unique field calibration facility</a:t>
            </a:r>
            <a:r>
              <a:rPr lang="en-GB" sz="2000" dirty="0"/>
              <a:t> for radiation protection instrumentation used at high-energy accelerators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b="1" dirty="0"/>
              <a:t>Simulated workplace field</a:t>
            </a:r>
            <a:r>
              <a:rPr lang="en-GB" sz="2000" dirty="0"/>
              <a:t> to determine the response of detectors and dosimeters used around high-energy accelerators and for air-crew dosimetry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/>
              <a:t>In the past years CERF had several users from universities, research centres, private companies and CERN groups</a:t>
            </a:r>
          </a:p>
          <a:p>
            <a:pPr marL="0" indent="0">
              <a:buNone/>
            </a:pPr>
            <a:endParaRPr lang="en-GB" dirty="0"/>
          </a:p>
          <a:p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28F7D0-1E1A-694B-A099-E1849F06276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828" y="3242358"/>
            <a:ext cx="3464287" cy="259821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6AD12772-0A83-CE41-8949-7C1A44A03B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535313"/>
              </p:ext>
            </p:extLst>
          </p:nvPr>
        </p:nvGraphicFramePr>
        <p:xfrm>
          <a:off x="6973612" y="3091175"/>
          <a:ext cx="4300289" cy="2749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4997355" imgH="3505863" progId="Word.Document.8">
                  <p:embed/>
                </p:oleObj>
              </mc:Choice>
              <mc:Fallback>
                <p:oleObj name="Document" r:id="rId3" imgW="4997355" imgH="3505863" progId="Word.Document.8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3612" y="3091175"/>
                        <a:ext cx="4300289" cy="27493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72B950-DCA5-F94E-8BD6-F186913FA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87C9D7-38DF-C4BF-E769-D1F5DBFDE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5" name="Picture 4" descr="A picture containing device, dirty, miller&#10;&#10;Description automatically generated">
            <a:extLst>
              <a:ext uri="{FF2B5EF4-FFF2-40B4-BE49-F238E27FC236}">
                <a16:creationId xmlns:a16="http://schemas.microsoft.com/office/drawing/2014/main" id="{AEF0E5E2-3B3E-026B-6698-8D4145D45E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786" t="29058" b="21061"/>
          <a:stretch/>
        </p:blipFill>
        <p:spPr>
          <a:xfrm rot="5400000">
            <a:off x="4326490" y="3807464"/>
            <a:ext cx="2598216" cy="14680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1353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6FBEB-898F-FE43-9B6F-48D3E8FF1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Installation and typical beam parameters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D99D6A-8C8E-0641-8846-776A10397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170" y="2169818"/>
            <a:ext cx="4883590" cy="316566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CH" sz="1800" dirty="0"/>
              <a:t>H6 (PPE126)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H" sz="1800" dirty="0"/>
              <a:t>120 GeV/c positive hadron beam (2/3 pions + 1/3 protons)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H" sz="1800" dirty="0"/>
              <a:t>Typical</a:t>
            </a:r>
            <a:r>
              <a:rPr lang="en-US" sz="1800" dirty="0"/>
              <a:t> beam intensities:</a:t>
            </a:r>
            <a:r>
              <a:rPr lang="en-CH" sz="1800" dirty="0"/>
              <a:t> 10</a:t>
            </a:r>
            <a:r>
              <a:rPr lang="en-CH" sz="1800" baseline="30000" dirty="0"/>
              <a:t>6</a:t>
            </a:r>
            <a:r>
              <a:rPr lang="en-CH" sz="1800" dirty="0"/>
              <a:t>-10</a:t>
            </a:r>
            <a:r>
              <a:rPr lang="en-CH" sz="1800" baseline="30000" dirty="0"/>
              <a:t>8</a:t>
            </a:r>
            <a:r>
              <a:rPr lang="en-CH" sz="1800" dirty="0"/>
              <a:t> particles per spill</a:t>
            </a: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Target: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Diameter = 7 cm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Length = 50 cm</a:t>
            </a:r>
          </a:p>
          <a:p>
            <a:pPr>
              <a:buFont typeface="Wingdings" panose="05000000000000000000" pitchFamily="2" charset="2"/>
              <a:buChar char="§"/>
            </a:pPr>
            <a:endParaRPr lang="en-CH" sz="2100" dirty="0"/>
          </a:p>
        </p:txBody>
      </p:sp>
      <p:pic>
        <p:nvPicPr>
          <p:cNvPr id="7" name="Picture 2" descr="3d cerf with graphics">
            <a:extLst>
              <a:ext uri="{FF2B5EF4-FFF2-40B4-BE49-F238E27FC236}">
                <a16:creationId xmlns:a16="http://schemas.microsoft.com/office/drawing/2014/main" id="{5102A9DB-91CB-CE40-8D37-F9DE4F50D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535" y="2169818"/>
            <a:ext cx="5249295" cy="26281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FLUKA: Particle Simulations at Your Fingertips | Knowledge ...">
            <a:extLst>
              <a:ext uri="{FF2B5EF4-FFF2-40B4-BE49-F238E27FC236}">
                <a16:creationId xmlns:a16="http://schemas.microsoft.com/office/drawing/2014/main" id="{9307619F-7988-41DF-A8C4-131E8ABDD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535" y="4374773"/>
            <a:ext cx="517175" cy="423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306273-6F64-A792-8536-6CDA4000F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5FDB396-8EE6-01FF-5477-E29EDC20C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677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1FA13-71E8-F64D-A488-4A99AC720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Important info for H6 downstream users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4D265F-2FCB-2542-BF24-0A385E262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0925"/>
            <a:ext cx="10515600" cy="207248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CERF run 2023</a:t>
            </a:r>
            <a:r>
              <a:rPr lang="en-CH" sz="2000" dirty="0"/>
              <a:t>: from Wed </a:t>
            </a:r>
            <a:r>
              <a:rPr lang="en-US" sz="2000" dirty="0"/>
              <a:t>10</a:t>
            </a:r>
            <a:r>
              <a:rPr lang="en-CH" sz="2000" dirty="0"/>
              <a:t>/0</a:t>
            </a:r>
            <a:r>
              <a:rPr lang="en-US" sz="2000" dirty="0"/>
              <a:t>5</a:t>
            </a:r>
            <a:r>
              <a:rPr lang="en-CH" sz="2000" dirty="0"/>
              <a:t> till Wed 1</a:t>
            </a:r>
            <a:r>
              <a:rPr lang="en-US" sz="2000" dirty="0"/>
              <a:t>7</a:t>
            </a:r>
            <a:r>
              <a:rPr lang="en-CH" sz="2000" dirty="0"/>
              <a:t>/0</a:t>
            </a:r>
            <a:r>
              <a:rPr lang="en-US" sz="2000" dirty="0"/>
              <a:t>5 (Week 19)</a:t>
            </a:r>
            <a:endParaRPr lang="en-CH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CH" sz="2000" dirty="0"/>
              <a:t>Tight time schedule: short irradiations – </a:t>
            </a:r>
            <a:r>
              <a:rPr lang="en-US" sz="2000" dirty="0"/>
              <a:t>we have </a:t>
            </a:r>
            <a:r>
              <a:rPr lang="en-CH" sz="2000" dirty="0"/>
              <a:t>many external users from </a:t>
            </a:r>
            <a:r>
              <a:rPr lang="en-US" sz="2000" dirty="0"/>
              <a:t>outside CERN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0" indent="0">
              <a:buNone/>
            </a:pPr>
            <a:endParaRPr lang="en-CH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CH" sz="2000" dirty="0"/>
              <a:t>All H6 downstream experimental areas are interlocked during the CERF</a:t>
            </a:r>
            <a:r>
              <a:rPr lang="en-US" sz="2000" dirty="0"/>
              <a:t> run</a:t>
            </a:r>
            <a:r>
              <a:rPr lang="en-CH" sz="2000" dirty="0"/>
              <a:t> period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8CAF86-BC44-7949-9009-C7E8C5468DBB}"/>
              </a:ext>
            </a:extLst>
          </p:cNvPr>
          <p:cNvSpPr txBox="1"/>
          <p:nvPr/>
        </p:nvSpPr>
        <p:spPr>
          <a:xfrm>
            <a:off x="304799" y="3701814"/>
            <a:ext cx="11602161" cy="12157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CH" sz="2300" b="1" u="sng" dirty="0"/>
              <a:t>PLEASE DO NOT ACCESS</a:t>
            </a:r>
            <a:r>
              <a:rPr lang="en-CH" sz="2300" dirty="0"/>
              <a:t> areas downstream</a:t>
            </a:r>
            <a:r>
              <a:rPr lang="en-US" sz="2300" dirty="0"/>
              <a:t> </a:t>
            </a:r>
            <a:r>
              <a:rPr lang="en-CH" sz="2300" dirty="0"/>
              <a:t>CERF </a:t>
            </a:r>
            <a:r>
              <a:rPr lang="en-US" sz="2300" dirty="0"/>
              <a:t>even </a:t>
            </a:r>
            <a:r>
              <a:rPr lang="en-CH" sz="2300" b="1" u="sng" dirty="0"/>
              <a:t>WHEN</a:t>
            </a:r>
            <a:r>
              <a:rPr lang="en-CH" sz="2300" dirty="0"/>
              <a:t> the </a:t>
            </a:r>
            <a:r>
              <a:rPr lang="en-CH" sz="2300" b="1" u="sng" dirty="0"/>
              <a:t>BEAM</a:t>
            </a:r>
            <a:r>
              <a:rPr lang="en-CH" sz="2300" dirty="0"/>
              <a:t> is </a:t>
            </a:r>
            <a:r>
              <a:rPr lang="en-CH" sz="2300" b="1" u="sng" dirty="0"/>
              <a:t>OFF</a:t>
            </a:r>
            <a:endParaRPr lang="en-US" sz="2300" b="1" u="sng" dirty="0"/>
          </a:p>
          <a:p>
            <a:pPr algn="ctr"/>
            <a:endParaRPr lang="en-CH" sz="1000" b="1" u="sng" dirty="0"/>
          </a:p>
          <a:p>
            <a:pPr algn="ctr"/>
            <a:r>
              <a:rPr lang="en-CH" sz="2000" dirty="0"/>
              <a:t>(we frequently stop the beam for a short time to allow CERF users to access the irradiation positions, to change their detectors or start/stop measurements)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E9ED8F-FB36-B5A2-B6BA-C0588A282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DA3462-EFF0-A753-D9F3-A812C4299F24}"/>
              </a:ext>
            </a:extLst>
          </p:cNvPr>
          <p:cNvSpPr txBox="1"/>
          <p:nvPr/>
        </p:nvSpPr>
        <p:spPr>
          <a:xfrm>
            <a:off x="838200" y="5213184"/>
            <a:ext cx="92868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CH" sz="2000" dirty="0">
                <a:latin typeface="Calibri" panose="020F0502020204030204" pitchFamily="34" charset="0"/>
                <a:cs typeface="Calibri" panose="020F0502020204030204" pitchFamily="34" charset="0"/>
              </a:rPr>
              <a:t>If you need short access,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please </a:t>
            </a:r>
            <a:r>
              <a:rPr lang="en-CH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call us </a:t>
            </a:r>
            <a:r>
              <a:rPr lang="en-CH" sz="2000" dirty="0">
                <a:latin typeface="Calibri" panose="020F0502020204030204" pitchFamily="34" charset="0"/>
                <a:cs typeface="Calibri" panose="020F0502020204030204" pitchFamily="34" charset="0"/>
              </a:rPr>
              <a:t>and we will agree on the time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of your access</a:t>
            </a:r>
            <a:r>
              <a:rPr lang="en-CH" sz="2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H" sz="2000" dirty="0">
                <a:latin typeface="Calibri" panose="020F0502020204030204" pitchFamily="34" charset="0"/>
                <a:cs typeface="Calibri" panose="020F0502020204030204" pitchFamily="34" charset="0"/>
              </a:rPr>
              <a:t>Robert FROESCHL (160058)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CH" sz="2000" dirty="0">
                <a:latin typeface="Calibri" panose="020F0502020204030204" pitchFamily="34" charset="0"/>
                <a:cs typeface="Calibri" panose="020F0502020204030204" pitchFamily="34" charset="0"/>
              </a:rPr>
              <a:t>Fabio POZZI (166258)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or Marco TISI (68713)</a:t>
            </a:r>
            <a:endParaRPr lang="en-CH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831667B-B87C-ACAB-C9E0-DAEEAE0D4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5" name="Graphic 4" descr="Telephone with solid fill">
            <a:extLst>
              <a:ext uri="{FF2B5EF4-FFF2-40B4-BE49-F238E27FC236}">
                <a16:creationId xmlns:a16="http://schemas.microsoft.com/office/drawing/2014/main" id="{60E36CCA-7A31-4020-6F53-F83764EE1B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34120" y="5253775"/>
            <a:ext cx="626704" cy="626704"/>
          </a:xfrm>
          <a:prstGeom prst="rect">
            <a:avLst/>
          </a:prstGeom>
        </p:spPr>
      </p:pic>
      <p:pic>
        <p:nvPicPr>
          <p:cNvPr id="1026" name="Picture 2" descr="Fichier:Institut de radioprotection et de sûreté nucléaire ...">
            <a:extLst>
              <a:ext uri="{FF2B5EF4-FFF2-40B4-BE49-F238E27FC236}">
                <a16:creationId xmlns:a16="http://schemas.microsoft.com/office/drawing/2014/main" id="{9E3ED037-93FC-BD37-941B-A6E5F10D5E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3423822" y="2272801"/>
            <a:ext cx="1067216" cy="37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F67A92E-696A-5CF8-D688-C0537E3FB6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3954" y="2275172"/>
            <a:ext cx="1030444" cy="368016"/>
          </a:xfrm>
          <a:prstGeom prst="rect">
            <a:avLst/>
          </a:prstGeom>
        </p:spPr>
      </p:pic>
      <p:pic>
        <p:nvPicPr>
          <p:cNvPr id="1030" name="Picture 6" descr="COLLABORAZIONI CON L'UNIVERSITÀ: L'ACCORDO CON IL ...">
            <a:extLst>
              <a:ext uri="{FF2B5EF4-FFF2-40B4-BE49-F238E27FC236}">
                <a16:creationId xmlns:a16="http://schemas.microsoft.com/office/drawing/2014/main" id="{6CD49F7F-A874-76C2-E85C-5DDB235B05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4" t="18962" r="7696" b="18777"/>
          <a:stretch/>
        </p:blipFill>
        <p:spPr bwMode="auto">
          <a:xfrm>
            <a:off x="5718457" y="2276608"/>
            <a:ext cx="1191931" cy="366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NAO - Perle di Bellezza per parlare di salute e bellezza">
            <a:extLst>
              <a:ext uri="{FF2B5EF4-FFF2-40B4-BE49-F238E27FC236}">
                <a16:creationId xmlns:a16="http://schemas.microsoft.com/office/drawing/2014/main" id="{26CE3870-6355-2E6B-7905-F0FA0360AF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3" t="24129" r="11998" b="25334"/>
          <a:stretch/>
        </p:blipFill>
        <p:spPr bwMode="auto">
          <a:xfrm>
            <a:off x="7016075" y="2272800"/>
            <a:ext cx="1003637" cy="37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ELI ERIC | Home">
            <a:extLst>
              <a:ext uri="{FF2B5EF4-FFF2-40B4-BE49-F238E27FC236}">
                <a16:creationId xmlns:a16="http://schemas.microsoft.com/office/drawing/2014/main" id="{93C10664-BCC1-42FE-A2F6-D7D3726622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7" t="7364" r="6342" b="6298"/>
          <a:stretch/>
        </p:blipFill>
        <p:spPr bwMode="auto">
          <a:xfrm>
            <a:off x="8187758" y="2271725"/>
            <a:ext cx="770505" cy="371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Logos - Akademie věd České republiky">
            <a:extLst>
              <a:ext uri="{FF2B5EF4-FFF2-40B4-BE49-F238E27FC236}">
                <a16:creationId xmlns:a16="http://schemas.microsoft.com/office/drawing/2014/main" id="{AE55AE42-857A-915D-DFCA-37FA2FBF9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8129" y="2270944"/>
            <a:ext cx="1358979" cy="37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234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56C29-3615-A599-8511-278B48211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Highlights from yesterday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979505-C4C3-F5AF-BB10-6A638EA54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CERF - R. Froeschl, F. Pozzi, M. Tisi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9BFFA4-4CB3-BEC7-06D4-1A88AFD2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6" descr="A picture containing text, screenshot, rectangle&#10;&#10;Description automatically generated">
            <a:extLst>
              <a:ext uri="{FF2B5EF4-FFF2-40B4-BE49-F238E27FC236}">
                <a16:creationId xmlns:a16="http://schemas.microsoft.com/office/drawing/2014/main" id="{538FEA2C-9D2C-4659-7A2D-A3BFE2187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0945" y="1928178"/>
            <a:ext cx="3870359" cy="32242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60ABA9-BAB8-0FDE-32DC-D53D5E825866}"/>
              </a:ext>
            </a:extLst>
          </p:cNvPr>
          <p:cNvSpPr txBox="1"/>
          <p:nvPr/>
        </p:nvSpPr>
        <p:spPr>
          <a:xfrm>
            <a:off x="369026" y="2109292"/>
            <a:ext cx="43268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dirty="0"/>
              <a:t>Yesterday (Wed 10/05) dedicated to beam set-up, i.e. intensity scan and beam alignement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dirty="0"/>
              <a:t>Around 11pm first irradiation started with passive dosimeters from PSI (Swtizerland)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dirty="0"/>
              <a:t>This morning users from IRSN (France) and CAS (Czech Republic)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3FB6A2-A157-4FE8-03C4-FDA909F72C05}"/>
              </a:ext>
            </a:extLst>
          </p:cNvPr>
          <p:cNvSpPr txBox="1"/>
          <p:nvPr/>
        </p:nvSpPr>
        <p:spPr>
          <a:xfrm>
            <a:off x="184512" y="4648661"/>
            <a:ext cx="4695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>
                <a:solidFill>
                  <a:srgbClr val="FF0000"/>
                </a:solidFill>
              </a:rPr>
              <a:t>We wish to acknowledge the great support we received by </a:t>
            </a:r>
            <a:r>
              <a:rPr lang="en-FR" b="1" dirty="0">
                <a:solidFill>
                  <a:srgbClr val="FF0000"/>
                </a:solidFill>
              </a:rPr>
              <a:t>Laurie</a:t>
            </a:r>
            <a:r>
              <a:rPr lang="en-FR" dirty="0">
                <a:solidFill>
                  <a:srgbClr val="FF0000"/>
                </a:solidFill>
              </a:rPr>
              <a:t> and </a:t>
            </a:r>
            <a:r>
              <a:rPr lang="en-FR" b="1" dirty="0">
                <a:solidFill>
                  <a:srgbClr val="FF0000"/>
                </a:solidFill>
              </a:rPr>
              <a:t>Dipanwita</a:t>
            </a:r>
            <a:r>
              <a:rPr lang="en-FR" dirty="0">
                <a:solidFill>
                  <a:srgbClr val="FF0000"/>
                </a:solidFill>
              </a:rPr>
              <a:t>!</a:t>
            </a:r>
          </a:p>
          <a:p>
            <a:pPr algn="ctr"/>
            <a:r>
              <a:rPr lang="en-FR" dirty="0">
                <a:solidFill>
                  <a:srgbClr val="FF0000"/>
                </a:solidFill>
              </a:rPr>
              <a:t>And thanks to </a:t>
            </a:r>
            <a:r>
              <a:rPr lang="en-FR" b="1" dirty="0">
                <a:solidFill>
                  <a:srgbClr val="FF0000"/>
                </a:solidFill>
              </a:rPr>
              <a:t>BE-OP colleagues </a:t>
            </a:r>
            <a:r>
              <a:rPr lang="en-FR" dirty="0">
                <a:solidFill>
                  <a:srgbClr val="FF0000"/>
                </a:solidFill>
              </a:rPr>
              <a:t>for the wonderful beam delivered so far!</a:t>
            </a:r>
          </a:p>
        </p:txBody>
      </p:sp>
      <p:pic>
        <p:nvPicPr>
          <p:cNvPr id="11" name="Picture 10" descr="A machine on a yellow cart&#10;&#10;Description automatically generated with low confidence">
            <a:extLst>
              <a:ext uri="{FF2B5EF4-FFF2-40B4-BE49-F238E27FC236}">
                <a16:creationId xmlns:a16="http://schemas.microsoft.com/office/drawing/2014/main" id="{C0902DE5-E25D-9DED-BE0F-DF7A68575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0687" y="1734563"/>
            <a:ext cx="3077562" cy="407125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223555C-4544-243A-04DC-80AD56063444}"/>
              </a:ext>
            </a:extLst>
          </p:cNvPr>
          <p:cNvCxnSpPr/>
          <p:nvPr/>
        </p:nvCxnSpPr>
        <p:spPr>
          <a:xfrm>
            <a:off x="7021286" y="3429000"/>
            <a:ext cx="1761749" cy="21771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C149DC6-A8E5-A7C4-4332-F463E57CDAD0}"/>
              </a:ext>
            </a:extLst>
          </p:cNvPr>
          <p:cNvCxnSpPr>
            <a:cxnSpLocks/>
          </p:cNvCxnSpPr>
          <p:nvPr/>
        </p:nvCxnSpPr>
        <p:spPr>
          <a:xfrm flipV="1">
            <a:off x="10145486" y="1471697"/>
            <a:ext cx="664028" cy="228387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3FC78D9-26F8-7468-3B2E-4F314E8C0689}"/>
              </a:ext>
            </a:extLst>
          </p:cNvPr>
          <p:cNvSpPr txBox="1"/>
          <p:nvPr/>
        </p:nvSpPr>
        <p:spPr>
          <a:xfrm>
            <a:off x="8130945" y="814076"/>
            <a:ext cx="4695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>
                <a:solidFill>
                  <a:srgbClr val="50B091"/>
                </a:solidFill>
              </a:rPr>
              <a:t>Beam smiling on our Polaroid!</a:t>
            </a:r>
            <a:br>
              <a:rPr lang="en-FR" dirty="0">
                <a:solidFill>
                  <a:srgbClr val="50B091"/>
                </a:solidFill>
              </a:rPr>
            </a:br>
            <a:r>
              <a:rPr lang="en-FR" dirty="0">
                <a:solidFill>
                  <a:srgbClr val="50B091"/>
                </a:solidFill>
              </a:rPr>
              <a:t>(very well centred!)</a:t>
            </a:r>
          </a:p>
        </p:txBody>
      </p:sp>
    </p:spTree>
    <p:extLst>
      <p:ext uri="{BB962C8B-B14F-4D97-AF65-F5344CB8AC3E}">
        <p14:creationId xmlns:p14="http://schemas.microsoft.com/office/powerpoint/2010/main" val="29988206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8F3FBE16-54EC-4D94-B216-CB2703F7C0AA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59B2110F-F450-416E-A4EC-7820BCD309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22076</TotalTime>
  <Words>424</Words>
  <Application>Microsoft Macintosh PowerPoint</Application>
  <PresentationFormat>Widescreen</PresentationFormat>
  <Paragraphs>40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CERNCorporate16-9</vt:lpstr>
      <vt:lpstr>End Slides</vt:lpstr>
      <vt:lpstr>Document</vt:lpstr>
      <vt:lpstr>CERF CERN-EU high-energy Reference Field facility</vt:lpstr>
      <vt:lpstr>Physics goal</vt:lpstr>
      <vt:lpstr>Installation and typical beam parameters</vt:lpstr>
      <vt:lpstr>Important info for H6 downstream users</vt:lpstr>
      <vt:lpstr>Highlights from yesterday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Fabio Pozzi</cp:lastModifiedBy>
  <cp:revision>1110</cp:revision>
  <cp:lastPrinted>2020-11-09T11:14:27Z</cp:lastPrinted>
  <dcterms:created xsi:type="dcterms:W3CDTF">2019-05-10T15:03:09Z</dcterms:created>
  <dcterms:modified xsi:type="dcterms:W3CDTF">2023-05-11T09:06:10Z</dcterms:modified>
</cp:coreProperties>
</file>