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465" r:id="rId3"/>
    <p:sldId id="466" r:id="rId4"/>
    <p:sldId id="467" r:id="rId5"/>
    <p:sldId id="464" r:id="rId6"/>
    <p:sldId id="463" r:id="rId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EEF"/>
    <a:srgbClr val="EAEFF7"/>
    <a:srgbClr val="EBEFF7"/>
    <a:srgbClr val="D2DFEF"/>
    <a:srgbClr val="D1D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33" autoAdjust="0"/>
    <p:restoredTop sz="96247" autoAdjust="0"/>
  </p:normalViewPr>
  <p:slideViewPr>
    <p:cSldViewPr snapToGrid="0" showGuides="1">
      <p:cViewPr varScale="1">
        <p:scale>
          <a:sx n="128" d="100"/>
          <a:sy n="128" d="100"/>
        </p:scale>
        <p:origin x="256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909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33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665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515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09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D3B460CA-A854-455C-F76F-5326FD097510}"/>
              </a:ext>
            </a:extLst>
          </p:cNvPr>
          <p:cNvSpPr txBox="1">
            <a:spLocks/>
          </p:cNvSpPr>
          <p:nvPr userDrawn="1"/>
        </p:nvSpPr>
        <p:spPr>
          <a:xfrm>
            <a:off x="4534452" y="6311900"/>
            <a:ext cx="2323548" cy="338554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729FC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endParaRPr lang="en-CH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/>
          <p:nvPr/>
        </p:nvGrpSpPr>
        <p:grpSpPr>
          <a:xfrm>
            <a:off x="208373" y="6311900"/>
            <a:ext cx="3177636" cy="449230"/>
            <a:chOff x="0" y="0"/>
            <a:chExt cx="3177635" cy="449229"/>
          </a:xfrm>
        </p:grpSpPr>
        <p:pic>
          <p:nvPicPr>
            <p:cNvPr id="2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527" y="0"/>
              <a:ext cx="2779109" cy="4492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Picture 12" descr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1355"/>
              <a:ext cx="398528" cy="386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" name="Straight Connector 13"/>
            <p:cNvSpPr/>
            <p:nvPr/>
          </p:nvSpPr>
          <p:spPr>
            <a:xfrm flipH="1">
              <a:off x="462968" y="31355"/>
              <a:ext cx="1" cy="38652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8" name="Footer Placeholder 4"/>
          <p:cNvSpPr txBox="1"/>
          <p:nvPr/>
        </p:nvSpPr>
        <p:spPr>
          <a:xfrm>
            <a:off x="4084318" y="6356350"/>
            <a:ext cx="4562016" cy="36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algn="ct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endParaRPr dirty="0"/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729FC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" name="Slide Number">
            <a:extLst>
              <a:ext uri="{FF2B5EF4-FFF2-40B4-BE49-F238E27FC236}">
                <a16:creationId xmlns:a16="http://schemas.microsoft.com/office/drawing/2014/main" id="{11506192-5CE5-CC5B-6077-A96C45581970}"/>
              </a:ext>
            </a:extLst>
          </p:cNvPr>
          <p:cNvSpPr txBox="1">
            <a:spLocks/>
          </p:cNvSpPr>
          <p:nvPr userDrawn="1"/>
        </p:nvSpPr>
        <p:spPr>
          <a:xfrm>
            <a:off x="5543154" y="6343255"/>
            <a:ext cx="853758" cy="30777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729FC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en-CH" sz="1400" dirty="0"/>
              <a:t>B. Mikulec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hf hd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ern.zoom.us/j/9372114100?pwd=L29BcmlHUENCdFBRSytXYVcrM1B4Zz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694903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2F5597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rPr dirty="0">
                <a:latin typeface="+mn-lt"/>
              </a:rPr>
              <a:t>PS Report</a:t>
            </a:r>
            <a:r>
              <a:rPr lang="en-US" dirty="0">
                <a:latin typeface="+mn-lt"/>
              </a:rPr>
              <a:t> week 19</a:t>
            </a:r>
            <a:endParaRPr dirty="0">
              <a:latin typeface="+mn-lt"/>
            </a:endParaRPr>
          </a:p>
        </p:txBody>
      </p:sp>
      <p:sp>
        <p:nvSpPr>
          <p:cNvPr id="2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29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3743"/>
            <a:ext cx="12192000" cy="1480459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6"/>
          <p:cNvSpPr txBox="1"/>
          <p:nvPr/>
        </p:nvSpPr>
        <p:spPr>
          <a:xfrm>
            <a:off x="799836" y="4317417"/>
            <a:ext cx="10917819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20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dirty="0"/>
              <a:t>Many thanks</a:t>
            </a:r>
            <a:endParaRPr lang="en-US" dirty="0"/>
          </a:p>
          <a:p>
            <a:pPr algn="ctr"/>
            <a:r>
              <a:rPr dirty="0"/>
              <a:t>to</a:t>
            </a:r>
            <a:r>
              <a:rPr lang="en-US" dirty="0"/>
              <a:t> the PS OP and coordination teams as well as all equipment experts and support teams!</a:t>
            </a:r>
            <a:endParaRPr dirty="0"/>
          </a:p>
        </p:txBody>
      </p:sp>
      <p:pic>
        <p:nvPicPr>
          <p:cNvPr id="31" name="Picture 2" descr="Picture 2"/>
          <p:cNvPicPr>
            <a:picLocks noChangeAspect="1"/>
          </p:cNvPicPr>
          <p:nvPr/>
        </p:nvPicPr>
        <p:blipFill>
          <a:blip r:embed="rId3"/>
          <a:srcRect b="25808"/>
          <a:stretch>
            <a:fillRect/>
          </a:stretch>
        </p:blipFill>
        <p:spPr>
          <a:xfrm>
            <a:off x="0" y="1995364"/>
            <a:ext cx="12192000" cy="19888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8022112-51DB-64C5-CCE2-DC7ACF54B5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035" y="534107"/>
            <a:ext cx="10243930" cy="5752670"/>
          </a:xfrm>
          <a:prstGeom prst="rect">
            <a:avLst/>
          </a:prstGeom>
        </p:spPr>
      </p:pic>
      <p:sp>
        <p:nvSpPr>
          <p:cNvPr id="77" name="Title 6">
            <a:extLst>
              <a:ext uri="{FF2B5EF4-FFF2-40B4-BE49-F238E27FC236}">
                <a16:creationId xmlns:a16="http://schemas.microsoft.com/office/drawing/2014/main" id="{304BC6D6-3FD9-1249-9FA3-089786DA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576"/>
            <a:ext cx="10515600" cy="56483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3200" b="1" dirty="0">
                <a:solidFill>
                  <a:schemeClr val="accent5"/>
                </a:solidFill>
                <a:latin typeface="+mn-lt"/>
              </a:rPr>
              <a:t>Beam availability W18/19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B4599DB-FA8D-BA8F-A913-90D19E9D63D3}"/>
              </a:ext>
            </a:extLst>
          </p:cNvPr>
          <p:cNvSpPr/>
          <p:nvPr/>
        </p:nvSpPr>
        <p:spPr>
          <a:xfrm>
            <a:off x="1027041" y="787194"/>
            <a:ext cx="1086928" cy="564832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B5D847C-9C91-0840-12CC-1FE0FC79E47B}"/>
              </a:ext>
            </a:extLst>
          </p:cNvPr>
          <p:cNvCxnSpPr>
            <a:cxnSpLocks/>
          </p:cNvCxnSpPr>
          <p:nvPr/>
        </p:nvCxnSpPr>
        <p:spPr>
          <a:xfrm>
            <a:off x="9110870" y="4634120"/>
            <a:ext cx="188868" cy="233301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Box 7">
            <a:extLst>
              <a:ext uri="{FF2B5EF4-FFF2-40B4-BE49-F238E27FC236}">
                <a16:creationId xmlns:a16="http://schemas.microsoft.com/office/drawing/2014/main" id="{1F176D18-DFE0-8298-9509-FDFE7EC95EB6}"/>
              </a:ext>
            </a:extLst>
          </p:cNvPr>
          <p:cNvSpPr txBox="1"/>
          <p:nvPr/>
        </p:nvSpPr>
        <p:spPr>
          <a:xfrm>
            <a:off x="8532744" y="4178307"/>
            <a:ext cx="1156252" cy="46166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i="1" dirty="0">
                <a:solidFill>
                  <a:srgbClr val="000000"/>
                </a:solidFill>
              </a:rPr>
              <a:t>L4-PSB dedicated MD</a:t>
            </a:r>
            <a:endParaRPr kumimoji="0" lang="en-US" sz="12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BC6542-5F28-BCBC-6A95-82D8083162DD}"/>
              </a:ext>
            </a:extLst>
          </p:cNvPr>
          <p:cNvSpPr txBox="1"/>
          <p:nvPr/>
        </p:nvSpPr>
        <p:spPr>
          <a:xfrm>
            <a:off x="5007817" y="3745104"/>
            <a:ext cx="1453458" cy="2769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i="1" dirty="0">
                <a:solidFill>
                  <a:srgbClr val="000000"/>
                </a:solidFill>
              </a:rPr>
              <a:t>Electrical glitches</a:t>
            </a:r>
            <a:endParaRPr kumimoji="0" lang="en-US" sz="12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4B0E53B-B7C7-7100-8D10-4FBA1C01D462}"/>
              </a:ext>
            </a:extLst>
          </p:cNvPr>
          <p:cNvCxnSpPr>
            <a:cxnSpLocks/>
          </p:cNvCxnSpPr>
          <p:nvPr/>
        </p:nvCxnSpPr>
        <p:spPr>
          <a:xfrm>
            <a:off x="5809396" y="4022101"/>
            <a:ext cx="35240" cy="232900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Straight Arrow Connector 6">
            <a:extLst>
              <a:ext uri="{FF2B5EF4-FFF2-40B4-BE49-F238E27FC236}">
                <a16:creationId xmlns:a16="http://schemas.microsoft.com/office/drawing/2014/main" id="{E4C240DA-10C9-B623-9207-39A88DE05075}"/>
              </a:ext>
            </a:extLst>
          </p:cNvPr>
          <p:cNvCxnSpPr>
            <a:cxnSpLocks/>
          </p:cNvCxnSpPr>
          <p:nvPr/>
        </p:nvCxnSpPr>
        <p:spPr>
          <a:xfrm flipH="1">
            <a:off x="5734546" y="4035355"/>
            <a:ext cx="88104" cy="219646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02397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DD1F51-B69D-334D-8EAF-7DFCB28CB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5138" y="813247"/>
            <a:ext cx="11308662" cy="554310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2 electrical glitches brought down the cavities on Sunday</a:t>
            </a:r>
            <a:endParaRPr lang="en-GB" sz="24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endParaRPr lang="en-GB" sz="2400" b="1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Dedicated Linac4-PSB MD yesterday 8h-12h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Time period to be excluded from downtime</a:t>
            </a:r>
            <a:b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Phase oscillations affecting LHC-type cycles 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(since last weekend)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Intermittent phase jump of 40 MHz cavity 77 due to bad cavity controller re-synchronisation –&gt; broken cable identified and exchanged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Rephasing of C40-77 required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Phase oscillations observed locally in open loop between cavity drive and return signals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Removed 10 dB of attenuation in cavity return signal and exchanged another suspicious cable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Main Issues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5025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DD1F51-B69D-334D-8EAF-7DFCB28CB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5138" y="768959"/>
            <a:ext cx="11308662" cy="5587391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TOF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A new version with optimized working point and 4 extraction bumpers is sent to </a:t>
            </a:r>
            <a:r>
              <a:rPr lang="en-GB" sz="2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nTOF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 since Friday (similar work was done for </a:t>
            </a: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AD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 cycle) 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sym typeface="Wingdings" pitchFamily="2" charset="2"/>
              </a:rPr>
              <a:t> reduced losses in PS ring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Yesterday evening, RP made calibration measurements for the </a:t>
            </a:r>
            <a:r>
              <a:rPr lang="en-GB" sz="2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nTOF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 RP monitors at varying beam flux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m-TOF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: timing modification on Monday to prepare for double-injection TOF cycle; will require some more modifications –&gt; ongoing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5-BP cycle 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revived for </a:t>
            </a: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ion life-time measurements 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and a few observation issues being followed up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Beams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7202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5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1247020F-FDC0-2042-BB6A-0EB50670A280}"/>
              </a:ext>
            </a:extLst>
          </p:cNvPr>
          <p:cNvSpPr txBox="1">
            <a:spLocks/>
          </p:cNvSpPr>
          <p:nvPr/>
        </p:nvSpPr>
        <p:spPr>
          <a:xfrm>
            <a:off x="551793" y="-533539"/>
            <a:ext cx="11088413" cy="4752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8E89AD0C-E890-4A93-BA24-77BAFD43F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1821"/>
            <a:ext cx="10515600" cy="711321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Status of operational beams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142E06F-C9E5-88EA-FBBF-68CEEDC201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191316"/>
              </p:ext>
            </p:extLst>
          </p:nvPr>
        </p:nvGraphicFramePr>
        <p:xfrm>
          <a:off x="551793" y="801422"/>
          <a:ext cx="11434798" cy="5326460"/>
        </p:xfrm>
        <a:graphic>
          <a:graphicData uri="http://schemas.openxmlformats.org/drawingml/2006/table">
            <a:tbl>
              <a:tblPr firstRow="1" bandRow="1"/>
              <a:tblGrid>
                <a:gridCol w="3225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94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598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999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noProof="0" dirty="0">
                          <a:latin typeface="+mj-lt"/>
                        </a:rPr>
                        <a:t>Fixed target beams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noProof="0" dirty="0">
                          <a:latin typeface="+mj-lt"/>
                        </a:rPr>
                        <a:t>Status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noProof="0">
                          <a:latin typeface="+mj-lt"/>
                        </a:rPr>
                        <a:t>Comment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SFTPRO (core only)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0" noProof="0" dirty="0"/>
                        <a:t>Sent to SPS at</a:t>
                      </a:r>
                      <a:r>
                        <a:rPr lang="en-GB" sz="1400" b="1" noProof="0" dirty="0"/>
                        <a:t> 50 ∙ 10</a:t>
                      </a:r>
                      <a:r>
                        <a:rPr lang="en-GB" sz="1400" b="1" baseline="30000" noProof="0" dirty="0"/>
                        <a:t>10</a:t>
                      </a:r>
                      <a:r>
                        <a:rPr lang="en-GB" sz="1400" b="1" noProof="0" dirty="0"/>
                        <a:t> p/p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SFTPRO (5 turn extraction)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Available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up to 1.5 ∙ 10</a:t>
                      </a:r>
                      <a:r>
                        <a:rPr lang="en-GB" sz="1400" b="1" baseline="30000" noProof="0" dirty="0">
                          <a:solidFill>
                            <a:schemeClr val="tx1"/>
                          </a:solidFill>
                        </a:rPr>
                        <a:t>13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p/p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AD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  <a:endParaRPr lang="en-GB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1"/>
                      </a:pP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Available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up to 1.5 ∙ 10</a:t>
                      </a:r>
                      <a:r>
                        <a:rPr lang="en-GB" sz="1400" b="1" baseline="30000" noProof="0" dirty="0">
                          <a:solidFill>
                            <a:schemeClr val="tx1"/>
                          </a:solidFill>
                        </a:rPr>
                        <a:t>13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p/p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 ;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FTA line commissioned (tbc this weekend)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446939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TOF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850 ∙ 10</a:t>
                      </a:r>
                      <a:r>
                        <a:rPr lang="en-GB" sz="1400" b="1" baseline="30000" noProof="0" dirty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p/p and (28-)40 ns bunch length at extraction </a:t>
                      </a:r>
                      <a:r>
                        <a:rPr lang="en-GB" sz="1400" b="1" noProof="0" dirty="0">
                          <a:solidFill>
                            <a:srgbClr val="FF0000"/>
                          </a:solidFill>
                        </a:rPr>
                        <a:t>(4 extraction bumpers + optimized vertical working point since Friday)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39695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EAST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Beam slow extracted to T9, N targets and to IRRAD, fast extraction and parasitic TOF (first version with 1.4 GeV injection setup)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979612"/>
                  </a:ext>
                </a:extLst>
              </a:tr>
              <a:tr h="37999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1" noProof="0">
                          <a:solidFill>
                            <a:schemeClr val="bg1"/>
                          </a:solidFill>
                          <a:latin typeface="+mj-lt"/>
                        </a:rPr>
                        <a:t>LHC-type</a:t>
                      </a:r>
                      <a:r>
                        <a:rPr lang="en-GB" sz="1800" b="1" baseline="0" noProof="0">
                          <a:solidFill>
                            <a:schemeClr val="bg1"/>
                          </a:solidFill>
                          <a:latin typeface="+mj-lt"/>
                        </a:rPr>
                        <a:t> beams</a:t>
                      </a:r>
                      <a:endParaRPr lang="en-GB" sz="1800" b="1" noProof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1" noProof="0">
                          <a:solidFill>
                            <a:schemeClr val="bg1"/>
                          </a:solidFill>
                          <a:latin typeface="+mj-lt"/>
                        </a:rPr>
                        <a:t>Status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noProof="0" dirty="0">
                          <a:solidFill>
                            <a:schemeClr val="bg1"/>
                          </a:solidFill>
                          <a:latin typeface="+mj-lt"/>
                        </a:rPr>
                        <a:t>Comment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827714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LHCPILOT, LHCINDIV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lang="en-GB" sz="1400" noProof="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864597"/>
                  </a:ext>
                </a:extLst>
              </a:tr>
              <a:tr h="284997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LHC25 (3bp, 72b)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Sent to SPS at </a:t>
                      </a:r>
                      <a:r>
                        <a:rPr lang="en-GB" sz="1400" b="1" noProof="0" dirty="0"/>
                        <a:t>2.4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  <a:r>
                        <a:rPr lang="en-GB" sz="1400" noProof="0" dirty="0"/>
                        <a:t>;  </a:t>
                      </a:r>
                      <a:r>
                        <a:rPr lang="en-GB" sz="1400" b="0" noProof="0" dirty="0"/>
                        <a:t>Pushed up to </a:t>
                      </a:r>
                      <a:r>
                        <a:rPr lang="en-GB" sz="1400" b="1" noProof="0" dirty="0"/>
                        <a:t>2.6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123115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LHC25 (2bp, 12b to 48b)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Sent to SPS at </a:t>
                      </a:r>
                      <a:r>
                        <a:rPr lang="en-GB" sz="1400" b="1" noProof="0" dirty="0"/>
                        <a:t>1.9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  <a:r>
                        <a:rPr lang="en-GB" sz="1400" noProof="0" dirty="0"/>
                        <a:t>;  </a:t>
                      </a:r>
                      <a:r>
                        <a:rPr lang="en-GB" sz="1400" b="0" noProof="0" dirty="0"/>
                        <a:t>Pushed up to </a:t>
                      </a:r>
                      <a:r>
                        <a:rPr lang="en-GB" sz="1400" b="1" noProof="0" dirty="0"/>
                        <a:t>2.6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844836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LHC25 BCMS (48b)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On hold</a:t>
                      </a:r>
                      <a:endParaRPr lang="en-GB" sz="1400" i="1" noProof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OK at </a:t>
                      </a:r>
                      <a:r>
                        <a:rPr lang="en-GB" sz="1400" b="1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1.4 ∙ 10</a:t>
                      </a:r>
                      <a:r>
                        <a:rPr lang="en-GB" sz="1400" b="1" i="1" baseline="30000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11 </a:t>
                      </a:r>
                      <a:r>
                        <a:rPr lang="en-GB" sz="1400" b="1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p/b;</a:t>
                      </a:r>
                      <a:r>
                        <a:rPr lang="en-GB" sz="1400" b="0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Pushed up to </a:t>
                      </a:r>
                      <a:r>
                        <a:rPr lang="en-GB" sz="1400" b="1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2.3 ∙ 10</a:t>
                      </a:r>
                      <a:r>
                        <a:rPr lang="en-GB" sz="1400" b="1" i="1" baseline="30000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11 </a:t>
                      </a:r>
                      <a:r>
                        <a:rPr lang="en-GB" sz="1400" b="1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p/b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22109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1400" noProof="0" dirty="0"/>
                        <a:t>LHC25 8b4e (56b)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1400" b="1" noProof="0" dirty="0"/>
                        <a:t>Pushed up to </a:t>
                      </a:r>
                      <a:r>
                        <a:rPr lang="en-GB" sz="1400" b="1" noProof="0" dirty="0"/>
                        <a:t>2.1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193763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0" noProof="0" dirty="0"/>
                        <a:t>AWAKE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Operational</a:t>
                      </a:r>
                      <a:endParaRPr lang="en-GB" sz="1400" i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en-GB" sz="1400" b="1" i="1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376335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0" noProof="0" dirty="0" err="1"/>
                        <a:t>HiRadMat</a:t>
                      </a:r>
                      <a:endParaRPr lang="en-GB" sz="1400" i="0" noProof="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Operational</a:t>
                      </a:r>
                      <a:endParaRPr lang="en-GB" sz="1400" i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i="0" noProof="0" dirty="0"/>
                        <a:t>Single bunch AWAKE-like prepared at 2 um transverse emittance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9202942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1" noProof="0" dirty="0"/>
                        <a:t>ILHC (1b), ILHC (4b)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1" noProof="0" dirty="0"/>
                        <a:t> </a:t>
                      </a:r>
                      <a:endParaRPr lang="en-GB" sz="1400" i="1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lang="en-GB" sz="1400" b="1" i="1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857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502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749" y="2981738"/>
            <a:ext cx="1222855" cy="1069599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Title 6"/>
          <p:cNvSpPr txBox="1">
            <a:spLocks noGrp="1"/>
          </p:cNvSpPr>
          <p:nvPr>
            <p:ph type="title"/>
          </p:nvPr>
        </p:nvSpPr>
        <p:spPr>
          <a:xfrm>
            <a:off x="838200" y="1013009"/>
            <a:ext cx="10515600" cy="1661992"/>
          </a:xfrm>
          <a:prstGeom prst="rect">
            <a:avLst/>
          </a:prstGeom>
        </p:spPr>
        <p:txBody>
          <a:bodyPr/>
          <a:lstStyle/>
          <a:p>
            <a:pPr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rPr lang="fr-CH" sz="3200" dirty="0">
                <a:sym typeface="Calibri"/>
              </a:rPr>
              <a:t>PS Coordinator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18 – </a:t>
            </a:r>
            <a:r>
              <a:rPr lang="fr-CH" sz="3200" b="1" dirty="0">
                <a:sym typeface="Calibri"/>
              </a:rPr>
              <a:t>Denis Cotte</a:t>
            </a:r>
            <a:br>
              <a:rPr lang="fr-CH" sz="3200" b="1" dirty="0">
                <a:sym typeface="Calibri"/>
              </a:rPr>
            </a:br>
            <a:r>
              <a:rPr lang="fr-CH" sz="3200" dirty="0">
                <a:sym typeface="Calibri"/>
              </a:rPr>
              <a:t>PS Coordinator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19 – </a:t>
            </a:r>
            <a:r>
              <a:rPr lang="fr-CH" sz="3200" b="1" dirty="0">
                <a:sym typeface="Calibri"/>
              </a:rPr>
              <a:t>Bettina </a:t>
            </a:r>
            <a:r>
              <a:rPr lang="fr-CH" sz="3200" b="1" dirty="0" err="1">
                <a:sym typeface="Calibri"/>
              </a:rPr>
              <a:t>Mikulec</a:t>
            </a:r>
            <a:br>
              <a:rPr lang="fr-CH" sz="3200" b="1" dirty="0">
                <a:sym typeface="Calibri"/>
              </a:rPr>
            </a:br>
            <a:r>
              <a:rPr lang="fr-CH" sz="3200" dirty="0">
                <a:sym typeface="Calibri"/>
              </a:rPr>
              <a:t>PS </a:t>
            </a:r>
            <a:r>
              <a:rPr lang="fr-CH" sz="3200" dirty="0" err="1">
                <a:sym typeface="Calibri"/>
              </a:rPr>
              <a:t>Coordinator</a:t>
            </a:r>
            <a:r>
              <a:rPr lang="fr-CH" sz="3200" dirty="0">
                <a:sym typeface="Calibri"/>
              </a:rPr>
              <a:t>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20 – </a:t>
            </a:r>
            <a:r>
              <a:rPr lang="fr-CH" sz="3200" b="1" dirty="0">
                <a:sym typeface="Calibri"/>
              </a:rPr>
              <a:t>Alexander </a:t>
            </a:r>
            <a:r>
              <a:rPr lang="fr-CH" sz="3200" b="1" dirty="0" err="1">
                <a:sym typeface="Calibri"/>
              </a:rPr>
              <a:t>Huschauer</a:t>
            </a:r>
            <a:endParaRPr b="1" dirty="0"/>
          </a:p>
        </p:txBody>
      </p:sp>
      <p:sp>
        <p:nvSpPr>
          <p:cNvPr id="83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84" name="TextBox 9"/>
          <p:cNvSpPr txBox="1"/>
          <p:nvPr/>
        </p:nvSpPr>
        <p:spPr>
          <a:xfrm>
            <a:off x="592390" y="4271867"/>
            <a:ext cx="10515601" cy="1477328"/>
          </a:xfrm>
          <a:prstGeom prst="rect">
            <a:avLst/>
          </a:prstGeom>
          <a:ln w="12700">
            <a:solidFill>
              <a:srgbClr val="C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4800" b="1">
                <a:solidFill>
                  <a:srgbClr val="C00000"/>
                </a:solidFill>
              </a:defRPr>
            </a:pPr>
            <a:r>
              <a:rPr lang="en-US" dirty="0"/>
              <a:t>9</a:t>
            </a:r>
            <a:r>
              <a:rPr dirty="0"/>
              <a:t>:</a:t>
            </a:r>
            <a:r>
              <a:rPr lang="en-US" dirty="0"/>
              <a:t>00</a:t>
            </a:r>
            <a:r>
              <a:rPr sz="1800" dirty="0"/>
              <a:t> </a:t>
            </a:r>
            <a:r>
              <a:rPr lang="en-US" sz="2400" u="sng" dirty="0"/>
              <a:t>live </a:t>
            </a:r>
            <a:r>
              <a:rPr sz="2400" u="sng" dirty="0"/>
              <a:t>meeting</a:t>
            </a:r>
            <a:r>
              <a:rPr lang="en-US" sz="2400" u="sng" dirty="0"/>
              <a:t> at the CCC</a:t>
            </a:r>
            <a:r>
              <a:rPr lang="en-US" sz="2400" dirty="0"/>
              <a:t> on Wednesday and Friday</a:t>
            </a:r>
            <a:endParaRPr sz="1800" dirty="0"/>
          </a:p>
          <a:p>
            <a:r>
              <a:rPr lang="en-US" sz="1400" dirty="0"/>
              <a:t>Zoom link to follow the meeting on remote</a:t>
            </a:r>
            <a:r>
              <a:rPr sz="1400" dirty="0"/>
              <a:t>: </a:t>
            </a:r>
            <a:r>
              <a:rPr sz="1400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https://cern.zoom.us/j/9372114100?pwd=L29BcmlHUENCdFBRSytXYVcrM1B4Zz09</a:t>
            </a:r>
          </a:p>
          <a:p>
            <a:r>
              <a:rPr sz="1400" dirty="0"/>
              <a:t>Meeting ID : 937 211 4100</a:t>
            </a:r>
          </a:p>
          <a:p>
            <a:r>
              <a:rPr sz="1400" dirty="0"/>
              <a:t>Passcode: 525463</a:t>
            </a:r>
          </a:p>
        </p:txBody>
      </p:sp>
      <p:sp>
        <p:nvSpPr>
          <p:cNvPr id="85" name="Title 6"/>
          <p:cNvSpPr txBox="1"/>
          <p:nvPr/>
        </p:nvSpPr>
        <p:spPr>
          <a:xfrm>
            <a:off x="883919" y="186362"/>
            <a:ext cx="10424161" cy="826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1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sz="3200" b="1" dirty="0">
                <a:solidFill>
                  <a:schemeClr val="accent5"/>
                </a:solidFill>
                <a:latin typeface="+mn-lt"/>
              </a:rPr>
              <a:t>Questions and Comments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38743</TotalTime>
  <Words>530</Words>
  <Application>Microsoft Macintosh PowerPoint</Application>
  <PresentationFormat>Widescreen</PresentationFormat>
  <Paragraphs>82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PS Report week 19</vt:lpstr>
      <vt:lpstr>Beam availability W18/19</vt:lpstr>
      <vt:lpstr>PowerPoint Presentation</vt:lpstr>
      <vt:lpstr>PowerPoint Presentation</vt:lpstr>
      <vt:lpstr>Status of operational beams</vt:lpstr>
      <vt:lpstr>PS Coordinator for week 18 – Denis Cotte PS Coordinator for week 19 – Bettina Mikulec PS Coordinator for week 20 – Alexander Huschauer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W16</dc:title>
  <dc:creator>Heiko Damerau</dc:creator>
  <cp:lastModifiedBy>Bettina Mikulec</cp:lastModifiedBy>
  <cp:revision>1163</cp:revision>
  <dcterms:modified xsi:type="dcterms:W3CDTF">2023-05-11T08:24:44Z</dcterms:modified>
</cp:coreProperties>
</file>