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7"/>
  </p:notesMasterIdLst>
  <p:sldIdLst>
    <p:sldId id="256" r:id="rId2"/>
    <p:sldId id="282" r:id="rId3"/>
    <p:sldId id="273" r:id="rId4"/>
    <p:sldId id="258" r:id="rId5"/>
    <p:sldId id="257" r:id="rId6"/>
    <p:sldId id="261" r:id="rId7"/>
    <p:sldId id="267" r:id="rId8"/>
    <p:sldId id="262" r:id="rId9"/>
    <p:sldId id="271" r:id="rId10"/>
    <p:sldId id="269" r:id="rId11"/>
    <p:sldId id="278" r:id="rId12"/>
    <p:sldId id="272" r:id="rId13"/>
    <p:sldId id="263" r:id="rId14"/>
    <p:sldId id="264" r:id="rId15"/>
    <p:sldId id="268" r:id="rId16"/>
    <p:sldId id="276" r:id="rId17"/>
    <p:sldId id="274" r:id="rId18"/>
    <p:sldId id="275" r:id="rId19"/>
    <p:sldId id="277" r:id="rId20"/>
    <p:sldId id="279" r:id="rId21"/>
    <p:sldId id="260" r:id="rId22"/>
    <p:sldId id="283" r:id="rId23"/>
    <p:sldId id="284" r:id="rId24"/>
    <p:sldId id="281" r:id="rId25"/>
    <p:sldId id="280" r:id="rId2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3" d="100"/>
          <a:sy n="83" d="100"/>
        </p:scale>
        <p:origin x="686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C3ABFF3-3D3A-4C8F-8B9C-D4B397136E45}" type="datetimeFigureOut">
              <a:rPr lang="en-GB" smtClean="0"/>
              <a:t>04/05/2023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285337F-482D-4A07-96CB-38BB1D2937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71984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9901A1-4A05-25AB-C211-FF7F150B138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F80D940-52A6-01CE-B93B-7E8D4D55785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B0D93FC-A1AB-3994-EABD-20C1720E69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0938CD-8444-4A9B-B03F-43E338082E61}" type="datetime1">
              <a:rPr lang="en-GB" smtClean="0"/>
              <a:t>04/05/2023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844BB90-88C7-623D-95D6-65D78A7F4A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005A0C-F8F0-7B07-8884-737F180064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C12C8-FA3C-42BB-AE5D-1AA36EA6D49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498521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CEBF04-FBE4-86CD-372C-FA316904F2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AB75718-FF44-C1B5-F1EE-78EF6FC127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3A567F5-9245-31E9-B14D-319B619E2E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E4D1AF-2C45-4246-9859-AB9D906ACC7E}" type="datetime1">
              <a:rPr lang="en-GB" smtClean="0"/>
              <a:t>04/05/2023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B7C676B-CF85-3223-9764-36012E25D5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996D87A-E96B-CAFA-F913-0B3853629A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C12C8-FA3C-42BB-AE5D-1AA36EA6D49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113229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69249EF-4BFC-1F90-8EBA-67F95299A79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D42191D-BF7E-52EB-D8FF-FA7AA0D6A64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162618A-99E6-DAF9-B478-63B54DB27B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443191-E61B-44B1-A549-106D8A487E0E}" type="datetime1">
              <a:rPr lang="en-GB" smtClean="0"/>
              <a:t>04/05/2023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778C69A-B72D-919A-1EF7-D0979031AF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61A77D6-7706-B3F8-27CA-5084A8EEE6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C12C8-FA3C-42BB-AE5D-1AA36EA6D49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95413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2264DC-9553-9915-90EF-A995208113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3AB373E-E0C1-4837-8CA6-933A050F550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3666143-A38E-9D86-6351-AAAC9330D5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C5769A-6A50-46D0-AB4E-8B2A08E2D488}" type="datetime1">
              <a:rPr lang="en-GB" smtClean="0"/>
              <a:t>04/05/2023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F70F89A-A629-D955-042F-5440C0E2F9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02B7D8C-8C95-C010-A0DA-48677F63A4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92875"/>
            <a:ext cx="2743200" cy="365125"/>
          </a:xfrm>
        </p:spPr>
        <p:txBody>
          <a:bodyPr/>
          <a:lstStyle/>
          <a:p>
            <a:fld id="{404C12C8-FA3C-42BB-AE5D-1AA36EA6D49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999373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A923EB-32D9-DC8A-D16C-8049B99473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B5B4D4A-B95E-FFC7-A8D5-B86C1586EF9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60C718F-6978-C122-E3C3-A38F7FB18B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8353AD-26B0-4969-974F-4D6D003C7409}" type="datetime1">
              <a:rPr lang="en-GB" smtClean="0"/>
              <a:t>04/05/2023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4D2D9BE-1253-79BA-5F1D-4FABBEBA2C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4A3ED03-7F09-D63E-037C-A36F50A4F9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C12C8-FA3C-42BB-AE5D-1AA36EA6D49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821344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6E2035-2A3E-E8A7-E74B-15610D7DCE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2081653-C0EF-5F5B-7B68-9ADA72C453D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6B9E233-CE91-E413-642A-10E443B37D0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B6C4665-9001-DDD6-7143-38A52C01B2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FDA2D7-AB1F-474B-B99A-61369F137C0A}" type="datetime1">
              <a:rPr lang="en-GB" smtClean="0"/>
              <a:t>04/05/2023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835D22A-6093-1BFC-37EE-727D734D46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41730C9-F1AF-B4E8-7A04-A9DE1632A0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C12C8-FA3C-42BB-AE5D-1AA36EA6D49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134818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D84BAB-FD61-225C-EFC8-8BEC0A2BB6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5E7E31E-5FE6-6A34-4726-20F39C9655E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ECA020C-2D71-6084-F4DD-204A789488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2EF20C0-37E7-9BB7-1D96-6EEF6525DAC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133F532-D0F5-C4E2-FF69-3CD1E6EE198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55AD483-BA7C-ABF1-B3B6-43D3137A2B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A637A-A9F0-44CB-AC9C-C22B3DA4C997}" type="datetime1">
              <a:rPr lang="en-GB" smtClean="0"/>
              <a:t>04/05/2023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1CE9D4D-ADC7-B526-8A69-5C067FC16E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C2E2893-88EE-5203-0839-EA402DCDC4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C12C8-FA3C-42BB-AE5D-1AA36EA6D49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82458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588E7D-52AD-967B-D0CA-46A03A5C5A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5D5EA46-7F4E-EC1D-E912-3B4E6D64F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52CD8-B251-440C-B2BB-E05B12C6D061}" type="datetime1">
              <a:rPr lang="en-GB" smtClean="0"/>
              <a:t>04/05/2023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6116376-DD44-65A7-C57B-61A8C8824D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492617-3694-2258-A0C0-FDA09B5BD9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C12C8-FA3C-42BB-AE5D-1AA36EA6D49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372143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B9C0EE3-936E-5934-E9A4-16CF3C9ACA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34CAE-5ED3-4AA1-8AFB-2796BF7B929C}" type="datetime1">
              <a:rPr lang="en-GB" smtClean="0"/>
              <a:t>04/05/2023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AA7B6B4-AA6F-CB0B-4A1B-6E0409A459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FDA5954-27F0-C069-06D4-7B23714B12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C12C8-FA3C-42BB-AE5D-1AA36EA6D49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964969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BAE957-6EF0-8FB5-D8A5-7955D3186F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DDB84A8-9DF0-418F-D453-99C29A359E9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8CA4ACD-718C-37C9-FC1A-7BE1639A373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DDA1EB3-F29C-5C19-51FD-D9D787A7FA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AE4F22-7EEF-49C1-A3C7-997CEF52CC42}" type="datetime1">
              <a:rPr lang="en-GB" smtClean="0"/>
              <a:t>04/05/2023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AD54D44-72D8-D530-DB04-C08DA9732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47A42C0-03CD-ED28-D49F-2B905A4BC5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C12C8-FA3C-42BB-AE5D-1AA36EA6D49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011261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2C6CFD-E33D-2368-48E5-077156FB35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FEC9B64-3FEF-480B-F9B9-822F4B98EEB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FEA42A3-AAA2-D5A9-D14B-6A9B8F41F1B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F6E52C1-D170-CE77-4DF2-2E76544819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DDEC1C-B740-4B56-9CDE-CFF859EA53B3}" type="datetime1">
              <a:rPr lang="en-GB" smtClean="0"/>
              <a:t>04/05/2023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47FCDCD-CC35-F068-4219-9FE211EB76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5C02FB6-1216-7D27-4928-4C1C02205E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C12C8-FA3C-42BB-AE5D-1AA36EA6D49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130008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3E1986A-493A-8838-3C92-CC27685CDE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D04DDB-9A13-F89A-2D29-01309C897A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F43EBD-8695-7F15-7CF1-6B175744331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0CEE29-E7CB-4393-B4B6-376349D247BA}" type="datetime1">
              <a:rPr lang="en-GB" smtClean="0"/>
              <a:t>04/05/2023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3BF1B9B-D1CE-3DD2-D06B-70DBDB15C43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E060D01-C365-A28D-C7BC-FD2DFF2A691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4C12C8-FA3C-42BB-AE5D-1AA36EA6D49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081191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272497/contributions/5380889/attachments/2637711/4563923/2023-04-28-SPS_BWS@IEFC.pptx" TargetMode="External"/><Relationship Id="rId2" Type="http://schemas.openxmlformats.org/officeDocument/2006/relationships/hyperlink" Target="https://indico.cern.ch/event/1276147/contributions/5360049/attachments/2633054/4554377/Moving%20towards%20HL-LHC%20intensities.pptx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indico.cern.ch/event/1281453/contributions/5383477/attachments/2639673/4568381/SPS%20wire%20scanner%20breakage.pptx" TargetMode="Externa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tif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indico.cern.ch/event/616762/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DEC14C-F473-DB68-E031-F73CAF95824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1574655"/>
          </a:xfrm>
        </p:spPr>
        <p:txBody>
          <a:bodyPr/>
          <a:lstStyle/>
          <a:p>
            <a:r>
              <a:rPr lang="en-US" dirty="0"/>
              <a:t>Impedance WG status report 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398FD82-05C1-74FE-FE70-5FE65F6F758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753446"/>
            <a:ext cx="9144000" cy="1655762"/>
          </a:xfrm>
        </p:spPr>
        <p:txBody>
          <a:bodyPr>
            <a:normAutofit fontScale="70000" lnSpcReduction="20000"/>
          </a:bodyPr>
          <a:lstStyle/>
          <a:p>
            <a:r>
              <a:rPr lang="en-US" dirty="0"/>
              <a:t>Carlo, Christine, Thomas and Patrick (in 2017), Leo, Elena, Niky, Alice, Rama, Giulia, Giovanni, Benoit</a:t>
            </a:r>
          </a:p>
          <a:p>
            <a:endParaRPr lang="en-US" dirty="0"/>
          </a:p>
          <a:p>
            <a:r>
              <a:rPr lang="en-US" dirty="0"/>
              <a:t>Many thanks </a:t>
            </a:r>
            <a:br>
              <a:rPr lang="en-US" dirty="0"/>
            </a:br>
            <a:br>
              <a:rPr lang="en-US" dirty="0"/>
            </a:br>
            <a:r>
              <a:rPr lang="en-US" dirty="0"/>
              <a:t>to our colleagues from BI for the teamwork (William, Federico, Jonathan, Manfred) </a:t>
            </a:r>
            <a:br>
              <a:rPr lang="en-US" dirty="0"/>
            </a:br>
            <a:r>
              <a:rPr lang="en-US" dirty="0"/>
              <a:t>and to the IWG members for the help and advice</a:t>
            </a:r>
            <a:endParaRPr lang="en-GB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9F7DC29-2C72-96E9-0DC6-CB949B450817}"/>
              </a:ext>
            </a:extLst>
          </p:cNvPr>
          <p:cNvSpPr txBox="1"/>
          <p:nvPr/>
        </p:nvSpPr>
        <p:spPr>
          <a:xfrm>
            <a:off x="5196298" y="6169580"/>
            <a:ext cx="17994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IPP – 5 May 2023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9E02059-1463-AA2B-A726-D5A4617C1A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C12C8-FA3C-42BB-AE5D-1AA36EA6D49C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894874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57C99C-E736-2825-CDEE-10DC2BA035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075748"/>
          </a:xfrm>
        </p:spPr>
        <p:txBody>
          <a:bodyPr/>
          <a:lstStyle/>
          <a:p>
            <a:r>
              <a:rPr lang="en-US" dirty="0"/>
              <a:t>Modes without ferrite</a:t>
            </a:r>
            <a:endParaRPr lang="en-GB" dirty="0"/>
          </a:p>
        </p:txBody>
      </p:sp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71122CB0-BE42-ABF0-EB6E-4BF83168B45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75900001"/>
              </p:ext>
            </p:extLst>
          </p:nvPr>
        </p:nvGraphicFramePr>
        <p:xfrm>
          <a:off x="347640" y="2011680"/>
          <a:ext cx="11496720" cy="1935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93233">
                  <a:extLst>
                    <a:ext uri="{9D8B030D-6E8A-4147-A177-3AD203B41FA5}">
                      <a16:colId xmlns:a16="http://schemas.microsoft.com/office/drawing/2014/main" val="989239703"/>
                    </a:ext>
                  </a:extLst>
                </a:gridCol>
                <a:gridCol w="960582">
                  <a:extLst>
                    <a:ext uri="{9D8B030D-6E8A-4147-A177-3AD203B41FA5}">
                      <a16:colId xmlns:a16="http://schemas.microsoft.com/office/drawing/2014/main" val="1764243610"/>
                    </a:ext>
                  </a:extLst>
                </a:gridCol>
                <a:gridCol w="526472">
                  <a:extLst>
                    <a:ext uri="{9D8B030D-6E8A-4147-A177-3AD203B41FA5}">
                      <a16:colId xmlns:a16="http://schemas.microsoft.com/office/drawing/2014/main" val="2808394609"/>
                    </a:ext>
                  </a:extLst>
                </a:gridCol>
                <a:gridCol w="711200">
                  <a:extLst>
                    <a:ext uri="{9D8B030D-6E8A-4147-A177-3AD203B41FA5}">
                      <a16:colId xmlns:a16="http://schemas.microsoft.com/office/drawing/2014/main" val="1645375167"/>
                    </a:ext>
                  </a:extLst>
                </a:gridCol>
                <a:gridCol w="1062182">
                  <a:extLst>
                    <a:ext uri="{9D8B030D-6E8A-4147-A177-3AD203B41FA5}">
                      <a16:colId xmlns:a16="http://schemas.microsoft.com/office/drawing/2014/main" val="4164496650"/>
                    </a:ext>
                  </a:extLst>
                </a:gridCol>
                <a:gridCol w="1163782">
                  <a:extLst>
                    <a:ext uri="{9D8B030D-6E8A-4147-A177-3AD203B41FA5}">
                      <a16:colId xmlns:a16="http://schemas.microsoft.com/office/drawing/2014/main" val="757251618"/>
                    </a:ext>
                  </a:extLst>
                </a:gridCol>
                <a:gridCol w="1191491">
                  <a:extLst>
                    <a:ext uri="{9D8B030D-6E8A-4147-A177-3AD203B41FA5}">
                      <a16:colId xmlns:a16="http://schemas.microsoft.com/office/drawing/2014/main" val="988910421"/>
                    </a:ext>
                  </a:extLst>
                </a:gridCol>
                <a:gridCol w="1413163">
                  <a:extLst>
                    <a:ext uri="{9D8B030D-6E8A-4147-A177-3AD203B41FA5}">
                      <a16:colId xmlns:a16="http://schemas.microsoft.com/office/drawing/2014/main" val="715318869"/>
                    </a:ext>
                  </a:extLst>
                </a:gridCol>
                <a:gridCol w="1764146">
                  <a:extLst>
                    <a:ext uri="{9D8B030D-6E8A-4147-A177-3AD203B41FA5}">
                      <a16:colId xmlns:a16="http://schemas.microsoft.com/office/drawing/2014/main" val="2182178784"/>
                    </a:ext>
                  </a:extLst>
                </a:gridCol>
                <a:gridCol w="1610469">
                  <a:extLst>
                    <a:ext uri="{9D8B030D-6E8A-4147-A177-3AD203B41FA5}">
                      <a16:colId xmlns:a16="http://schemas.microsoft.com/office/drawing/2014/main" val="305485816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Frequency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err="1"/>
                        <a:t>Rsh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Q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On the wire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Power loss at </a:t>
                      </a:r>
                      <a:r>
                        <a:rPr lang="en-US" sz="1600" dirty="0" err="1"/>
                        <a:t>freq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Power loss at </a:t>
                      </a:r>
                      <a:r>
                        <a:rPr lang="en-US" sz="1600" dirty="0" err="1"/>
                        <a:t>freq</a:t>
                      </a:r>
                      <a:r>
                        <a:rPr lang="en-US" sz="1600" dirty="0"/>
                        <a:t> on the wire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Max power loss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Max power loss</a:t>
                      </a:r>
                      <a:r>
                        <a:rPr lang="en-GB" sz="1600" dirty="0"/>
                        <a:t> </a:t>
                      </a:r>
                      <a:r>
                        <a:rPr lang="en-US" sz="1600" dirty="0"/>
                        <a:t>on the wire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Injection at </a:t>
                      </a:r>
                      <a:r>
                        <a:rPr lang="en-US" sz="1600" dirty="0" err="1"/>
                        <a:t>freq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Injection max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6540857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149 MHz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0.275 k</a:t>
                      </a:r>
                      <a:r>
                        <a:rPr lang="en-US" sz="1600" dirty="0">
                          <a:sym typeface="Symbol" panose="05050102010706020507" pitchFamily="18" charset="2"/>
                        </a:rPr>
                        <a:t>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894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[21%]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0.27 W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0.06W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184 W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38 W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0.02 W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108 W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3011949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542 MHz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0.250 k</a:t>
                      </a:r>
                      <a:r>
                        <a:rPr lang="en-US" sz="1600" dirty="0">
                          <a:sym typeface="Symbol" panose="05050102010706020507" pitchFamily="18" charset="2"/>
                        </a:rPr>
                        <a:t>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423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[20%]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0.32 W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0.06 W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44.1 W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9 W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0.001 W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0.20 W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5047493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786 MHz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3.2 k</a:t>
                      </a:r>
                      <a:r>
                        <a:rPr lang="en-US" sz="1600" dirty="0">
                          <a:sym typeface="Symbol" panose="05050102010706020507" pitchFamily="18" charset="2"/>
                        </a:rPr>
                        <a:t>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250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[89%]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1.61 W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rgbClr val="FF0000"/>
                          </a:solidFill>
                        </a:rPr>
                        <a:t>1.43 W</a:t>
                      </a:r>
                      <a:endParaRPr lang="en-GB" sz="16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44.1 W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rgbClr val="FF0000"/>
                          </a:solidFill>
                        </a:rPr>
                        <a:t>39 W</a:t>
                      </a:r>
                      <a:endParaRPr lang="en-GB" sz="16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0.0077 W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0.012 W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54396873"/>
                  </a:ext>
                </a:extLst>
              </a:tr>
            </a:tbl>
          </a:graphicData>
        </a:graphic>
      </p:graphicFrame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2D3EC10-92A8-82FB-52E5-A5E2BC6613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C12C8-FA3C-42BB-AE5D-1AA36EA6D49C}" type="slidenum">
              <a:rPr lang="en-GB" smtClean="0"/>
              <a:t>10</a:t>
            </a:fld>
            <a:endParaRPr lang="en-GB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50A4F99-4FA0-8395-B0C2-FEF9F27ACD0E}"/>
              </a:ext>
            </a:extLst>
          </p:cNvPr>
          <p:cNvSpPr txBox="1"/>
          <p:nvPr/>
        </p:nvSpPr>
        <p:spPr>
          <a:xfrm>
            <a:off x="1339272" y="4922981"/>
            <a:ext cx="976889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ym typeface="Wingdings" panose="05000000000000000000" pitchFamily="2" charset="2"/>
              </a:rPr>
              <a:t> 3 modes are able to generate significant losses</a:t>
            </a: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en-US" dirty="0">
                <a:sym typeface="Wingdings" panose="05000000000000000000" pitchFamily="2" charset="2"/>
              </a:rPr>
              <a:t>1</a:t>
            </a:r>
            <a:r>
              <a:rPr lang="en-US" baseline="30000" dirty="0">
                <a:sym typeface="Wingdings" panose="05000000000000000000" pitchFamily="2" charset="2"/>
              </a:rPr>
              <a:t>st</a:t>
            </a:r>
            <a:r>
              <a:rPr lang="en-US" dirty="0">
                <a:sym typeface="Wingdings" panose="05000000000000000000" pitchFamily="2" charset="2"/>
              </a:rPr>
              <a:t> mode would likely have been too strong at injection energy for 2.3E11 p/b (that we had in 2022)</a:t>
            </a: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en-US" dirty="0">
                <a:sym typeface="Wingdings" panose="05000000000000000000" pitchFamily="2" charset="2"/>
              </a:rPr>
              <a:t>2</a:t>
            </a:r>
            <a:r>
              <a:rPr lang="en-US" baseline="30000" dirty="0">
                <a:sym typeface="Wingdings" panose="05000000000000000000" pitchFamily="2" charset="2"/>
              </a:rPr>
              <a:t>nd</a:t>
            </a:r>
            <a:r>
              <a:rPr lang="en-US" dirty="0">
                <a:sym typeface="Wingdings" panose="05000000000000000000" pitchFamily="2" charset="2"/>
              </a:rPr>
              <a:t> mode could also be responsible</a:t>
            </a: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en-US" dirty="0">
                <a:sym typeface="Wingdings" panose="05000000000000000000" pitchFamily="2" charset="2"/>
              </a:rPr>
              <a:t>3</a:t>
            </a:r>
            <a:r>
              <a:rPr lang="en-US" baseline="30000" dirty="0">
                <a:sym typeface="Wingdings" panose="05000000000000000000" pitchFamily="2" charset="2"/>
              </a:rPr>
              <a:t>rd</a:t>
            </a:r>
            <a:r>
              <a:rPr lang="en-US" dirty="0">
                <a:sym typeface="Wingdings" panose="05000000000000000000" pitchFamily="2" charset="2"/>
              </a:rPr>
              <a:t> mode seems the worst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3522134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2963DE-6FD0-6248-86E6-24FFB11459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Agenda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AEB8E25-2ADC-DD10-740C-A3531E7F34F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Simulations</a:t>
            </a:r>
          </a:p>
          <a:p>
            <a:r>
              <a:rPr lang="en-US" dirty="0">
                <a:solidFill>
                  <a:srgbClr val="FF0000"/>
                </a:solidFill>
              </a:rPr>
              <a:t>Possible mitigations</a:t>
            </a:r>
          </a:p>
          <a:p>
            <a:r>
              <a:rPr lang="en-US" dirty="0"/>
              <a:t>Bench measurements</a:t>
            </a:r>
          </a:p>
          <a:p>
            <a:r>
              <a:rPr lang="en-US" dirty="0"/>
              <a:t>Beam measurements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8736E2A-5FA0-6833-A50B-6285AC7441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C12C8-FA3C-42BB-AE5D-1AA36EA6D49C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0913089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4388F6-6EA8-C6CF-0A09-660A1ACB35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4089" y="106508"/>
            <a:ext cx="10919691" cy="1325563"/>
          </a:xfrm>
        </p:spPr>
        <p:txBody>
          <a:bodyPr>
            <a:normAutofit/>
          </a:bodyPr>
          <a:lstStyle/>
          <a:p>
            <a:r>
              <a:rPr lang="en-US" sz="4000" dirty="0"/>
              <a:t>Possible solutions to reduce power loss to the wire </a:t>
            </a:r>
            <a:endParaRPr lang="en-GB" sz="40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CAE2A1-5FA9-B425-52F7-8C5EE97F2B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2697" y="2141537"/>
            <a:ext cx="11702473" cy="4351338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sz="1600" dirty="0">
                <a:sym typeface="Wingdings" panose="05000000000000000000" pitchFamily="2" charset="2"/>
              </a:rPr>
              <a:t>power dissipated on the wire ~ </a:t>
            </a:r>
            <a:r>
              <a:rPr lang="en-US" sz="1600" dirty="0">
                <a:solidFill>
                  <a:srgbClr val="FF0000"/>
                </a:solidFill>
                <a:sym typeface="Wingdings" panose="05000000000000000000" pitchFamily="2" charset="2"/>
              </a:rPr>
              <a:t>[normalized beam spectrum] </a:t>
            </a:r>
            <a:r>
              <a:rPr lang="en-US" sz="1600" dirty="0">
                <a:sym typeface="Wingdings" panose="05000000000000000000" pitchFamily="2" charset="2"/>
              </a:rPr>
              <a:t>* </a:t>
            </a:r>
            <a:r>
              <a:rPr lang="en-US" sz="1600" dirty="0">
                <a:solidFill>
                  <a:schemeClr val="accent1"/>
                </a:solidFill>
                <a:sym typeface="Wingdings" panose="05000000000000000000" pitchFamily="2" charset="2"/>
              </a:rPr>
              <a:t>[real longitudinal impedance] </a:t>
            </a:r>
            <a:r>
              <a:rPr lang="en-US" sz="1600" dirty="0">
                <a:sym typeface="Wingdings" panose="05000000000000000000" pitchFamily="2" charset="2"/>
              </a:rPr>
              <a:t>* </a:t>
            </a:r>
            <a:r>
              <a:rPr lang="en-US" sz="1600" dirty="0">
                <a:solidFill>
                  <a:schemeClr val="accent6">
                    <a:lumMod val="75000"/>
                  </a:schemeClr>
                </a:solidFill>
                <a:sym typeface="Wingdings" panose="05000000000000000000" pitchFamily="2" charset="2"/>
              </a:rPr>
              <a:t>[% on the wire]</a:t>
            </a:r>
            <a:endParaRPr lang="en-US" sz="2000" dirty="0">
              <a:solidFill>
                <a:schemeClr val="accent6">
                  <a:lumMod val="75000"/>
                </a:schemeClr>
              </a:solidFill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sz="1600" dirty="0">
                <a:sym typeface="Wingdings" panose="05000000000000000000" pitchFamily="2" charset="2"/>
              </a:rPr>
              <a:t>						[Assuming bunch length, bunch intensity and number of bunches constrained 						by performance reach]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400" dirty="0">
                <a:solidFill>
                  <a:srgbClr val="FF0000"/>
                </a:solidFill>
                <a:sym typeface="Wingdings" panose="05000000000000000000" pitchFamily="2" charset="2"/>
              </a:rPr>
              <a:t>Reduce beam spectrum at mode frequency</a:t>
            </a:r>
          </a:p>
          <a:p>
            <a:pPr marL="971550" lvl="1" indent="-514350">
              <a:buFont typeface="+mj-lt"/>
              <a:buAutoNum type="alphaLcPeriod"/>
            </a:pPr>
            <a:r>
              <a:rPr lang="en-US" sz="2100" dirty="0">
                <a:sym typeface="Wingdings" panose="05000000000000000000" pitchFamily="2" charset="2"/>
              </a:rPr>
              <a:t>Change longitudinal profile</a:t>
            </a:r>
          </a:p>
          <a:p>
            <a:pPr marL="971550" lvl="1" indent="-514350">
              <a:buFont typeface="+mj-lt"/>
              <a:buAutoNum type="alphaLcPeriod"/>
            </a:pPr>
            <a:r>
              <a:rPr lang="en-US" sz="2100" dirty="0">
                <a:sym typeface="Wingdings" panose="05000000000000000000" pitchFamily="2" charset="2"/>
              </a:rPr>
              <a:t>Push impedance to higher frequency (change geometry)</a:t>
            </a:r>
          </a:p>
          <a:p>
            <a:pPr marL="971550" lvl="1" indent="-514350">
              <a:buFont typeface="+mj-lt"/>
              <a:buAutoNum type="alphaLcPeriod"/>
            </a:pPr>
            <a:r>
              <a:rPr lang="en-US" sz="2100" dirty="0">
                <a:sym typeface="Wingdings" panose="05000000000000000000" pitchFamily="2" charset="2"/>
              </a:rPr>
              <a:t>Put impedance in-between 40 MHz spectral lines (adapt geometry, need measurement)</a:t>
            </a:r>
            <a:br>
              <a:rPr lang="en-US" sz="2100" dirty="0">
                <a:sym typeface="Wingdings" panose="05000000000000000000" pitchFamily="2" charset="2"/>
              </a:rPr>
            </a:br>
            <a:endParaRPr lang="en-US" sz="2100" dirty="0">
              <a:sym typeface="Wingdings" panose="05000000000000000000" pitchFamily="2" charset="2"/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sz="2400" dirty="0">
                <a:solidFill>
                  <a:schemeClr val="accent1"/>
                </a:solidFill>
                <a:sym typeface="Wingdings" panose="05000000000000000000" pitchFamily="2" charset="2"/>
              </a:rPr>
              <a:t>Reduce shunt impedance of mode</a:t>
            </a:r>
          </a:p>
          <a:p>
            <a:pPr marL="971550" lvl="1" indent="-514350">
              <a:buFont typeface="+mj-lt"/>
              <a:buAutoNum type="alphaLcPeriod"/>
            </a:pPr>
            <a:r>
              <a:rPr lang="en-US" sz="2100" dirty="0">
                <a:sym typeface="Wingdings" panose="05000000000000000000" pitchFamily="2" charset="2"/>
              </a:rPr>
              <a:t>Change geometry</a:t>
            </a:r>
          </a:p>
          <a:p>
            <a:pPr marL="971550" lvl="1" indent="-514350">
              <a:buFont typeface="+mj-lt"/>
              <a:buAutoNum type="alphaLcPeriod"/>
            </a:pPr>
            <a:r>
              <a:rPr lang="en-US" sz="2100" dirty="0">
                <a:sym typeface="Wingdings" panose="05000000000000000000" pitchFamily="2" charset="2"/>
              </a:rPr>
              <a:t>Change materials</a:t>
            </a:r>
            <a:br>
              <a:rPr lang="en-US" sz="2100" dirty="0">
                <a:sym typeface="Wingdings" panose="05000000000000000000" pitchFamily="2" charset="2"/>
              </a:rPr>
            </a:br>
            <a:endParaRPr lang="en-US" sz="2100" dirty="0">
              <a:sym typeface="Wingdings" panose="05000000000000000000" pitchFamily="2" charset="2"/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sz="2400" dirty="0">
                <a:solidFill>
                  <a:schemeClr val="accent6">
                    <a:lumMod val="75000"/>
                  </a:schemeClr>
                </a:solidFill>
                <a:sym typeface="Wingdings" panose="05000000000000000000" pitchFamily="2" charset="2"/>
              </a:rPr>
              <a:t>Relocate losses elsewhere than wire</a:t>
            </a:r>
          </a:p>
          <a:p>
            <a:pPr marL="971550" lvl="1" indent="-514350">
              <a:buFont typeface="+mj-lt"/>
              <a:buAutoNum type="alphaLcPeriod"/>
            </a:pPr>
            <a:r>
              <a:rPr lang="en-US" sz="2100" dirty="0">
                <a:sym typeface="Wingdings" panose="05000000000000000000" pitchFamily="2" charset="2"/>
              </a:rPr>
              <a:t>Add damping material</a:t>
            </a:r>
          </a:p>
          <a:p>
            <a:pPr marL="971550" lvl="1" indent="-514350">
              <a:buFont typeface="+mj-lt"/>
              <a:buAutoNum type="alphaLcPeriod"/>
            </a:pPr>
            <a:r>
              <a:rPr lang="en-US" sz="2100" dirty="0">
                <a:sym typeface="Wingdings" panose="05000000000000000000" pitchFamily="2" charset="2"/>
              </a:rPr>
              <a:t>Add coupler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1016959-9B3D-F8A3-5BD5-C5C5C62BF52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71711" y="1203142"/>
            <a:ext cx="4264448" cy="712826"/>
          </a:xfrm>
          <a:prstGeom prst="rect">
            <a:avLst/>
          </a:prstGeom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AD3CC80-5215-F50D-F81D-9534D8935E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C12C8-FA3C-42BB-AE5D-1AA36EA6D49C}" type="slidenum">
              <a:rPr lang="en-GB" smtClean="0"/>
              <a:t>12</a:t>
            </a:fld>
            <a:endParaRPr lang="en-GB"/>
          </a:p>
        </p:txBody>
      </p:sp>
      <p:pic>
        <p:nvPicPr>
          <p:cNvPr id="7" name="Picture 6" descr="Chart, histogram&#10;&#10;Description automatically generated">
            <a:extLst>
              <a:ext uri="{FF2B5EF4-FFF2-40B4-BE49-F238E27FC236}">
                <a16:creationId xmlns:a16="http://schemas.microsoft.com/office/drawing/2014/main" id="{BDEF5B4F-8C6B-17FC-99E8-EA32A2CB650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62875" y="4121945"/>
            <a:ext cx="3648075" cy="27360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000900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4388F6-6EA8-C6CF-0A09-660A1ACB35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983384"/>
          </a:xfrm>
        </p:spPr>
        <p:txBody>
          <a:bodyPr>
            <a:normAutofit/>
          </a:bodyPr>
          <a:lstStyle/>
          <a:p>
            <a:r>
              <a:rPr lang="en-US" sz="4000" dirty="0"/>
              <a:t>Possible solutions to reduce power loss to ferrite</a:t>
            </a:r>
            <a:endParaRPr lang="en-GB" sz="40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CAE2A1-5FA9-B425-52F7-8C5EE97F2B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4873" y="1587067"/>
            <a:ext cx="10928927" cy="4667250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sz="2000" dirty="0">
                <a:solidFill>
                  <a:srgbClr val="FF0000"/>
                </a:solidFill>
              </a:rPr>
              <a:t>Reduce beam spectrum at mode frequency</a:t>
            </a:r>
          </a:p>
          <a:p>
            <a:r>
              <a:rPr lang="en-US" sz="2000" dirty="0"/>
              <a:t>Can the bunch profile be shaped to reduce components beyond 500 MHz? Flattened bunches?</a:t>
            </a:r>
          </a:p>
          <a:p>
            <a:r>
              <a:rPr lang="en-US" sz="2000" dirty="0"/>
              <a:t>Can try to reduce the critical duration when bunch length is minimal?</a:t>
            </a:r>
          </a:p>
          <a:p>
            <a:pPr marL="0" indent="0">
              <a:buNone/>
            </a:pPr>
            <a:r>
              <a:rPr lang="en-US" sz="2000" dirty="0"/>
              <a:t>							</a:t>
            </a:r>
            <a:r>
              <a:rPr lang="en-US" sz="2000" dirty="0">
                <a:sym typeface="Wingdings" panose="05000000000000000000" pitchFamily="2" charset="2"/>
              </a:rPr>
              <a:t> not clear if feasible </a:t>
            </a:r>
            <a:endParaRPr lang="en-US" sz="2000" dirty="0"/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r>
              <a:rPr lang="en-US" sz="2000" dirty="0">
                <a:solidFill>
                  <a:schemeClr val="accent1"/>
                </a:solidFill>
              </a:rPr>
              <a:t>Reduce impedance</a:t>
            </a:r>
          </a:p>
          <a:p>
            <a:r>
              <a:rPr lang="en-US" sz="2000" dirty="0"/>
              <a:t>Geometry already very constrained 				</a:t>
            </a:r>
            <a:r>
              <a:rPr lang="en-US" sz="2000" dirty="0">
                <a:sym typeface="Wingdings" panose="05000000000000000000" pitchFamily="2" charset="2"/>
              </a:rPr>
              <a:t> not clear anything can be done</a:t>
            </a:r>
            <a:endParaRPr lang="en-US" sz="2000" dirty="0"/>
          </a:p>
          <a:p>
            <a:r>
              <a:rPr lang="en-US" sz="2000" dirty="0"/>
              <a:t>Mode present without wire and with forks in dielectric		</a:t>
            </a:r>
            <a:r>
              <a:rPr lang="en-US" sz="2000" dirty="0">
                <a:sym typeface="Wingdings" panose="05000000000000000000" pitchFamily="2" charset="2"/>
              </a:rPr>
              <a:t> not clear anything can be done</a:t>
            </a:r>
          </a:p>
          <a:p>
            <a:r>
              <a:rPr lang="en-US" sz="2000" dirty="0"/>
              <a:t>Wire in tungsten?</a:t>
            </a:r>
          </a:p>
          <a:p>
            <a:endParaRPr lang="en-US" sz="2000" dirty="0"/>
          </a:p>
          <a:p>
            <a:pPr marL="0" indent="0">
              <a:buNone/>
            </a:pPr>
            <a:r>
              <a:rPr lang="en-US" sz="2000" dirty="0">
                <a:solidFill>
                  <a:srgbClr val="00B050"/>
                </a:solidFill>
              </a:rPr>
              <a:t>Relocate losses elsewhere</a:t>
            </a:r>
          </a:p>
          <a:p>
            <a:r>
              <a:rPr lang="en-US" sz="2000" dirty="0"/>
              <a:t>Ferrite			</a:t>
            </a:r>
            <a:r>
              <a:rPr lang="en-US" sz="2000" dirty="0">
                <a:sym typeface="Wingdings" panose="05000000000000000000" pitchFamily="2" charset="2"/>
              </a:rPr>
              <a:t> see next slides</a:t>
            </a:r>
            <a:endParaRPr lang="en-US" sz="2000" dirty="0"/>
          </a:p>
          <a:p>
            <a:r>
              <a:rPr lang="en-US" sz="2000" dirty="0"/>
              <a:t>Mode coupler		</a:t>
            </a:r>
            <a:r>
              <a:rPr lang="en-US" sz="2000" dirty="0">
                <a:sym typeface="Wingdings" panose="05000000000000000000" pitchFamily="2" charset="2"/>
              </a:rPr>
              <a:t> to be checked in measurements (could see if PSB wire scanner fork can be used)</a:t>
            </a:r>
            <a:endParaRPr lang="en-US" sz="2000" dirty="0"/>
          </a:p>
          <a:p>
            <a:r>
              <a:rPr lang="en-US" sz="2000" dirty="0"/>
              <a:t>Add another wire 		</a:t>
            </a:r>
            <a:r>
              <a:rPr lang="en-US" sz="2000" dirty="0">
                <a:sym typeface="Wingdings" panose="05000000000000000000" pitchFamily="2" charset="2"/>
              </a:rPr>
              <a:t> from 80% to 60% on the wire</a:t>
            </a:r>
            <a:endParaRPr lang="en-US" sz="2000" dirty="0"/>
          </a:p>
          <a:p>
            <a:r>
              <a:rPr lang="en-US" sz="2000" dirty="0"/>
              <a:t>Shielding plate		</a:t>
            </a:r>
            <a:r>
              <a:rPr lang="en-US" sz="2000" dirty="0">
                <a:sym typeface="Wingdings" panose="05000000000000000000" pitchFamily="2" charset="2"/>
              </a:rPr>
              <a:t> not very promising</a:t>
            </a:r>
            <a:endParaRPr lang="en-US" sz="200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8B37C39-F319-423D-D564-952E40890B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C12C8-FA3C-42BB-AE5D-1AA36EA6D49C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3172473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160348-5F23-F10E-DE5E-3D5EF5B5C9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With ferrite</a:t>
            </a:r>
            <a:endParaRPr lang="en-GB" dirty="0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C1BE1308-9CD9-6960-25B1-089F956C018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169660" y="1494498"/>
            <a:ext cx="6573298" cy="4351338"/>
          </a:xfr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0C0764D1-4ED7-AE84-E92B-ECD1466AA36A}"/>
              </a:ext>
            </a:extLst>
          </p:cNvPr>
          <p:cNvSpPr txBox="1"/>
          <p:nvPr/>
        </p:nvSpPr>
        <p:spPr>
          <a:xfrm>
            <a:off x="449042" y="2245558"/>
            <a:ext cx="4238533" cy="42473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à"/>
            </a:pPr>
            <a:r>
              <a:rPr lang="en-US" dirty="0">
                <a:sym typeface="Wingdings" panose="05000000000000000000" pitchFamily="2" charset="2"/>
              </a:rPr>
              <a:t>TT2-111-R facing parking position</a:t>
            </a: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en-US" dirty="0">
                <a:sym typeface="Wingdings" panose="05000000000000000000" pitchFamily="2" charset="2"/>
              </a:rPr>
              <a:t>For 1 W dissipated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endParaRPr lang="en-US" sz="1800" b="1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Eigenmode with ferrite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:</a:t>
            </a:r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Calibri" panose="020F0502020204030204" pitchFamily="34" charset="0"/>
              <a:buChar char="-"/>
            </a:pPr>
            <a:r>
              <a:rPr lang="en-US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f=783 MHz</a:t>
            </a:r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Calibri" panose="020F0502020204030204" pitchFamily="34" charset="0"/>
              <a:buChar char="-"/>
            </a:pPr>
            <a:r>
              <a:rPr lang="en-US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Q=218</a:t>
            </a:r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Calibri" panose="020F0502020204030204" pitchFamily="34" charset="0"/>
              <a:buChar char="-"/>
            </a:pPr>
            <a:r>
              <a:rPr lang="en-US" sz="18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Rsh</a:t>
            </a:r>
            <a:r>
              <a:rPr lang="en-US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=2.6 </a:t>
            </a:r>
            <a:r>
              <a:rPr lang="en-US" sz="18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kOhm</a:t>
            </a:r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endParaRPr lang="en-GB" dirty="0"/>
          </a:p>
          <a:p>
            <a:r>
              <a:rPr lang="en-GB" dirty="0"/>
              <a:t>17% on the wire, the rest on the ferrite</a:t>
            </a:r>
          </a:p>
          <a:p>
            <a:endParaRPr lang="en-GB" dirty="0"/>
          </a:p>
          <a:p>
            <a:r>
              <a:rPr lang="en-GB" dirty="0"/>
              <a:t>But power relocated mostly to the ferrite </a:t>
            </a:r>
            <a:br>
              <a:rPr lang="en-GB" dirty="0"/>
            </a:br>
            <a:r>
              <a:rPr lang="en-GB" dirty="0"/>
              <a:t>(wire at 298K)</a:t>
            </a:r>
          </a:p>
          <a:p>
            <a:endParaRPr lang="en-GB" dirty="0"/>
          </a:p>
          <a:p>
            <a:r>
              <a:rPr lang="en-GB" dirty="0">
                <a:sym typeface="Wingdings" panose="05000000000000000000" pitchFamily="2" charset="2"/>
              </a:rPr>
              <a:t> Need to cool the ferrite, or check that it </a:t>
            </a:r>
            <a:br>
              <a:rPr lang="en-GB" dirty="0">
                <a:sym typeface="Wingdings" panose="05000000000000000000" pitchFamily="2" charset="2"/>
              </a:rPr>
            </a:br>
            <a:r>
              <a:rPr lang="en-GB" dirty="0">
                <a:sym typeface="Wingdings" panose="05000000000000000000" pitchFamily="2" charset="2"/>
              </a:rPr>
              <a:t>does not heat too much</a:t>
            </a:r>
            <a:endParaRPr lang="en-GB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D00F5D4-CED7-D31E-513D-50DE926568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C12C8-FA3C-42BB-AE5D-1AA36EA6D49C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4126752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06C657-374E-6B54-877B-F608EB3AD6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Power loss expected from mode at ~780 MHz</a:t>
            </a:r>
            <a:endParaRPr lang="en-GB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177FF17-2523-09F8-37EE-8BD44BFF173B}"/>
              </a:ext>
            </a:extLst>
          </p:cNvPr>
          <p:cNvSpPr txBox="1"/>
          <p:nvPr/>
        </p:nvSpPr>
        <p:spPr>
          <a:xfrm>
            <a:off x="615988" y="2200275"/>
            <a:ext cx="4942122" cy="36933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ym typeface="Wingdings" panose="05000000000000000000" pitchFamily="2" charset="2"/>
              </a:rPr>
              <a:t>Power dissipated in the device at exact frequency: </a:t>
            </a:r>
          </a:p>
          <a:p>
            <a:pPr marL="285750" indent="-285750">
              <a:buFontTx/>
              <a:buChar char="-"/>
            </a:pPr>
            <a:r>
              <a:rPr lang="en-US" dirty="0">
                <a:sym typeface="Wingdings" panose="05000000000000000000" pitchFamily="2" charset="2"/>
              </a:rPr>
              <a:t>With ferrite: 	1.61 W (0.28 W on the wire)</a:t>
            </a:r>
          </a:p>
          <a:p>
            <a:pPr marL="285750" indent="-285750">
              <a:buFontTx/>
              <a:buChar char="-"/>
            </a:pPr>
            <a:r>
              <a:rPr lang="en-US" dirty="0">
                <a:sym typeface="Wingdings" panose="05000000000000000000" pitchFamily="2" charset="2"/>
              </a:rPr>
              <a:t>Without ferrite:	1.62 W (1.44 W on the wire)</a:t>
            </a:r>
          </a:p>
          <a:p>
            <a:pPr marL="285750" indent="-285750">
              <a:buFontTx/>
              <a:buChar char="-"/>
            </a:pPr>
            <a:endParaRPr lang="en-US" dirty="0">
              <a:sym typeface="Wingdings" panose="05000000000000000000" pitchFamily="2" charset="2"/>
            </a:endParaRPr>
          </a:p>
          <a:p>
            <a:pPr marL="285750" indent="-285750">
              <a:buFontTx/>
              <a:buChar char="-"/>
            </a:pPr>
            <a:endParaRPr lang="en-US" dirty="0">
              <a:sym typeface="Wingdings" panose="05000000000000000000" pitchFamily="2" charset="2"/>
            </a:endParaRPr>
          </a:p>
          <a:p>
            <a:pPr marL="285750" indent="-285750">
              <a:buFontTx/>
              <a:buChar char="-"/>
            </a:pPr>
            <a:endParaRPr lang="en-US" dirty="0">
              <a:sym typeface="Wingdings" panose="05000000000000000000" pitchFamily="2" charset="2"/>
            </a:endParaRP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en-US" dirty="0">
                <a:sym typeface="Wingdings" panose="05000000000000000000" pitchFamily="2" charset="2"/>
              </a:rPr>
              <a:t>Maximum power to the device: more than 80W</a:t>
            </a:r>
          </a:p>
          <a:p>
            <a:pPr marL="742950" lvl="1" indent="-285750">
              <a:buFont typeface="Wingdings" panose="05000000000000000000" pitchFamily="2" charset="2"/>
              <a:buChar char="à"/>
            </a:pPr>
            <a:r>
              <a:rPr lang="en-US" dirty="0">
                <a:sym typeface="Wingdings" panose="05000000000000000000" pitchFamily="2" charset="2"/>
              </a:rPr>
              <a:t>14 W on the wire</a:t>
            </a:r>
          </a:p>
          <a:p>
            <a:pPr marL="742950" lvl="1" indent="-285750">
              <a:buFont typeface="Wingdings" panose="05000000000000000000" pitchFamily="2" charset="2"/>
              <a:buChar char="à"/>
            </a:pPr>
            <a:r>
              <a:rPr lang="en-US" dirty="0">
                <a:sym typeface="Wingdings" panose="05000000000000000000" pitchFamily="2" charset="2"/>
              </a:rPr>
              <a:t>70 W on the ferrite</a:t>
            </a:r>
          </a:p>
          <a:p>
            <a:pPr marL="742950" lvl="1" indent="-285750">
              <a:buFont typeface="Wingdings" panose="05000000000000000000" pitchFamily="2" charset="2"/>
              <a:buChar char="à"/>
            </a:pPr>
            <a:endParaRPr lang="en-US" dirty="0">
              <a:sym typeface="Wingdings" panose="05000000000000000000" pitchFamily="2" charset="2"/>
            </a:endParaRP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en-US" dirty="0">
                <a:sym typeface="Wingdings" panose="05000000000000000000" pitchFamily="2" charset="2"/>
              </a:rPr>
              <a:t>Important to check that the mode is far from </a:t>
            </a:r>
            <a:br>
              <a:rPr lang="en-US" dirty="0">
                <a:sym typeface="Wingdings" panose="05000000000000000000" pitchFamily="2" charset="2"/>
              </a:rPr>
            </a:br>
            <a:r>
              <a:rPr lang="en-US" dirty="0">
                <a:sym typeface="Wingdings" panose="05000000000000000000" pitchFamily="2" charset="2"/>
              </a:rPr>
              <a:t>spectral lines in measurements!</a:t>
            </a: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en-US" dirty="0">
                <a:sym typeface="Wingdings" panose="05000000000000000000" pitchFamily="2" charset="2"/>
              </a:rPr>
              <a:t>Need to study options for ferrite cooling</a:t>
            </a:r>
          </a:p>
        </p:txBody>
      </p:sp>
      <p:pic>
        <p:nvPicPr>
          <p:cNvPr id="10" name="Picture 9" descr="Chart&#10;&#10;Description automatically generated">
            <a:extLst>
              <a:ext uri="{FF2B5EF4-FFF2-40B4-BE49-F238E27FC236}">
                <a16:creationId xmlns:a16="http://schemas.microsoft.com/office/drawing/2014/main" id="{8F0FDE38-4460-56CF-E74A-C7888C8008D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11812" y="1790700"/>
            <a:ext cx="5664200" cy="4248150"/>
          </a:xfrm>
          <a:prstGeom prst="rect">
            <a:avLst/>
          </a:prstGeom>
        </p:spPr>
      </p:pic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3419673D-7DC2-0FE8-0B67-DAC73172EC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C12C8-FA3C-42BB-AE5D-1AA36EA6D49C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6977341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2963DE-6FD0-6248-86E6-24FFB11459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Agenda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AEB8E25-2ADC-DD10-740C-A3531E7F34F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Simulations</a:t>
            </a:r>
          </a:p>
          <a:p>
            <a:r>
              <a:rPr lang="en-US" dirty="0"/>
              <a:t>Possible mitigations</a:t>
            </a:r>
          </a:p>
          <a:p>
            <a:r>
              <a:rPr lang="en-US" dirty="0">
                <a:solidFill>
                  <a:srgbClr val="FF0000"/>
                </a:solidFill>
              </a:rPr>
              <a:t>Bench measurements</a:t>
            </a:r>
          </a:p>
          <a:p>
            <a:r>
              <a:rPr lang="en-US" dirty="0"/>
              <a:t>Beam measurements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50BAE9A-4033-59B5-9E7C-4F95C0816E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C12C8-FA3C-42BB-AE5D-1AA36EA6D49C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2260448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8F2BA7-2835-0D03-3BA7-03D518E4F7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Bench measurements</a:t>
            </a:r>
            <a:endParaRPr lang="en-GB" dirty="0"/>
          </a:p>
        </p:txBody>
      </p:sp>
      <p:pic>
        <p:nvPicPr>
          <p:cNvPr id="5" name="Content Placeholder 4" descr="A picture containing device, miller&#10;&#10;Description automatically generated">
            <a:extLst>
              <a:ext uri="{FF2B5EF4-FFF2-40B4-BE49-F238E27FC236}">
                <a16:creationId xmlns:a16="http://schemas.microsoft.com/office/drawing/2014/main" id="{332A7A81-B6B4-5089-2795-44195B9F2C6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6710363" y="2361803"/>
            <a:ext cx="4352925" cy="3264693"/>
          </a:xfrm>
        </p:spPr>
      </p:pic>
      <p:pic>
        <p:nvPicPr>
          <p:cNvPr id="7" name="Picture 6" descr="A picture containing indoor, disk brake, engine, gear&#10;&#10;Description automatically generated">
            <a:extLst>
              <a:ext uri="{FF2B5EF4-FFF2-40B4-BE49-F238E27FC236}">
                <a16:creationId xmlns:a16="http://schemas.microsoft.com/office/drawing/2014/main" id="{E803CF96-811D-F31A-2F42-9702551000D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2950" y="1933872"/>
            <a:ext cx="5648987" cy="423674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10142BF2-E9BA-9828-117D-30A04CE86E9C}"/>
              </a:ext>
            </a:extLst>
          </p:cNvPr>
          <p:cNvSpPr txBox="1"/>
          <p:nvPr/>
        </p:nvSpPr>
        <p:spPr>
          <a:xfrm>
            <a:off x="838200" y="6413796"/>
            <a:ext cx="48628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ym typeface="Wingdings" panose="05000000000000000000" pitchFamily="2" charset="2"/>
              </a:rPr>
              <a:t> Set up by William and ready for measurements</a:t>
            </a:r>
            <a:endParaRPr lang="en-GB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DE5608A-BEBE-30D1-76B5-05C42C8980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C12C8-FA3C-42BB-AE5D-1AA36EA6D49C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532203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08C926-8268-7D07-FA74-0A3B539547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Goals for bench measurements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A37969-E9BD-D131-74AF-9DB0981A768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Check frequencies of resonant modes</a:t>
            </a:r>
          </a:p>
          <a:p>
            <a:r>
              <a:rPr lang="en-US" dirty="0"/>
              <a:t>Identify those with large coupling </a:t>
            </a:r>
          </a:p>
          <a:p>
            <a:r>
              <a:rPr lang="en-US" dirty="0"/>
              <a:t>Test mitigation measures</a:t>
            </a:r>
          </a:p>
          <a:p>
            <a:endParaRPr lang="en-US" dirty="0"/>
          </a:p>
          <a:p>
            <a:endParaRPr lang="en-US" dirty="0"/>
          </a:p>
          <a:p>
            <a:pPr marL="0" indent="0">
              <a:buNone/>
            </a:pPr>
            <a:r>
              <a:rPr lang="en-US" dirty="0">
                <a:sym typeface="Wingdings" panose="05000000000000000000" pitchFamily="2" charset="2"/>
              </a:rPr>
              <a:t> Planned for the coming days (Christine, Michael and Carlo)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1B9453C-699F-3179-127B-3F8AD665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C12C8-FA3C-42BB-AE5D-1AA36EA6D49C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8500993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2963DE-6FD0-6248-86E6-24FFB11459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Agenda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AEB8E25-2ADC-DD10-740C-A3531E7F34F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Simulations</a:t>
            </a:r>
          </a:p>
          <a:p>
            <a:r>
              <a:rPr lang="en-US" dirty="0"/>
              <a:t>Possible mitigations</a:t>
            </a:r>
          </a:p>
          <a:p>
            <a:r>
              <a:rPr lang="en-US" dirty="0"/>
              <a:t>Bench measurements</a:t>
            </a:r>
          </a:p>
          <a:p>
            <a:r>
              <a:rPr lang="en-US" dirty="0">
                <a:solidFill>
                  <a:srgbClr val="FF0000"/>
                </a:solidFill>
              </a:rPr>
              <a:t>Beam measurements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3C0D75A-F7B6-9B75-9998-F64FC6C578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C12C8-FA3C-42BB-AE5D-1AA36EA6D49C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21090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D0DE90-1107-A0A0-169A-D7A26E0FC3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Context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D5B60D2-8CDB-2E1D-6183-0DFFDB53630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27604"/>
            <a:ext cx="10515600" cy="4351338"/>
          </a:xfrm>
        </p:spPr>
        <p:txBody>
          <a:bodyPr/>
          <a:lstStyle/>
          <a:p>
            <a:r>
              <a:rPr lang="en-US" dirty="0"/>
              <a:t>Systematic SPS wire scanner failure in parking position</a:t>
            </a:r>
          </a:p>
          <a:p>
            <a:r>
              <a:rPr lang="en-US" dirty="0"/>
              <a:t>Talk of Carlo at last IPP: </a:t>
            </a:r>
            <a:r>
              <a:rPr lang="en-US" sz="1200" dirty="0">
                <a:hlinkClick r:id="rId2"/>
              </a:rPr>
              <a:t>https://indico.cern.ch/event/1276147/contributions/5360049/attachments/2633054/4554377/Moving%20towards%20HL-LHC%20intensities.pptx</a:t>
            </a:r>
            <a:endParaRPr lang="en-US" sz="1200" dirty="0"/>
          </a:p>
          <a:p>
            <a:endParaRPr lang="en-GB" dirty="0"/>
          </a:p>
          <a:p>
            <a:r>
              <a:rPr lang="en-GB" dirty="0"/>
              <a:t>Talk of Federico at last IEFC: </a:t>
            </a:r>
            <a:r>
              <a:rPr lang="en-GB" sz="1400" dirty="0">
                <a:hlinkClick r:id="rId3"/>
              </a:rPr>
              <a:t>https://indico.cern.ch/event/1272497/contributions/5380889/attachments/2637711/4563923/2023-04-28-SPS_BWS@IEFC.pptx</a:t>
            </a:r>
            <a:r>
              <a:rPr lang="en-US" sz="1400" dirty="0"/>
              <a:t> </a:t>
            </a:r>
            <a:endParaRPr lang="en-GB" sz="1400" dirty="0"/>
          </a:p>
          <a:p>
            <a:pPr marL="0" indent="0">
              <a:buNone/>
            </a:pPr>
            <a:endParaRPr lang="en-GB" dirty="0"/>
          </a:p>
          <a:p>
            <a:r>
              <a:rPr lang="en-GB" dirty="0"/>
              <a:t>Talk at last IWG: </a:t>
            </a:r>
            <a:r>
              <a:rPr lang="en-GB" sz="1400" dirty="0">
                <a:hlinkClick r:id="rId4"/>
              </a:rPr>
              <a:t>https://indico.cern.ch/event/1281453/contributions/5383477/attachments/2639673/4568381/SPS%20wire%20scanner%20breakage.pptx</a:t>
            </a:r>
            <a:r>
              <a:rPr lang="en-GB" sz="1400" dirty="0"/>
              <a:t> </a:t>
            </a:r>
            <a:endParaRPr lang="en-GB" dirty="0"/>
          </a:p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3DEF42F-CD11-AF54-C546-0AC7FE90B5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C12C8-FA3C-42BB-AE5D-1AA36EA6D49C}" type="slidenum">
              <a:rPr lang="en-GB" smtClean="0"/>
              <a:t>2</a:t>
            </a:fld>
            <a:endParaRPr lang="en-GB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66A9C9C-64C1-30D9-9EAE-6B18C534268E}"/>
              </a:ext>
            </a:extLst>
          </p:cNvPr>
          <p:cNvSpPr txBox="1"/>
          <p:nvPr/>
        </p:nvSpPr>
        <p:spPr>
          <a:xfrm>
            <a:off x="838200" y="5912743"/>
            <a:ext cx="1002710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à"/>
            </a:pPr>
            <a:r>
              <a:rPr lang="en-US" dirty="0">
                <a:sym typeface="Wingdings" panose="05000000000000000000" pitchFamily="2" charset="2"/>
              </a:rPr>
              <a:t>Evidence points to excessive beam induced heating in parking position</a:t>
            </a: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en-US" dirty="0">
                <a:sym typeface="Wingdings" panose="05000000000000000000" pitchFamily="2" charset="2"/>
              </a:rPr>
              <a:t>Emergency work by many colleagues in BI, RF and ABP to understand the issue and try to find solutions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1972396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E42066-00DB-C8F7-CF5D-95259679D7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787400"/>
          </a:xfrm>
        </p:spPr>
        <p:txBody>
          <a:bodyPr>
            <a:normAutofit fontScale="90000"/>
          </a:bodyPr>
          <a:lstStyle/>
          <a:p>
            <a:r>
              <a:rPr lang="en-US" dirty="0"/>
              <a:t>Beam measurements </a:t>
            </a:r>
            <a:br>
              <a:rPr lang="en-US" dirty="0"/>
            </a:br>
            <a:r>
              <a:rPr lang="en-US" sz="3100" dirty="0"/>
              <a:t>(by Alice and Niky with the help of Giulia and Rama and SPS OP crew)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90F35B2-6B80-7885-37D0-BE3B1B70A5D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2450" y="1435100"/>
            <a:ext cx="10515600" cy="4351338"/>
          </a:xfrm>
        </p:spPr>
        <p:txBody>
          <a:bodyPr>
            <a:normAutofit/>
          </a:bodyPr>
          <a:lstStyle/>
          <a:p>
            <a:r>
              <a:rPr lang="en-US" sz="1800" dirty="0"/>
              <a:t>Measured beam spectrum, bunch length and bunch profiles along the cycle with same conditions as for the last wire breakage (except bunch intensity at 1.5E11 p/b)</a:t>
            </a:r>
          </a:p>
          <a:p>
            <a:pPr marL="0" indent="0">
              <a:buNone/>
            </a:pPr>
            <a:r>
              <a:rPr lang="en-US" sz="1800" dirty="0"/>
              <a:t>	</a:t>
            </a:r>
            <a:r>
              <a:rPr lang="en-US" sz="1800" dirty="0">
                <a:sym typeface="Wingdings" panose="05000000000000000000" pitchFamily="2" charset="2"/>
              </a:rPr>
              <a:t> evolution along the cycle can be correlated with voltage induced signal on the carbon wire</a:t>
            </a:r>
          </a:p>
          <a:p>
            <a:pPr marL="0" indent="0">
              <a:buNone/>
            </a:pPr>
            <a:r>
              <a:rPr lang="en-US" sz="1800" dirty="0">
                <a:sym typeface="Wingdings" panose="05000000000000000000" pitchFamily="2" charset="2"/>
              </a:rPr>
              <a:t>	 check measured power spectrum at resonant frequencies and compare to prediction</a:t>
            </a:r>
          </a:p>
          <a:p>
            <a:endParaRPr lang="en-GB" sz="1800" dirty="0"/>
          </a:p>
        </p:txBody>
      </p:sp>
      <p:pic>
        <p:nvPicPr>
          <p:cNvPr id="5" name="Picture 4" descr="Chart&#10;&#10;Description automatically generated">
            <a:extLst>
              <a:ext uri="{FF2B5EF4-FFF2-40B4-BE49-F238E27FC236}">
                <a16:creationId xmlns:a16="http://schemas.microsoft.com/office/drawing/2014/main" id="{2EE7D291-2D89-8E35-E22E-815825AF290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59080" y="2806150"/>
            <a:ext cx="5094720" cy="3199989"/>
          </a:xfrm>
          <a:prstGeom prst="rect">
            <a:avLst/>
          </a:prstGeom>
        </p:spPr>
      </p:pic>
      <p:pic>
        <p:nvPicPr>
          <p:cNvPr id="6" name="Picture 5" descr="Chart, histogram&#10;&#10;Description automatically generated">
            <a:extLst>
              <a:ext uri="{FF2B5EF4-FFF2-40B4-BE49-F238E27FC236}">
                <a16:creationId xmlns:a16="http://schemas.microsoft.com/office/drawing/2014/main" id="{8847A621-B118-6EA6-F00C-A5B600B0212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414" y="2730066"/>
            <a:ext cx="4819650" cy="3614737"/>
          </a:xfrm>
          <a:prstGeom prst="rect">
            <a:avLst/>
          </a:prstGeom>
        </p:spPr>
      </p:pic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A569CEF-4865-1FD5-A73F-C52DE4FAB3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C12C8-FA3C-42BB-AE5D-1AA36EA6D49C}" type="slidenum">
              <a:rPr lang="en-GB" smtClean="0"/>
              <a:t>20</a:t>
            </a:fld>
            <a:endParaRPr lang="en-GB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D39F3D4-56C3-22B8-89AE-BCBCEC564730}"/>
              </a:ext>
            </a:extLst>
          </p:cNvPr>
          <p:cNvSpPr txBox="1"/>
          <p:nvPr/>
        </p:nvSpPr>
        <p:spPr>
          <a:xfrm>
            <a:off x="189366" y="6123542"/>
            <a:ext cx="1173064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à"/>
            </a:pPr>
            <a:r>
              <a:rPr lang="en-US" dirty="0">
                <a:sym typeface="Wingdings" panose="05000000000000000000" pitchFamily="2" charset="2"/>
              </a:rPr>
              <a:t>Some aspects to be clarified (e.g. transfer function, </a:t>
            </a:r>
            <a:r>
              <a:rPr lang="en-US" dirty="0" err="1">
                <a:sym typeface="Wingdings" panose="05000000000000000000" pitchFamily="2" charset="2"/>
              </a:rPr>
              <a:t>undersampling</a:t>
            </a:r>
            <a:r>
              <a:rPr lang="en-US" dirty="0">
                <a:sym typeface="Wingdings" panose="05000000000000000000" pitchFamily="2" charset="2"/>
              </a:rPr>
              <a:t>)</a:t>
            </a: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en-US" dirty="0">
                <a:sym typeface="Wingdings" panose="05000000000000000000" pitchFamily="2" charset="2"/>
              </a:rPr>
              <a:t>Comforted us in the use of the Gaussian bunch shape to estimate power loss at the mode frequency  to be continued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8650004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F03060-1403-C06C-3ECB-42A5DB39CA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Action plan (from Wednesday IWG)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AF04624-B5E0-1236-34D2-990D9EB14C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4309" y="1493115"/>
            <a:ext cx="10515600" cy="4769139"/>
          </a:xfrm>
        </p:spPr>
        <p:txBody>
          <a:bodyPr>
            <a:normAutofit/>
          </a:bodyPr>
          <a:lstStyle/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Calibri" panose="020F0502020204030204" pitchFamily="34" charset="0"/>
              <a:buChar char="-"/>
            </a:pPr>
            <a:r>
              <a:rPr lang="en-GB" sz="16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Impedance measurement of a spare SPS wire scanner with carbon wire to</a:t>
            </a:r>
            <a:endParaRPr lang="en-GB" sz="16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742950" marR="0" lvl="1" indent="-285750"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GB" sz="16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Confirm frequency, quality factor and coupling from beam to the carbon wire of the resonant modes [planned with William to start this week] </a:t>
            </a:r>
            <a:r>
              <a:rPr lang="en-GB" sz="16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sym typeface="Wingdings" panose="05000000000000000000" pitchFamily="2" charset="2"/>
              </a:rPr>
              <a:t> </a:t>
            </a:r>
            <a:r>
              <a:rPr lang="en-GB" sz="1600" dirty="0">
                <a:solidFill>
                  <a:srgbClr val="00B05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sym typeface="Wingdings" panose="05000000000000000000" pitchFamily="2" charset="2"/>
              </a:rPr>
              <a:t>instrument received,</a:t>
            </a:r>
            <a:r>
              <a:rPr lang="en-GB" sz="16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GB" sz="1600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sym typeface="Wingdings" panose="05000000000000000000" pitchFamily="2" charset="2"/>
              </a:rPr>
              <a:t>measurements to start</a:t>
            </a:r>
            <a:endParaRPr lang="en-GB" sz="1600" dirty="0">
              <a:solidFill>
                <a:srgbClr val="FF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742950" lvl="1" indent="-285750"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en-GB" sz="16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See if mitigation measures could reduce the impedance and/or divert the heat load from the carbon wire to somewhere else (other wires, ferrites, couplers), and whether another parking position could reduce the heat load to the wire </a:t>
            </a:r>
            <a:r>
              <a:rPr lang="en-GB" sz="16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sym typeface="Wingdings" panose="05000000000000000000" pitchFamily="2" charset="2"/>
              </a:rPr>
              <a:t> </a:t>
            </a:r>
            <a:r>
              <a:rPr lang="en-GB" sz="1600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sym typeface="Wingdings" panose="05000000000000000000" pitchFamily="2" charset="2"/>
              </a:rPr>
              <a:t>measurements to start</a:t>
            </a:r>
            <a:endParaRPr lang="en-GB" sz="1600" dirty="0">
              <a:solidFill>
                <a:srgbClr val="FF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742950" marR="0" lvl="1" indent="-285750"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endParaRPr lang="en-GB" sz="1600" dirty="0">
              <a:effectLst/>
              <a:latin typeface="Calibri" panose="020F0502020204030204" pitchFamily="34" charset="0"/>
              <a:ea typeface="Times New Roman" panose="02020603050405020304" pitchFamily="18" charset="0"/>
            </a:endParaRPr>
          </a:p>
          <a:p>
            <a:pPr marL="742950" marR="0" lvl="1" indent="-285750"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endParaRPr lang="en-GB" sz="16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42900" indent="-342900">
              <a:spcBef>
                <a:spcPts val="0"/>
              </a:spcBef>
              <a:buFont typeface="Calibri" panose="020F0502020204030204" pitchFamily="34" charset="0"/>
              <a:buChar char="-"/>
            </a:pPr>
            <a:r>
              <a:rPr lang="en-GB" sz="16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Check the beam spectrum along the cycle [planned with Giulia for Thursday] </a:t>
            </a:r>
            <a:r>
              <a:rPr lang="en-GB" sz="1600" dirty="0">
                <a:solidFill>
                  <a:srgbClr val="00B05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sym typeface="Wingdings" panose="05000000000000000000" pitchFamily="2" charset="2"/>
              </a:rPr>
              <a:t> Done!</a:t>
            </a:r>
            <a:endParaRPr lang="en-GB" sz="1600" dirty="0">
              <a:solidFill>
                <a:srgbClr val="00B050"/>
              </a:solidFill>
              <a:effectLst/>
              <a:latin typeface="Calibri" panose="020F0502020204030204" pitchFamily="34" charset="0"/>
              <a:ea typeface="Times New Roman" panose="02020603050405020304" pitchFamily="18" charset="0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Calibri" panose="020F0502020204030204" pitchFamily="34" charset="0"/>
              <a:buChar char="-"/>
            </a:pPr>
            <a:r>
              <a:rPr lang="en-GB" sz="16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and see if we could reduce the high frequency spectrum component with RF settings </a:t>
            </a:r>
            <a:r>
              <a:rPr lang="en-GB" sz="1600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sym typeface="Wingdings" panose="05000000000000000000" pitchFamily="2" charset="2"/>
              </a:rPr>
              <a:t> to be done</a:t>
            </a:r>
            <a:endParaRPr lang="en-GB" sz="1600" dirty="0">
              <a:solidFill>
                <a:srgbClr val="FF0000"/>
              </a:solidFill>
              <a:effectLst/>
              <a:latin typeface="Calibri" panose="020F0502020204030204" pitchFamily="34" charset="0"/>
              <a:ea typeface="Times New Roman" panose="02020603050405020304" pitchFamily="18" charset="0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Calibri" panose="020F0502020204030204" pitchFamily="34" charset="0"/>
              <a:buChar char="-"/>
            </a:pPr>
            <a:endParaRPr lang="en-GB" sz="16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Calibri" panose="020F0502020204030204" pitchFamily="34" charset="0"/>
              <a:buChar char="-"/>
            </a:pPr>
            <a:r>
              <a:rPr lang="en-GB" sz="1600" dirty="0">
                <a:latin typeface="Calibri" panose="020F0502020204030204" pitchFamily="34" charset="0"/>
                <a:ea typeface="Times New Roman" panose="02020603050405020304" pitchFamily="18" charset="0"/>
              </a:rPr>
              <a:t>Continue i</a:t>
            </a:r>
            <a:r>
              <a:rPr lang="en-GB" sz="16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mpedance simulation campaign at parking position with potential mitigation measures [started right after the first breakage]. </a:t>
            </a:r>
            <a:r>
              <a:rPr lang="en-GB" sz="1600" dirty="0">
                <a:solidFill>
                  <a:srgbClr val="FFC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sym typeface="Wingdings" panose="05000000000000000000" pitchFamily="2" charset="2"/>
              </a:rPr>
              <a:t> ongoing</a:t>
            </a:r>
            <a:endParaRPr lang="en-GB" sz="1600" dirty="0">
              <a:solidFill>
                <a:srgbClr val="FFC000"/>
              </a:solidFill>
              <a:effectLst/>
              <a:latin typeface="Calibri" panose="020F0502020204030204" pitchFamily="34" charset="0"/>
              <a:ea typeface="Times New Roman" panose="02020603050405020304" pitchFamily="18" charset="0"/>
            </a:endParaRPr>
          </a:p>
          <a:p>
            <a:pPr marL="800100" lvl="1" indent="-342900">
              <a:spcBef>
                <a:spcPts val="0"/>
              </a:spcBef>
              <a:buFont typeface="Calibri" panose="020F0502020204030204" pitchFamily="34" charset="0"/>
              <a:buChar char="-"/>
            </a:pPr>
            <a:r>
              <a:rPr lang="en-GB" sz="1200" dirty="0">
                <a:latin typeface="Calibri" panose="020F0502020204030204" pitchFamily="34" charset="0"/>
                <a:ea typeface="Calibri" panose="020F0502020204030204" pitchFamily="34" charset="0"/>
              </a:rPr>
              <a:t>Still a lot of assumptions in there (fork in stainless steel, no connection of the carbon wire and no measurement wire)</a:t>
            </a:r>
          </a:p>
          <a:p>
            <a:pPr marL="800100" lvl="1" indent="-342900">
              <a:spcBef>
                <a:spcPts val="0"/>
              </a:spcBef>
              <a:buFont typeface="Calibri" panose="020F0502020204030204" pitchFamily="34" charset="0"/>
              <a:buChar char="-"/>
            </a:pPr>
            <a:r>
              <a:rPr lang="en-GB" sz="12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Need to consolidate and benchmark results</a:t>
            </a:r>
          </a:p>
          <a:p>
            <a:pPr marL="800100" lvl="1" indent="-342900">
              <a:spcBef>
                <a:spcPts val="0"/>
              </a:spcBef>
              <a:buFont typeface="Calibri" panose="020F0502020204030204" pitchFamily="34" charset="0"/>
              <a:buChar char="-"/>
            </a:pPr>
            <a:endParaRPr lang="en-GB" sz="1200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42900" indent="-342900">
              <a:spcBef>
                <a:spcPts val="0"/>
              </a:spcBef>
              <a:buFont typeface="Calibri" panose="020F0502020204030204" pitchFamily="34" charset="0"/>
              <a:buChar char="-"/>
            </a:pPr>
            <a:r>
              <a:rPr lang="en-GB" sz="16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Note: If we consider ferrite a viable option, </a:t>
            </a:r>
          </a:p>
          <a:p>
            <a:pPr marL="800100" lvl="1" indent="-342900">
              <a:spcBef>
                <a:spcPts val="0"/>
              </a:spcBef>
              <a:buFont typeface="Calibri" panose="020F0502020204030204" pitchFamily="34" charset="0"/>
              <a:buChar char="-"/>
            </a:pPr>
            <a:r>
              <a:rPr lang="en-GB" sz="12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need to identify quickly which ferrite type (magnetic losses and vacuum compatibility)</a:t>
            </a:r>
          </a:p>
          <a:p>
            <a:pPr marL="800100" lvl="1" indent="-342900">
              <a:spcBef>
                <a:spcPts val="0"/>
              </a:spcBef>
              <a:buFont typeface="Calibri" panose="020F0502020204030204" pitchFamily="34" charset="0"/>
              <a:buChar char="-"/>
            </a:pPr>
            <a:r>
              <a:rPr lang="en-GB" sz="12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start checking procurement possibilities</a:t>
            </a:r>
          </a:p>
          <a:p>
            <a:pPr marL="800100" lvl="1" indent="-342900">
              <a:spcBef>
                <a:spcPts val="0"/>
              </a:spcBef>
              <a:buFont typeface="Calibri" panose="020F0502020204030204" pitchFamily="34" charset="0"/>
              <a:buChar char="-"/>
            </a:pPr>
            <a:r>
              <a:rPr lang="en-GB" sz="1200" dirty="0">
                <a:latin typeface="Calibri" panose="020F0502020204030204" pitchFamily="34" charset="0"/>
                <a:ea typeface="Calibri" panose="020F0502020204030204" pitchFamily="34" charset="0"/>
              </a:rPr>
              <a:t>Check how it could be positioned in H and V scanners (clamping? Left laying on the bottom?)</a:t>
            </a:r>
          </a:p>
          <a:p>
            <a:pPr marL="457200" lvl="1" indent="0">
              <a:spcBef>
                <a:spcPts val="0"/>
              </a:spcBef>
              <a:buNone/>
            </a:pPr>
            <a:r>
              <a:rPr lang="en-GB" sz="1200" dirty="0">
                <a:latin typeface="Calibri" panose="020F0502020204030204" pitchFamily="34" charset="0"/>
                <a:ea typeface="Calibri" panose="020F0502020204030204" pitchFamily="34" charset="0"/>
              </a:rPr>
              <a:t>		</a:t>
            </a:r>
            <a:r>
              <a:rPr lang="en-GB" sz="1200" dirty="0">
                <a:latin typeface="Calibri" panose="020F0502020204030204" pitchFamily="34" charset="0"/>
                <a:ea typeface="Calibri" panose="020F0502020204030204" pitchFamily="34" charset="0"/>
                <a:sym typeface="Wingdings" panose="05000000000000000000" pitchFamily="2" charset="2"/>
              </a:rPr>
              <a:t> to be followed up by task force</a:t>
            </a:r>
            <a:endParaRPr lang="en-GB" sz="1200" dirty="0"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EEB847B-336D-05EA-5F83-9FDEA48D98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C12C8-FA3C-42BB-AE5D-1AA36EA6D49C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9358563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1F0420-D984-81C8-572F-268EC3BA19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41639"/>
          </a:xfrm>
        </p:spPr>
        <p:txBody>
          <a:bodyPr>
            <a:normAutofit fontScale="90000"/>
          </a:bodyPr>
          <a:lstStyle/>
          <a:p>
            <a:r>
              <a:rPr lang="en-US" dirty="0"/>
              <a:t>SPS linear </a:t>
            </a:r>
            <a:r>
              <a:rPr lang="en-US" dirty="0" err="1"/>
              <a:t>wirescanners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4608ED0-8DD0-05CF-0A61-BF9F6AF3C82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37673"/>
            <a:ext cx="4749800" cy="4939290"/>
          </a:xfrm>
        </p:spPr>
        <p:txBody>
          <a:bodyPr/>
          <a:lstStyle/>
          <a:p>
            <a:r>
              <a:rPr lang="en-US" dirty="0"/>
              <a:t>Thanks Jonathan!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E551A3F-1340-45CB-844F-31688773E9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C12C8-FA3C-42BB-AE5D-1AA36EA6D49C}" type="slidenum">
              <a:rPr lang="en-GB" smtClean="0"/>
              <a:t>22</a:t>
            </a:fld>
            <a:endParaRPr lang="en-GB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2DCAB97-CADA-5AC5-3EE3-F2AC34E7D21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4290"/>
          <a:stretch/>
        </p:blipFill>
        <p:spPr>
          <a:xfrm>
            <a:off x="674254" y="2073855"/>
            <a:ext cx="3214255" cy="460158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B1CCCDC-69DC-6365-F3D0-19484A92F18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812" t="81038" r="6786"/>
          <a:stretch/>
        </p:blipFill>
        <p:spPr>
          <a:xfrm>
            <a:off x="2281381" y="5462371"/>
            <a:ext cx="1856509" cy="872548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0449263A-4DFD-53C5-A01F-35D5BBC6A763}"/>
              </a:ext>
            </a:extLst>
          </p:cNvPr>
          <p:cNvSpPr txBox="1"/>
          <p:nvPr/>
        </p:nvSpPr>
        <p:spPr>
          <a:xfrm>
            <a:off x="5689600" y="3509818"/>
            <a:ext cx="442948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à"/>
            </a:pPr>
            <a:r>
              <a:rPr lang="en-US" dirty="0">
                <a:sym typeface="Wingdings" panose="05000000000000000000" pitchFamily="2" charset="2"/>
              </a:rPr>
              <a:t>Hidden behind a slit (no ferrite)</a:t>
            </a: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en-US" dirty="0">
                <a:sym typeface="Wingdings" panose="05000000000000000000" pitchFamily="2" charset="2"/>
              </a:rPr>
              <a:t>Very different situation in parking position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8715092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4222" y="260901"/>
            <a:ext cx="7886700" cy="699398"/>
          </a:xfrm>
        </p:spPr>
        <p:txBody>
          <a:bodyPr/>
          <a:lstStyle/>
          <a:p>
            <a:r>
              <a:rPr lang="en-GB" dirty="0"/>
              <a:t>LHC wire scanner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52650" y="1395321"/>
            <a:ext cx="7886700" cy="4351338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1231" y="1488144"/>
            <a:ext cx="4038326" cy="452134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32495" y="1451282"/>
            <a:ext cx="3567953" cy="460120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496236" y="1025989"/>
            <a:ext cx="20426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Model for wire OUT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7324166" y="986502"/>
            <a:ext cx="18374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Model for wire IN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6096001" y="2429437"/>
            <a:ext cx="5564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fork</a:t>
            </a:r>
            <a:endParaRPr lang="en-US" dirty="0"/>
          </a:p>
        </p:txBody>
      </p:sp>
      <p:cxnSp>
        <p:nvCxnSpPr>
          <p:cNvPr id="11" name="Straight Arrow Connector 10"/>
          <p:cNvCxnSpPr/>
          <p:nvPr/>
        </p:nvCxnSpPr>
        <p:spPr>
          <a:xfrm flipH="1" flipV="1">
            <a:off x="4517572" y="2097743"/>
            <a:ext cx="1578428" cy="51636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>
            <a:stCxn id="9" idx="3"/>
          </p:cNvCxnSpPr>
          <p:nvPr/>
        </p:nvCxnSpPr>
        <p:spPr>
          <a:xfrm flipV="1">
            <a:off x="6652499" y="2109445"/>
            <a:ext cx="1720536" cy="50465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6121303" y="3887091"/>
            <a:ext cx="7679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ferrite</a:t>
            </a:r>
            <a:endParaRPr lang="en-US" dirty="0"/>
          </a:p>
        </p:txBody>
      </p:sp>
      <p:cxnSp>
        <p:nvCxnSpPr>
          <p:cNvPr id="15" name="Straight Arrow Connector 14"/>
          <p:cNvCxnSpPr/>
          <p:nvPr/>
        </p:nvCxnSpPr>
        <p:spPr>
          <a:xfrm flipH="1" flipV="1">
            <a:off x="4542874" y="3555397"/>
            <a:ext cx="1578428" cy="51636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>
            <a:stCxn id="14" idx="3"/>
          </p:cNvCxnSpPr>
          <p:nvPr/>
        </p:nvCxnSpPr>
        <p:spPr>
          <a:xfrm flipV="1">
            <a:off x="6889205" y="3567099"/>
            <a:ext cx="1509132" cy="50465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>
            <a:stCxn id="14" idx="1"/>
          </p:cNvCxnSpPr>
          <p:nvPr/>
        </p:nvCxnSpPr>
        <p:spPr>
          <a:xfrm flipH="1">
            <a:off x="4598296" y="4071757"/>
            <a:ext cx="1523007" cy="36933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>
            <a:stCxn id="14" idx="3"/>
          </p:cNvCxnSpPr>
          <p:nvPr/>
        </p:nvCxnSpPr>
        <p:spPr>
          <a:xfrm>
            <a:off x="6889205" y="4071757"/>
            <a:ext cx="1367024" cy="36933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8FB1B664-98EA-9A6A-B35C-479AF4A9A0C7}"/>
              </a:ext>
            </a:extLst>
          </p:cNvPr>
          <p:cNvSpPr txBox="1"/>
          <p:nvPr/>
        </p:nvSpPr>
        <p:spPr>
          <a:xfrm>
            <a:off x="1335678" y="6112945"/>
            <a:ext cx="55256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à"/>
            </a:pPr>
            <a:r>
              <a:rPr lang="en-US" dirty="0">
                <a:sym typeface="Wingdings" panose="05000000000000000000" pitchFamily="2" charset="2"/>
              </a:rPr>
              <a:t>Hidden behind a slit (no ferrite)</a:t>
            </a: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en-US" dirty="0">
                <a:sym typeface="Wingdings" panose="05000000000000000000" pitchFamily="2" charset="2"/>
              </a:rPr>
              <a:t>Very different situation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4921484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4ADEDD-6CF8-3DC1-E532-7739190F43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8CCAF0E-E517-50E7-B87F-5B9C2174817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EFFF4AC-FE9E-75BC-5469-12B2C7A3B6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C12C8-FA3C-42BB-AE5D-1AA36EA6D49C}" type="slidenum">
              <a:rPr lang="en-GB" smtClean="0"/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647361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E09D69-4D43-2342-8103-D60148896F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Difficult to fit spectrum with binomial distribution </a:t>
            </a:r>
            <a:r>
              <a:rPr lang="en-US" dirty="0">
                <a:sym typeface="Wingdings" panose="05000000000000000000" pitchFamily="2" charset="2"/>
              </a:rPr>
              <a:t> to be followed up</a:t>
            </a:r>
            <a:endParaRPr lang="en-GB" dirty="0"/>
          </a:p>
        </p:txBody>
      </p:sp>
      <p:pic>
        <p:nvPicPr>
          <p:cNvPr id="5" name="Content Placeholder 4" descr="Chart, histogram&#10;&#10;Description automatically generated">
            <a:extLst>
              <a:ext uri="{FF2B5EF4-FFF2-40B4-BE49-F238E27FC236}">
                <a16:creationId xmlns:a16="http://schemas.microsoft.com/office/drawing/2014/main" id="{3321A23E-D953-152D-9510-05E43F114D4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1908" y="2063750"/>
            <a:ext cx="5801784" cy="4351338"/>
          </a:xfrm>
        </p:spPr>
      </p:pic>
      <p:pic>
        <p:nvPicPr>
          <p:cNvPr id="7" name="Picture 6" descr="Chart, histogram&#10;&#10;Description automatically generated">
            <a:extLst>
              <a:ext uri="{FF2B5EF4-FFF2-40B4-BE49-F238E27FC236}">
                <a16:creationId xmlns:a16="http://schemas.microsoft.com/office/drawing/2014/main" id="{D1319D5B-1C99-A23E-EAC4-B845C100202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53692" y="1927228"/>
            <a:ext cx="5983814" cy="4487860"/>
          </a:xfrm>
          <a:prstGeom prst="rect">
            <a:avLst/>
          </a:prstGeom>
        </p:spPr>
      </p:pic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D4F64B40-906C-2FAD-7562-9A6C3880BD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C12C8-FA3C-42BB-AE5D-1AA36EA6D49C}" type="slidenum">
              <a:rPr lang="en-GB" smtClean="0"/>
              <a:t>25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066356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2963DE-6FD0-6248-86E6-24FFB11459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Agenda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AEB8E25-2ADC-DD10-740C-A3531E7F34F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solidFill>
                  <a:srgbClr val="FF0000"/>
                </a:solidFill>
              </a:rPr>
              <a:t>Simulations</a:t>
            </a:r>
          </a:p>
          <a:p>
            <a:r>
              <a:rPr lang="en-US" dirty="0"/>
              <a:t>Possible mitigations</a:t>
            </a:r>
          </a:p>
          <a:p>
            <a:r>
              <a:rPr lang="en-US" dirty="0"/>
              <a:t>Bench measurements</a:t>
            </a:r>
          </a:p>
          <a:p>
            <a:r>
              <a:rPr lang="en-US" dirty="0"/>
              <a:t>Beam measurements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C982074-3405-20B2-CA36-89386A2325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C12C8-FA3C-42BB-AE5D-1AA36EA6D49C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422922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2F609F-7696-EF91-1EB0-5EF051CAA0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027839"/>
          </a:xfrm>
        </p:spPr>
        <p:txBody>
          <a:bodyPr/>
          <a:lstStyle/>
          <a:p>
            <a:r>
              <a:rPr lang="en-US" dirty="0"/>
              <a:t>Model of Thomas from 2017</a:t>
            </a:r>
            <a:endParaRPr lang="en-GB" dirty="0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19B7BEA4-C3AE-898A-2D94-D9F97A05E8C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299830" y="1597911"/>
            <a:ext cx="6458780" cy="4351338"/>
          </a:xfr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7D010016-D156-D39D-3986-53C85820EE0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3390" y="1392964"/>
            <a:ext cx="2829320" cy="3534268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184E010E-E3D6-74E1-925C-43F204009404}"/>
              </a:ext>
            </a:extLst>
          </p:cNvPr>
          <p:cNvSpPr txBox="1"/>
          <p:nvPr/>
        </p:nvSpPr>
        <p:spPr>
          <a:xfrm>
            <a:off x="296254" y="4874111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hlinkClick r:id="rId4"/>
              </a:rPr>
              <a:t>https://indico.cern.ch/event/616762/</a:t>
            </a:r>
            <a:endParaRPr lang="en-GB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9C87260-7FE5-38DC-BCC0-436CF687A91B}"/>
              </a:ext>
            </a:extLst>
          </p:cNvPr>
          <p:cNvSpPr txBox="1"/>
          <p:nvPr/>
        </p:nvSpPr>
        <p:spPr>
          <a:xfrm>
            <a:off x="129526" y="5949249"/>
            <a:ext cx="1132893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ym typeface="Wingdings" panose="05000000000000000000" pitchFamily="2" charset="2"/>
              </a:rPr>
              <a:t> First mode power loss is hardly on the wire, and does not change as much with bunch length</a:t>
            </a:r>
          </a:p>
          <a:p>
            <a:r>
              <a:rPr lang="en-US" dirty="0">
                <a:sym typeface="Wingdings" panose="05000000000000000000" pitchFamily="2" charset="2"/>
              </a:rPr>
              <a:t> With such high Q (&gt;2000), hard to explain that mode for all scanners hits the beam spectrum lines at the same time </a:t>
            </a:r>
            <a:br>
              <a:rPr lang="en-US" dirty="0">
                <a:sym typeface="Wingdings" panose="05000000000000000000" pitchFamily="2" charset="2"/>
              </a:rPr>
            </a:br>
            <a:r>
              <a:rPr lang="en-US" dirty="0">
                <a:sym typeface="Wingdings" panose="05000000000000000000" pitchFamily="2" charset="2"/>
              </a:rPr>
              <a:t>(Deltaf~300 kHz)</a:t>
            </a:r>
            <a:endParaRPr lang="en-GB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D4E58A5-819E-C124-9947-A5B862641E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C12C8-FA3C-42BB-AE5D-1AA36EA6D49C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611538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4F9BBF-4D1F-4E82-1FB0-D962725D78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Model from Thomas from 2017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05B226B-2C2B-ED15-4340-0670E83ACEB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4164" y="1881044"/>
            <a:ext cx="10515600" cy="4351338"/>
          </a:xfrm>
        </p:spPr>
        <p:txBody>
          <a:bodyPr>
            <a:normAutofit/>
          </a:bodyPr>
          <a:lstStyle/>
          <a:p>
            <a:r>
              <a:rPr lang="en-US" sz="2400" dirty="0"/>
              <a:t>Reduced wire conductivity (9000 S/m)</a:t>
            </a:r>
          </a:p>
          <a:p>
            <a:r>
              <a:rPr lang="en-US" sz="2400" dirty="0"/>
              <a:t>Added </a:t>
            </a:r>
            <a:r>
              <a:rPr lang="en-US" sz="2400" dirty="0" err="1"/>
              <a:t>Macor</a:t>
            </a:r>
            <a:r>
              <a:rPr lang="en-US" sz="2400" dirty="0"/>
              <a:t> between wire and fork</a:t>
            </a:r>
          </a:p>
          <a:p>
            <a:r>
              <a:rPr lang="en-US" sz="2400" dirty="0"/>
              <a:t>Left the wire with no connection</a:t>
            </a:r>
          </a:p>
          <a:p>
            <a:endParaRPr lang="en-US" sz="2400" dirty="0"/>
          </a:p>
          <a:p>
            <a:pPr>
              <a:buFont typeface="Wingdings" panose="05000000000000000000" pitchFamily="2" charset="2"/>
              <a:buChar char="à"/>
            </a:pPr>
            <a:r>
              <a:rPr lang="en-US" sz="2400" dirty="0">
                <a:sym typeface="Wingdings" panose="05000000000000000000" pitchFamily="2" charset="2"/>
              </a:rPr>
              <a:t>Mode much broader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8980587-EB9C-A3A5-3338-3D055AA85B0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20864" y="2041236"/>
            <a:ext cx="5171636" cy="3161899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6EA3984B-055A-DC2A-9769-700C4A47B7C3}"/>
              </a:ext>
            </a:extLst>
          </p:cNvPr>
          <p:cNvSpPr txBox="1"/>
          <p:nvPr/>
        </p:nvSpPr>
        <p:spPr>
          <a:xfrm>
            <a:off x="1219912" y="4946512"/>
            <a:ext cx="6097424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Eigenmode 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:</a:t>
            </a:r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Calibri" panose="020F0502020204030204" pitchFamily="34" charset="0"/>
              <a:buChar char="-"/>
            </a:pPr>
            <a:r>
              <a:rPr lang="en-US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f=786 MHz</a:t>
            </a:r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Calibri" panose="020F0502020204030204" pitchFamily="34" charset="0"/>
              <a:buChar char="-"/>
            </a:pPr>
            <a:r>
              <a:rPr lang="en-US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Q=250</a:t>
            </a:r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Calibri" panose="020F0502020204030204" pitchFamily="34" charset="0"/>
              <a:buChar char="-"/>
            </a:pPr>
            <a:r>
              <a:rPr lang="en-US" sz="18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Rsh</a:t>
            </a:r>
            <a:r>
              <a:rPr lang="en-US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=3.2 </a:t>
            </a:r>
            <a:r>
              <a:rPr lang="en-US" sz="18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kOhm</a:t>
            </a:r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33C89E6-6C1A-9B50-3320-2866399526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C12C8-FA3C-42BB-AE5D-1AA36EA6D49C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1061418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4F9BBF-4D1F-4E82-1FB0-D962725D78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Model from Thomas from 2017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05B226B-2C2B-ED15-4340-0670E83ACEB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8701" y="1876187"/>
            <a:ext cx="10515600" cy="4351338"/>
          </a:xfrm>
        </p:spPr>
        <p:txBody>
          <a:bodyPr>
            <a:normAutofit/>
          </a:bodyPr>
          <a:lstStyle/>
          <a:p>
            <a:r>
              <a:rPr lang="en-US" sz="2400" dirty="0"/>
              <a:t>Reduced wire conductivity (9000 S/m)</a:t>
            </a:r>
          </a:p>
          <a:p>
            <a:r>
              <a:rPr lang="en-US" sz="2400" dirty="0"/>
              <a:t>Added </a:t>
            </a:r>
            <a:r>
              <a:rPr lang="en-US" sz="2400" dirty="0" err="1"/>
              <a:t>Macor</a:t>
            </a:r>
            <a:r>
              <a:rPr lang="en-US" sz="2400" dirty="0"/>
              <a:t> between wire and fork</a:t>
            </a:r>
          </a:p>
          <a:p>
            <a:r>
              <a:rPr lang="en-US" sz="2400" dirty="0"/>
              <a:t>Left the wire with no connection</a:t>
            </a:r>
          </a:p>
          <a:p>
            <a:endParaRPr lang="en-US" sz="2400" dirty="0"/>
          </a:p>
          <a:p>
            <a:pPr marL="0" indent="0">
              <a:buNone/>
            </a:pPr>
            <a:r>
              <a:rPr lang="en-US" sz="2400" dirty="0">
                <a:sym typeface="Wingdings" panose="05000000000000000000" pitchFamily="2" charset="2"/>
              </a:rPr>
              <a:t> Mode much broader</a:t>
            </a:r>
            <a:endParaRPr lang="en-GB" sz="24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EA3984B-055A-DC2A-9769-700C4A47B7C3}"/>
              </a:ext>
            </a:extLst>
          </p:cNvPr>
          <p:cNvSpPr txBox="1"/>
          <p:nvPr/>
        </p:nvSpPr>
        <p:spPr>
          <a:xfrm>
            <a:off x="1219912" y="4946512"/>
            <a:ext cx="6097424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Eigenmode 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:</a:t>
            </a:r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Calibri" panose="020F0502020204030204" pitchFamily="34" charset="0"/>
              <a:buChar char="-"/>
            </a:pPr>
            <a:r>
              <a:rPr lang="en-US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f=786 MHz</a:t>
            </a:r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Calibri" panose="020F0502020204030204" pitchFamily="34" charset="0"/>
              <a:buChar char="-"/>
            </a:pPr>
            <a:r>
              <a:rPr lang="en-US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Q=250</a:t>
            </a:r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Calibri" panose="020F0502020204030204" pitchFamily="34" charset="0"/>
              <a:buChar char="-"/>
            </a:pPr>
            <a:r>
              <a:rPr lang="en-US" sz="18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Rsh</a:t>
            </a:r>
            <a:r>
              <a:rPr lang="en-US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=</a:t>
            </a:r>
            <a:r>
              <a:rPr lang="en-US" dirty="0">
                <a:latin typeface="Calibri" panose="020F0502020204030204" pitchFamily="34" charset="0"/>
                <a:ea typeface="Times New Roman" panose="02020603050405020304" pitchFamily="18" charset="0"/>
              </a:rPr>
              <a:t>3.2</a:t>
            </a:r>
            <a:r>
              <a:rPr lang="en-US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kOhm</a:t>
            </a:r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B37CD14-3419-8173-C74A-AD77C67389C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43802" y="2076627"/>
            <a:ext cx="5669497" cy="3747116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570A346-4C6A-D1ED-71A0-97534511148F}"/>
              </a:ext>
            </a:extLst>
          </p:cNvPr>
          <p:cNvSpPr txBox="1"/>
          <p:nvPr/>
        </p:nvSpPr>
        <p:spPr>
          <a:xfrm>
            <a:off x="1555334" y="6308209"/>
            <a:ext cx="28540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(89% dissipated on the wire)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D9BB493-0CE1-76F2-E5F4-4820C6FE2C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C12C8-FA3C-42BB-AE5D-1AA36EA6D49C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052074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5FE653-CF9F-0A24-404A-6C94E87BED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5988" y="0"/>
            <a:ext cx="10515600" cy="1266825"/>
          </a:xfrm>
        </p:spPr>
        <p:txBody>
          <a:bodyPr/>
          <a:lstStyle/>
          <a:p>
            <a:r>
              <a:rPr lang="en-US" dirty="0"/>
              <a:t>Power loss expected from mode at ~780 MHz </a:t>
            </a:r>
            <a:endParaRPr lang="en-GB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3DF6A30-CD12-24EF-D2EC-1ECAD30170FC}"/>
              </a:ext>
            </a:extLst>
          </p:cNvPr>
          <p:cNvSpPr txBox="1"/>
          <p:nvPr/>
        </p:nvSpPr>
        <p:spPr>
          <a:xfrm>
            <a:off x="615988" y="2200275"/>
            <a:ext cx="4416465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ym typeface="Wingdings" panose="05000000000000000000" pitchFamily="2" charset="2"/>
              </a:rPr>
              <a:t>Power dissipated in the device </a:t>
            </a:r>
            <a:br>
              <a:rPr lang="en-US" dirty="0">
                <a:sym typeface="Wingdings" panose="05000000000000000000" pitchFamily="2" charset="2"/>
              </a:rPr>
            </a:br>
            <a:r>
              <a:rPr lang="en-US" dirty="0">
                <a:sym typeface="Wingdings" panose="05000000000000000000" pitchFamily="2" charset="2"/>
              </a:rPr>
              <a:t>at exact frequency: </a:t>
            </a:r>
          </a:p>
          <a:p>
            <a:pPr marL="285750" indent="-285750">
              <a:buFontTx/>
              <a:buChar char="-"/>
            </a:pPr>
            <a:r>
              <a:rPr lang="en-US" dirty="0">
                <a:sym typeface="Wingdings" panose="05000000000000000000" pitchFamily="2" charset="2"/>
              </a:rPr>
              <a:t>2023: 1.62 W (1.44 W on the carbon wire)</a:t>
            </a:r>
          </a:p>
          <a:p>
            <a:pPr marL="285750" indent="-285750">
              <a:buFontTx/>
              <a:buChar char="-"/>
            </a:pPr>
            <a:r>
              <a:rPr lang="en-US" dirty="0">
                <a:sym typeface="Wingdings" panose="05000000000000000000" pitchFamily="2" charset="2"/>
              </a:rPr>
              <a:t>2022: 0.59 W (0.52 W on the carbon wire)</a:t>
            </a:r>
          </a:p>
          <a:p>
            <a:r>
              <a:rPr lang="en-GB" dirty="0"/>
              <a:t>-    2022: 0.71 W (0.63 W </a:t>
            </a:r>
            <a:r>
              <a:rPr lang="en-US" dirty="0">
                <a:sym typeface="Wingdings" panose="05000000000000000000" pitchFamily="2" charset="2"/>
              </a:rPr>
              <a:t>on the carbon wire</a:t>
            </a:r>
            <a:r>
              <a:rPr lang="en-GB" dirty="0"/>
              <a:t>)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B5D78DE-8B0D-E339-E733-D378B7DFB4D5}"/>
              </a:ext>
            </a:extLst>
          </p:cNvPr>
          <p:cNvSpPr txBox="1"/>
          <p:nvPr/>
        </p:nvSpPr>
        <p:spPr>
          <a:xfrm>
            <a:off x="447675" y="5740400"/>
            <a:ext cx="1064374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à"/>
            </a:pPr>
            <a:r>
              <a:rPr lang="en-US" dirty="0">
                <a:sym typeface="Wingdings" panose="05000000000000000000" pitchFamily="2" charset="2"/>
              </a:rPr>
              <a:t>Power dissipated increased by more than a factor 2 in 2023 compared to 2022</a:t>
            </a: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en-US" dirty="0">
                <a:sym typeface="Wingdings" panose="05000000000000000000" pitchFamily="2" charset="2"/>
              </a:rPr>
              <a:t>Depending on frequency of the mode </a:t>
            </a:r>
            <a:r>
              <a:rPr lang="en-US" dirty="0" err="1">
                <a:sym typeface="Wingdings" panose="05000000000000000000" pitchFamily="2" charset="2"/>
              </a:rPr>
              <a:t>w.r.t.</a:t>
            </a:r>
            <a:r>
              <a:rPr lang="en-US" dirty="0">
                <a:sym typeface="Wingdings" panose="05000000000000000000" pitchFamily="2" charset="2"/>
              </a:rPr>
              <a:t> beam spectrum line, can increase from ~2W to more than 100W </a:t>
            </a:r>
            <a:endParaRPr lang="en-GB" dirty="0"/>
          </a:p>
        </p:txBody>
      </p:sp>
      <p:pic>
        <p:nvPicPr>
          <p:cNvPr id="11" name="Content Placeholder 10" descr="Chart&#10;&#10;Description automatically generated">
            <a:extLst>
              <a:ext uri="{FF2B5EF4-FFF2-40B4-BE49-F238E27FC236}">
                <a16:creationId xmlns:a16="http://schemas.microsoft.com/office/drawing/2014/main" id="{1F7A5838-B45D-9046-5FB7-7583C7047D2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7930" y="1153953"/>
            <a:ext cx="5801784" cy="4351338"/>
          </a:xfrm>
        </p:spPr>
      </p:pic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FE0BA3C1-CCB8-B15E-1F9D-4DAE9B553E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C12C8-FA3C-42BB-AE5D-1AA36EA6D49C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0636747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0DB287-F992-81C4-9425-DD4041EED1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Thermal simulation with CST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3E616FC-CBA5-0E89-396E-6B3BCCE4E1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0891" y="2096655"/>
            <a:ext cx="10515600" cy="4351338"/>
          </a:xfrm>
        </p:spPr>
        <p:txBody>
          <a:bodyPr/>
          <a:lstStyle/>
          <a:p>
            <a:r>
              <a:rPr lang="en-US" dirty="0"/>
              <a:t>Steady state</a:t>
            </a:r>
          </a:p>
          <a:p>
            <a:r>
              <a:rPr lang="en-US" dirty="0"/>
              <a:t>Assumed 1W dissipated</a:t>
            </a:r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pPr marL="0" indent="0">
              <a:buNone/>
            </a:pPr>
            <a:r>
              <a:rPr lang="en-GB" dirty="0">
                <a:sym typeface="Wingdings" panose="05000000000000000000" pitchFamily="2" charset="2"/>
              </a:rPr>
              <a:t> 50C increase on the wire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F481034-13AB-FBBD-17C4-C68222DA974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35669" y="1925166"/>
            <a:ext cx="6784240" cy="4522827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757830B-F994-053D-3196-CAB8678EF7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C12C8-FA3C-42BB-AE5D-1AA36EA6D49C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8112750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57C99C-E736-2825-CDEE-10DC2BA035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075748"/>
          </a:xfrm>
        </p:spPr>
        <p:txBody>
          <a:bodyPr/>
          <a:lstStyle/>
          <a:p>
            <a:r>
              <a:rPr lang="en-US" dirty="0"/>
              <a:t>Modes without ferrite</a:t>
            </a:r>
            <a:endParaRPr lang="en-GB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7A45F6F-C905-7ABE-193F-32E81DB997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C12C8-FA3C-42BB-AE5D-1AA36EA6D49C}" type="slidenum">
              <a:rPr lang="en-GB" smtClean="0"/>
              <a:t>9</a:t>
            </a:fld>
            <a:endParaRPr lang="en-GB"/>
          </a:p>
        </p:txBody>
      </p:sp>
      <p:graphicFrame>
        <p:nvGraphicFramePr>
          <p:cNvPr id="8" name="Table 5">
            <a:extLst>
              <a:ext uri="{FF2B5EF4-FFF2-40B4-BE49-F238E27FC236}">
                <a16:creationId xmlns:a16="http://schemas.microsoft.com/office/drawing/2014/main" id="{C14A972D-BF5C-454A-19D1-86E28D9690C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12053790"/>
              </p:ext>
            </p:extLst>
          </p:nvPr>
        </p:nvGraphicFramePr>
        <p:xfrm>
          <a:off x="347640" y="2011680"/>
          <a:ext cx="8122105" cy="1935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93233">
                  <a:extLst>
                    <a:ext uri="{9D8B030D-6E8A-4147-A177-3AD203B41FA5}">
                      <a16:colId xmlns:a16="http://schemas.microsoft.com/office/drawing/2014/main" val="989239703"/>
                    </a:ext>
                  </a:extLst>
                </a:gridCol>
                <a:gridCol w="960582">
                  <a:extLst>
                    <a:ext uri="{9D8B030D-6E8A-4147-A177-3AD203B41FA5}">
                      <a16:colId xmlns:a16="http://schemas.microsoft.com/office/drawing/2014/main" val="1764243610"/>
                    </a:ext>
                  </a:extLst>
                </a:gridCol>
                <a:gridCol w="526472">
                  <a:extLst>
                    <a:ext uri="{9D8B030D-6E8A-4147-A177-3AD203B41FA5}">
                      <a16:colId xmlns:a16="http://schemas.microsoft.com/office/drawing/2014/main" val="2808394609"/>
                    </a:ext>
                  </a:extLst>
                </a:gridCol>
                <a:gridCol w="711200">
                  <a:extLst>
                    <a:ext uri="{9D8B030D-6E8A-4147-A177-3AD203B41FA5}">
                      <a16:colId xmlns:a16="http://schemas.microsoft.com/office/drawing/2014/main" val="1645375167"/>
                    </a:ext>
                  </a:extLst>
                </a:gridCol>
                <a:gridCol w="1062182">
                  <a:extLst>
                    <a:ext uri="{9D8B030D-6E8A-4147-A177-3AD203B41FA5}">
                      <a16:colId xmlns:a16="http://schemas.microsoft.com/office/drawing/2014/main" val="4164496650"/>
                    </a:ext>
                  </a:extLst>
                </a:gridCol>
                <a:gridCol w="1163782">
                  <a:extLst>
                    <a:ext uri="{9D8B030D-6E8A-4147-A177-3AD203B41FA5}">
                      <a16:colId xmlns:a16="http://schemas.microsoft.com/office/drawing/2014/main" val="757251618"/>
                    </a:ext>
                  </a:extLst>
                </a:gridCol>
                <a:gridCol w="1191491">
                  <a:extLst>
                    <a:ext uri="{9D8B030D-6E8A-4147-A177-3AD203B41FA5}">
                      <a16:colId xmlns:a16="http://schemas.microsoft.com/office/drawing/2014/main" val="988910421"/>
                    </a:ext>
                  </a:extLst>
                </a:gridCol>
                <a:gridCol w="1413163">
                  <a:extLst>
                    <a:ext uri="{9D8B030D-6E8A-4147-A177-3AD203B41FA5}">
                      <a16:colId xmlns:a16="http://schemas.microsoft.com/office/drawing/2014/main" val="71531886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Frequency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err="1"/>
                        <a:t>Rsh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Q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On the wire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Power loss at </a:t>
                      </a:r>
                      <a:r>
                        <a:rPr lang="en-US" sz="1600" dirty="0" err="1"/>
                        <a:t>freq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Power loss at </a:t>
                      </a:r>
                      <a:r>
                        <a:rPr lang="en-US" sz="1600" dirty="0" err="1"/>
                        <a:t>freq</a:t>
                      </a:r>
                      <a:r>
                        <a:rPr lang="en-US" sz="1600" dirty="0"/>
                        <a:t> on the wire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Max power loss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Max power loss</a:t>
                      </a:r>
                      <a:r>
                        <a:rPr lang="en-GB" sz="1600" dirty="0"/>
                        <a:t> </a:t>
                      </a:r>
                      <a:r>
                        <a:rPr lang="en-US" sz="1600" dirty="0"/>
                        <a:t>on the wire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6540857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149 MHz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0.275 k</a:t>
                      </a:r>
                      <a:r>
                        <a:rPr lang="en-US" sz="1600" dirty="0">
                          <a:sym typeface="Symbol" panose="05050102010706020507" pitchFamily="18" charset="2"/>
                        </a:rPr>
                        <a:t>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894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[21%]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0.27 W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0.06W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184 W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38 W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3011949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542 MHz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0.250 k</a:t>
                      </a:r>
                      <a:r>
                        <a:rPr lang="en-US" sz="1600" dirty="0">
                          <a:sym typeface="Symbol" panose="05050102010706020507" pitchFamily="18" charset="2"/>
                        </a:rPr>
                        <a:t>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423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[20%]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0.32 W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0.06 W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44.1 W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9 W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5047493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786 MHz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3.2 k</a:t>
                      </a:r>
                      <a:r>
                        <a:rPr lang="en-US" sz="1600" dirty="0">
                          <a:sym typeface="Symbol" panose="05050102010706020507" pitchFamily="18" charset="2"/>
                        </a:rPr>
                        <a:t>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250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[89%]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1.61 W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rgbClr val="FF0000"/>
                          </a:solidFill>
                        </a:rPr>
                        <a:t>1.43 W</a:t>
                      </a:r>
                      <a:endParaRPr lang="en-GB" sz="16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44.1 W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rgbClr val="FF0000"/>
                          </a:solidFill>
                        </a:rPr>
                        <a:t>39 W</a:t>
                      </a:r>
                      <a:endParaRPr lang="en-GB" sz="16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54396873"/>
                  </a:ext>
                </a:extLst>
              </a:tr>
            </a:tbl>
          </a:graphicData>
        </a:graphic>
      </p:graphicFrame>
      <p:sp>
        <p:nvSpPr>
          <p:cNvPr id="11" name="TextBox 10">
            <a:extLst>
              <a:ext uri="{FF2B5EF4-FFF2-40B4-BE49-F238E27FC236}">
                <a16:creationId xmlns:a16="http://schemas.microsoft.com/office/drawing/2014/main" id="{6D3AF074-78E7-1F7C-A60D-173060E29769}"/>
              </a:ext>
            </a:extLst>
          </p:cNvPr>
          <p:cNvSpPr txBox="1"/>
          <p:nvPr/>
        </p:nvSpPr>
        <p:spPr>
          <a:xfrm>
            <a:off x="1339272" y="4922981"/>
            <a:ext cx="59575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ym typeface="Wingdings" panose="05000000000000000000" pitchFamily="2" charset="2"/>
              </a:rPr>
              <a:t> 3 modes are able to generate significant losses on the wire</a:t>
            </a:r>
          </a:p>
        </p:txBody>
      </p:sp>
    </p:spTree>
    <p:extLst>
      <p:ext uri="{BB962C8B-B14F-4D97-AF65-F5344CB8AC3E}">
        <p14:creationId xmlns:p14="http://schemas.microsoft.com/office/powerpoint/2010/main" val="204025861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1442</TotalTime>
  <Words>1638</Words>
  <Application>Microsoft Office PowerPoint</Application>
  <PresentationFormat>Widescreen</PresentationFormat>
  <Paragraphs>277</Paragraphs>
  <Slides>25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32" baseType="lpstr">
      <vt:lpstr>Arial</vt:lpstr>
      <vt:lpstr>Calibri</vt:lpstr>
      <vt:lpstr>Calibri Light</vt:lpstr>
      <vt:lpstr>Courier New</vt:lpstr>
      <vt:lpstr>Symbol</vt:lpstr>
      <vt:lpstr>Wingdings</vt:lpstr>
      <vt:lpstr>Office Theme</vt:lpstr>
      <vt:lpstr>Impedance WG status report </vt:lpstr>
      <vt:lpstr>Context</vt:lpstr>
      <vt:lpstr>Agenda</vt:lpstr>
      <vt:lpstr>Model of Thomas from 2017</vt:lpstr>
      <vt:lpstr>Model from Thomas from 2017</vt:lpstr>
      <vt:lpstr>Model from Thomas from 2017</vt:lpstr>
      <vt:lpstr>Power loss expected from mode at ~780 MHz </vt:lpstr>
      <vt:lpstr>Thermal simulation with CST</vt:lpstr>
      <vt:lpstr>Modes without ferrite</vt:lpstr>
      <vt:lpstr>Modes without ferrite</vt:lpstr>
      <vt:lpstr>Agenda</vt:lpstr>
      <vt:lpstr>Possible solutions to reduce power loss to the wire </vt:lpstr>
      <vt:lpstr>Possible solutions to reduce power loss to ferrite</vt:lpstr>
      <vt:lpstr>With ferrite</vt:lpstr>
      <vt:lpstr>Power loss expected from mode at ~780 MHz</vt:lpstr>
      <vt:lpstr>Agenda</vt:lpstr>
      <vt:lpstr>Bench measurements</vt:lpstr>
      <vt:lpstr>Goals for bench measurements</vt:lpstr>
      <vt:lpstr>Agenda</vt:lpstr>
      <vt:lpstr>Beam measurements  (by Alice and Niky with the help of Giulia and Rama and SPS OP crew)</vt:lpstr>
      <vt:lpstr>Action plan (from Wednesday IWG)</vt:lpstr>
      <vt:lpstr>SPS linear wirescanners</vt:lpstr>
      <vt:lpstr>LHC wire scanner</vt:lpstr>
      <vt:lpstr>PowerPoint Presentation</vt:lpstr>
      <vt:lpstr>Difficult to fit spectrum with binomial distribution  to be followed up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Simulations of SPS Wirescanner breakage</dc:title>
  <dc:creator>Benoit Salvant</dc:creator>
  <cp:lastModifiedBy>Benoit Salvant</cp:lastModifiedBy>
  <cp:revision>97</cp:revision>
  <dcterms:created xsi:type="dcterms:W3CDTF">2023-05-03T06:29:51Z</dcterms:created>
  <dcterms:modified xsi:type="dcterms:W3CDTF">2023-05-05T09:09:56Z</dcterms:modified>
</cp:coreProperties>
</file>