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57" r:id="rId5"/>
    <p:sldId id="258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20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58939-D160-AAD0-615E-61AB015727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AE8A67-922C-4044-0BAA-4884EDB6AC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51444-35E4-704F-5612-87F8FCEE5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02F86-714D-4373-A52A-22BFCB91CB28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AAC328-F91A-8D33-EFFE-4F65C7B8D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277B92-B8C0-4657-C3A2-624181466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E9D06-1D3A-406D-9792-B2D11763A1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73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D3C82-7142-8761-2F7F-F03D01796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57B3EA-85E6-D520-4DE4-759CB92AA2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2A6AA6-9117-736C-51C2-55542BC60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02F86-714D-4373-A52A-22BFCB91CB28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742622-D7E1-F5F5-2CA6-3260F6958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43863A-F6AB-65E2-CC25-E8A98719A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E9D06-1D3A-406D-9792-B2D11763A1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149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8C007A-DC4C-577C-9A4D-B8B596B635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24027D-D3A9-9671-3593-75F9C96B6F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79C4B-A60D-18A6-A309-E43865539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02F86-714D-4373-A52A-22BFCB91CB28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67278E-0F0D-6DCB-84B6-5CC76337E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FE9DD1-7E92-1139-78C8-EAB91B3A2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E9D06-1D3A-406D-9792-B2D11763A1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115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2EA3C-32EC-2133-A215-087455C24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4EFDD6-902F-B0CF-CB88-BDF05A1ED4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15B3B-23C9-98CE-D0C9-60EDEEE72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02F86-714D-4373-A52A-22BFCB91CB28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FA2F3-F302-4EA6-5224-F613C0C9C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E06BBD-1B52-7716-4932-AD030A2ED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E9D06-1D3A-406D-9792-B2D11763A1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6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29625-09CD-42B2-CF7B-8C6CCF972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4BAD88-12FD-4571-4EF7-6B50D05045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1B70F3-3E23-41BA-A106-B72539F43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02F86-714D-4373-A52A-22BFCB91CB28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DF96D9-4B61-CCF7-BA3F-808C1DE19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367698-9EBB-48D7-5F05-D7CAC812C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E9D06-1D3A-406D-9792-B2D11763A1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328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EC9D1-240F-0C03-DD77-F0ACE1492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5BBED2-2953-AF52-F4A7-E754E90DD1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AF7216-1F7B-0455-7D09-2EA36E70AD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59FFF4-08EE-F305-0350-C3E3F5A9C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02F86-714D-4373-A52A-22BFCB91CB28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47AC33-14E8-2F95-105A-72B8B74FD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40B7C3-204B-DFBE-DCF2-59C76C369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E9D06-1D3A-406D-9792-B2D11763A1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725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6B552-BA60-15B7-7AE4-4A8A0928B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C2F529-C62D-6D1B-B1A1-31F2E5E7BE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91E1A1-AB21-5558-580E-DF5B0BD87A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9F46F2-E30D-E71F-1865-C578121FF5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82D792-892D-E2FA-E3D0-EC9B4D2C6A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83BC77-5BE5-9911-C45A-FD901EE98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02F86-714D-4373-A52A-22BFCB91CB28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3687E5-C7AB-C992-1E48-0710E1FA9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6859D3-CC2E-91B8-54DE-7AF03979E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E9D06-1D3A-406D-9792-B2D11763A1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592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F1528-47C7-C8FA-33A5-4D2075690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9C86AF-FFB7-E3C7-25A5-E4B947E44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02F86-714D-4373-A52A-22BFCB91CB28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B12D0C-7DDB-A86E-967F-5903312FF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DE639C-5961-F0D6-5FE8-2A38BE1F1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E9D06-1D3A-406D-9792-B2D11763A1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105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260528-6B42-9A45-A08C-3E20985F3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02F86-714D-4373-A52A-22BFCB91CB28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52EF58-39B7-9C00-ED3C-03A488C92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F650EE-264B-F391-7F93-0A5A7CDB2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E9D06-1D3A-406D-9792-B2D11763A1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333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DF2326-029B-FA9F-FB14-69FB7E020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DC7F-7CBC-46F2-21A0-7CD64FA49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9CEE39-49DB-4696-C0EC-3F00677275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63715A-CFD6-3424-6C77-2AC78DBA3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02F86-714D-4373-A52A-22BFCB91CB28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04B8B2-E538-5E9E-D9AC-9D4B305E3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252DF9-2433-31E0-D6C7-483B784CC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E9D06-1D3A-406D-9792-B2D11763A1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10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E599E-8E5D-EBDC-CE9F-BDC6FCEE2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0C87FC-52CD-2E1F-7DE7-B581C08BED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1024B9-779D-947C-3C60-DA5FDEB039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E0612A-B068-06C0-A7F1-75E3C411C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02F86-714D-4373-A52A-22BFCB91CB28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E83FE4-F966-1FB1-0706-B2C00CFA4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AEA796-6F1E-D929-44A5-256CF616E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E9D06-1D3A-406D-9792-B2D11763A1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601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443749-5E2C-16C0-4B7E-E75227A4A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CF939E-B969-3B83-5D57-05A7DF489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401B59-FABD-DC95-232E-48A648E1B6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02F86-714D-4373-A52A-22BFCB91CB28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EE0D0E-0425-C7E9-75BB-1188093806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2156CF-D557-32CB-4796-185ED44FC9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E9D06-1D3A-406D-9792-B2D11763A1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647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526E0BFB-CDF1-4990-8C11-AC849311E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Hand with red strings">
            <a:extLst>
              <a:ext uri="{FF2B5EF4-FFF2-40B4-BE49-F238E27FC236}">
                <a16:creationId xmlns:a16="http://schemas.microsoft.com/office/drawing/2014/main" id="{5ACAF245-1B5F-DA9D-BF0E-8A1A53EF7B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298" t="6315" b="2776"/>
          <a:stretch/>
        </p:blipFill>
        <p:spPr>
          <a:xfrm>
            <a:off x="-2" y="10"/>
            <a:ext cx="8668512" cy="685799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6069A1F8-9BEB-4786-9694-FC48B2D75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788244" y="0"/>
            <a:ext cx="940375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0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E1C94E-D466-B3FA-76DD-729A3C05A3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48600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US" sz="4800"/>
              <a:t>SPS WS wire breakage</a:t>
            </a:r>
            <a:endParaRPr lang="en-GB" sz="480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130540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51648" y="4546920"/>
            <a:ext cx="402336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75217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17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13">
            <a:extLst>
              <a:ext uri="{FF2B5EF4-FFF2-40B4-BE49-F238E27FC236}">
                <a16:creationId xmlns:a16="http://schemas.microsoft.com/office/drawing/2014/main" id="{0EC88293-A90B-1A44-D3FA-D61A84695D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882" b="-1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24" name="Rectangle 19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1">
            <a:extLst>
              <a:ext uri="{FF2B5EF4-FFF2-40B4-BE49-F238E27FC236}">
                <a16:creationId xmlns:a16="http://schemas.microsoft.com/office/drawing/2014/main" id="{30B69F8F-3468-E5AD-3460-4CA8FD3A4091}"/>
              </a:ext>
            </a:extLst>
          </p:cNvPr>
          <p:cNvSpPr txBox="1"/>
          <p:nvPr/>
        </p:nvSpPr>
        <p:spPr>
          <a:xfrm>
            <a:off x="7531610" y="2434201"/>
            <a:ext cx="3822189" cy="3742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First results from C wire imagery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The C wire is present on all four forks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Sharp fracture breakage presents in most of the sample, in one case a necking is visible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More results in the coming days</a:t>
            </a:r>
          </a:p>
        </p:txBody>
      </p:sp>
    </p:spTree>
    <p:extLst>
      <p:ext uri="{BB962C8B-B14F-4D97-AF65-F5344CB8AC3E}">
        <p14:creationId xmlns:p14="http://schemas.microsoft.com/office/powerpoint/2010/main" val="1147710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Close-up of a copper wire&#10;&#10;Description automatically generated with low confidence">
            <a:extLst>
              <a:ext uri="{FF2B5EF4-FFF2-40B4-BE49-F238E27FC236}">
                <a16:creationId xmlns:a16="http://schemas.microsoft.com/office/drawing/2014/main" id="{7E3562C3-707B-A45A-21A9-02F939BA29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400"/>
          <a:stretch/>
        </p:blipFill>
        <p:spPr bwMode="auto">
          <a:xfrm>
            <a:off x="1609539" y="321734"/>
            <a:ext cx="3122089" cy="2905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70" name="Rectangle 2069">
            <a:extLst>
              <a:ext uri="{FF2B5EF4-FFF2-40B4-BE49-F238E27FC236}">
                <a16:creationId xmlns:a16="http://schemas.microsoft.com/office/drawing/2014/main" id="{417CDA24-35F8-4540-8C52-3096D6D949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50280" y="0"/>
            <a:ext cx="9144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60" name="Picture 12" descr="A close-up of a broken piece of metal&#10;&#10;Description automatically generated with low confidence">
            <a:extLst>
              <a:ext uri="{FF2B5EF4-FFF2-40B4-BE49-F238E27FC236}">
                <a16:creationId xmlns:a16="http://schemas.microsoft.com/office/drawing/2014/main" id="{0B75CB81-3B3B-F5F5-D187-E6FE5C1128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4186"/>
          <a:stretch/>
        </p:blipFill>
        <p:spPr bwMode="auto">
          <a:xfrm>
            <a:off x="6842875" y="321734"/>
            <a:ext cx="4042912" cy="2905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75" name="Rectangle 2071">
            <a:extLst>
              <a:ext uri="{FF2B5EF4-FFF2-40B4-BE49-F238E27FC236}">
                <a16:creationId xmlns:a16="http://schemas.microsoft.com/office/drawing/2014/main" id="{8658BFE0-4E65-4174-9C75-687C94E882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383280"/>
            <a:ext cx="6126480" cy="914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4" name="Rectangle 2073">
            <a:extLst>
              <a:ext uri="{FF2B5EF4-FFF2-40B4-BE49-F238E27FC236}">
                <a16:creationId xmlns:a16="http://schemas.microsoft.com/office/drawing/2014/main" id="{FA75DFED-A0C1-4A83-BE1D-0271C1826E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65520" y="3383280"/>
            <a:ext cx="6126480" cy="914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3F0EDD-D7EC-CC18-24C5-81CBE54253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0210" y="3631096"/>
            <a:ext cx="3680746" cy="2760560"/>
          </a:xfrm>
          <a:prstGeom prst="rect">
            <a:avLst/>
          </a:prstGeom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CC1CB0FD-0B62-E470-7DBC-6FF428E384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5" r="-3" b="3741"/>
          <a:stretch/>
        </p:blipFill>
        <p:spPr bwMode="auto">
          <a:xfrm>
            <a:off x="6943497" y="3631096"/>
            <a:ext cx="3841669" cy="276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917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6">
            <a:extLst>
              <a:ext uri="{FF2B5EF4-FFF2-40B4-BE49-F238E27FC236}">
                <a16:creationId xmlns:a16="http://schemas.microsoft.com/office/drawing/2014/main" id="{E8DC6FCD-811B-436E-9FEE-FC957486CD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7" name="Picture 26" descr="A picture containing invertebrate, screenshot, acarine&#10;&#10;Description automatically generated">
            <a:extLst>
              <a:ext uri="{FF2B5EF4-FFF2-40B4-BE49-F238E27FC236}">
                <a16:creationId xmlns:a16="http://schemas.microsoft.com/office/drawing/2014/main" id="{87E408D2-1A06-83F0-11B0-9312333D17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88" r="-2" b="15348"/>
          <a:stretch/>
        </p:blipFill>
        <p:spPr>
          <a:xfrm>
            <a:off x="198739" y="171717"/>
            <a:ext cx="5804105" cy="3167426"/>
          </a:xfrm>
          <a:prstGeom prst="rect">
            <a:avLst/>
          </a:prstGeom>
        </p:spPr>
      </p:pic>
      <p:pic>
        <p:nvPicPr>
          <p:cNvPr id="30" name="Picture 29" descr="A close-up of a pencil&#10;&#10;Description automatically generated with low confidence">
            <a:extLst>
              <a:ext uri="{FF2B5EF4-FFF2-40B4-BE49-F238E27FC236}">
                <a16:creationId xmlns:a16="http://schemas.microsoft.com/office/drawing/2014/main" id="{5EA06A0D-E755-35CD-A716-2ED0D05C90E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4" r="2" b="24136"/>
          <a:stretch/>
        </p:blipFill>
        <p:spPr>
          <a:xfrm>
            <a:off x="6195373" y="171717"/>
            <a:ext cx="5797883" cy="3167426"/>
          </a:xfrm>
          <a:prstGeom prst="rect">
            <a:avLst/>
          </a:prstGeom>
        </p:spPr>
      </p:pic>
      <p:pic>
        <p:nvPicPr>
          <p:cNvPr id="32" name="Picture 31" descr="Close-up of a dental tool&#10;&#10;Description automatically generated with low confidence">
            <a:extLst>
              <a:ext uri="{FF2B5EF4-FFF2-40B4-BE49-F238E27FC236}">
                <a16:creationId xmlns:a16="http://schemas.microsoft.com/office/drawing/2014/main" id="{E91E321F-0095-125F-0267-5D78EFA66E3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05" r="-2" b="22002"/>
          <a:stretch/>
        </p:blipFill>
        <p:spPr>
          <a:xfrm>
            <a:off x="198739" y="3510858"/>
            <a:ext cx="5804105" cy="2789948"/>
          </a:xfrm>
          <a:prstGeom prst="rect">
            <a:avLst/>
          </a:prstGeom>
        </p:spPr>
      </p:pic>
      <p:pic>
        <p:nvPicPr>
          <p:cNvPr id="25" name="Picture 24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44C37365-79FB-E1A3-FA86-31E591DC08B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50" r="2" b="22091"/>
          <a:stretch/>
        </p:blipFill>
        <p:spPr>
          <a:xfrm>
            <a:off x="6195372" y="3510858"/>
            <a:ext cx="5797883" cy="278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554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close-up of a needle&#10;&#10;Description automatically generated with medium confidence">
            <a:extLst>
              <a:ext uri="{FF2B5EF4-FFF2-40B4-BE49-F238E27FC236}">
                <a16:creationId xmlns:a16="http://schemas.microsoft.com/office/drawing/2014/main" id="{D6D358F0-0DFF-5861-CC96-A9F92FE920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42" r="6423" b="-1"/>
          <a:stretch/>
        </p:blipFill>
        <p:spPr>
          <a:xfrm>
            <a:off x="191086" y="171715"/>
            <a:ext cx="5813197" cy="6129087"/>
          </a:xfrm>
          <a:prstGeom prst="rect">
            <a:avLst/>
          </a:prstGeom>
        </p:spPr>
      </p:pic>
      <p:pic>
        <p:nvPicPr>
          <p:cNvPr id="7" name="Picture 6" descr="A close-up of a metal bar&#10;&#10;Description automatically generated with low confidence">
            <a:extLst>
              <a:ext uri="{FF2B5EF4-FFF2-40B4-BE49-F238E27FC236}">
                <a16:creationId xmlns:a16="http://schemas.microsoft.com/office/drawing/2014/main" id="{C79239EC-05CA-1B18-E245-405CD33F71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44"/>
          <a:stretch/>
        </p:blipFill>
        <p:spPr>
          <a:xfrm>
            <a:off x="6196929" y="171716"/>
            <a:ext cx="5803986" cy="3171422"/>
          </a:xfrm>
          <a:prstGeom prst="rect">
            <a:avLst/>
          </a:prstGeom>
        </p:spPr>
      </p:pic>
      <p:pic>
        <p:nvPicPr>
          <p:cNvPr id="5" name="Picture 4" descr="A close-up of a metal bar&#10;&#10;Description automatically generated with low confidence">
            <a:extLst>
              <a:ext uri="{FF2B5EF4-FFF2-40B4-BE49-F238E27FC236}">
                <a16:creationId xmlns:a16="http://schemas.microsoft.com/office/drawing/2014/main" id="{779601F8-C0EF-F784-C981-42A749FF285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04"/>
          <a:stretch/>
        </p:blipFill>
        <p:spPr>
          <a:xfrm>
            <a:off x="6196929" y="3514856"/>
            <a:ext cx="5786386" cy="27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20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181FC64-B306-4821-98E2-780662EFC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Picture 3" descr="A close-up of a machine&#10;&#10;Description automatically generated with medium confidence">
            <a:extLst>
              <a:ext uri="{FF2B5EF4-FFF2-40B4-BE49-F238E27FC236}">
                <a16:creationId xmlns:a16="http://schemas.microsoft.com/office/drawing/2014/main" id="{B95E044D-8FBE-4292-6A72-855B0B45FC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35"/>
          <a:stretch/>
        </p:blipFill>
        <p:spPr>
          <a:xfrm>
            <a:off x="0" y="10"/>
            <a:ext cx="9947062" cy="6857990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871FC61-DD4E-47D4-81FD-8A7E7D12B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986049" y="0"/>
            <a:ext cx="5205951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F9EC3F91-A75C-4F74-867E-E4C28C135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48226" y="0"/>
            <a:ext cx="5043774" cy="6858000"/>
          </a:xfrm>
          <a:custGeom>
            <a:avLst/>
            <a:gdLst>
              <a:gd name="connsiteX0" fmla="*/ 1648981 w 5043774"/>
              <a:gd name="connsiteY0" fmla="*/ 0 h 6858000"/>
              <a:gd name="connsiteX1" fmla="*/ 2759699 w 5043774"/>
              <a:gd name="connsiteY1" fmla="*/ 0 h 6858000"/>
              <a:gd name="connsiteX2" fmla="*/ 3379301 w 5043774"/>
              <a:gd name="connsiteY2" fmla="*/ 0 h 6858000"/>
              <a:gd name="connsiteX3" fmla="*/ 3552342 w 5043774"/>
              <a:gd name="connsiteY3" fmla="*/ 0 h 6858000"/>
              <a:gd name="connsiteX4" fmla="*/ 4617166 w 5043774"/>
              <a:gd name="connsiteY4" fmla="*/ 0 h 6858000"/>
              <a:gd name="connsiteX5" fmla="*/ 4786130 w 5043774"/>
              <a:gd name="connsiteY5" fmla="*/ 0 h 6858000"/>
              <a:gd name="connsiteX6" fmla="*/ 4980168 w 5043774"/>
              <a:gd name="connsiteY6" fmla="*/ 0 h 6858000"/>
              <a:gd name="connsiteX7" fmla="*/ 5043774 w 5043774"/>
              <a:gd name="connsiteY7" fmla="*/ 0 h 6858000"/>
              <a:gd name="connsiteX8" fmla="*/ 5043774 w 5043774"/>
              <a:gd name="connsiteY8" fmla="*/ 6858000 h 6858000"/>
              <a:gd name="connsiteX9" fmla="*/ 4980168 w 5043774"/>
              <a:gd name="connsiteY9" fmla="*/ 6858000 h 6858000"/>
              <a:gd name="connsiteX10" fmla="*/ 4786130 w 5043774"/>
              <a:gd name="connsiteY10" fmla="*/ 6858000 h 6858000"/>
              <a:gd name="connsiteX11" fmla="*/ 4617166 w 5043774"/>
              <a:gd name="connsiteY11" fmla="*/ 6858000 h 6858000"/>
              <a:gd name="connsiteX12" fmla="*/ 3552342 w 5043774"/>
              <a:gd name="connsiteY12" fmla="*/ 6858000 h 6858000"/>
              <a:gd name="connsiteX13" fmla="*/ 3379301 w 5043774"/>
              <a:gd name="connsiteY13" fmla="*/ 6858000 h 6858000"/>
              <a:gd name="connsiteX14" fmla="*/ 2759699 w 5043774"/>
              <a:gd name="connsiteY14" fmla="*/ 6858000 h 6858000"/>
              <a:gd name="connsiteX15" fmla="*/ 2542782 w 5043774"/>
              <a:gd name="connsiteY15" fmla="*/ 6858000 h 6858000"/>
              <a:gd name="connsiteX16" fmla="*/ 2429239 w 5043774"/>
              <a:gd name="connsiteY16" fmla="*/ 6780599 h 6858000"/>
              <a:gd name="connsiteX17" fmla="*/ 1904328 w 5043774"/>
              <a:gd name="connsiteY17" fmla="*/ 6374814 h 6858000"/>
              <a:gd name="connsiteX18" fmla="*/ 0 w 5043774"/>
              <a:gd name="connsiteY18" fmla="*/ 3621656 h 6858000"/>
              <a:gd name="connsiteX19" fmla="*/ 1626503 w 5043774"/>
              <a:gd name="connsiteY19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043774" h="6858000">
                <a:moveTo>
                  <a:pt x="1648981" y="0"/>
                </a:moveTo>
                <a:lnTo>
                  <a:pt x="2759699" y="0"/>
                </a:lnTo>
                <a:lnTo>
                  <a:pt x="3379301" y="0"/>
                </a:lnTo>
                <a:lnTo>
                  <a:pt x="3552342" y="0"/>
                </a:lnTo>
                <a:lnTo>
                  <a:pt x="4617166" y="0"/>
                </a:lnTo>
                <a:lnTo>
                  <a:pt x="4786130" y="0"/>
                </a:lnTo>
                <a:lnTo>
                  <a:pt x="4980168" y="0"/>
                </a:lnTo>
                <a:lnTo>
                  <a:pt x="5043774" y="0"/>
                </a:lnTo>
                <a:lnTo>
                  <a:pt x="5043774" y="6858000"/>
                </a:lnTo>
                <a:lnTo>
                  <a:pt x="4980168" y="6858000"/>
                </a:lnTo>
                <a:lnTo>
                  <a:pt x="4786130" y="6858000"/>
                </a:lnTo>
                <a:lnTo>
                  <a:pt x="4617166" y="6858000"/>
                </a:lnTo>
                <a:lnTo>
                  <a:pt x="3552342" y="6858000"/>
                </a:lnTo>
                <a:lnTo>
                  <a:pt x="3379301" y="6858000"/>
                </a:lnTo>
                <a:lnTo>
                  <a:pt x="2759699" y="6858000"/>
                </a:lnTo>
                <a:lnTo>
                  <a:pt x="2542782" y="6858000"/>
                </a:lnTo>
                <a:lnTo>
                  <a:pt x="2429239" y="6780599"/>
                </a:lnTo>
                <a:cubicBezTo>
                  <a:pt x="2252641" y="6653108"/>
                  <a:pt x="2079285" y="6515397"/>
                  <a:pt x="1904328" y="6374814"/>
                </a:cubicBezTo>
                <a:cubicBezTo>
                  <a:pt x="943579" y="5602839"/>
                  <a:pt x="0" y="4969131"/>
                  <a:pt x="0" y="3621656"/>
                </a:cubicBezTo>
                <a:cubicBezTo>
                  <a:pt x="0" y="2093192"/>
                  <a:pt x="582912" y="754641"/>
                  <a:pt x="1626503" y="14997"/>
                </a:cubicBezTo>
                <a:close/>
              </a:path>
            </a:pathLst>
          </a:cu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29A1E2C-5AC8-40FC-99E9-832069D397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97013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51F5D8-9311-C3DC-AE69-68B35E7831B9}"/>
              </a:ext>
            </a:extLst>
          </p:cNvPr>
          <p:cNvSpPr txBox="1"/>
          <p:nvPr/>
        </p:nvSpPr>
        <p:spPr>
          <a:xfrm>
            <a:off x="8046719" y="2722729"/>
            <a:ext cx="3633747" cy="2700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0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Option 1: electrical feedthrough plug with RF contact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BA7C19-ED47-DE99-D91D-0042386C0CBF}"/>
              </a:ext>
            </a:extLst>
          </p:cNvPr>
          <p:cNvSpPr/>
          <p:nvPr/>
        </p:nvSpPr>
        <p:spPr>
          <a:xfrm>
            <a:off x="5080000" y="5688531"/>
            <a:ext cx="589180" cy="63526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937E98F-6D73-DBD7-4E5B-2D1CA16D4F9C}"/>
              </a:ext>
            </a:extLst>
          </p:cNvPr>
          <p:cNvSpPr/>
          <p:nvPr/>
        </p:nvSpPr>
        <p:spPr>
          <a:xfrm>
            <a:off x="5038725" y="570865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6018B0F-564C-85C4-F7A0-7275E3548625}"/>
              </a:ext>
            </a:extLst>
          </p:cNvPr>
          <p:cNvSpPr/>
          <p:nvPr/>
        </p:nvSpPr>
        <p:spPr>
          <a:xfrm>
            <a:off x="5654675" y="571500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Connector: Curved 18">
            <a:extLst>
              <a:ext uri="{FF2B5EF4-FFF2-40B4-BE49-F238E27FC236}">
                <a16:creationId xmlns:a16="http://schemas.microsoft.com/office/drawing/2014/main" id="{EDD8064D-B556-04CD-11C2-A849A452CDE3}"/>
              </a:ext>
            </a:extLst>
          </p:cNvPr>
          <p:cNvCxnSpPr>
            <a:cxnSpLocks/>
          </p:cNvCxnSpPr>
          <p:nvPr/>
        </p:nvCxnSpPr>
        <p:spPr>
          <a:xfrm rot="10800000" flipV="1">
            <a:off x="5374590" y="3627120"/>
            <a:ext cx="3292076" cy="2484120"/>
          </a:xfrm>
          <a:prstGeom prst="curvedConnector3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or: Curved 20">
            <a:extLst>
              <a:ext uri="{FF2B5EF4-FFF2-40B4-BE49-F238E27FC236}">
                <a16:creationId xmlns:a16="http://schemas.microsoft.com/office/drawing/2014/main" id="{152E0518-35F2-E99F-3CC5-90803FC892A9}"/>
              </a:ext>
            </a:extLst>
          </p:cNvPr>
          <p:cNvCxnSpPr>
            <a:cxnSpLocks/>
          </p:cNvCxnSpPr>
          <p:nvPr/>
        </p:nvCxnSpPr>
        <p:spPr>
          <a:xfrm rot="10800000" flipV="1">
            <a:off x="5700395" y="3627119"/>
            <a:ext cx="5343071" cy="2104387"/>
          </a:xfrm>
          <a:prstGeom prst="curvedConnector3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540F396-A8B7-4B10-FCDC-4F714F32F26F}"/>
              </a:ext>
            </a:extLst>
          </p:cNvPr>
          <p:cNvSpPr txBox="1"/>
          <p:nvPr/>
        </p:nvSpPr>
        <p:spPr>
          <a:xfrm>
            <a:off x="2965264" y="320040"/>
            <a:ext cx="5132495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800" dirty="0"/>
              <a:t>First solution to be tested with measurements in 867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8480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181FC64-B306-4821-98E2-780662EFC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Picture 3" descr="A close-up of a machine&#10;&#10;Description automatically generated with medium confidence">
            <a:extLst>
              <a:ext uri="{FF2B5EF4-FFF2-40B4-BE49-F238E27FC236}">
                <a16:creationId xmlns:a16="http://schemas.microsoft.com/office/drawing/2014/main" id="{B95E044D-8FBE-4292-6A72-855B0B45FC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35"/>
          <a:stretch/>
        </p:blipFill>
        <p:spPr>
          <a:xfrm>
            <a:off x="0" y="10"/>
            <a:ext cx="9947062" cy="6857990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871FC61-DD4E-47D4-81FD-8A7E7D12B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986049" y="0"/>
            <a:ext cx="5205951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F9EC3F91-A75C-4F74-867E-E4C28C135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48226" y="0"/>
            <a:ext cx="5043774" cy="6858000"/>
          </a:xfrm>
          <a:custGeom>
            <a:avLst/>
            <a:gdLst>
              <a:gd name="connsiteX0" fmla="*/ 1648981 w 5043774"/>
              <a:gd name="connsiteY0" fmla="*/ 0 h 6858000"/>
              <a:gd name="connsiteX1" fmla="*/ 2759699 w 5043774"/>
              <a:gd name="connsiteY1" fmla="*/ 0 h 6858000"/>
              <a:gd name="connsiteX2" fmla="*/ 3379301 w 5043774"/>
              <a:gd name="connsiteY2" fmla="*/ 0 h 6858000"/>
              <a:gd name="connsiteX3" fmla="*/ 3552342 w 5043774"/>
              <a:gd name="connsiteY3" fmla="*/ 0 h 6858000"/>
              <a:gd name="connsiteX4" fmla="*/ 4617166 w 5043774"/>
              <a:gd name="connsiteY4" fmla="*/ 0 h 6858000"/>
              <a:gd name="connsiteX5" fmla="*/ 4786130 w 5043774"/>
              <a:gd name="connsiteY5" fmla="*/ 0 h 6858000"/>
              <a:gd name="connsiteX6" fmla="*/ 4980168 w 5043774"/>
              <a:gd name="connsiteY6" fmla="*/ 0 h 6858000"/>
              <a:gd name="connsiteX7" fmla="*/ 5043774 w 5043774"/>
              <a:gd name="connsiteY7" fmla="*/ 0 h 6858000"/>
              <a:gd name="connsiteX8" fmla="*/ 5043774 w 5043774"/>
              <a:gd name="connsiteY8" fmla="*/ 6858000 h 6858000"/>
              <a:gd name="connsiteX9" fmla="*/ 4980168 w 5043774"/>
              <a:gd name="connsiteY9" fmla="*/ 6858000 h 6858000"/>
              <a:gd name="connsiteX10" fmla="*/ 4786130 w 5043774"/>
              <a:gd name="connsiteY10" fmla="*/ 6858000 h 6858000"/>
              <a:gd name="connsiteX11" fmla="*/ 4617166 w 5043774"/>
              <a:gd name="connsiteY11" fmla="*/ 6858000 h 6858000"/>
              <a:gd name="connsiteX12" fmla="*/ 3552342 w 5043774"/>
              <a:gd name="connsiteY12" fmla="*/ 6858000 h 6858000"/>
              <a:gd name="connsiteX13" fmla="*/ 3379301 w 5043774"/>
              <a:gd name="connsiteY13" fmla="*/ 6858000 h 6858000"/>
              <a:gd name="connsiteX14" fmla="*/ 2759699 w 5043774"/>
              <a:gd name="connsiteY14" fmla="*/ 6858000 h 6858000"/>
              <a:gd name="connsiteX15" fmla="*/ 2542782 w 5043774"/>
              <a:gd name="connsiteY15" fmla="*/ 6858000 h 6858000"/>
              <a:gd name="connsiteX16" fmla="*/ 2429239 w 5043774"/>
              <a:gd name="connsiteY16" fmla="*/ 6780599 h 6858000"/>
              <a:gd name="connsiteX17" fmla="*/ 1904328 w 5043774"/>
              <a:gd name="connsiteY17" fmla="*/ 6374814 h 6858000"/>
              <a:gd name="connsiteX18" fmla="*/ 0 w 5043774"/>
              <a:gd name="connsiteY18" fmla="*/ 3621656 h 6858000"/>
              <a:gd name="connsiteX19" fmla="*/ 1626503 w 5043774"/>
              <a:gd name="connsiteY19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043774" h="6858000">
                <a:moveTo>
                  <a:pt x="1648981" y="0"/>
                </a:moveTo>
                <a:lnTo>
                  <a:pt x="2759699" y="0"/>
                </a:lnTo>
                <a:lnTo>
                  <a:pt x="3379301" y="0"/>
                </a:lnTo>
                <a:lnTo>
                  <a:pt x="3552342" y="0"/>
                </a:lnTo>
                <a:lnTo>
                  <a:pt x="4617166" y="0"/>
                </a:lnTo>
                <a:lnTo>
                  <a:pt x="4786130" y="0"/>
                </a:lnTo>
                <a:lnTo>
                  <a:pt x="4980168" y="0"/>
                </a:lnTo>
                <a:lnTo>
                  <a:pt x="5043774" y="0"/>
                </a:lnTo>
                <a:lnTo>
                  <a:pt x="5043774" y="6858000"/>
                </a:lnTo>
                <a:lnTo>
                  <a:pt x="4980168" y="6858000"/>
                </a:lnTo>
                <a:lnTo>
                  <a:pt x="4786130" y="6858000"/>
                </a:lnTo>
                <a:lnTo>
                  <a:pt x="4617166" y="6858000"/>
                </a:lnTo>
                <a:lnTo>
                  <a:pt x="3552342" y="6858000"/>
                </a:lnTo>
                <a:lnTo>
                  <a:pt x="3379301" y="6858000"/>
                </a:lnTo>
                <a:lnTo>
                  <a:pt x="2759699" y="6858000"/>
                </a:lnTo>
                <a:lnTo>
                  <a:pt x="2542782" y="6858000"/>
                </a:lnTo>
                <a:lnTo>
                  <a:pt x="2429239" y="6780599"/>
                </a:lnTo>
                <a:cubicBezTo>
                  <a:pt x="2252641" y="6653108"/>
                  <a:pt x="2079285" y="6515397"/>
                  <a:pt x="1904328" y="6374814"/>
                </a:cubicBezTo>
                <a:cubicBezTo>
                  <a:pt x="943579" y="5602839"/>
                  <a:pt x="0" y="4969131"/>
                  <a:pt x="0" y="3621656"/>
                </a:cubicBezTo>
                <a:cubicBezTo>
                  <a:pt x="0" y="2093192"/>
                  <a:pt x="582912" y="754641"/>
                  <a:pt x="1626503" y="14997"/>
                </a:cubicBezTo>
                <a:close/>
              </a:path>
            </a:pathLst>
          </a:cu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29A1E2C-5AC8-40FC-99E9-832069D397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97013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51F5D8-9311-C3DC-AE69-68B35E7831B9}"/>
              </a:ext>
            </a:extLst>
          </p:cNvPr>
          <p:cNvSpPr txBox="1"/>
          <p:nvPr/>
        </p:nvSpPr>
        <p:spPr>
          <a:xfrm>
            <a:off x="8046719" y="2722729"/>
            <a:ext cx="3633747" cy="2700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0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Option 2:rotating plug with rotating RF contact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937E98F-6D73-DBD7-4E5B-2D1CA16D4F9C}"/>
              </a:ext>
            </a:extLst>
          </p:cNvPr>
          <p:cNvSpPr/>
          <p:nvPr/>
        </p:nvSpPr>
        <p:spPr>
          <a:xfrm>
            <a:off x="5038725" y="570865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Connector: Curved 20">
            <a:extLst>
              <a:ext uri="{FF2B5EF4-FFF2-40B4-BE49-F238E27FC236}">
                <a16:creationId xmlns:a16="http://schemas.microsoft.com/office/drawing/2014/main" id="{152E0518-35F2-E99F-3CC5-90803FC892A9}"/>
              </a:ext>
            </a:extLst>
          </p:cNvPr>
          <p:cNvCxnSpPr>
            <a:cxnSpLocks/>
          </p:cNvCxnSpPr>
          <p:nvPr/>
        </p:nvCxnSpPr>
        <p:spPr>
          <a:xfrm rot="10800000" flipV="1">
            <a:off x="5700395" y="3627119"/>
            <a:ext cx="5343071" cy="2104387"/>
          </a:xfrm>
          <a:prstGeom prst="curvedConnector3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540F396-A8B7-4B10-FCDC-4F714F32F26F}"/>
              </a:ext>
            </a:extLst>
          </p:cNvPr>
          <p:cNvSpPr txBox="1"/>
          <p:nvPr/>
        </p:nvSpPr>
        <p:spPr>
          <a:xfrm>
            <a:off x="2965264" y="320040"/>
            <a:ext cx="5132495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800" dirty="0"/>
              <a:t>First solution to be tested with measurements in 867</a:t>
            </a:r>
            <a:endParaRPr lang="en-GB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F02D74D-6C7E-A7D4-2FAB-99D3BEE989A6}"/>
              </a:ext>
            </a:extLst>
          </p:cNvPr>
          <p:cNvSpPr/>
          <p:nvPr/>
        </p:nvSpPr>
        <p:spPr>
          <a:xfrm>
            <a:off x="4953000" y="5353050"/>
            <a:ext cx="835025" cy="479425"/>
          </a:xfrm>
          <a:custGeom>
            <a:avLst/>
            <a:gdLst>
              <a:gd name="connsiteX0" fmla="*/ 63500 w 835025"/>
              <a:gd name="connsiteY0" fmla="*/ 6350 h 479425"/>
              <a:gd name="connsiteX1" fmla="*/ 69850 w 835025"/>
              <a:gd name="connsiteY1" fmla="*/ 120650 h 479425"/>
              <a:gd name="connsiteX2" fmla="*/ 784225 w 835025"/>
              <a:gd name="connsiteY2" fmla="*/ 111125 h 479425"/>
              <a:gd name="connsiteX3" fmla="*/ 784225 w 835025"/>
              <a:gd name="connsiteY3" fmla="*/ 12700 h 479425"/>
              <a:gd name="connsiteX4" fmla="*/ 835025 w 835025"/>
              <a:gd name="connsiteY4" fmla="*/ 12700 h 479425"/>
              <a:gd name="connsiteX5" fmla="*/ 828675 w 835025"/>
              <a:gd name="connsiteY5" fmla="*/ 285750 h 479425"/>
              <a:gd name="connsiteX6" fmla="*/ 708025 w 835025"/>
              <a:gd name="connsiteY6" fmla="*/ 282575 h 479425"/>
              <a:gd name="connsiteX7" fmla="*/ 711200 w 835025"/>
              <a:gd name="connsiteY7" fmla="*/ 469900 h 479425"/>
              <a:gd name="connsiteX8" fmla="*/ 139700 w 835025"/>
              <a:gd name="connsiteY8" fmla="*/ 479425 h 479425"/>
              <a:gd name="connsiteX9" fmla="*/ 139700 w 835025"/>
              <a:gd name="connsiteY9" fmla="*/ 285750 h 479425"/>
              <a:gd name="connsiteX10" fmla="*/ 0 w 835025"/>
              <a:gd name="connsiteY10" fmla="*/ 285750 h 479425"/>
              <a:gd name="connsiteX11" fmla="*/ 3175 w 835025"/>
              <a:gd name="connsiteY11" fmla="*/ 0 h 479425"/>
              <a:gd name="connsiteX12" fmla="*/ 63500 w 835025"/>
              <a:gd name="connsiteY12" fmla="*/ 6350 h 479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35025" h="479425">
                <a:moveTo>
                  <a:pt x="63500" y="6350"/>
                </a:moveTo>
                <a:lnTo>
                  <a:pt x="69850" y="120650"/>
                </a:lnTo>
                <a:lnTo>
                  <a:pt x="784225" y="111125"/>
                </a:lnTo>
                <a:lnTo>
                  <a:pt x="784225" y="12700"/>
                </a:lnTo>
                <a:lnTo>
                  <a:pt x="835025" y="12700"/>
                </a:lnTo>
                <a:lnTo>
                  <a:pt x="828675" y="285750"/>
                </a:lnTo>
                <a:lnTo>
                  <a:pt x="708025" y="282575"/>
                </a:lnTo>
                <a:cubicBezTo>
                  <a:pt x="709083" y="345017"/>
                  <a:pt x="710142" y="407458"/>
                  <a:pt x="711200" y="469900"/>
                </a:cubicBezTo>
                <a:lnTo>
                  <a:pt x="139700" y="479425"/>
                </a:lnTo>
                <a:lnTo>
                  <a:pt x="139700" y="285750"/>
                </a:lnTo>
                <a:lnTo>
                  <a:pt x="0" y="285750"/>
                </a:lnTo>
                <a:cubicBezTo>
                  <a:pt x="1058" y="190500"/>
                  <a:pt x="2117" y="95250"/>
                  <a:pt x="3175" y="0"/>
                </a:cubicBezTo>
                <a:lnTo>
                  <a:pt x="63500" y="635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Connector: Curved 18">
            <a:extLst>
              <a:ext uri="{FF2B5EF4-FFF2-40B4-BE49-F238E27FC236}">
                <a16:creationId xmlns:a16="http://schemas.microsoft.com/office/drawing/2014/main" id="{EDD8064D-B556-04CD-11C2-A849A452CDE3}"/>
              </a:ext>
            </a:extLst>
          </p:cNvPr>
          <p:cNvCxnSpPr>
            <a:cxnSpLocks/>
          </p:cNvCxnSpPr>
          <p:nvPr/>
        </p:nvCxnSpPr>
        <p:spPr>
          <a:xfrm rot="10800000" flipV="1">
            <a:off x="5494988" y="3627119"/>
            <a:ext cx="3171678" cy="1938655"/>
          </a:xfrm>
          <a:prstGeom prst="curvedConnector3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56018B0F-564C-85C4-F7A0-7275E3548625}"/>
              </a:ext>
            </a:extLst>
          </p:cNvPr>
          <p:cNvSpPr/>
          <p:nvPr/>
        </p:nvSpPr>
        <p:spPr>
          <a:xfrm>
            <a:off x="5654675" y="571500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791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1159</TotalTime>
  <Words>78</Words>
  <Application>Microsoft Office PowerPoint</Application>
  <PresentationFormat>Widescreen</PresentationFormat>
  <Paragraphs>14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Meiryo</vt:lpstr>
      <vt:lpstr>Arial</vt:lpstr>
      <vt:lpstr>Calibri</vt:lpstr>
      <vt:lpstr>Calibri Light</vt:lpstr>
      <vt:lpstr>Office Theme</vt:lpstr>
      <vt:lpstr>SPS WS wire breakage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Andreazza</dc:creator>
  <cp:lastModifiedBy>William Andreazza</cp:lastModifiedBy>
  <cp:revision>7</cp:revision>
  <dcterms:created xsi:type="dcterms:W3CDTF">2023-05-11T11:35:07Z</dcterms:created>
  <dcterms:modified xsi:type="dcterms:W3CDTF">2023-05-12T06:57:44Z</dcterms:modified>
</cp:coreProperties>
</file>