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8" r:id="rId2"/>
  </p:sldMasterIdLst>
  <p:notesMasterIdLst>
    <p:notesMasterId r:id="rId17"/>
  </p:notesMasterIdLst>
  <p:sldIdLst>
    <p:sldId id="269" r:id="rId3"/>
    <p:sldId id="5848" r:id="rId4"/>
    <p:sldId id="2147196574" r:id="rId5"/>
    <p:sldId id="429" r:id="rId6"/>
    <p:sldId id="2147196570" r:id="rId7"/>
    <p:sldId id="2147196584" r:id="rId8"/>
    <p:sldId id="2147196576" r:id="rId9"/>
    <p:sldId id="2147196580" r:id="rId10"/>
    <p:sldId id="2147196578" r:id="rId11"/>
    <p:sldId id="2147196581" r:id="rId12"/>
    <p:sldId id="2147196582" r:id="rId13"/>
    <p:sldId id="2147196583" r:id="rId14"/>
    <p:sldId id="2147196585" r:id="rId15"/>
    <p:sldId id="2147196586" r:id="rId16"/>
  </p:sldIdLst>
  <p:sldSz cx="12192000" cy="6858000"/>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4799" autoAdjust="0"/>
  </p:normalViewPr>
  <p:slideViewPr>
    <p:cSldViewPr snapToGrid="0">
      <p:cViewPr varScale="1">
        <p:scale>
          <a:sx n="110" d="100"/>
          <a:sy n="110" d="100"/>
        </p:scale>
        <p:origin x="4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image" Target="../media/image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73BC18-D79D-4471-9A89-589447672720}" type="doc">
      <dgm:prSet loTypeId="urn:microsoft.com/office/officeart/2005/8/layout/pList2" loCatId="list" qsTypeId="urn:microsoft.com/office/officeart/2005/8/quickstyle/simple1" qsCatId="simple" csTypeId="urn:microsoft.com/office/officeart/2005/8/colors/accent1_2" csCatId="accent1" phldr="1"/>
      <dgm:spPr/>
    </dgm:pt>
    <dgm:pt modelId="{2C066FA4-BFB3-412E-A042-E397E51FF0B0}">
      <dgm:prSet phldrT="[Text]"/>
      <dgm:spPr/>
      <dgm:t>
        <a:bodyPr/>
        <a:lstStyle/>
        <a:p>
          <a:r>
            <a:rPr lang="en-GB" dirty="0"/>
            <a:t>Minimise the impact of the laboratory's activities on the environment with defined priority actions</a:t>
          </a:r>
          <a:endParaRPr lang="en-US" dirty="0"/>
        </a:p>
      </dgm:t>
    </dgm:pt>
    <dgm:pt modelId="{18C9303A-C12D-4646-9812-0BE4F29F5EDF}" type="parTrans" cxnId="{51CED0EE-2FC0-40E1-8522-23A011199100}">
      <dgm:prSet/>
      <dgm:spPr/>
      <dgm:t>
        <a:bodyPr/>
        <a:lstStyle/>
        <a:p>
          <a:endParaRPr lang="en-US"/>
        </a:p>
      </dgm:t>
    </dgm:pt>
    <dgm:pt modelId="{BFBC8BA7-BF7B-4D62-BD04-70FBFFCDB4BF}" type="sibTrans" cxnId="{51CED0EE-2FC0-40E1-8522-23A011199100}">
      <dgm:prSet/>
      <dgm:spPr/>
      <dgm:t>
        <a:bodyPr/>
        <a:lstStyle/>
        <a:p>
          <a:endParaRPr lang="en-US"/>
        </a:p>
      </dgm:t>
    </dgm:pt>
    <dgm:pt modelId="{1A2CBB49-948C-47F0-8E4D-EF5D344F2672}">
      <dgm:prSet/>
      <dgm:spPr/>
      <dgm:t>
        <a:bodyPr/>
        <a:lstStyle/>
        <a:p>
          <a:r>
            <a:rPr lang="en-GB" dirty="0"/>
            <a:t>Focus on energy:</a:t>
          </a:r>
          <a:br>
            <a:rPr lang="en-GB" dirty="0"/>
          </a:br>
          <a:br>
            <a:rPr lang="en-GB" dirty="0"/>
          </a:br>
          <a:r>
            <a:rPr lang="en-GB" dirty="0"/>
            <a:t>consume less, improve efficiency, and recover more</a:t>
          </a:r>
        </a:p>
      </dgm:t>
    </dgm:pt>
    <dgm:pt modelId="{8DE40E01-6A98-44AA-934C-CE649ECF6060}" type="parTrans" cxnId="{106DD9A0-726B-41D4-AE4D-22A0066B06B2}">
      <dgm:prSet/>
      <dgm:spPr/>
      <dgm:t>
        <a:bodyPr/>
        <a:lstStyle/>
        <a:p>
          <a:endParaRPr lang="en-US"/>
        </a:p>
      </dgm:t>
    </dgm:pt>
    <dgm:pt modelId="{AE402709-68BF-4EF7-BC55-3E0785F19AD9}" type="sibTrans" cxnId="{106DD9A0-726B-41D4-AE4D-22A0066B06B2}">
      <dgm:prSet/>
      <dgm:spPr/>
      <dgm:t>
        <a:bodyPr/>
        <a:lstStyle/>
        <a:p>
          <a:endParaRPr lang="en-US"/>
        </a:p>
      </dgm:t>
    </dgm:pt>
    <dgm:pt modelId="{133CB8A9-28C6-465C-95F2-9D9EADCD665F}">
      <dgm:prSet/>
      <dgm:spPr/>
      <dgm:t>
        <a:bodyPr/>
        <a:lstStyle/>
        <a:p>
          <a:r>
            <a:rPr lang="en-GB" dirty="0"/>
            <a:t>Identifying and developing CERN technologies that would help mitigate society's impact on the environment</a:t>
          </a:r>
        </a:p>
      </dgm:t>
    </dgm:pt>
    <dgm:pt modelId="{98F2ADCD-3EE2-4F17-B414-2E2B0B1854AF}" type="parTrans" cxnId="{D785FB47-6D24-4D01-9464-2A25EF794E02}">
      <dgm:prSet/>
      <dgm:spPr/>
      <dgm:t>
        <a:bodyPr/>
        <a:lstStyle/>
        <a:p>
          <a:endParaRPr lang="en-US"/>
        </a:p>
      </dgm:t>
    </dgm:pt>
    <dgm:pt modelId="{CC11EF2E-C851-4EEF-9CD1-7954102521DE}" type="sibTrans" cxnId="{D785FB47-6D24-4D01-9464-2A25EF794E02}">
      <dgm:prSet/>
      <dgm:spPr/>
      <dgm:t>
        <a:bodyPr/>
        <a:lstStyle/>
        <a:p>
          <a:endParaRPr lang="en-US"/>
        </a:p>
      </dgm:t>
    </dgm:pt>
    <dgm:pt modelId="{3BFDE41B-F108-485E-B4F7-CC092C5454E6}" type="pres">
      <dgm:prSet presAssocID="{6D73BC18-D79D-4471-9A89-589447672720}" presName="Name0" presStyleCnt="0">
        <dgm:presLayoutVars>
          <dgm:dir/>
          <dgm:resizeHandles val="exact"/>
        </dgm:presLayoutVars>
      </dgm:prSet>
      <dgm:spPr/>
    </dgm:pt>
    <dgm:pt modelId="{C537F2D5-BCC4-4435-B54C-BB95EF3E6157}" type="pres">
      <dgm:prSet presAssocID="{6D73BC18-D79D-4471-9A89-589447672720}" presName="bkgdShp" presStyleLbl="alignAccFollowNode1" presStyleIdx="0" presStyleCnt="1"/>
      <dgm:spPr/>
    </dgm:pt>
    <dgm:pt modelId="{333D6DBD-6828-4AEE-897B-4230C3AFF8EA}" type="pres">
      <dgm:prSet presAssocID="{6D73BC18-D79D-4471-9A89-589447672720}" presName="linComp" presStyleCnt="0"/>
      <dgm:spPr/>
    </dgm:pt>
    <dgm:pt modelId="{BDE4FED8-AFFA-444F-B81E-AD8B3E7012E2}" type="pres">
      <dgm:prSet presAssocID="{2C066FA4-BFB3-412E-A042-E397E51FF0B0}" presName="compNode" presStyleCnt="0"/>
      <dgm:spPr/>
    </dgm:pt>
    <dgm:pt modelId="{DF5A4527-0AA7-4071-BF11-E7A2ED46C7BC}" type="pres">
      <dgm:prSet presAssocID="{2C066FA4-BFB3-412E-A042-E397E51FF0B0}" presName="node" presStyleLbl="node1" presStyleIdx="0" presStyleCnt="3">
        <dgm:presLayoutVars>
          <dgm:bulletEnabled val="1"/>
        </dgm:presLayoutVars>
      </dgm:prSet>
      <dgm:spPr/>
    </dgm:pt>
    <dgm:pt modelId="{945ED223-8350-4850-9E21-541FF7360F22}" type="pres">
      <dgm:prSet presAssocID="{2C066FA4-BFB3-412E-A042-E397E51FF0B0}" presName="invisiNode" presStyleLbl="node1" presStyleIdx="0" presStyleCnt="3"/>
      <dgm:spPr/>
    </dgm:pt>
    <dgm:pt modelId="{90775486-E97F-45DB-BFE1-5FA40A96033C}" type="pres">
      <dgm:prSet presAssocID="{2C066FA4-BFB3-412E-A042-E397E51FF0B0}"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0" b="-10000"/>
          </a:stretch>
        </a:blipFill>
      </dgm:spPr>
    </dgm:pt>
    <dgm:pt modelId="{B9FA8DC0-A480-4A6C-B705-B1EFFEBC26E1}" type="pres">
      <dgm:prSet presAssocID="{BFBC8BA7-BF7B-4D62-BD04-70FBFFCDB4BF}" presName="sibTrans" presStyleLbl="sibTrans2D1" presStyleIdx="0" presStyleCnt="0"/>
      <dgm:spPr/>
    </dgm:pt>
    <dgm:pt modelId="{4FF22B94-501E-49B9-B489-28A836A485A6}" type="pres">
      <dgm:prSet presAssocID="{1A2CBB49-948C-47F0-8E4D-EF5D344F2672}" presName="compNode" presStyleCnt="0"/>
      <dgm:spPr/>
    </dgm:pt>
    <dgm:pt modelId="{1EB9010F-317A-4CEE-B592-A595ED55087D}" type="pres">
      <dgm:prSet presAssocID="{1A2CBB49-948C-47F0-8E4D-EF5D344F2672}" presName="node" presStyleLbl="node1" presStyleIdx="1" presStyleCnt="3">
        <dgm:presLayoutVars>
          <dgm:bulletEnabled val="1"/>
        </dgm:presLayoutVars>
      </dgm:prSet>
      <dgm:spPr/>
    </dgm:pt>
    <dgm:pt modelId="{2D5E3ABA-40D4-43D9-8244-9F65552C8142}" type="pres">
      <dgm:prSet presAssocID="{1A2CBB49-948C-47F0-8E4D-EF5D344F2672}" presName="invisiNode" presStyleLbl="node1" presStyleIdx="1" presStyleCnt="3"/>
      <dgm:spPr/>
    </dgm:pt>
    <dgm:pt modelId="{4B415314-7611-4D01-9FBE-A32E64F88F39}" type="pres">
      <dgm:prSet presAssocID="{1A2CBB49-948C-47F0-8E4D-EF5D344F2672}" presName="imagNod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9000" b="-39000"/>
          </a:stretch>
        </a:blipFill>
      </dgm:spPr>
    </dgm:pt>
    <dgm:pt modelId="{7F96776A-58B7-47AA-BDF5-E5041F836CF0}" type="pres">
      <dgm:prSet presAssocID="{AE402709-68BF-4EF7-BC55-3E0785F19AD9}" presName="sibTrans" presStyleLbl="sibTrans2D1" presStyleIdx="0" presStyleCnt="0"/>
      <dgm:spPr/>
    </dgm:pt>
    <dgm:pt modelId="{94B706B2-0167-4A81-9CD2-29B926934B02}" type="pres">
      <dgm:prSet presAssocID="{133CB8A9-28C6-465C-95F2-9D9EADCD665F}" presName="compNode" presStyleCnt="0"/>
      <dgm:spPr/>
    </dgm:pt>
    <dgm:pt modelId="{D2F7D2DA-C550-41F9-8301-1CED263D9E9E}" type="pres">
      <dgm:prSet presAssocID="{133CB8A9-28C6-465C-95F2-9D9EADCD665F}" presName="node" presStyleLbl="node1" presStyleIdx="2" presStyleCnt="3">
        <dgm:presLayoutVars>
          <dgm:bulletEnabled val="1"/>
        </dgm:presLayoutVars>
      </dgm:prSet>
      <dgm:spPr/>
    </dgm:pt>
    <dgm:pt modelId="{9605C082-94D1-4C8D-ADF9-BD1B1B949B00}" type="pres">
      <dgm:prSet presAssocID="{133CB8A9-28C6-465C-95F2-9D9EADCD665F}" presName="invisiNode" presStyleLbl="node1" presStyleIdx="2" presStyleCnt="3"/>
      <dgm:spPr/>
    </dgm:pt>
    <dgm:pt modelId="{AD14D47E-79C3-49BD-B732-0ADF44B6EF2A}" type="pres">
      <dgm:prSet presAssocID="{133CB8A9-28C6-465C-95F2-9D9EADCD665F}"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dgm:spPr>
    </dgm:pt>
  </dgm:ptLst>
  <dgm:cxnLst>
    <dgm:cxn modelId="{3A25751F-C3B1-4B7B-B9CC-CFFAEC70900C}" type="presOf" srcId="{133CB8A9-28C6-465C-95F2-9D9EADCD665F}" destId="{D2F7D2DA-C550-41F9-8301-1CED263D9E9E}" srcOrd="0" destOrd="0" presId="urn:microsoft.com/office/officeart/2005/8/layout/pList2"/>
    <dgm:cxn modelId="{FB520A3B-F61F-4475-85AB-882292DCBCA7}" type="presOf" srcId="{AE402709-68BF-4EF7-BC55-3E0785F19AD9}" destId="{7F96776A-58B7-47AA-BDF5-E5041F836CF0}" srcOrd="0" destOrd="0" presId="urn:microsoft.com/office/officeart/2005/8/layout/pList2"/>
    <dgm:cxn modelId="{9FE5C55C-AA56-407C-BC40-D281294861F3}" type="presOf" srcId="{2C066FA4-BFB3-412E-A042-E397E51FF0B0}" destId="{DF5A4527-0AA7-4071-BF11-E7A2ED46C7BC}" srcOrd="0" destOrd="0" presId="urn:microsoft.com/office/officeart/2005/8/layout/pList2"/>
    <dgm:cxn modelId="{D785FB47-6D24-4D01-9464-2A25EF794E02}" srcId="{6D73BC18-D79D-4471-9A89-589447672720}" destId="{133CB8A9-28C6-465C-95F2-9D9EADCD665F}" srcOrd="2" destOrd="0" parTransId="{98F2ADCD-3EE2-4F17-B414-2E2B0B1854AF}" sibTransId="{CC11EF2E-C851-4EEF-9CD1-7954102521DE}"/>
    <dgm:cxn modelId="{106DD9A0-726B-41D4-AE4D-22A0066B06B2}" srcId="{6D73BC18-D79D-4471-9A89-589447672720}" destId="{1A2CBB49-948C-47F0-8E4D-EF5D344F2672}" srcOrd="1" destOrd="0" parTransId="{8DE40E01-6A98-44AA-934C-CE649ECF6060}" sibTransId="{AE402709-68BF-4EF7-BC55-3E0785F19AD9}"/>
    <dgm:cxn modelId="{C398E8CF-E6B6-4B22-B354-D0ACC8A156E6}" type="presOf" srcId="{BFBC8BA7-BF7B-4D62-BD04-70FBFFCDB4BF}" destId="{B9FA8DC0-A480-4A6C-B705-B1EFFEBC26E1}" srcOrd="0" destOrd="0" presId="urn:microsoft.com/office/officeart/2005/8/layout/pList2"/>
    <dgm:cxn modelId="{5C9E91DC-B9D1-4584-8000-1D1A68E78A1D}" type="presOf" srcId="{1A2CBB49-948C-47F0-8E4D-EF5D344F2672}" destId="{1EB9010F-317A-4CEE-B592-A595ED55087D}" srcOrd="0" destOrd="0" presId="urn:microsoft.com/office/officeart/2005/8/layout/pList2"/>
    <dgm:cxn modelId="{2E5892E3-F4AB-49D3-8BE4-060459CCF84E}" type="presOf" srcId="{6D73BC18-D79D-4471-9A89-589447672720}" destId="{3BFDE41B-F108-485E-B4F7-CC092C5454E6}" srcOrd="0" destOrd="0" presId="urn:microsoft.com/office/officeart/2005/8/layout/pList2"/>
    <dgm:cxn modelId="{51CED0EE-2FC0-40E1-8522-23A011199100}" srcId="{6D73BC18-D79D-4471-9A89-589447672720}" destId="{2C066FA4-BFB3-412E-A042-E397E51FF0B0}" srcOrd="0" destOrd="0" parTransId="{18C9303A-C12D-4646-9812-0BE4F29F5EDF}" sibTransId="{BFBC8BA7-BF7B-4D62-BD04-70FBFFCDB4BF}"/>
    <dgm:cxn modelId="{789B533F-E206-4DA9-A66F-8D0AB872BC72}" type="presParOf" srcId="{3BFDE41B-F108-485E-B4F7-CC092C5454E6}" destId="{C537F2D5-BCC4-4435-B54C-BB95EF3E6157}" srcOrd="0" destOrd="0" presId="urn:microsoft.com/office/officeart/2005/8/layout/pList2"/>
    <dgm:cxn modelId="{9D484EE3-A2F8-4BB0-AFDA-936CB4AD01E5}" type="presParOf" srcId="{3BFDE41B-F108-485E-B4F7-CC092C5454E6}" destId="{333D6DBD-6828-4AEE-897B-4230C3AFF8EA}" srcOrd="1" destOrd="0" presId="urn:microsoft.com/office/officeart/2005/8/layout/pList2"/>
    <dgm:cxn modelId="{4182A0B4-BCA2-40CB-8970-7E23242103BA}" type="presParOf" srcId="{333D6DBD-6828-4AEE-897B-4230C3AFF8EA}" destId="{BDE4FED8-AFFA-444F-B81E-AD8B3E7012E2}" srcOrd="0" destOrd="0" presId="urn:microsoft.com/office/officeart/2005/8/layout/pList2"/>
    <dgm:cxn modelId="{DB7CED31-26BA-4A43-AF80-7366EC63654E}" type="presParOf" srcId="{BDE4FED8-AFFA-444F-B81E-AD8B3E7012E2}" destId="{DF5A4527-0AA7-4071-BF11-E7A2ED46C7BC}" srcOrd="0" destOrd="0" presId="urn:microsoft.com/office/officeart/2005/8/layout/pList2"/>
    <dgm:cxn modelId="{6B70E8C9-774C-41B8-B2DE-E4A49E8DCB2F}" type="presParOf" srcId="{BDE4FED8-AFFA-444F-B81E-AD8B3E7012E2}" destId="{945ED223-8350-4850-9E21-541FF7360F22}" srcOrd="1" destOrd="0" presId="urn:microsoft.com/office/officeart/2005/8/layout/pList2"/>
    <dgm:cxn modelId="{4D0C3DEE-046A-46AD-B97B-4057666C436B}" type="presParOf" srcId="{BDE4FED8-AFFA-444F-B81E-AD8B3E7012E2}" destId="{90775486-E97F-45DB-BFE1-5FA40A96033C}" srcOrd="2" destOrd="0" presId="urn:microsoft.com/office/officeart/2005/8/layout/pList2"/>
    <dgm:cxn modelId="{614C712D-B8E9-4F6E-A454-66AC9C519E14}" type="presParOf" srcId="{333D6DBD-6828-4AEE-897B-4230C3AFF8EA}" destId="{B9FA8DC0-A480-4A6C-B705-B1EFFEBC26E1}" srcOrd="1" destOrd="0" presId="urn:microsoft.com/office/officeart/2005/8/layout/pList2"/>
    <dgm:cxn modelId="{F2440A46-4595-467E-BBC9-AFDE2548B2F4}" type="presParOf" srcId="{333D6DBD-6828-4AEE-897B-4230C3AFF8EA}" destId="{4FF22B94-501E-49B9-B489-28A836A485A6}" srcOrd="2" destOrd="0" presId="urn:microsoft.com/office/officeart/2005/8/layout/pList2"/>
    <dgm:cxn modelId="{7ED797CA-0745-4257-A8E9-899A6E13204E}" type="presParOf" srcId="{4FF22B94-501E-49B9-B489-28A836A485A6}" destId="{1EB9010F-317A-4CEE-B592-A595ED55087D}" srcOrd="0" destOrd="0" presId="urn:microsoft.com/office/officeart/2005/8/layout/pList2"/>
    <dgm:cxn modelId="{B223B7D0-BEE9-4DCE-BE19-23B73769F581}" type="presParOf" srcId="{4FF22B94-501E-49B9-B489-28A836A485A6}" destId="{2D5E3ABA-40D4-43D9-8244-9F65552C8142}" srcOrd="1" destOrd="0" presId="urn:microsoft.com/office/officeart/2005/8/layout/pList2"/>
    <dgm:cxn modelId="{B0BA3879-FC65-45A7-B43F-151FA123FCDD}" type="presParOf" srcId="{4FF22B94-501E-49B9-B489-28A836A485A6}" destId="{4B415314-7611-4D01-9FBE-A32E64F88F39}" srcOrd="2" destOrd="0" presId="urn:microsoft.com/office/officeart/2005/8/layout/pList2"/>
    <dgm:cxn modelId="{57068A2D-C893-4C20-BDF3-680E526D4F28}" type="presParOf" srcId="{333D6DBD-6828-4AEE-897B-4230C3AFF8EA}" destId="{7F96776A-58B7-47AA-BDF5-E5041F836CF0}" srcOrd="3" destOrd="0" presId="urn:microsoft.com/office/officeart/2005/8/layout/pList2"/>
    <dgm:cxn modelId="{717E95AA-7ACF-4B40-929F-079F509B02FF}" type="presParOf" srcId="{333D6DBD-6828-4AEE-897B-4230C3AFF8EA}" destId="{94B706B2-0167-4A81-9CD2-29B926934B02}" srcOrd="4" destOrd="0" presId="urn:microsoft.com/office/officeart/2005/8/layout/pList2"/>
    <dgm:cxn modelId="{FEDFF069-583D-4C61-90E3-24DE5F8B3D16}" type="presParOf" srcId="{94B706B2-0167-4A81-9CD2-29B926934B02}" destId="{D2F7D2DA-C550-41F9-8301-1CED263D9E9E}" srcOrd="0" destOrd="0" presId="urn:microsoft.com/office/officeart/2005/8/layout/pList2"/>
    <dgm:cxn modelId="{314192BA-5057-4467-9FDF-04080A1EBAB1}" type="presParOf" srcId="{94B706B2-0167-4A81-9CD2-29B926934B02}" destId="{9605C082-94D1-4C8D-ADF9-BD1B1B949B00}" srcOrd="1" destOrd="0" presId="urn:microsoft.com/office/officeart/2005/8/layout/pList2"/>
    <dgm:cxn modelId="{D83FE79B-6CF7-45A9-B742-F8BFDE1F99A5}" type="presParOf" srcId="{94B706B2-0167-4A81-9CD2-29B926934B02}" destId="{AD14D47E-79C3-49BD-B732-0ADF44B6EF2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7F2D5-BCC4-4435-B54C-BB95EF3E6157}">
      <dsp:nvSpPr>
        <dsp:cNvPr id="0" name=""/>
        <dsp:cNvSpPr/>
      </dsp:nvSpPr>
      <dsp:spPr>
        <a:xfrm>
          <a:off x="0" y="0"/>
          <a:ext cx="7327074" cy="116096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775486-E97F-45DB-BFE1-5FA40A96033C}">
      <dsp:nvSpPr>
        <dsp:cNvPr id="0" name=""/>
        <dsp:cNvSpPr/>
      </dsp:nvSpPr>
      <dsp:spPr>
        <a:xfrm>
          <a:off x="219812" y="154794"/>
          <a:ext cx="2152327" cy="851371"/>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0" b="-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5A4527-0AA7-4071-BF11-E7A2ED46C7BC}">
      <dsp:nvSpPr>
        <dsp:cNvPr id="0" name=""/>
        <dsp:cNvSpPr/>
      </dsp:nvSpPr>
      <dsp:spPr>
        <a:xfrm rot="10800000">
          <a:off x="219812" y="1160961"/>
          <a:ext cx="2152327" cy="1418952"/>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GB" sz="1400" kern="1200" dirty="0"/>
            <a:t>Minimise the impact of the laboratory's activities on the environment with defined priority actions</a:t>
          </a:r>
          <a:endParaRPr lang="en-US" sz="1400" kern="1200" dirty="0"/>
        </a:p>
      </dsp:txBody>
      <dsp:txXfrm rot="10800000">
        <a:off x="263450" y="1160961"/>
        <a:ext cx="2065051" cy="1375314"/>
      </dsp:txXfrm>
    </dsp:sp>
    <dsp:sp modelId="{4B415314-7611-4D01-9FBE-A32E64F88F39}">
      <dsp:nvSpPr>
        <dsp:cNvPr id="0" name=""/>
        <dsp:cNvSpPr/>
      </dsp:nvSpPr>
      <dsp:spPr>
        <a:xfrm>
          <a:off x="2587373" y="154794"/>
          <a:ext cx="2152327" cy="851371"/>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9000" b="-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B9010F-317A-4CEE-B592-A595ED55087D}">
      <dsp:nvSpPr>
        <dsp:cNvPr id="0" name=""/>
        <dsp:cNvSpPr/>
      </dsp:nvSpPr>
      <dsp:spPr>
        <a:xfrm rot="10800000">
          <a:off x="2587373" y="1160961"/>
          <a:ext cx="2152327" cy="1418952"/>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GB" sz="1400" kern="1200" dirty="0"/>
            <a:t>Focus on energy:</a:t>
          </a:r>
          <a:br>
            <a:rPr lang="en-GB" sz="1400" kern="1200" dirty="0"/>
          </a:br>
          <a:br>
            <a:rPr lang="en-GB" sz="1400" kern="1200" dirty="0"/>
          </a:br>
          <a:r>
            <a:rPr lang="en-GB" sz="1400" kern="1200" dirty="0"/>
            <a:t>consume less, improve efficiency, and recover more</a:t>
          </a:r>
        </a:p>
      </dsp:txBody>
      <dsp:txXfrm rot="10800000">
        <a:off x="2631011" y="1160961"/>
        <a:ext cx="2065051" cy="1375314"/>
      </dsp:txXfrm>
    </dsp:sp>
    <dsp:sp modelId="{AD14D47E-79C3-49BD-B732-0ADF44B6EF2A}">
      <dsp:nvSpPr>
        <dsp:cNvPr id="0" name=""/>
        <dsp:cNvSpPr/>
      </dsp:nvSpPr>
      <dsp:spPr>
        <a:xfrm>
          <a:off x="4954933" y="154794"/>
          <a:ext cx="2152327" cy="85137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F7D2DA-C550-41F9-8301-1CED263D9E9E}">
      <dsp:nvSpPr>
        <dsp:cNvPr id="0" name=""/>
        <dsp:cNvSpPr/>
      </dsp:nvSpPr>
      <dsp:spPr>
        <a:xfrm rot="10800000">
          <a:off x="4954933" y="1160961"/>
          <a:ext cx="2152327" cy="1418952"/>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GB" sz="1400" kern="1200" dirty="0"/>
            <a:t>Identifying and developing CERN technologies that would help mitigate society's impact on the environment</a:t>
          </a:r>
        </a:p>
      </dsp:txBody>
      <dsp:txXfrm rot="10800000">
        <a:off x="4998571" y="1160961"/>
        <a:ext cx="2065051" cy="1375314"/>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D2F1A0-D74F-0346-A6D6-508C28449A8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370AB6A3-3DF0-FF4E-9614-23DA6A7649A4}"/>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7C68D49-F28A-9741-8CA3-278EA5114740}" type="datetimeFigureOut">
              <a:rPr lang="en-GB"/>
              <a:pPr>
                <a:defRPr/>
              </a:pPr>
              <a:t>25/05/2023</a:t>
            </a:fld>
            <a:endParaRPr lang="en-GB"/>
          </a:p>
        </p:txBody>
      </p:sp>
      <p:sp>
        <p:nvSpPr>
          <p:cNvPr id="4" name="Slide Image Placeholder 3">
            <a:extLst>
              <a:ext uri="{FF2B5EF4-FFF2-40B4-BE49-F238E27FC236}">
                <a16:creationId xmlns:a16="http://schemas.microsoft.com/office/drawing/2014/main" id="{A22D3926-DB09-4546-AE07-CE0F9AF8287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336280B0-699C-834D-99C8-F287AF2DD9A3}"/>
              </a:ext>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 name="Footer Placeholder 5">
            <a:extLst>
              <a:ext uri="{FF2B5EF4-FFF2-40B4-BE49-F238E27FC236}">
                <a16:creationId xmlns:a16="http://schemas.microsoft.com/office/drawing/2014/main" id="{DE721D6E-4E92-7C49-A46F-7C6D8793A34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591000E6-30A3-C643-AFF3-EC8A2B239F6F}"/>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7B1C90F3-3188-8B43-B0D9-A1AB0852E178}"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home.cern/news/opinion/cern/cern-fully-engaged-sustainable-development-goal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3400" dirty="0"/>
              <a:t>Just by carrying out our core mission, CERN contributes globally to five of the 17 SDGs. </a:t>
            </a:r>
          </a:p>
          <a:p>
            <a:pPr lvl="1"/>
            <a:r>
              <a:rPr lang="en-GB" sz="3000" dirty="0"/>
              <a:t>Goal three aims to ensure health and well-being (medical scanners and accelerators for hadron therapy.)</a:t>
            </a:r>
          </a:p>
          <a:p>
            <a:pPr lvl="1"/>
            <a:r>
              <a:rPr lang="en-GB" sz="3000" dirty="0"/>
              <a:t>Goal four is about universal access to education, a mission very close to our hearts at CERN (educational programmes for students and educators from around the world, and inspire new generations to take up careers in STEM subjects through our guided visits.)</a:t>
            </a:r>
          </a:p>
          <a:p>
            <a:pPr lvl="1"/>
            <a:r>
              <a:rPr lang="en-GB" sz="3000" dirty="0"/>
              <a:t>Goal nine promotes innovation, which we cover with our knowledge transfer activities and the growing number of business incubation centres, the CERN BICs, in our Member States. </a:t>
            </a:r>
          </a:p>
          <a:p>
            <a:pPr lvl="1"/>
            <a:r>
              <a:rPr lang="en-GB" sz="3000" dirty="0"/>
              <a:t>Goal 16 seeks to promote peaceful and inclusive societies, which is not only in our DNA at CERN, but also in our governing convention. </a:t>
            </a:r>
          </a:p>
          <a:p>
            <a:pPr lvl="1"/>
            <a:r>
              <a:rPr lang="en-GB" sz="3000" dirty="0"/>
              <a:t>Goal 17 aims to strengthen the means of implementation of the preceding 16 goals by revitalising the global partnership for sustainable development. Here, we could be a template: CERN is a model for global cooperation in science, which continues to inspire and provide practical guidance in different areas of science and in other regions.</a:t>
            </a:r>
          </a:p>
          <a:p>
            <a:pPr marL="0" indent="0" algn="l">
              <a:buNone/>
            </a:pPr>
            <a:endParaRPr lang="en-GB" sz="3400" dirty="0"/>
          </a:p>
          <a:p>
            <a:pPr marL="0" indent="0" algn="l">
              <a:buNone/>
            </a:pPr>
            <a:r>
              <a:rPr lang="en-GB" sz="3400" dirty="0"/>
              <a:t>The SDGs can also be seen as a positive driver to set internal goals in the everyday life of countries or international organisations.</a:t>
            </a:r>
          </a:p>
          <a:p>
            <a:pPr marL="0" indent="0" algn="l">
              <a:buNone/>
            </a:pPr>
            <a:r>
              <a:rPr lang="en-GB" sz="3400" dirty="0"/>
              <a:t>For example: clear targets on </a:t>
            </a:r>
            <a:r>
              <a:rPr lang="en-GB" sz="3400" b="1" dirty="0"/>
              <a:t>gender</a:t>
            </a:r>
            <a:r>
              <a:rPr lang="en-GB" sz="3400" dirty="0"/>
              <a:t> (goal five), </a:t>
            </a:r>
            <a:r>
              <a:rPr lang="en-GB" sz="3400" b="1" dirty="0"/>
              <a:t>water management </a:t>
            </a:r>
            <a:r>
              <a:rPr lang="en-GB" sz="3400" dirty="0"/>
              <a:t>(goal six), </a:t>
            </a:r>
            <a:r>
              <a:rPr lang="en-GB" sz="3400" b="1" dirty="0"/>
              <a:t>sustainable energy</a:t>
            </a:r>
            <a:r>
              <a:rPr lang="en-GB" sz="3400" dirty="0"/>
              <a:t> (goal seven) or </a:t>
            </a:r>
            <a:r>
              <a:rPr lang="en-GB" sz="3400" b="1" dirty="0"/>
              <a:t>land protection </a:t>
            </a:r>
            <a:r>
              <a:rPr lang="en-GB" sz="3400" dirty="0"/>
              <a:t>(goal 15).</a:t>
            </a:r>
          </a:p>
          <a:p>
            <a:pPr marL="457200" lvl="1" indent="0">
              <a:buNone/>
            </a:pPr>
            <a:r>
              <a:rPr lang="en-US" dirty="0"/>
              <a:t>					</a:t>
            </a:r>
          </a:p>
          <a:p>
            <a:pPr marL="457200" lvl="1" indent="0">
              <a:buNone/>
            </a:pPr>
            <a:r>
              <a:rPr lang="en-US" dirty="0"/>
              <a:t>				</a:t>
            </a:r>
            <a:r>
              <a:rPr lang="en-US" dirty="0">
                <a:hlinkClick r:id="rId3"/>
              </a:rPr>
              <a:t>https://home.cern/news/opinion/cern/cern-fully-engaged-sustainable-development-goals</a:t>
            </a:r>
            <a:r>
              <a:rPr lang="en-US" dirty="0"/>
              <a:t> </a:t>
            </a:r>
          </a:p>
          <a:p>
            <a:endParaRPr lang="en-US" dirty="0"/>
          </a:p>
        </p:txBody>
      </p:sp>
      <p:sp>
        <p:nvSpPr>
          <p:cNvPr id="4" name="Slide Number Placeholder 3"/>
          <p:cNvSpPr>
            <a:spLocks noGrp="1"/>
          </p:cNvSpPr>
          <p:nvPr>
            <p:ph type="sldNum" sz="quarter" idx="5"/>
          </p:nvPr>
        </p:nvSpPr>
        <p:spPr/>
        <p:txBody>
          <a:bodyPr/>
          <a:lstStyle/>
          <a:p>
            <a:pPr>
              <a:defRPr/>
            </a:pPr>
            <a:fld id="{7B1C90F3-3188-8B43-B0D9-A1AB0852E178}" type="slidenum">
              <a:rPr lang="en-GB" smtClean="0"/>
              <a:pPr>
                <a:defRPr/>
              </a:pPr>
              <a:t>8</a:t>
            </a:fld>
            <a:endParaRPr lang="en-GB"/>
          </a:p>
        </p:txBody>
      </p:sp>
    </p:spTree>
    <p:extLst>
      <p:ext uri="{BB962C8B-B14F-4D97-AF65-F5344CB8AC3E}">
        <p14:creationId xmlns:p14="http://schemas.microsoft.com/office/powerpoint/2010/main" val="415798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a:extLst>
              <a:ext uri="{FF2B5EF4-FFF2-40B4-BE49-F238E27FC236}">
                <a16:creationId xmlns:a16="http://schemas.microsoft.com/office/drawing/2014/main" id="{256086E8-E5CD-2449-A098-609294A9D7E1}"/>
              </a:ext>
            </a:extLst>
          </p:cNvPr>
          <p:cNvSpPr>
            <a:spLocks noGrp="1"/>
          </p:cNvSpPr>
          <p:nvPr>
            <p:ph type="dt" sz="half" idx="10"/>
          </p:nvPr>
        </p:nvSpPr>
        <p:spPr/>
        <p:txBody>
          <a:bodyPr/>
          <a:lstStyle>
            <a:lvl1pPr>
              <a:defRPr/>
            </a:lvl1pPr>
          </a:lstStyle>
          <a:p>
            <a:pPr>
              <a:defRPr/>
            </a:pPr>
            <a:fld id="{3BD0DE6C-A220-472C-8A71-962B35DA6644}" type="datetime1">
              <a:rPr lang="en-GB" smtClean="0"/>
              <a:t>25/05/2023</a:t>
            </a:fld>
            <a:endParaRPr lang="en-GB" dirty="0"/>
          </a:p>
        </p:txBody>
      </p:sp>
      <p:sp>
        <p:nvSpPr>
          <p:cNvPr id="5" name="Slide Number Placeholder 5">
            <a:extLst>
              <a:ext uri="{FF2B5EF4-FFF2-40B4-BE49-F238E27FC236}">
                <a16:creationId xmlns:a16="http://schemas.microsoft.com/office/drawing/2014/main" id="{6F5E21F3-9D1F-CC42-9893-3D3F4116B39F}"/>
              </a:ext>
            </a:extLst>
          </p:cNvPr>
          <p:cNvSpPr>
            <a:spLocks noGrp="1"/>
          </p:cNvSpPr>
          <p:nvPr>
            <p:ph type="sldNum" sz="quarter" idx="11"/>
          </p:nvPr>
        </p:nvSpPr>
        <p:spPr/>
        <p:txBody>
          <a:bodyPr/>
          <a:lstStyle>
            <a:lvl1pPr>
              <a:defRPr/>
            </a:lvl1pPr>
          </a:lstStyle>
          <a:p>
            <a:pPr>
              <a:defRPr/>
            </a:pPr>
            <a:fld id="{8EB1A72E-228B-054E-A5BB-4B59D710DF81}" type="slidenum">
              <a:rPr lang="en-GB"/>
              <a:pPr>
                <a:defRPr/>
              </a:pPr>
              <a:t>‹#›</a:t>
            </a:fld>
            <a:endParaRPr lang="en-GB" dirty="0"/>
          </a:p>
        </p:txBody>
      </p:sp>
      <p:sp>
        <p:nvSpPr>
          <p:cNvPr id="6" name="Footer Placeholder 4">
            <a:extLst>
              <a:ext uri="{FF2B5EF4-FFF2-40B4-BE49-F238E27FC236}">
                <a16:creationId xmlns:a16="http://schemas.microsoft.com/office/drawing/2014/main" id="{1895CCF3-BFB7-9F45-B0E1-FF336B6DCE16}"/>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1156902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45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30E910A9-20F1-F444-A9C2-06BEC37EAE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0612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34265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FA916E6-577F-A044-B98F-3C89D514B65B}"/>
              </a:ext>
            </a:extLst>
          </p:cNvPr>
          <p:cNvGrpSpPr>
            <a:grpSpLocks/>
          </p:cNvGrpSpPr>
          <p:nvPr/>
        </p:nvGrpSpPr>
        <p:grpSpPr bwMode="auto">
          <a:xfrm>
            <a:off x="5248275" y="2582863"/>
            <a:ext cx="1695450" cy="1692275"/>
            <a:chOff x="5002612" y="2336416"/>
            <a:chExt cx="2186777" cy="2185169"/>
          </a:xfrm>
        </p:grpSpPr>
        <p:sp>
          <p:nvSpPr>
            <p:cNvPr id="3" name="Rectangle 2">
              <a:extLst>
                <a:ext uri="{FF2B5EF4-FFF2-40B4-BE49-F238E27FC236}">
                  <a16:creationId xmlns:a16="http://schemas.microsoft.com/office/drawing/2014/main" id="{F3BE60DC-E183-4746-A618-5E8CB3C50C24}"/>
                </a:ext>
              </a:extLst>
            </p:cNvPr>
            <p:cNvSpPr/>
            <p:nvPr/>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 name="Picture 3">
              <a:extLst>
                <a:ext uri="{FF2B5EF4-FFF2-40B4-BE49-F238E27FC236}">
                  <a16:creationId xmlns:a16="http://schemas.microsoft.com/office/drawing/2014/main" id="{70319E29-9EFC-574B-9069-0C3A476584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1580" y="2603638"/>
              <a:ext cx="1668840" cy="165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DD710ACF-E38D-CC4F-B605-7CB39B4280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9388" y="4300538"/>
            <a:ext cx="167322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2739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56E6E86E-01A7-5A48-AA3B-4129B47DC3E4}"/>
              </a:ext>
            </a:extLst>
          </p:cNvPr>
          <p:cNvGrpSpPr>
            <a:grpSpLocks noChangeAspect="1"/>
          </p:cNvGrpSpPr>
          <p:nvPr/>
        </p:nvGrpSpPr>
        <p:grpSpPr bwMode="auto">
          <a:xfrm>
            <a:off x="5260975" y="2603500"/>
            <a:ext cx="1670050" cy="1651000"/>
            <a:chOff x="3314" y="1640"/>
            <a:chExt cx="1052" cy="1040"/>
          </a:xfrm>
          <a:solidFill>
            <a:schemeClr val="tx1"/>
          </a:solidFill>
        </p:grpSpPr>
        <p:sp>
          <p:nvSpPr>
            <p:cNvPr id="3" name="Freeform 5">
              <a:extLst>
                <a:ext uri="{FF2B5EF4-FFF2-40B4-BE49-F238E27FC236}">
                  <a16:creationId xmlns:a16="http://schemas.microsoft.com/office/drawing/2014/main" id="{0BC51C4F-5E2F-214F-981F-8E922BC51DC5}"/>
                </a:ext>
              </a:extLst>
            </p:cNvPr>
            <p:cNvSpPr>
              <a:spLocks/>
            </p:cNvSpPr>
            <p:nvPr/>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4" name="Freeform 6">
              <a:extLst>
                <a:ext uri="{FF2B5EF4-FFF2-40B4-BE49-F238E27FC236}">
                  <a16:creationId xmlns:a16="http://schemas.microsoft.com/office/drawing/2014/main" id="{156D4372-F407-0C4F-8FFC-8E579834DAD8}"/>
                </a:ext>
              </a:extLst>
            </p:cNvPr>
            <p:cNvSpPr>
              <a:spLocks/>
            </p:cNvSpPr>
            <p:nvPr/>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5" name="Freeform 7">
              <a:extLst>
                <a:ext uri="{FF2B5EF4-FFF2-40B4-BE49-F238E27FC236}">
                  <a16:creationId xmlns:a16="http://schemas.microsoft.com/office/drawing/2014/main" id="{8D324BBF-AE7B-D54C-8685-068B0C18E684}"/>
                </a:ext>
              </a:extLst>
            </p:cNvPr>
            <p:cNvSpPr>
              <a:spLocks noEditPoints="1"/>
            </p:cNvSpPr>
            <p:nvPr/>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6" name="Freeform 5">
              <a:extLst>
                <a:ext uri="{FF2B5EF4-FFF2-40B4-BE49-F238E27FC236}">
                  <a16:creationId xmlns:a16="http://schemas.microsoft.com/office/drawing/2014/main" id="{34092775-EA06-9548-8EF5-9A22AC9985F3}"/>
                </a:ext>
              </a:extLst>
            </p:cNvPr>
            <p:cNvSpPr>
              <a:spLocks/>
            </p:cNvSpPr>
            <p:nvPr/>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7" name="Freeform 6">
              <a:extLst>
                <a:ext uri="{FF2B5EF4-FFF2-40B4-BE49-F238E27FC236}">
                  <a16:creationId xmlns:a16="http://schemas.microsoft.com/office/drawing/2014/main" id="{8B908EEE-9303-8748-9944-791D16B8FD49}"/>
                </a:ext>
              </a:extLst>
            </p:cNvPr>
            <p:cNvSpPr>
              <a:spLocks/>
            </p:cNvSpPr>
            <p:nvPr/>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8" name="Freeform 7">
              <a:extLst>
                <a:ext uri="{FF2B5EF4-FFF2-40B4-BE49-F238E27FC236}">
                  <a16:creationId xmlns:a16="http://schemas.microsoft.com/office/drawing/2014/main" id="{E6F1044E-BA36-1843-9B80-A234F8DD3F04}"/>
                </a:ext>
              </a:extLst>
            </p:cNvPr>
            <p:cNvSpPr>
              <a:spLocks/>
            </p:cNvSpPr>
            <p:nvPr/>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9" name="Freeform 8">
              <a:extLst>
                <a:ext uri="{FF2B5EF4-FFF2-40B4-BE49-F238E27FC236}">
                  <a16:creationId xmlns:a16="http://schemas.microsoft.com/office/drawing/2014/main" id="{5FEBA1A5-2EE7-D84F-91E8-08EE70841A66}"/>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0" name="Freeform 9">
              <a:extLst>
                <a:ext uri="{FF2B5EF4-FFF2-40B4-BE49-F238E27FC236}">
                  <a16:creationId xmlns:a16="http://schemas.microsoft.com/office/drawing/2014/main" id="{DD95D42A-A26A-CE45-A228-096B92130438}"/>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1" name="Freeform 10">
              <a:extLst>
                <a:ext uri="{FF2B5EF4-FFF2-40B4-BE49-F238E27FC236}">
                  <a16:creationId xmlns:a16="http://schemas.microsoft.com/office/drawing/2014/main" id="{0CF4A844-C6A7-6843-88E7-EF1B31ABECAF}"/>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2" name="Freeform 11">
              <a:extLst>
                <a:ext uri="{FF2B5EF4-FFF2-40B4-BE49-F238E27FC236}">
                  <a16:creationId xmlns:a16="http://schemas.microsoft.com/office/drawing/2014/main" id="{CFBA3F07-999F-0A4D-A5E4-232715A365C0}"/>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3" name="Freeform 12">
              <a:extLst>
                <a:ext uri="{FF2B5EF4-FFF2-40B4-BE49-F238E27FC236}">
                  <a16:creationId xmlns:a16="http://schemas.microsoft.com/office/drawing/2014/main" id="{222167F1-6274-1141-8141-DA5F7FA4E367}"/>
                </a:ext>
              </a:extLst>
            </p:cNvPr>
            <p:cNvSpPr>
              <a:spLocks/>
            </p:cNvSpPr>
            <p:nvPr/>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grpSp>
    </p:spTree>
    <p:extLst>
      <p:ext uri="{BB962C8B-B14F-4D97-AF65-F5344CB8AC3E}">
        <p14:creationId xmlns:p14="http://schemas.microsoft.com/office/powerpoint/2010/main" val="4257455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p:txBody>
      </p:sp>
      <p:sp>
        <p:nvSpPr>
          <p:cNvPr id="4" name="Date Placeholder 3">
            <a:extLst>
              <a:ext uri="{FF2B5EF4-FFF2-40B4-BE49-F238E27FC236}">
                <a16:creationId xmlns:a16="http://schemas.microsoft.com/office/drawing/2014/main" id="{41C993DC-BA7F-9B45-B281-59DA5CFE90FD}"/>
              </a:ext>
            </a:extLst>
          </p:cNvPr>
          <p:cNvSpPr>
            <a:spLocks noGrp="1"/>
          </p:cNvSpPr>
          <p:nvPr>
            <p:ph type="dt" sz="half" idx="10"/>
          </p:nvPr>
        </p:nvSpPr>
        <p:spPr/>
        <p:txBody>
          <a:bodyPr/>
          <a:lstStyle>
            <a:lvl1pPr>
              <a:defRPr/>
            </a:lvl1pPr>
          </a:lstStyle>
          <a:p>
            <a:pPr>
              <a:defRPr/>
            </a:pPr>
            <a:fld id="{94235276-501F-4FC8-AF6B-BCB699D40BBB}" type="datetime1">
              <a:rPr lang="en-GB" smtClean="0"/>
              <a:t>25/05/2023</a:t>
            </a:fld>
            <a:endParaRPr lang="en-GB" dirty="0"/>
          </a:p>
        </p:txBody>
      </p:sp>
      <p:sp>
        <p:nvSpPr>
          <p:cNvPr id="5" name="Slide Number Placeholder 5">
            <a:extLst>
              <a:ext uri="{FF2B5EF4-FFF2-40B4-BE49-F238E27FC236}">
                <a16:creationId xmlns:a16="http://schemas.microsoft.com/office/drawing/2014/main" id="{C304BD50-E723-B748-B30D-2F1532CF9568}"/>
              </a:ext>
            </a:extLst>
          </p:cNvPr>
          <p:cNvSpPr>
            <a:spLocks noGrp="1"/>
          </p:cNvSpPr>
          <p:nvPr>
            <p:ph type="sldNum" sz="quarter" idx="11"/>
          </p:nvPr>
        </p:nvSpPr>
        <p:spPr/>
        <p:txBody>
          <a:bodyPr/>
          <a:lstStyle>
            <a:lvl1pPr>
              <a:defRPr/>
            </a:lvl1pPr>
          </a:lstStyle>
          <a:p>
            <a:pPr>
              <a:defRPr/>
            </a:pPr>
            <a:fld id="{B895AE44-58C9-BA44-9CC5-87B669328FA1}" type="slidenum">
              <a:rPr lang="en-GB"/>
              <a:pPr>
                <a:defRPr/>
              </a:pPr>
              <a:t>‹#›</a:t>
            </a:fld>
            <a:endParaRPr lang="en-GB" dirty="0"/>
          </a:p>
        </p:txBody>
      </p:sp>
      <p:sp>
        <p:nvSpPr>
          <p:cNvPr id="6" name="Footer Placeholder 4">
            <a:extLst>
              <a:ext uri="{FF2B5EF4-FFF2-40B4-BE49-F238E27FC236}">
                <a16:creationId xmlns:a16="http://schemas.microsoft.com/office/drawing/2014/main" id="{B47F50B0-8472-314C-8D3A-7C81B7ADF874}"/>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1675267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5181600" cy="4196234"/>
          </a:xfrm>
        </p:spPr>
        <p:txBody>
          <a:bodyPr/>
          <a:lstStyle/>
          <a:p>
            <a:pPr lvl="0"/>
            <a:r>
              <a:rPr lang="en-US" noProof="0"/>
              <a:t>Click to 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6172200" y="1825625"/>
            <a:ext cx="5181600" cy="4196234"/>
          </a:xfrm>
        </p:spPr>
        <p:txBody>
          <a:bodyPr/>
          <a:lstStyle/>
          <a:p>
            <a:pPr lvl="0"/>
            <a:r>
              <a:rPr lang="en-US" noProof="0"/>
              <a:t>Click to edit Master text styles</a:t>
            </a:r>
          </a:p>
          <a:p>
            <a:pPr lvl="1"/>
            <a:r>
              <a:rPr lang="en-US" noProof="0"/>
              <a:t>Second level</a:t>
            </a:r>
          </a:p>
          <a:p>
            <a:pPr lvl="2"/>
            <a:r>
              <a:rPr lang="en-US" noProof="0"/>
              <a:t>Third level</a:t>
            </a:r>
          </a:p>
        </p:txBody>
      </p:sp>
      <p:sp>
        <p:nvSpPr>
          <p:cNvPr id="5" name="Date Placeholder 3">
            <a:extLst>
              <a:ext uri="{FF2B5EF4-FFF2-40B4-BE49-F238E27FC236}">
                <a16:creationId xmlns:a16="http://schemas.microsoft.com/office/drawing/2014/main" id="{6B416CD3-5F89-A14D-9EA7-C09D2CB78062}"/>
              </a:ext>
            </a:extLst>
          </p:cNvPr>
          <p:cNvSpPr>
            <a:spLocks noGrp="1"/>
          </p:cNvSpPr>
          <p:nvPr>
            <p:ph type="dt" sz="half" idx="10"/>
          </p:nvPr>
        </p:nvSpPr>
        <p:spPr/>
        <p:txBody>
          <a:bodyPr/>
          <a:lstStyle>
            <a:lvl1pPr>
              <a:defRPr/>
            </a:lvl1pPr>
          </a:lstStyle>
          <a:p>
            <a:pPr>
              <a:defRPr/>
            </a:pPr>
            <a:fld id="{46F72754-81F3-451B-B52C-428B5AB264DF}" type="datetime1">
              <a:rPr lang="en-GB" smtClean="0"/>
              <a:t>25/05/2023</a:t>
            </a:fld>
            <a:endParaRPr lang="en-GB" dirty="0"/>
          </a:p>
        </p:txBody>
      </p:sp>
      <p:sp>
        <p:nvSpPr>
          <p:cNvPr id="6" name="Slide Number Placeholder 5">
            <a:extLst>
              <a:ext uri="{FF2B5EF4-FFF2-40B4-BE49-F238E27FC236}">
                <a16:creationId xmlns:a16="http://schemas.microsoft.com/office/drawing/2014/main" id="{411AD23A-3116-3644-A047-3F1024D55348}"/>
              </a:ext>
            </a:extLst>
          </p:cNvPr>
          <p:cNvSpPr>
            <a:spLocks noGrp="1"/>
          </p:cNvSpPr>
          <p:nvPr>
            <p:ph type="sldNum" sz="quarter" idx="11"/>
          </p:nvPr>
        </p:nvSpPr>
        <p:spPr/>
        <p:txBody>
          <a:bodyPr/>
          <a:lstStyle>
            <a:lvl1pPr>
              <a:defRPr/>
            </a:lvl1pPr>
          </a:lstStyle>
          <a:p>
            <a:pPr>
              <a:defRPr/>
            </a:pPr>
            <a:fld id="{F6FAB171-DA99-0347-A933-71EEE010E44E}" type="slidenum">
              <a:rPr lang="en-GB"/>
              <a:pPr>
                <a:defRPr/>
              </a:pPr>
              <a:t>‹#›</a:t>
            </a:fld>
            <a:endParaRPr lang="en-GB" dirty="0"/>
          </a:p>
        </p:txBody>
      </p:sp>
      <p:sp>
        <p:nvSpPr>
          <p:cNvPr id="7" name="Footer Placeholder 4">
            <a:extLst>
              <a:ext uri="{FF2B5EF4-FFF2-40B4-BE49-F238E27FC236}">
                <a16:creationId xmlns:a16="http://schemas.microsoft.com/office/drawing/2014/main" id="{2B453CEF-D773-7F4F-9FB7-CF86F38D1FD4}"/>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4065026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43860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p:nvPr>
        </p:nvSpPr>
        <p:spPr>
          <a:xfrm>
            <a:off x="79338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6" name="Date Placeholder 3">
            <a:extLst>
              <a:ext uri="{FF2B5EF4-FFF2-40B4-BE49-F238E27FC236}">
                <a16:creationId xmlns:a16="http://schemas.microsoft.com/office/drawing/2014/main" id="{E230EF13-4AB9-A24A-A222-4313865D1E0F}"/>
              </a:ext>
            </a:extLst>
          </p:cNvPr>
          <p:cNvSpPr>
            <a:spLocks noGrp="1"/>
          </p:cNvSpPr>
          <p:nvPr>
            <p:ph type="dt" sz="half" idx="14"/>
          </p:nvPr>
        </p:nvSpPr>
        <p:spPr/>
        <p:txBody>
          <a:bodyPr/>
          <a:lstStyle>
            <a:lvl1pPr>
              <a:defRPr/>
            </a:lvl1pPr>
          </a:lstStyle>
          <a:p>
            <a:pPr>
              <a:defRPr/>
            </a:pPr>
            <a:fld id="{DAECE04C-0AFA-4434-83F1-8C709872F0D2}" type="datetime1">
              <a:rPr lang="en-GB" smtClean="0"/>
              <a:t>25/05/2023</a:t>
            </a:fld>
            <a:endParaRPr lang="en-GB" dirty="0"/>
          </a:p>
        </p:txBody>
      </p:sp>
      <p:sp>
        <p:nvSpPr>
          <p:cNvPr id="7" name="Slide Number Placeholder 5">
            <a:extLst>
              <a:ext uri="{FF2B5EF4-FFF2-40B4-BE49-F238E27FC236}">
                <a16:creationId xmlns:a16="http://schemas.microsoft.com/office/drawing/2014/main" id="{10992C2E-0C1D-FC4B-B982-55B2D012B880}"/>
              </a:ext>
            </a:extLst>
          </p:cNvPr>
          <p:cNvSpPr>
            <a:spLocks noGrp="1"/>
          </p:cNvSpPr>
          <p:nvPr>
            <p:ph type="sldNum" sz="quarter" idx="15"/>
          </p:nvPr>
        </p:nvSpPr>
        <p:spPr/>
        <p:txBody>
          <a:bodyPr/>
          <a:lstStyle>
            <a:lvl1pPr>
              <a:defRPr/>
            </a:lvl1pPr>
          </a:lstStyle>
          <a:p>
            <a:pPr>
              <a:defRPr/>
            </a:pPr>
            <a:fld id="{D8790FF0-E808-8846-B8F6-63D55DFE739D}" type="slidenum">
              <a:rPr lang="en-GB"/>
              <a:pPr>
                <a:defRPr/>
              </a:pPr>
              <a:t>‹#›</a:t>
            </a:fld>
            <a:endParaRPr lang="en-GB" dirty="0"/>
          </a:p>
        </p:txBody>
      </p:sp>
      <p:sp>
        <p:nvSpPr>
          <p:cNvPr id="9" name="Footer Placeholder 4">
            <a:extLst>
              <a:ext uri="{FF2B5EF4-FFF2-40B4-BE49-F238E27FC236}">
                <a16:creationId xmlns:a16="http://schemas.microsoft.com/office/drawing/2014/main" id="{914BDD22-5057-4549-BFFA-BF26AD96D9FC}"/>
              </a:ext>
            </a:extLst>
          </p:cNvPr>
          <p:cNvSpPr>
            <a:spLocks noGrp="1"/>
          </p:cNvSpPr>
          <p:nvPr>
            <p:ph type="ftr" sz="quarter" idx="16"/>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241604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p:txBody>
      </p:sp>
      <p:sp>
        <p:nvSpPr>
          <p:cNvPr id="7" name="Date Placeholder 3">
            <a:extLst>
              <a:ext uri="{FF2B5EF4-FFF2-40B4-BE49-F238E27FC236}">
                <a16:creationId xmlns:a16="http://schemas.microsoft.com/office/drawing/2014/main" id="{7A55A79A-E501-AE4F-9C4C-636082457CCA}"/>
              </a:ext>
            </a:extLst>
          </p:cNvPr>
          <p:cNvSpPr>
            <a:spLocks noGrp="1"/>
          </p:cNvSpPr>
          <p:nvPr>
            <p:ph type="dt" sz="half" idx="10"/>
          </p:nvPr>
        </p:nvSpPr>
        <p:spPr/>
        <p:txBody>
          <a:bodyPr/>
          <a:lstStyle>
            <a:lvl1pPr>
              <a:defRPr/>
            </a:lvl1pPr>
          </a:lstStyle>
          <a:p>
            <a:pPr>
              <a:defRPr/>
            </a:pPr>
            <a:fld id="{FA4C1E99-8604-484A-9BE6-86B13EBB39E3}" type="datetime1">
              <a:rPr lang="en-GB" smtClean="0"/>
              <a:t>25/05/2023</a:t>
            </a:fld>
            <a:endParaRPr lang="en-GB" dirty="0"/>
          </a:p>
        </p:txBody>
      </p:sp>
      <p:sp>
        <p:nvSpPr>
          <p:cNvPr id="8" name="Slide Number Placeholder 5">
            <a:extLst>
              <a:ext uri="{FF2B5EF4-FFF2-40B4-BE49-F238E27FC236}">
                <a16:creationId xmlns:a16="http://schemas.microsoft.com/office/drawing/2014/main" id="{E04B435C-A372-4D48-AFCE-64BE0643138A}"/>
              </a:ext>
            </a:extLst>
          </p:cNvPr>
          <p:cNvSpPr>
            <a:spLocks noGrp="1"/>
          </p:cNvSpPr>
          <p:nvPr>
            <p:ph type="sldNum" sz="quarter" idx="11"/>
          </p:nvPr>
        </p:nvSpPr>
        <p:spPr/>
        <p:txBody>
          <a:bodyPr/>
          <a:lstStyle>
            <a:lvl1pPr>
              <a:defRPr/>
            </a:lvl1pPr>
          </a:lstStyle>
          <a:p>
            <a:pPr>
              <a:defRPr/>
            </a:pPr>
            <a:fld id="{6868E3B4-B2CF-2643-BF25-E456BDE4B5CC}" type="slidenum">
              <a:rPr lang="en-GB"/>
              <a:pPr>
                <a:defRPr/>
              </a:pPr>
              <a:t>‹#›</a:t>
            </a:fld>
            <a:endParaRPr lang="en-GB" dirty="0"/>
          </a:p>
        </p:txBody>
      </p:sp>
      <p:sp>
        <p:nvSpPr>
          <p:cNvPr id="9" name="Footer Placeholder 4">
            <a:extLst>
              <a:ext uri="{FF2B5EF4-FFF2-40B4-BE49-F238E27FC236}">
                <a16:creationId xmlns:a16="http://schemas.microsoft.com/office/drawing/2014/main" id="{CAEF9495-97B7-0C40-9806-20BBE7BD9DAF}"/>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1859914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3">
            <a:extLst>
              <a:ext uri="{FF2B5EF4-FFF2-40B4-BE49-F238E27FC236}">
                <a16:creationId xmlns:a16="http://schemas.microsoft.com/office/drawing/2014/main" id="{0930006F-585D-D348-AD59-871542E13933}"/>
              </a:ext>
            </a:extLst>
          </p:cNvPr>
          <p:cNvSpPr>
            <a:spLocks noGrp="1"/>
          </p:cNvSpPr>
          <p:nvPr>
            <p:ph type="dt" sz="half" idx="10"/>
          </p:nvPr>
        </p:nvSpPr>
        <p:spPr/>
        <p:txBody>
          <a:bodyPr/>
          <a:lstStyle>
            <a:lvl1pPr>
              <a:defRPr/>
            </a:lvl1pPr>
          </a:lstStyle>
          <a:p>
            <a:pPr>
              <a:defRPr/>
            </a:pPr>
            <a:fld id="{77ADE570-61E9-4F88-91FD-589938114CD5}" type="datetime1">
              <a:rPr lang="en-GB" smtClean="0"/>
              <a:t>25/05/2023</a:t>
            </a:fld>
            <a:endParaRPr lang="en-GB" dirty="0"/>
          </a:p>
        </p:txBody>
      </p:sp>
      <p:sp>
        <p:nvSpPr>
          <p:cNvPr id="4" name="Slide Number Placeholder 5">
            <a:extLst>
              <a:ext uri="{FF2B5EF4-FFF2-40B4-BE49-F238E27FC236}">
                <a16:creationId xmlns:a16="http://schemas.microsoft.com/office/drawing/2014/main" id="{9D9F3099-F116-4540-8752-C99A6B1039D1}"/>
              </a:ext>
            </a:extLst>
          </p:cNvPr>
          <p:cNvSpPr>
            <a:spLocks noGrp="1"/>
          </p:cNvSpPr>
          <p:nvPr>
            <p:ph type="sldNum" sz="quarter" idx="11"/>
          </p:nvPr>
        </p:nvSpPr>
        <p:spPr/>
        <p:txBody>
          <a:bodyPr/>
          <a:lstStyle>
            <a:lvl1pPr>
              <a:defRPr/>
            </a:lvl1pPr>
          </a:lstStyle>
          <a:p>
            <a:pPr>
              <a:defRPr/>
            </a:pPr>
            <a:fld id="{FFCD8DA0-49A9-9B48-9241-08F2EC614D62}" type="slidenum">
              <a:rPr lang="en-GB"/>
              <a:pPr>
                <a:defRPr/>
              </a:pPr>
              <a:t>‹#›</a:t>
            </a:fld>
            <a:endParaRPr lang="en-GB" dirty="0"/>
          </a:p>
        </p:txBody>
      </p:sp>
      <p:sp>
        <p:nvSpPr>
          <p:cNvPr id="5" name="Footer Placeholder 4">
            <a:extLst>
              <a:ext uri="{FF2B5EF4-FFF2-40B4-BE49-F238E27FC236}">
                <a16:creationId xmlns:a16="http://schemas.microsoft.com/office/drawing/2014/main" id="{7E742294-23FC-4B44-8B3D-331BAD323B55}"/>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325768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5520E83-8941-104A-8C00-EAAB32CB70C8}"/>
              </a:ext>
            </a:extLst>
          </p:cNvPr>
          <p:cNvSpPr>
            <a:spLocks noGrp="1"/>
          </p:cNvSpPr>
          <p:nvPr>
            <p:ph type="dt" sz="half" idx="10"/>
          </p:nvPr>
        </p:nvSpPr>
        <p:spPr/>
        <p:txBody>
          <a:bodyPr/>
          <a:lstStyle>
            <a:lvl1pPr>
              <a:defRPr/>
            </a:lvl1pPr>
          </a:lstStyle>
          <a:p>
            <a:pPr>
              <a:defRPr/>
            </a:pPr>
            <a:fld id="{EC49FD92-FBA7-43C9-8BEC-6C110EEB5472}" type="datetime1">
              <a:rPr lang="en-GB" smtClean="0"/>
              <a:t>25/05/2023</a:t>
            </a:fld>
            <a:endParaRPr lang="en-GB" dirty="0"/>
          </a:p>
        </p:txBody>
      </p:sp>
      <p:sp>
        <p:nvSpPr>
          <p:cNvPr id="3" name="Slide Number Placeholder 5">
            <a:extLst>
              <a:ext uri="{FF2B5EF4-FFF2-40B4-BE49-F238E27FC236}">
                <a16:creationId xmlns:a16="http://schemas.microsoft.com/office/drawing/2014/main" id="{1B7396C0-4F07-1F4B-9C92-61B27C0A6EF7}"/>
              </a:ext>
            </a:extLst>
          </p:cNvPr>
          <p:cNvSpPr>
            <a:spLocks noGrp="1"/>
          </p:cNvSpPr>
          <p:nvPr>
            <p:ph type="sldNum" sz="quarter" idx="11"/>
          </p:nvPr>
        </p:nvSpPr>
        <p:spPr/>
        <p:txBody>
          <a:bodyPr/>
          <a:lstStyle>
            <a:lvl1pPr>
              <a:defRPr/>
            </a:lvl1pPr>
          </a:lstStyle>
          <a:p>
            <a:pPr>
              <a:defRPr/>
            </a:pPr>
            <a:fld id="{22E39E44-9922-AD4A-B4CC-8298F266DC70}" type="slidenum">
              <a:rPr lang="en-GB"/>
              <a:pPr>
                <a:defRPr/>
              </a:pPr>
              <a:t>‹#›</a:t>
            </a:fld>
            <a:endParaRPr lang="en-GB" dirty="0"/>
          </a:p>
        </p:txBody>
      </p:sp>
      <p:sp>
        <p:nvSpPr>
          <p:cNvPr id="4" name="Footer Placeholder 4">
            <a:extLst>
              <a:ext uri="{FF2B5EF4-FFF2-40B4-BE49-F238E27FC236}">
                <a16:creationId xmlns:a16="http://schemas.microsoft.com/office/drawing/2014/main" id="{9C2F4AC2-9CF9-2F4E-98E8-0A98395DCD08}"/>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4034679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3">
            <a:extLst>
              <a:ext uri="{FF2B5EF4-FFF2-40B4-BE49-F238E27FC236}">
                <a16:creationId xmlns:a16="http://schemas.microsoft.com/office/drawing/2014/main" id="{F94A2FC8-34AD-F345-8B2B-B16A27D7EB9C}"/>
              </a:ext>
            </a:extLst>
          </p:cNvPr>
          <p:cNvSpPr>
            <a:spLocks noGrp="1"/>
          </p:cNvSpPr>
          <p:nvPr>
            <p:ph type="dt" sz="half" idx="10"/>
          </p:nvPr>
        </p:nvSpPr>
        <p:spPr/>
        <p:txBody>
          <a:bodyPr/>
          <a:lstStyle>
            <a:lvl1pPr>
              <a:defRPr/>
            </a:lvl1pPr>
          </a:lstStyle>
          <a:p>
            <a:pPr>
              <a:defRPr/>
            </a:pPr>
            <a:fld id="{502F9BD1-B9E8-4930-961B-CDFD01DEA255}" type="datetime1">
              <a:rPr lang="en-GB" smtClean="0"/>
              <a:t>25/05/2023</a:t>
            </a:fld>
            <a:endParaRPr lang="en-GB" dirty="0"/>
          </a:p>
        </p:txBody>
      </p:sp>
      <p:sp>
        <p:nvSpPr>
          <p:cNvPr id="6" name="Slide Number Placeholder 5">
            <a:extLst>
              <a:ext uri="{FF2B5EF4-FFF2-40B4-BE49-F238E27FC236}">
                <a16:creationId xmlns:a16="http://schemas.microsoft.com/office/drawing/2014/main" id="{40530EBE-3835-5846-8F61-076D66C40D34}"/>
              </a:ext>
            </a:extLst>
          </p:cNvPr>
          <p:cNvSpPr>
            <a:spLocks noGrp="1"/>
          </p:cNvSpPr>
          <p:nvPr>
            <p:ph type="sldNum" sz="quarter" idx="11"/>
          </p:nvPr>
        </p:nvSpPr>
        <p:spPr/>
        <p:txBody>
          <a:bodyPr/>
          <a:lstStyle>
            <a:lvl1pPr>
              <a:defRPr/>
            </a:lvl1pPr>
          </a:lstStyle>
          <a:p>
            <a:pPr>
              <a:defRPr/>
            </a:pPr>
            <a:fld id="{1DE6F79D-62DC-0D49-96DD-567EA63466F8}" type="slidenum">
              <a:rPr lang="en-GB"/>
              <a:pPr>
                <a:defRPr/>
              </a:pPr>
              <a:t>‹#›</a:t>
            </a:fld>
            <a:endParaRPr lang="en-GB" dirty="0"/>
          </a:p>
        </p:txBody>
      </p:sp>
      <p:sp>
        <p:nvSpPr>
          <p:cNvPr id="7" name="Footer Placeholder 4">
            <a:extLst>
              <a:ext uri="{FF2B5EF4-FFF2-40B4-BE49-F238E27FC236}">
                <a16:creationId xmlns:a16="http://schemas.microsoft.com/office/drawing/2014/main" id="{ABA0FE2C-2F15-A643-9F3F-CD1050B7B891}"/>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2866103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3">
            <a:extLst>
              <a:ext uri="{FF2B5EF4-FFF2-40B4-BE49-F238E27FC236}">
                <a16:creationId xmlns:a16="http://schemas.microsoft.com/office/drawing/2014/main" id="{3848DAF3-F4A8-4A49-8C64-C5A8426440BF}"/>
              </a:ext>
            </a:extLst>
          </p:cNvPr>
          <p:cNvSpPr>
            <a:spLocks noGrp="1"/>
          </p:cNvSpPr>
          <p:nvPr>
            <p:ph type="dt" sz="half" idx="10"/>
          </p:nvPr>
        </p:nvSpPr>
        <p:spPr/>
        <p:txBody>
          <a:bodyPr/>
          <a:lstStyle>
            <a:lvl1pPr>
              <a:defRPr/>
            </a:lvl1pPr>
          </a:lstStyle>
          <a:p>
            <a:pPr>
              <a:defRPr/>
            </a:pPr>
            <a:fld id="{7A614322-11DE-4E8A-BA3D-EA9D068D6F71}" type="datetime1">
              <a:rPr lang="en-GB" smtClean="0"/>
              <a:t>25/05/2023</a:t>
            </a:fld>
            <a:endParaRPr lang="en-GB" dirty="0"/>
          </a:p>
        </p:txBody>
      </p:sp>
      <p:sp>
        <p:nvSpPr>
          <p:cNvPr id="6" name="Slide Number Placeholder 5">
            <a:extLst>
              <a:ext uri="{FF2B5EF4-FFF2-40B4-BE49-F238E27FC236}">
                <a16:creationId xmlns:a16="http://schemas.microsoft.com/office/drawing/2014/main" id="{D3938E58-1952-0E43-9240-195B44F253A2}"/>
              </a:ext>
            </a:extLst>
          </p:cNvPr>
          <p:cNvSpPr>
            <a:spLocks noGrp="1"/>
          </p:cNvSpPr>
          <p:nvPr>
            <p:ph type="sldNum" sz="quarter" idx="11"/>
          </p:nvPr>
        </p:nvSpPr>
        <p:spPr/>
        <p:txBody>
          <a:bodyPr/>
          <a:lstStyle>
            <a:lvl1pPr>
              <a:defRPr/>
            </a:lvl1pPr>
          </a:lstStyle>
          <a:p>
            <a:pPr>
              <a:defRPr/>
            </a:pPr>
            <a:fld id="{E73F0A62-D389-B94F-9793-AC6B189F3322}" type="slidenum">
              <a:rPr lang="en-GB"/>
              <a:pPr>
                <a:defRPr/>
              </a:pPr>
              <a:t>‹#›</a:t>
            </a:fld>
            <a:endParaRPr lang="en-GB" dirty="0"/>
          </a:p>
        </p:txBody>
      </p:sp>
      <p:sp>
        <p:nvSpPr>
          <p:cNvPr id="7" name="Footer Placeholder 4">
            <a:extLst>
              <a:ext uri="{FF2B5EF4-FFF2-40B4-BE49-F238E27FC236}">
                <a16:creationId xmlns:a16="http://schemas.microsoft.com/office/drawing/2014/main" id="{06FD915A-06D2-D54A-9F6A-17312950CFC9}"/>
              </a:ext>
            </a:extLst>
          </p:cNvPr>
          <p:cNvSpPr>
            <a:spLocks noGrp="1"/>
          </p:cNvSpPr>
          <p:nvPr>
            <p:ph type="ftr" sz="quarter" idx="12"/>
          </p:nvPr>
        </p:nvSpPr>
        <p:spPr/>
        <p:txBody>
          <a:bodyPr/>
          <a:lstStyle>
            <a:lvl1pPr>
              <a:defRPr/>
            </a:lvl1pPr>
          </a:lstStyle>
          <a:p>
            <a:pPr>
              <a:defRPr/>
            </a:pPr>
            <a:r>
              <a:rPr lang="en-GB"/>
              <a:t>Presentation | EDMS Reference</a:t>
            </a:r>
            <a:endParaRPr lang="en-GB" dirty="0"/>
          </a:p>
        </p:txBody>
      </p:sp>
    </p:spTree>
    <p:extLst>
      <p:ext uri="{BB962C8B-B14F-4D97-AF65-F5344CB8AC3E}">
        <p14:creationId xmlns:p14="http://schemas.microsoft.com/office/powerpoint/2010/main" val="2629628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a:extLst>
              <a:ext uri="{FF2B5EF4-FFF2-40B4-BE49-F238E27FC236}">
                <a16:creationId xmlns:a16="http://schemas.microsoft.com/office/drawing/2014/main" id="{981B7A53-5230-5142-AFA1-0222BAD7815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63" y="6253163"/>
            <a:ext cx="12192001"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241D1A79-21E8-584C-BC3A-01707218E9BF}"/>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a:extLst>
              <a:ext uri="{FF2B5EF4-FFF2-40B4-BE49-F238E27FC236}">
                <a16:creationId xmlns:a16="http://schemas.microsoft.com/office/drawing/2014/main" id="{2D3ABBBF-AD00-2242-87BD-D24D2E0DBBF6}"/>
              </a:ext>
            </a:extLst>
          </p:cNvPr>
          <p:cNvSpPr>
            <a:spLocks noGrp="1" noChangeArrowheads="1"/>
          </p:cNvSpPr>
          <p:nvPr>
            <p:ph type="body" idx="1"/>
          </p:nvPr>
        </p:nvSpPr>
        <p:spPr bwMode="auto">
          <a:xfrm>
            <a:off x="838200" y="1825625"/>
            <a:ext cx="10515600"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p:txBody>
      </p:sp>
      <p:sp>
        <p:nvSpPr>
          <p:cNvPr id="4" name="Date Placeholder 3">
            <a:extLst>
              <a:ext uri="{FF2B5EF4-FFF2-40B4-BE49-F238E27FC236}">
                <a16:creationId xmlns:a16="http://schemas.microsoft.com/office/drawing/2014/main" id="{F4C25944-1B6B-C245-AB7E-413CF77C2B67}"/>
              </a:ext>
            </a:extLst>
          </p:cNvPr>
          <p:cNvSpPr>
            <a:spLocks noGrp="1"/>
          </p:cNvSpPr>
          <p:nvPr>
            <p:ph type="dt" sz="half" idx="2"/>
          </p:nvPr>
        </p:nvSpPr>
        <p:spPr>
          <a:xfrm>
            <a:off x="10419550" y="6428042"/>
            <a:ext cx="907262" cy="365125"/>
          </a:xfrm>
          <a:prstGeom prst="rect">
            <a:avLst/>
          </a:prstGeom>
        </p:spPr>
        <p:txBody>
          <a:bodyPr vert="horz" lIns="0" tIns="45720" rIns="91440" bIns="45720" rtlCol="0" anchor="ctr"/>
          <a:lstStyle>
            <a:lvl1pPr algn="l" eaLnBrk="1" fontAlgn="auto" hangingPunct="1">
              <a:spcBef>
                <a:spcPts val="0"/>
              </a:spcBef>
              <a:spcAft>
                <a:spcPts val="0"/>
              </a:spcAft>
              <a:defRPr sz="800">
                <a:solidFill>
                  <a:schemeClr val="bg1"/>
                </a:solidFill>
                <a:latin typeface="+mn-lt"/>
              </a:defRPr>
            </a:lvl1pPr>
          </a:lstStyle>
          <a:p>
            <a:pPr>
              <a:defRPr/>
            </a:pPr>
            <a:fld id="{CFE20834-C87E-4FD2-9AE3-746A2DA6675C}" type="datetime1">
              <a:rPr lang="en-GB" smtClean="0"/>
              <a:t>25/05/2023</a:t>
            </a:fld>
            <a:endParaRPr lang="en-GB" dirty="0"/>
          </a:p>
        </p:txBody>
      </p:sp>
      <p:sp>
        <p:nvSpPr>
          <p:cNvPr id="6" name="Slide Number Placeholder 5">
            <a:extLst>
              <a:ext uri="{FF2B5EF4-FFF2-40B4-BE49-F238E27FC236}">
                <a16:creationId xmlns:a16="http://schemas.microsoft.com/office/drawing/2014/main" id="{6AE65E5E-4974-3447-B9D9-B77B2649E352}"/>
              </a:ext>
            </a:extLst>
          </p:cNvPr>
          <p:cNvSpPr>
            <a:spLocks noGrp="1"/>
          </p:cNvSpPr>
          <p:nvPr>
            <p:ph type="sldNum" sz="quarter" idx="4"/>
          </p:nvPr>
        </p:nvSpPr>
        <p:spPr>
          <a:xfrm>
            <a:off x="11515725" y="6435725"/>
            <a:ext cx="482600" cy="331788"/>
          </a:xfrm>
          <a:prstGeom prst="rect">
            <a:avLst/>
          </a:prstGeom>
        </p:spPr>
        <p:txBody>
          <a:bodyPr vert="horz" lIns="91440" tIns="45720" rIns="0" bIns="45720" rtlCol="0" anchor="ctr"/>
          <a:lstStyle>
            <a:lvl1pPr algn="r" eaLnBrk="1" fontAlgn="auto" hangingPunct="1">
              <a:spcBef>
                <a:spcPts val="0"/>
              </a:spcBef>
              <a:spcAft>
                <a:spcPts val="0"/>
              </a:spcAft>
              <a:defRPr sz="800">
                <a:solidFill>
                  <a:schemeClr val="bg1"/>
                </a:solidFill>
                <a:latin typeface="+mn-lt"/>
              </a:defRPr>
            </a:lvl1pPr>
          </a:lstStyle>
          <a:p>
            <a:pPr>
              <a:defRPr/>
            </a:pPr>
            <a:fld id="{921AB428-267B-D540-9263-69328DC9C54B}" type="slidenum">
              <a:rPr lang="en-GB"/>
              <a:pPr>
                <a:defRPr/>
              </a:pPr>
              <a:t>‹#›</a:t>
            </a:fld>
            <a:endParaRPr lang="en-GB" dirty="0"/>
          </a:p>
        </p:txBody>
      </p:sp>
      <p:sp>
        <p:nvSpPr>
          <p:cNvPr id="5" name="Footer Placeholder 4">
            <a:extLst>
              <a:ext uri="{FF2B5EF4-FFF2-40B4-BE49-F238E27FC236}">
                <a16:creationId xmlns:a16="http://schemas.microsoft.com/office/drawing/2014/main" id="{BE551EDF-DE6A-A34B-AE4D-DAC78E2252CA}"/>
              </a:ext>
            </a:extLst>
          </p:cNvPr>
          <p:cNvSpPr>
            <a:spLocks noGrp="1"/>
          </p:cNvSpPr>
          <p:nvPr>
            <p:ph type="ftr" sz="quarter" idx="3"/>
          </p:nvPr>
        </p:nvSpPr>
        <p:spPr>
          <a:xfrm>
            <a:off x="3742124" y="6418263"/>
            <a:ext cx="3452426"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en-GB"/>
              <a:t>Presentation | EDMS Reference</a:t>
            </a:r>
            <a:endParaRPr lang="en-GB" dirty="0"/>
          </a:p>
        </p:txBody>
      </p:sp>
      <p:pic>
        <p:nvPicPr>
          <p:cNvPr id="1032" name="Picture 14">
            <a:extLst>
              <a:ext uri="{FF2B5EF4-FFF2-40B4-BE49-F238E27FC236}">
                <a16:creationId xmlns:a16="http://schemas.microsoft.com/office/drawing/2014/main" id="{F346EA84-9FB6-6345-A262-9CA69FE7970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9750" y="6318250"/>
            <a:ext cx="22510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TextBox 16">
            <a:extLst>
              <a:ext uri="{FF2B5EF4-FFF2-40B4-BE49-F238E27FC236}">
                <a16:creationId xmlns:a16="http://schemas.microsoft.com/office/drawing/2014/main" id="{96546E11-A4F0-E941-9836-40CFF2B19DA0}"/>
              </a:ext>
            </a:extLst>
          </p:cNvPr>
          <p:cNvSpPr txBox="1">
            <a:spLocks noChangeArrowheads="1"/>
          </p:cNvSpPr>
          <p:nvPr/>
        </p:nvSpPr>
        <p:spPr bwMode="auto">
          <a:xfrm>
            <a:off x="-1493838" y="6691313"/>
            <a:ext cx="247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a:t> </a:t>
            </a: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6" r:id="rId10"/>
  </p:sldLayoutIdLst>
  <p:hf hdr="0"/>
  <p:txStyles>
    <p:title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30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s://sdgs.un.org/goals/goal5" TargetMode="External"/><Relationship Id="rId2" Type="http://schemas.openxmlformats.org/officeDocument/2006/relationships/hyperlink" Target="https://sdgs.un.org/goals/goal3" TargetMode="External"/><Relationship Id="rId1" Type="http://schemas.openxmlformats.org/officeDocument/2006/relationships/slideLayout" Target="../slideLayouts/slideLayout2.xml"/><Relationship Id="rId4" Type="http://schemas.openxmlformats.org/officeDocument/2006/relationships/hyperlink" Target="https://sdgs.un.org/goals/goal6"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sdgs.un.org/goals/goal8" TargetMode="External"/><Relationship Id="rId2" Type="http://schemas.openxmlformats.org/officeDocument/2006/relationships/hyperlink" Target="https://sdgs.un.org/goals/goal7" TargetMode="External"/><Relationship Id="rId1" Type="http://schemas.openxmlformats.org/officeDocument/2006/relationships/slideLayout" Target="../slideLayouts/slideLayout2.xml"/><Relationship Id="rId6" Type="http://schemas.openxmlformats.org/officeDocument/2006/relationships/hyperlink" Target="https://sdgs.un.org/goals/goal12" TargetMode="External"/><Relationship Id="rId5" Type="http://schemas.openxmlformats.org/officeDocument/2006/relationships/hyperlink" Target="https://sdgs.un.org/goals/goal11" TargetMode="External"/><Relationship Id="rId4" Type="http://schemas.openxmlformats.org/officeDocument/2006/relationships/hyperlink" Target="https://sdgs.un.org/goals/goal1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dgs.un.org/goals/goal14" TargetMode="External"/><Relationship Id="rId2" Type="http://schemas.openxmlformats.org/officeDocument/2006/relationships/hyperlink" Target="https://sdgs.un.org/goals/goal13" TargetMode="External"/><Relationship Id="rId1" Type="http://schemas.openxmlformats.org/officeDocument/2006/relationships/slideLayout" Target="../slideLayouts/slideLayout10.xml"/><Relationship Id="rId5" Type="http://schemas.openxmlformats.org/officeDocument/2006/relationships/hyperlink" Target="https://sdgs.un.org/goals/goal16" TargetMode="External"/><Relationship Id="rId4" Type="http://schemas.openxmlformats.org/officeDocument/2006/relationships/hyperlink" Target="https://sdgs.un.org/goals/goal15"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globalreporting.org/" TargetMode="External"/><Relationship Id="rId1" Type="http://schemas.openxmlformats.org/officeDocument/2006/relationships/slideLayout" Target="../slideLayouts/slideLayout2.xml"/><Relationship Id="rId5" Type="http://schemas.openxmlformats.org/officeDocument/2006/relationships/hyperlink" Target="https://hse.cern/environment-report" TargetMode="Externa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tiff"/><Relationship Id="rId1" Type="http://schemas.openxmlformats.org/officeDocument/2006/relationships/slideLayout" Target="../slideLayouts/slideLayout2.xml"/><Relationship Id="rId4" Type="http://schemas.openxmlformats.org/officeDocument/2006/relationships/hyperlink" Target="https://international-relations.web.cern.ch/stakeholder-relations/international-organization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pixabay.com/nl/teek-mark-ok-perfecte-check-305245/" TargetMode="Externa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2.png"/><Relationship Id="rId7" Type="http://schemas.openxmlformats.org/officeDocument/2006/relationships/image" Target="../media/image26.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g"/><Relationship Id="rId9" Type="http://schemas.openxmlformats.org/officeDocument/2006/relationships/image" Target="../media/image28.jpg"/></Relationships>
</file>

<file path=ppt/slides/_rels/slide9.xml.rels><?xml version="1.0" encoding="UTF-8" standalone="yes"?>
<Relationships xmlns="http://schemas.openxmlformats.org/package/2006/relationships"><Relationship Id="rId2" Type="http://schemas.openxmlformats.org/officeDocument/2006/relationships/hyperlink" Target="https://www.globalreporting.org/public-policy-partnerships/sustainable-development/integrating-sdgs-into-sustainability-report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273F6BEF-93AE-B641-8630-CA95819EAF01}"/>
              </a:ext>
            </a:extLst>
          </p:cNvPr>
          <p:cNvSpPr>
            <a:spLocks noGrp="1" noChangeArrowheads="1"/>
          </p:cNvSpPr>
          <p:nvPr>
            <p:ph type="ctrTitle"/>
          </p:nvPr>
        </p:nvSpPr>
        <p:spPr bwMode="auto">
          <a:xfrm>
            <a:off x="422275" y="2082800"/>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Autofit/>
          </a:bodyPr>
          <a:lstStyle/>
          <a:p>
            <a:pPr marL="11113" indent="0"/>
            <a:r>
              <a:rPr lang="en-GB" sz="4400" dirty="0">
                <a:solidFill>
                  <a:schemeClr val="bg1"/>
                </a:solidFill>
              </a:rPr>
              <a:t>CERN &amp; the Environment, GRI &amp; SDGs</a:t>
            </a:r>
            <a:br>
              <a:rPr lang="en-GB" sz="2400" dirty="0">
                <a:solidFill>
                  <a:schemeClr val="bg1"/>
                </a:solidFill>
              </a:rPr>
            </a:br>
            <a:br>
              <a:rPr lang="en-GB" sz="2400" dirty="0">
                <a:solidFill>
                  <a:schemeClr val="bg1"/>
                </a:solidFill>
              </a:rPr>
            </a:br>
            <a:endParaRPr lang="en-GB" altLang="en-US" sz="2000" dirty="0"/>
          </a:p>
        </p:txBody>
      </p:sp>
      <p:sp>
        <p:nvSpPr>
          <p:cNvPr id="16386" name="Subtitle 2">
            <a:extLst>
              <a:ext uri="{FF2B5EF4-FFF2-40B4-BE49-F238E27FC236}">
                <a16:creationId xmlns:a16="http://schemas.microsoft.com/office/drawing/2014/main" id="{319FAECC-01DD-8B4F-A803-796C279A4893}"/>
              </a:ext>
            </a:extLst>
          </p:cNvPr>
          <p:cNvSpPr>
            <a:spLocks noGrp="1" noChangeArrowheads="1"/>
          </p:cNvSpPr>
          <p:nvPr>
            <p:ph type="subTitle" idx="1"/>
          </p:nvPr>
        </p:nvSpPr>
        <p:spPr bwMode="auto">
          <a:xfrm>
            <a:off x="422275" y="5921375"/>
            <a:ext cx="5821363" cy="996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GB" sz="2000" dirty="0">
                <a:solidFill>
                  <a:schemeClr val="bg1"/>
                </a:solidFill>
              </a:rPr>
              <a:t>Anna Cook</a:t>
            </a:r>
            <a:br>
              <a:rPr lang="en-GB" sz="2000" dirty="0">
                <a:solidFill>
                  <a:schemeClr val="bg1"/>
                </a:solidFill>
              </a:rPr>
            </a:br>
            <a:r>
              <a:rPr lang="en-GB" sz="2000" dirty="0">
                <a:solidFill>
                  <a:schemeClr val="bg1"/>
                </a:solidFill>
              </a:rPr>
              <a:t>Sustainable accelerators panel, 25 May 2023 </a:t>
            </a:r>
            <a:endParaRPr lang="en-GB" altLang="en-US" dirty="0"/>
          </a:p>
        </p:txBody>
      </p:sp>
      <p:sp>
        <p:nvSpPr>
          <p:cNvPr id="2" name="Text Placeholder 1">
            <a:extLst>
              <a:ext uri="{FF2B5EF4-FFF2-40B4-BE49-F238E27FC236}">
                <a16:creationId xmlns:a16="http://schemas.microsoft.com/office/drawing/2014/main" id="{4127D54A-D046-D351-8A1C-D1B348A9DC55}"/>
              </a:ext>
            </a:extLst>
          </p:cNvPr>
          <p:cNvSpPr>
            <a:spLocks noGrp="1"/>
          </p:cNvSpPr>
          <p:nvPr>
            <p:ph type="body" sz="quarter" idx="10"/>
          </p:nvPr>
        </p:nvSpPr>
        <p:spPr/>
        <p:txBody>
          <a:bodyPr/>
          <a:lstStyle/>
          <a:p>
            <a:r>
              <a:rPr lang="fr-CH" dirty="0"/>
              <a:t>EDMS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9AAAE95-8ED9-4A6A-B324-B9C0FFAEE588}"/>
              </a:ext>
            </a:extLst>
          </p:cNvPr>
          <p:cNvSpPr>
            <a:spLocks noGrp="1"/>
          </p:cNvSpPr>
          <p:nvPr>
            <p:ph type="title"/>
          </p:nvPr>
        </p:nvSpPr>
        <p:spPr>
          <a:xfrm>
            <a:off x="838200" y="365125"/>
            <a:ext cx="10515600" cy="1325563"/>
          </a:xfrm>
        </p:spPr>
        <p:txBody>
          <a:bodyPr/>
          <a:lstStyle/>
          <a:p>
            <a:r>
              <a:rPr lang="fr-CH" dirty="0"/>
              <a:t>Mapping </a:t>
            </a:r>
            <a:r>
              <a:rPr lang="fr-CH" dirty="0" err="1"/>
              <a:t>SDGs</a:t>
            </a:r>
            <a:r>
              <a:rPr lang="fr-CH" dirty="0"/>
              <a:t> and GRI </a:t>
            </a:r>
            <a:r>
              <a:rPr lang="fr-CH" dirty="0" err="1"/>
              <a:t>disclosures</a:t>
            </a:r>
            <a:r>
              <a:rPr lang="fr-CH" dirty="0"/>
              <a:t> </a:t>
            </a:r>
            <a:endParaRPr lang="en-US" dirty="0"/>
          </a:p>
        </p:txBody>
      </p:sp>
      <p:sp>
        <p:nvSpPr>
          <p:cNvPr id="2" name="Date Placeholder 1">
            <a:extLst>
              <a:ext uri="{FF2B5EF4-FFF2-40B4-BE49-F238E27FC236}">
                <a16:creationId xmlns:a16="http://schemas.microsoft.com/office/drawing/2014/main" id="{F3301D16-EFDA-3683-338C-9247E1AA7FC5}"/>
              </a:ext>
            </a:extLst>
          </p:cNvPr>
          <p:cNvSpPr>
            <a:spLocks noGrp="1"/>
          </p:cNvSpPr>
          <p:nvPr>
            <p:ph type="dt" sz="half" idx="10"/>
          </p:nvPr>
        </p:nvSpPr>
        <p:spPr>
          <a:xfrm>
            <a:off x="10419550" y="6428042"/>
            <a:ext cx="907262" cy="365125"/>
          </a:xfrm>
        </p:spPr>
        <p:txBody>
          <a:bodyPr anchor="ctr">
            <a:normAutofit/>
          </a:bodyPr>
          <a:lstStyle/>
          <a:p>
            <a:pPr>
              <a:spcAft>
                <a:spcPts val="600"/>
              </a:spcAft>
              <a:defRPr/>
            </a:pPr>
            <a:fld id="{EC49FD92-FBA7-43C9-8BEC-6C110EEB5472}" type="datetime1">
              <a:rPr lang="en-GB" smtClean="0"/>
              <a:pPr>
                <a:spcAft>
                  <a:spcPts val="600"/>
                </a:spcAft>
                <a:defRPr/>
              </a:pPr>
              <a:t>25/05/2023</a:t>
            </a:fld>
            <a:endParaRPr lang="en-GB"/>
          </a:p>
        </p:txBody>
      </p:sp>
      <p:sp>
        <p:nvSpPr>
          <p:cNvPr id="3" name="Slide Number Placeholder 2">
            <a:extLst>
              <a:ext uri="{FF2B5EF4-FFF2-40B4-BE49-F238E27FC236}">
                <a16:creationId xmlns:a16="http://schemas.microsoft.com/office/drawing/2014/main" id="{5A63DCCE-8BA6-2E7B-F089-58FDA10FA2EA}"/>
              </a:ext>
            </a:extLst>
          </p:cNvPr>
          <p:cNvSpPr>
            <a:spLocks noGrp="1"/>
          </p:cNvSpPr>
          <p:nvPr>
            <p:ph type="sldNum" sz="quarter" idx="11"/>
          </p:nvPr>
        </p:nvSpPr>
        <p:spPr>
          <a:xfrm>
            <a:off x="11515725" y="6435725"/>
            <a:ext cx="482600" cy="331788"/>
          </a:xfrm>
        </p:spPr>
        <p:txBody>
          <a:bodyPr anchor="ctr">
            <a:normAutofit/>
          </a:bodyPr>
          <a:lstStyle/>
          <a:p>
            <a:pPr>
              <a:spcAft>
                <a:spcPts val="600"/>
              </a:spcAft>
              <a:defRPr/>
            </a:pPr>
            <a:fld id="{22E39E44-9922-AD4A-B4CC-8298F266DC70}" type="slidenum">
              <a:rPr lang="en-GB" smtClean="0"/>
              <a:pPr>
                <a:spcAft>
                  <a:spcPts val="600"/>
                </a:spcAft>
                <a:defRPr/>
              </a:pPr>
              <a:t>10</a:t>
            </a:fld>
            <a:endParaRPr lang="en-GB"/>
          </a:p>
        </p:txBody>
      </p:sp>
      <p:sp>
        <p:nvSpPr>
          <p:cNvPr id="4" name="Footer Placeholder 3">
            <a:extLst>
              <a:ext uri="{FF2B5EF4-FFF2-40B4-BE49-F238E27FC236}">
                <a16:creationId xmlns:a16="http://schemas.microsoft.com/office/drawing/2014/main" id="{953E3573-8A3F-53D3-A163-841D2B31D3A9}"/>
              </a:ext>
            </a:extLst>
          </p:cNvPr>
          <p:cNvSpPr>
            <a:spLocks noGrp="1"/>
          </p:cNvSpPr>
          <p:nvPr>
            <p:ph type="ftr" sz="quarter" idx="12"/>
          </p:nvPr>
        </p:nvSpPr>
        <p:spPr>
          <a:xfrm>
            <a:off x="3742124" y="6418263"/>
            <a:ext cx="3452426" cy="365125"/>
          </a:xfrm>
        </p:spPr>
        <p:txBody>
          <a:bodyPr anchor="ctr">
            <a:normAutofit/>
          </a:bodyPr>
          <a:lstStyle/>
          <a:p>
            <a:pPr>
              <a:spcAft>
                <a:spcPts val="600"/>
              </a:spcAft>
              <a:defRPr/>
            </a:pPr>
            <a:r>
              <a:rPr lang="en-GB"/>
              <a:t>Presentation | EDMS Reference</a:t>
            </a:r>
          </a:p>
        </p:txBody>
      </p:sp>
      <p:graphicFrame>
        <p:nvGraphicFramePr>
          <p:cNvPr id="6" name="Table 5">
            <a:extLst>
              <a:ext uri="{FF2B5EF4-FFF2-40B4-BE49-F238E27FC236}">
                <a16:creationId xmlns:a16="http://schemas.microsoft.com/office/drawing/2014/main" id="{0987B31F-EE6F-960F-C11D-6043CC066878}"/>
              </a:ext>
            </a:extLst>
          </p:cNvPr>
          <p:cNvGraphicFramePr>
            <a:graphicFrameLocks noGrp="1"/>
          </p:cNvGraphicFramePr>
          <p:nvPr>
            <p:extLst>
              <p:ext uri="{D42A27DB-BD31-4B8C-83A1-F6EECF244321}">
                <p14:modId xmlns:p14="http://schemas.microsoft.com/office/powerpoint/2010/main" val="574426266"/>
              </p:ext>
            </p:extLst>
          </p:nvPr>
        </p:nvGraphicFramePr>
        <p:xfrm>
          <a:off x="838200" y="1870943"/>
          <a:ext cx="10515603" cy="4243022"/>
        </p:xfrm>
        <a:graphic>
          <a:graphicData uri="http://schemas.openxmlformats.org/drawingml/2006/table">
            <a:tbl>
              <a:tblPr firstRow="1" bandRow="1"/>
              <a:tblGrid>
                <a:gridCol w="968261">
                  <a:extLst>
                    <a:ext uri="{9D8B030D-6E8A-4147-A177-3AD203B41FA5}">
                      <a16:colId xmlns:a16="http://schemas.microsoft.com/office/drawing/2014/main" val="1799603854"/>
                    </a:ext>
                  </a:extLst>
                </a:gridCol>
                <a:gridCol w="1617183">
                  <a:extLst>
                    <a:ext uri="{9D8B030D-6E8A-4147-A177-3AD203B41FA5}">
                      <a16:colId xmlns:a16="http://schemas.microsoft.com/office/drawing/2014/main" val="740416940"/>
                    </a:ext>
                  </a:extLst>
                </a:gridCol>
                <a:gridCol w="651345">
                  <a:extLst>
                    <a:ext uri="{9D8B030D-6E8A-4147-A177-3AD203B41FA5}">
                      <a16:colId xmlns:a16="http://schemas.microsoft.com/office/drawing/2014/main" val="1183295945"/>
                    </a:ext>
                  </a:extLst>
                </a:gridCol>
                <a:gridCol w="4529789">
                  <a:extLst>
                    <a:ext uri="{9D8B030D-6E8A-4147-A177-3AD203B41FA5}">
                      <a16:colId xmlns:a16="http://schemas.microsoft.com/office/drawing/2014/main" val="2587896811"/>
                    </a:ext>
                  </a:extLst>
                </a:gridCol>
                <a:gridCol w="2749025">
                  <a:extLst>
                    <a:ext uri="{9D8B030D-6E8A-4147-A177-3AD203B41FA5}">
                      <a16:colId xmlns:a16="http://schemas.microsoft.com/office/drawing/2014/main" val="2169298964"/>
                    </a:ext>
                  </a:extLst>
                </a:gridCol>
              </a:tblGrid>
              <a:tr h="467485">
                <a:tc>
                  <a:txBody>
                    <a:bodyPr/>
                    <a:lstStyle/>
                    <a:p>
                      <a:pPr algn="l" fontAlgn="b"/>
                      <a:r>
                        <a:rPr lang="en-US" sz="1300" b="1" i="0" u="none" strike="noStrike">
                          <a:solidFill>
                            <a:srgbClr val="000000"/>
                          </a:solidFill>
                          <a:effectLst/>
                          <a:latin typeface="Calibri" panose="020F0502020204030204" pitchFamily="34" charset="0"/>
                        </a:rPr>
                        <a:t>SDG number</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1" i="0" u="none" strike="noStrike">
                          <a:solidFill>
                            <a:srgbClr val="000000"/>
                          </a:solidFill>
                          <a:effectLst/>
                          <a:latin typeface="Calibri" panose="020F0502020204030204" pitchFamily="34" charset="0"/>
                        </a:rPr>
                        <a:t>SDG name</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1" i="0" u="none" strike="noStrike">
                          <a:solidFill>
                            <a:srgbClr val="000000"/>
                          </a:solidFill>
                          <a:effectLst/>
                          <a:latin typeface="Calibri" panose="020F0502020204030204" pitchFamily="34" charset="0"/>
                        </a:rPr>
                        <a:t>Target number</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1" i="0" u="none" strike="noStrike">
                          <a:solidFill>
                            <a:srgbClr val="000000"/>
                          </a:solidFill>
                          <a:effectLst/>
                          <a:latin typeface="Calibri" panose="020F0502020204030204" pitchFamily="34" charset="0"/>
                        </a:rPr>
                        <a:t>Target explanation</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300" b="1" i="0" u="none" strike="noStrike">
                          <a:solidFill>
                            <a:srgbClr val="000000"/>
                          </a:solidFill>
                          <a:effectLst/>
                          <a:latin typeface="Calibri" panose="020F0502020204030204" pitchFamily="34" charset="0"/>
                        </a:rPr>
                        <a:t>GRI-disclosures CERN has reported on</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3836850"/>
                  </a:ext>
                </a:extLst>
              </a:tr>
              <a:tr h="403095">
                <a:tc>
                  <a:txBody>
                    <a:bodyPr/>
                    <a:lstStyle/>
                    <a:p>
                      <a:pPr algn="ctr" fontAlgn="ctr"/>
                      <a:r>
                        <a:rPr lang="en-US" sz="1100" b="1" i="0" u="none" strike="noStrike">
                          <a:solidFill>
                            <a:srgbClr val="FFFFFF"/>
                          </a:solidFill>
                          <a:effectLst/>
                          <a:latin typeface="Calibri" panose="020F0502020204030204" pitchFamily="34" charset="0"/>
                        </a:rPr>
                        <a:t>3</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C9F38"/>
                    </a:solidFill>
                  </a:tcPr>
                </a:tc>
                <a:tc>
                  <a:txBody>
                    <a:bodyPr/>
                    <a:lstStyle/>
                    <a:p>
                      <a:pPr algn="l" fontAlgn="b"/>
                      <a:r>
                        <a:rPr lang="en-US" sz="1100" b="0" i="0" u="sng" strike="noStrike" dirty="0">
                          <a:solidFill>
                            <a:srgbClr val="0563C1"/>
                          </a:solidFill>
                          <a:effectLst/>
                          <a:latin typeface="Calibri" panose="020F0502020204030204" pitchFamily="34" charset="0"/>
                          <a:hlinkClick r:id="rId2"/>
                        </a:rPr>
                        <a:t>Good health and well-being</a:t>
                      </a:r>
                      <a:endParaRPr lang="en-US" sz="1100" b="0" i="0" u="sng" strike="noStrike" dirty="0">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3.9</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By 2030, substantially reduce the number of deaths and illnesses from hazardous chemicals and air, water and soil pollution and contamination.</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305-1; 305-2; 305-3; 306-1; 306-2; 306-3; 306-4; 306-5</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5686050"/>
                  </a:ext>
                </a:extLst>
              </a:tr>
              <a:tr h="403095">
                <a:tc>
                  <a:txBody>
                    <a:bodyPr/>
                    <a:lstStyle/>
                    <a:p>
                      <a:pPr algn="ctr" fontAlgn="ctr"/>
                      <a:r>
                        <a:rPr lang="en-US" sz="1100" b="1" i="0" u="none" strike="noStrike">
                          <a:solidFill>
                            <a:srgbClr val="FFFFFF"/>
                          </a:solidFill>
                          <a:effectLst/>
                          <a:latin typeface="Calibri" panose="020F0502020204030204" pitchFamily="34" charset="0"/>
                        </a:rPr>
                        <a:t>5</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3A21"/>
                    </a:solidFill>
                  </a:tcPr>
                </a:tc>
                <a:tc>
                  <a:txBody>
                    <a:bodyPr/>
                    <a:lstStyle/>
                    <a:p>
                      <a:pPr algn="l" fontAlgn="b"/>
                      <a:r>
                        <a:rPr lang="en-US" sz="1100" b="0" i="0" u="sng" strike="noStrike">
                          <a:solidFill>
                            <a:srgbClr val="0563C1"/>
                          </a:solidFill>
                          <a:effectLst/>
                          <a:latin typeface="Calibri" panose="020F0502020204030204" pitchFamily="34" charset="0"/>
                          <a:hlinkClick r:id="rId3"/>
                        </a:rPr>
                        <a:t>Gender Equality</a:t>
                      </a:r>
                      <a:endParaRPr lang="en-US" sz="1100" b="0" i="0" u="sng" strike="noStrike">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5.5</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Ensure women’s full and effective participation and equal opportunities for leadership at all levels of decision-making in political, economic and public life</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2-9; 2-10</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7190296"/>
                  </a:ext>
                </a:extLst>
              </a:tr>
              <a:tr h="725041">
                <a:tc>
                  <a:txBody>
                    <a:bodyPr/>
                    <a:lstStyle/>
                    <a:p>
                      <a:pPr algn="ctr" fontAlgn="ctr"/>
                      <a:r>
                        <a:rPr lang="en-US" sz="1100" b="1" i="0" u="none" strike="noStrike">
                          <a:solidFill>
                            <a:srgbClr val="FFFFFF"/>
                          </a:solidFill>
                          <a:effectLst/>
                          <a:latin typeface="Calibri" panose="020F0502020204030204" pitchFamily="34" charset="0"/>
                        </a:rPr>
                        <a:t>6</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6BDE2"/>
                    </a:solidFill>
                  </a:tcPr>
                </a:tc>
                <a:tc>
                  <a:txBody>
                    <a:bodyPr/>
                    <a:lstStyle/>
                    <a:p>
                      <a:pPr algn="l" fontAlgn="b"/>
                      <a:r>
                        <a:rPr lang="en-US" sz="1100" b="0" i="0" u="sng" strike="noStrike">
                          <a:solidFill>
                            <a:srgbClr val="0563C1"/>
                          </a:solidFill>
                          <a:effectLst/>
                          <a:latin typeface="Calibri" panose="020F0502020204030204" pitchFamily="34" charset="0"/>
                          <a:hlinkClick r:id="rId4"/>
                        </a:rPr>
                        <a:t>Clean water and sanitation</a:t>
                      </a:r>
                      <a:endParaRPr lang="en-US" sz="1100" b="0" i="0" u="sng" strike="noStrike">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6.3</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By 2030, improve water quality by reducing pollution, eliminating dumping and minimizing release of hazardous chemicals and materials, halving the proportion of untreated wastewater and substantially increasing recycling and safe reuse globally</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1100" b="0" i="0" u="none" strike="noStrike">
                          <a:solidFill>
                            <a:srgbClr val="000000"/>
                          </a:solidFill>
                          <a:effectLst/>
                          <a:latin typeface="Calibri" panose="020F0502020204030204" pitchFamily="34" charset="0"/>
                        </a:rPr>
                        <a:t>303-1-a; 303-1-c; 303-2-a; 303-4; 306-1; 306-2-a; 306-2-b; 306-2-c</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654511"/>
                  </a:ext>
                </a:extLst>
              </a:tr>
              <a:tr h="564068">
                <a:tc>
                  <a:txBody>
                    <a:bodyPr/>
                    <a:lstStyle/>
                    <a:p>
                      <a:pPr algn="ctr" fontAlgn="ctr"/>
                      <a:r>
                        <a:rPr lang="en-US" sz="1100" b="1" i="0" u="none" strike="noStrike">
                          <a:solidFill>
                            <a:srgbClr val="FFFFFF"/>
                          </a:solidFill>
                          <a:effectLst/>
                          <a:latin typeface="Calibri" panose="020F0502020204030204" pitchFamily="34" charset="0"/>
                        </a:rPr>
                        <a:t>6</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6BDE2"/>
                    </a:solidFill>
                  </a:tcPr>
                </a:tc>
                <a:tc>
                  <a:txBody>
                    <a:bodyPr/>
                    <a:lstStyle/>
                    <a:p>
                      <a:pPr algn="l" fontAlgn="b"/>
                      <a:r>
                        <a:rPr lang="en-US" sz="1100" b="0" i="0" u="sng" strike="noStrike">
                          <a:solidFill>
                            <a:srgbClr val="0563C1"/>
                          </a:solidFill>
                          <a:effectLst/>
                          <a:latin typeface="Calibri" panose="020F0502020204030204" pitchFamily="34" charset="0"/>
                          <a:hlinkClick r:id="rId4"/>
                        </a:rPr>
                        <a:t>Clean water and sanitation</a:t>
                      </a:r>
                      <a:endParaRPr lang="en-US" sz="1100" b="0" i="0" u="sng" strike="noStrike">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6.4</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By 2030, substantially increase water-use efficiency across all sectors and ensure sustainable withdrawals and supply of freshwater to address water scarcity and substantially reduce the number of people suffering from water scarcity</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1100" b="0" i="0" u="none" strike="noStrike">
                          <a:solidFill>
                            <a:srgbClr val="000000"/>
                          </a:solidFill>
                          <a:effectLst/>
                          <a:latin typeface="Calibri" panose="020F0502020204030204" pitchFamily="34" charset="0"/>
                        </a:rPr>
                        <a:t>303-1-a; 303-1-c; 303-3-c; 303-5-a; 303-5-b</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1189947"/>
                  </a:ext>
                </a:extLst>
              </a:tr>
              <a:tr h="403095">
                <a:tc>
                  <a:txBody>
                    <a:bodyPr/>
                    <a:lstStyle/>
                    <a:p>
                      <a:pPr algn="ctr" fontAlgn="ctr"/>
                      <a:r>
                        <a:rPr lang="en-US" sz="1100" b="1" i="0" u="none" strike="noStrike">
                          <a:solidFill>
                            <a:srgbClr val="FFFFFF"/>
                          </a:solidFill>
                          <a:effectLst/>
                          <a:latin typeface="Calibri" panose="020F0502020204030204" pitchFamily="34" charset="0"/>
                        </a:rPr>
                        <a:t>6</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6BDE2"/>
                    </a:solidFill>
                  </a:tcPr>
                </a:tc>
                <a:tc>
                  <a:txBody>
                    <a:bodyPr/>
                    <a:lstStyle/>
                    <a:p>
                      <a:pPr algn="l" fontAlgn="b"/>
                      <a:r>
                        <a:rPr lang="en-US" sz="1100" b="0" i="0" u="sng" strike="noStrike">
                          <a:solidFill>
                            <a:srgbClr val="0563C1"/>
                          </a:solidFill>
                          <a:effectLst/>
                          <a:latin typeface="Calibri" panose="020F0502020204030204" pitchFamily="34" charset="0"/>
                          <a:hlinkClick r:id="rId4"/>
                        </a:rPr>
                        <a:t>Clean water and sanitation</a:t>
                      </a:r>
                      <a:endParaRPr lang="en-US" sz="1100" b="0" i="0" u="sng" strike="noStrike">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6.6</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By 2030, protect and restore water-related ecosystems, including mountains, forests, wetlands, rivers, aquifers and lakes</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304-4-a;</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9223978"/>
                  </a:ext>
                </a:extLst>
              </a:tr>
              <a:tr h="725041">
                <a:tc>
                  <a:txBody>
                    <a:bodyPr/>
                    <a:lstStyle/>
                    <a:p>
                      <a:pPr algn="ctr" fontAlgn="ctr"/>
                      <a:r>
                        <a:rPr lang="en-US" sz="1100" b="1" i="0" u="none" strike="noStrike">
                          <a:solidFill>
                            <a:srgbClr val="FFFFFF"/>
                          </a:solidFill>
                          <a:effectLst/>
                          <a:latin typeface="Calibri" panose="020F0502020204030204" pitchFamily="34" charset="0"/>
                        </a:rPr>
                        <a:t>6</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6BDE2"/>
                    </a:solidFill>
                  </a:tcPr>
                </a:tc>
                <a:tc>
                  <a:txBody>
                    <a:bodyPr/>
                    <a:lstStyle/>
                    <a:p>
                      <a:pPr algn="l" fontAlgn="b"/>
                      <a:r>
                        <a:rPr lang="en-US" sz="1100" b="0" i="0" u="sng" strike="noStrike">
                          <a:solidFill>
                            <a:srgbClr val="0563C1"/>
                          </a:solidFill>
                          <a:effectLst/>
                          <a:latin typeface="Calibri" panose="020F0502020204030204" pitchFamily="34" charset="0"/>
                          <a:hlinkClick r:id="rId4"/>
                        </a:rPr>
                        <a:t>Clean water and sanitation</a:t>
                      </a:r>
                      <a:endParaRPr lang="en-US" sz="1100" b="0" i="0" u="sng" strike="noStrike">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6.A</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By 2030, expand international cooperation and capacity-building support to developing countries in water- and sanitation-related activities and programmes, including water harvesting, desalination, water efficiency, wastewater treatment, recycling and reuse technologies</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303-1-a; 303-1-c</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1516165"/>
                  </a:ext>
                </a:extLst>
              </a:tr>
              <a:tr h="403095">
                <a:tc>
                  <a:txBody>
                    <a:bodyPr/>
                    <a:lstStyle/>
                    <a:p>
                      <a:pPr algn="ctr" fontAlgn="ctr"/>
                      <a:r>
                        <a:rPr lang="en-US" sz="1100" b="1" i="0" u="none" strike="noStrike">
                          <a:solidFill>
                            <a:srgbClr val="FFFFFF"/>
                          </a:solidFill>
                          <a:effectLst/>
                          <a:latin typeface="Calibri" panose="020F0502020204030204" pitchFamily="34" charset="0"/>
                        </a:rPr>
                        <a:t>6</a:t>
                      </a:r>
                    </a:p>
                  </a:txBody>
                  <a:tcPr marL="6073" marR="6073" marT="6073" marB="36442"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6BDE2"/>
                    </a:solidFill>
                  </a:tcPr>
                </a:tc>
                <a:tc>
                  <a:txBody>
                    <a:bodyPr/>
                    <a:lstStyle/>
                    <a:p>
                      <a:pPr algn="l" fontAlgn="b"/>
                      <a:r>
                        <a:rPr lang="en-US" sz="1100" b="0" i="0" u="sng" strike="noStrike">
                          <a:solidFill>
                            <a:srgbClr val="0563C1"/>
                          </a:solidFill>
                          <a:effectLst/>
                          <a:latin typeface="Calibri" panose="020F0502020204030204" pitchFamily="34" charset="0"/>
                          <a:hlinkClick r:id="rId4"/>
                        </a:rPr>
                        <a:t>Clean water and sanitation</a:t>
                      </a:r>
                      <a:endParaRPr lang="en-US" sz="1100" b="0" i="0" u="sng" strike="noStrike">
                        <a:solidFill>
                          <a:srgbClr val="0563C1"/>
                        </a:solidFill>
                        <a:effectLst/>
                        <a:latin typeface="Calibri" panose="020F0502020204030204" pitchFamily="34" charset="0"/>
                      </a:endParaRP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6.B</a:t>
                      </a:r>
                    </a:p>
                  </a:txBody>
                  <a:tcPr marL="6073" marR="6073" marT="6073" marB="36442"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Support and strengthen the participation of local communities in improving water and sanitation management</a:t>
                      </a:r>
                    </a:p>
                  </a:txBody>
                  <a:tcPr marL="6073" marR="6073" marT="6073" marB="36442"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303-1-a; 303-1-c</a:t>
                      </a:r>
                    </a:p>
                  </a:txBody>
                  <a:tcPr marL="6073" marR="6073" marT="6073" marB="36442"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712746"/>
                  </a:ext>
                </a:extLst>
              </a:tr>
            </a:tbl>
          </a:graphicData>
        </a:graphic>
      </p:graphicFrame>
    </p:spTree>
    <p:extLst>
      <p:ext uri="{BB962C8B-B14F-4D97-AF65-F5344CB8AC3E}">
        <p14:creationId xmlns:p14="http://schemas.microsoft.com/office/powerpoint/2010/main" val="1492552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9AAAE95-8ED9-4A6A-B324-B9C0FFAEE588}"/>
              </a:ext>
            </a:extLst>
          </p:cNvPr>
          <p:cNvSpPr>
            <a:spLocks noGrp="1"/>
          </p:cNvSpPr>
          <p:nvPr>
            <p:ph type="title"/>
          </p:nvPr>
        </p:nvSpPr>
        <p:spPr>
          <a:xfrm>
            <a:off x="838200" y="365125"/>
            <a:ext cx="10515600" cy="1325563"/>
          </a:xfrm>
        </p:spPr>
        <p:txBody>
          <a:bodyPr wrap="square" anchor="ctr">
            <a:normAutofit/>
          </a:bodyPr>
          <a:lstStyle/>
          <a:p>
            <a:r>
              <a:rPr lang="fr-CH" dirty="0"/>
              <a:t>Mapping </a:t>
            </a:r>
            <a:r>
              <a:rPr lang="fr-CH" dirty="0" err="1"/>
              <a:t>SDGs</a:t>
            </a:r>
            <a:r>
              <a:rPr lang="fr-CH" dirty="0"/>
              <a:t> and GRI </a:t>
            </a:r>
            <a:r>
              <a:rPr lang="fr-CH" dirty="0" err="1"/>
              <a:t>disclosures</a:t>
            </a:r>
            <a:r>
              <a:rPr lang="fr-CH" dirty="0"/>
              <a:t> </a:t>
            </a:r>
            <a:endParaRPr lang="en-US" dirty="0"/>
          </a:p>
        </p:txBody>
      </p:sp>
      <p:sp>
        <p:nvSpPr>
          <p:cNvPr id="2" name="Date Placeholder 1">
            <a:extLst>
              <a:ext uri="{FF2B5EF4-FFF2-40B4-BE49-F238E27FC236}">
                <a16:creationId xmlns:a16="http://schemas.microsoft.com/office/drawing/2014/main" id="{F3301D16-EFDA-3683-338C-9247E1AA7FC5}"/>
              </a:ext>
            </a:extLst>
          </p:cNvPr>
          <p:cNvSpPr>
            <a:spLocks noGrp="1"/>
          </p:cNvSpPr>
          <p:nvPr>
            <p:ph type="dt" sz="half" idx="10"/>
          </p:nvPr>
        </p:nvSpPr>
        <p:spPr>
          <a:xfrm>
            <a:off x="10419550" y="6428042"/>
            <a:ext cx="907262" cy="365125"/>
          </a:xfrm>
        </p:spPr>
        <p:txBody>
          <a:bodyPr anchor="ctr">
            <a:normAutofit/>
          </a:bodyPr>
          <a:lstStyle/>
          <a:p>
            <a:pPr>
              <a:spcAft>
                <a:spcPts val="600"/>
              </a:spcAft>
              <a:defRPr/>
            </a:pPr>
            <a:fld id="{EC49FD92-FBA7-43C9-8BEC-6C110EEB5472}" type="datetime1">
              <a:rPr lang="en-GB" smtClean="0"/>
              <a:pPr>
                <a:spcAft>
                  <a:spcPts val="600"/>
                </a:spcAft>
                <a:defRPr/>
              </a:pPr>
              <a:t>25/05/2023</a:t>
            </a:fld>
            <a:endParaRPr lang="en-GB"/>
          </a:p>
        </p:txBody>
      </p:sp>
      <p:sp>
        <p:nvSpPr>
          <p:cNvPr id="3" name="Slide Number Placeholder 2">
            <a:extLst>
              <a:ext uri="{FF2B5EF4-FFF2-40B4-BE49-F238E27FC236}">
                <a16:creationId xmlns:a16="http://schemas.microsoft.com/office/drawing/2014/main" id="{5A63DCCE-8BA6-2E7B-F089-58FDA10FA2EA}"/>
              </a:ext>
            </a:extLst>
          </p:cNvPr>
          <p:cNvSpPr>
            <a:spLocks noGrp="1"/>
          </p:cNvSpPr>
          <p:nvPr>
            <p:ph type="sldNum" sz="quarter" idx="11"/>
          </p:nvPr>
        </p:nvSpPr>
        <p:spPr>
          <a:xfrm>
            <a:off x="11515725" y="6435725"/>
            <a:ext cx="482600" cy="331788"/>
          </a:xfrm>
        </p:spPr>
        <p:txBody>
          <a:bodyPr anchor="ctr">
            <a:normAutofit/>
          </a:bodyPr>
          <a:lstStyle/>
          <a:p>
            <a:pPr>
              <a:spcAft>
                <a:spcPts val="600"/>
              </a:spcAft>
              <a:defRPr/>
            </a:pPr>
            <a:fld id="{22E39E44-9922-AD4A-B4CC-8298F266DC70}" type="slidenum">
              <a:rPr lang="en-GB" smtClean="0"/>
              <a:pPr>
                <a:spcAft>
                  <a:spcPts val="600"/>
                </a:spcAft>
                <a:defRPr/>
              </a:pPr>
              <a:t>11</a:t>
            </a:fld>
            <a:endParaRPr lang="en-GB"/>
          </a:p>
        </p:txBody>
      </p:sp>
      <p:graphicFrame>
        <p:nvGraphicFramePr>
          <p:cNvPr id="5" name="Table 4">
            <a:extLst>
              <a:ext uri="{FF2B5EF4-FFF2-40B4-BE49-F238E27FC236}">
                <a16:creationId xmlns:a16="http://schemas.microsoft.com/office/drawing/2014/main" id="{691CE154-A4B7-5A52-0842-B072DC74341F}"/>
              </a:ext>
            </a:extLst>
          </p:cNvPr>
          <p:cNvGraphicFramePr>
            <a:graphicFrameLocks noGrp="1"/>
          </p:cNvGraphicFramePr>
          <p:nvPr>
            <p:extLst>
              <p:ext uri="{D42A27DB-BD31-4B8C-83A1-F6EECF244321}">
                <p14:modId xmlns:p14="http://schemas.microsoft.com/office/powerpoint/2010/main" val="673338053"/>
              </p:ext>
            </p:extLst>
          </p:nvPr>
        </p:nvGraphicFramePr>
        <p:xfrm>
          <a:off x="1037063" y="1605775"/>
          <a:ext cx="10289749" cy="4482790"/>
        </p:xfrm>
        <a:graphic>
          <a:graphicData uri="http://schemas.openxmlformats.org/drawingml/2006/table">
            <a:tbl>
              <a:tblPr firstRow="1" bandRow="1"/>
              <a:tblGrid>
                <a:gridCol w="512049">
                  <a:extLst>
                    <a:ext uri="{9D8B030D-6E8A-4147-A177-3AD203B41FA5}">
                      <a16:colId xmlns:a16="http://schemas.microsoft.com/office/drawing/2014/main" val="971808468"/>
                    </a:ext>
                  </a:extLst>
                </a:gridCol>
                <a:gridCol w="1730911">
                  <a:extLst>
                    <a:ext uri="{9D8B030D-6E8A-4147-A177-3AD203B41FA5}">
                      <a16:colId xmlns:a16="http://schemas.microsoft.com/office/drawing/2014/main" val="181764276"/>
                    </a:ext>
                  </a:extLst>
                </a:gridCol>
                <a:gridCol w="512049">
                  <a:extLst>
                    <a:ext uri="{9D8B030D-6E8A-4147-A177-3AD203B41FA5}">
                      <a16:colId xmlns:a16="http://schemas.microsoft.com/office/drawing/2014/main" val="2865870796"/>
                    </a:ext>
                  </a:extLst>
                </a:gridCol>
                <a:gridCol w="4023632">
                  <a:extLst>
                    <a:ext uri="{9D8B030D-6E8A-4147-A177-3AD203B41FA5}">
                      <a16:colId xmlns:a16="http://schemas.microsoft.com/office/drawing/2014/main" val="1048996724"/>
                    </a:ext>
                  </a:extLst>
                </a:gridCol>
                <a:gridCol w="3511108">
                  <a:extLst>
                    <a:ext uri="{9D8B030D-6E8A-4147-A177-3AD203B41FA5}">
                      <a16:colId xmlns:a16="http://schemas.microsoft.com/office/drawing/2014/main" val="3105811214"/>
                    </a:ext>
                  </a:extLst>
                </a:gridCol>
              </a:tblGrid>
              <a:tr h="358179">
                <a:tc>
                  <a:txBody>
                    <a:bodyPr/>
                    <a:lstStyle/>
                    <a:p>
                      <a:pPr algn="l" fontAlgn="b"/>
                      <a:r>
                        <a:rPr lang="en-US" sz="900" b="1" i="0" u="none" strike="noStrike" dirty="0">
                          <a:solidFill>
                            <a:srgbClr val="000000"/>
                          </a:solidFill>
                          <a:effectLst/>
                          <a:latin typeface="Calibri" panose="020F0502020204030204" pitchFamily="34" charset="0"/>
                        </a:rPr>
                        <a:t>SDG number</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solidFill>
                            <a:srgbClr val="000000"/>
                          </a:solidFill>
                          <a:effectLst/>
                          <a:latin typeface="Calibri" panose="020F0502020204030204" pitchFamily="34" charset="0"/>
                        </a:rPr>
                        <a:t>SDG name</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solidFill>
                            <a:srgbClr val="000000"/>
                          </a:solidFill>
                          <a:effectLst/>
                          <a:latin typeface="Calibri" panose="020F0502020204030204" pitchFamily="34" charset="0"/>
                        </a:rPr>
                        <a:t>Target number</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solidFill>
                            <a:srgbClr val="000000"/>
                          </a:solidFill>
                          <a:effectLst/>
                          <a:latin typeface="Calibri" panose="020F0502020204030204" pitchFamily="34" charset="0"/>
                        </a:rPr>
                        <a:t>Target explanation</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1" i="0" u="none" strike="noStrike">
                          <a:solidFill>
                            <a:srgbClr val="000000"/>
                          </a:solidFill>
                          <a:effectLst/>
                          <a:latin typeface="Calibri" panose="020F0502020204030204" pitchFamily="34" charset="0"/>
                        </a:rPr>
                        <a:t>GRI-disclosures CERN has reported on</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14066"/>
                  </a:ext>
                </a:extLst>
              </a:tr>
              <a:tr h="331038">
                <a:tc>
                  <a:txBody>
                    <a:bodyPr/>
                    <a:lstStyle/>
                    <a:p>
                      <a:pPr algn="ctr" fontAlgn="ctr"/>
                      <a:r>
                        <a:rPr lang="en-US" sz="800" b="1" i="0" u="none" strike="noStrike">
                          <a:solidFill>
                            <a:srgbClr val="FFFFFF"/>
                          </a:solidFill>
                          <a:effectLst/>
                          <a:latin typeface="Calibri" panose="020F0502020204030204" pitchFamily="34" charset="0"/>
                        </a:rPr>
                        <a:t>7</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C30B"/>
                    </a:solidFill>
                  </a:tcPr>
                </a:tc>
                <a:tc>
                  <a:txBody>
                    <a:bodyPr/>
                    <a:lstStyle/>
                    <a:p>
                      <a:pPr algn="l" fontAlgn="b"/>
                      <a:r>
                        <a:rPr lang="en-US" sz="800" b="0" i="0" u="sng" strike="noStrike">
                          <a:solidFill>
                            <a:srgbClr val="0563C1"/>
                          </a:solidFill>
                          <a:effectLst/>
                          <a:latin typeface="Calibri" panose="020F0502020204030204" pitchFamily="34" charset="0"/>
                          <a:hlinkClick r:id="rId2"/>
                        </a:rPr>
                        <a:t>Affordable and clean energy</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7.2</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2030, increase substantially the share of renewable energy in the global energy mix</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302-1; 302-2</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4267105"/>
                  </a:ext>
                </a:extLst>
              </a:tr>
              <a:tr h="195334">
                <a:tc>
                  <a:txBody>
                    <a:bodyPr/>
                    <a:lstStyle/>
                    <a:p>
                      <a:pPr algn="ctr" fontAlgn="ctr"/>
                      <a:r>
                        <a:rPr lang="en-US" sz="800" b="1" i="0" u="none" strike="noStrike">
                          <a:solidFill>
                            <a:srgbClr val="FFFFFF"/>
                          </a:solidFill>
                          <a:effectLst/>
                          <a:latin typeface="Calibri" panose="020F0502020204030204" pitchFamily="34" charset="0"/>
                        </a:rPr>
                        <a:t>7</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C30B"/>
                    </a:solidFill>
                  </a:tcPr>
                </a:tc>
                <a:tc>
                  <a:txBody>
                    <a:bodyPr/>
                    <a:lstStyle/>
                    <a:p>
                      <a:pPr algn="l" fontAlgn="b"/>
                      <a:r>
                        <a:rPr lang="en-US" sz="800" b="0" i="0" u="sng" strike="noStrike">
                          <a:solidFill>
                            <a:srgbClr val="0563C1"/>
                          </a:solidFill>
                          <a:effectLst/>
                          <a:latin typeface="Calibri" panose="020F0502020204030204" pitchFamily="34" charset="0"/>
                          <a:hlinkClick r:id="rId2"/>
                        </a:rPr>
                        <a:t>Affordable and clean energy</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7.3</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2030, double the global rate of improvement in energy efficiency</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302-1; 302-2-a; 302-3-a</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0833313"/>
                  </a:ext>
                </a:extLst>
              </a:tr>
              <a:tr h="602448">
                <a:tc>
                  <a:txBody>
                    <a:bodyPr/>
                    <a:lstStyle/>
                    <a:p>
                      <a:pPr algn="ctr" fontAlgn="ctr"/>
                      <a:r>
                        <a:rPr lang="en-US" sz="800" b="1" i="0" u="none" strike="noStrike">
                          <a:solidFill>
                            <a:srgbClr val="FFFFFF"/>
                          </a:solidFill>
                          <a:effectLst/>
                          <a:latin typeface="Calibri" panose="020F0502020204030204" pitchFamily="34" charset="0"/>
                        </a:rPr>
                        <a:t>8</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42"/>
                    </a:solidFill>
                  </a:tcPr>
                </a:tc>
                <a:tc>
                  <a:txBody>
                    <a:bodyPr/>
                    <a:lstStyle/>
                    <a:p>
                      <a:pPr algn="l" fontAlgn="b"/>
                      <a:r>
                        <a:rPr lang="en-GB" sz="800" b="0" i="0" u="sng" strike="noStrike">
                          <a:solidFill>
                            <a:srgbClr val="0563C1"/>
                          </a:solidFill>
                          <a:effectLst/>
                          <a:latin typeface="Calibri" panose="020F0502020204030204" pitchFamily="34" charset="0"/>
                          <a:hlinkClick r:id="rId3"/>
                        </a:rPr>
                        <a:t>Decent work and economic growth</a:t>
                      </a:r>
                      <a:endParaRPr lang="en-GB"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8.4</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Improve progressively, through 2030, global resource efficiency in consumption and production and endeavour to decouple economic growth from environmental degradation, in accordance with the 10-year framework of programmes on sustainable consumption and production, with developed countries taking the lead</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302-1; 302-2-a; 302-3-a; 306-2-a</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4309540"/>
                  </a:ext>
                </a:extLst>
              </a:tr>
              <a:tr h="466743">
                <a:tc>
                  <a:txBody>
                    <a:bodyPr/>
                    <a:lstStyle/>
                    <a:p>
                      <a:pPr algn="ctr" fontAlgn="ctr"/>
                      <a:r>
                        <a:rPr lang="en-US" sz="800" b="1" i="0" u="none" strike="noStrike">
                          <a:solidFill>
                            <a:srgbClr val="FFFFFF"/>
                          </a:solidFill>
                          <a:effectLst/>
                          <a:latin typeface="Calibri" panose="020F0502020204030204" pitchFamily="34" charset="0"/>
                        </a:rPr>
                        <a:t>8</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42"/>
                    </a:solidFill>
                  </a:tcPr>
                </a:tc>
                <a:tc>
                  <a:txBody>
                    <a:bodyPr/>
                    <a:lstStyle/>
                    <a:p>
                      <a:pPr algn="l" fontAlgn="b"/>
                      <a:r>
                        <a:rPr lang="en-GB" sz="800" b="0" i="0" u="sng" strike="noStrike">
                          <a:solidFill>
                            <a:srgbClr val="0563C1"/>
                          </a:solidFill>
                          <a:effectLst/>
                          <a:latin typeface="Calibri" panose="020F0502020204030204" pitchFamily="34" charset="0"/>
                          <a:hlinkClick r:id="rId3"/>
                        </a:rPr>
                        <a:t>Decent work and economic growth</a:t>
                      </a:r>
                      <a:endParaRPr lang="en-GB"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8.5</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2030, achieve full and productive employment and decent work for all women and men, including for young people and persons with disabilities, and equal pay for work of equal value</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2-7; 2-8</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2281100"/>
                  </a:ext>
                </a:extLst>
              </a:tr>
              <a:tr h="466743">
                <a:tc>
                  <a:txBody>
                    <a:bodyPr/>
                    <a:lstStyle/>
                    <a:p>
                      <a:pPr algn="ctr" fontAlgn="ctr"/>
                      <a:r>
                        <a:rPr lang="en-US" sz="800" b="1" i="0" u="none" strike="noStrike">
                          <a:solidFill>
                            <a:srgbClr val="FFFFFF"/>
                          </a:solidFill>
                          <a:effectLst/>
                          <a:latin typeface="Calibri" panose="020F0502020204030204" pitchFamily="34" charset="0"/>
                        </a:rPr>
                        <a:t>8</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42"/>
                    </a:solidFill>
                  </a:tcPr>
                </a:tc>
                <a:tc>
                  <a:txBody>
                    <a:bodyPr/>
                    <a:lstStyle/>
                    <a:p>
                      <a:pPr algn="l" fontAlgn="b"/>
                      <a:r>
                        <a:rPr lang="en-GB" sz="800" b="0" i="0" u="sng" strike="noStrike">
                          <a:solidFill>
                            <a:srgbClr val="0563C1"/>
                          </a:solidFill>
                          <a:effectLst/>
                          <a:latin typeface="Calibri" panose="020F0502020204030204" pitchFamily="34" charset="0"/>
                          <a:hlinkClick r:id="rId3"/>
                        </a:rPr>
                        <a:t>Decent work and economic growth</a:t>
                      </a:r>
                      <a:endParaRPr lang="en-GB"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8.8</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Protect labour rights and promote safe and secure working environments for all workers, including migrant workers, in particular women migrants, and those in precarious employment</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2-30; </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984732"/>
                  </a:ext>
                </a:extLst>
              </a:tr>
              <a:tr h="466743">
                <a:tc>
                  <a:txBody>
                    <a:bodyPr/>
                    <a:lstStyle/>
                    <a:p>
                      <a:pPr algn="ctr" fontAlgn="ctr"/>
                      <a:r>
                        <a:rPr lang="en-US" sz="800" b="1" i="0" u="none" strike="noStrike">
                          <a:solidFill>
                            <a:srgbClr val="FFFFFF"/>
                          </a:solidFill>
                          <a:effectLst/>
                          <a:latin typeface="Calibri" panose="020F0502020204030204" pitchFamily="34" charset="0"/>
                        </a:rPr>
                        <a:t>10</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1367"/>
                    </a:solidFill>
                  </a:tcPr>
                </a:tc>
                <a:tc>
                  <a:txBody>
                    <a:bodyPr/>
                    <a:lstStyle/>
                    <a:p>
                      <a:pPr algn="l" fontAlgn="b"/>
                      <a:r>
                        <a:rPr lang="en-US" sz="800" b="0" i="0" u="sng" strike="noStrike">
                          <a:solidFill>
                            <a:srgbClr val="0563C1"/>
                          </a:solidFill>
                          <a:effectLst/>
                          <a:latin typeface="Calibri" panose="020F0502020204030204" pitchFamily="34" charset="0"/>
                          <a:hlinkClick r:id="rId4"/>
                        </a:rPr>
                        <a:t>Reduced inequalities</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10.3</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Ensure equal opportunity and reduce inequalities of outcome, including by eliminating discriminatory laws, policies and practices and promoting appropriate legislation, policies and action in this regard</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2-7; 2-8</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3232010"/>
                  </a:ext>
                </a:extLst>
              </a:tr>
              <a:tr h="331038">
                <a:tc>
                  <a:txBody>
                    <a:bodyPr/>
                    <a:lstStyle/>
                    <a:p>
                      <a:pPr algn="ctr" fontAlgn="ctr"/>
                      <a:r>
                        <a:rPr lang="en-US" sz="800" b="1" i="0" u="none" strike="noStrike" dirty="0">
                          <a:solidFill>
                            <a:srgbClr val="FFFFFF"/>
                          </a:solidFill>
                          <a:effectLst/>
                          <a:latin typeface="Calibri" panose="020F0502020204030204" pitchFamily="34" charset="0"/>
                        </a:rPr>
                        <a:t>11</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9D24"/>
                    </a:solidFill>
                  </a:tcPr>
                </a:tc>
                <a:tc>
                  <a:txBody>
                    <a:bodyPr/>
                    <a:lstStyle/>
                    <a:p>
                      <a:pPr algn="l" fontAlgn="b"/>
                      <a:r>
                        <a:rPr lang="en-US" sz="800" b="0" i="0" u="sng" strike="noStrike">
                          <a:solidFill>
                            <a:srgbClr val="0563C1"/>
                          </a:solidFill>
                          <a:effectLst/>
                          <a:latin typeface="Calibri" panose="020F0502020204030204" pitchFamily="34" charset="0"/>
                          <a:hlinkClick r:id="rId5"/>
                        </a:rPr>
                        <a:t>Sustainable cities and communities</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11.6</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2030, reduce the adverse per capita environmental impact of cities, including by paying special attention to air quality and municipal and other waste management</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800" b="0" i="0" u="none" strike="noStrike" dirty="0">
                          <a:solidFill>
                            <a:srgbClr val="000000"/>
                          </a:solidFill>
                          <a:effectLst/>
                          <a:latin typeface="Calibri" panose="020F0502020204030204" pitchFamily="34" charset="0"/>
                        </a:rPr>
                        <a:t>306-1; 306-2-a; 306-2-b; 306-2-c; 306-3-a; 306-4-a; 306-4-b; 306-4-c; 306-4-d; 306-5-a; 306-5-b; 306-5-c; 306-5-d</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6526352"/>
                  </a:ext>
                </a:extLst>
              </a:tr>
              <a:tr h="331038">
                <a:tc>
                  <a:txBody>
                    <a:bodyPr/>
                    <a:lstStyle/>
                    <a:p>
                      <a:pPr algn="ctr" fontAlgn="ctr"/>
                      <a:r>
                        <a:rPr lang="en-US" sz="800" b="1" i="0" u="none" strike="noStrike">
                          <a:solidFill>
                            <a:srgbClr val="FFFFFF"/>
                          </a:solidFill>
                          <a:effectLst/>
                          <a:latin typeface="Calibri" panose="020F0502020204030204" pitchFamily="34" charset="0"/>
                        </a:rPr>
                        <a:t>12</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8B2E"/>
                    </a:solidFill>
                  </a:tcPr>
                </a:tc>
                <a:tc>
                  <a:txBody>
                    <a:bodyPr/>
                    <a:lstStyle/>
                    <a:p>
                      <a:pPr algn="l" fontAlgn="b"/>
                      <a:r>
                        <a:rPr lang="en-US" sz="800" b="0" i="0" u="sng" strike="noStrike">
                          <a:solidFill>
                            <a:srgbClr val="0563C1"/>
                          </a:solidFill>
                          <a:effectLst/>
                          <a:latin typeface="Calibri" panose="020F0502020204030204" pitchFamily="34" charset="0"/>
                          <a:hlinkClick r:id="rId6"/>
                        </a:rPr>
                        <a:t>Responsible consumption and production</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12.2</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2030, achieve the sustainable management and efficient use of natural resources</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302-1; 302-2-a; 302-3-a</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1255010"/>
                  </a:ext>
                </a:extLst>
              </a:tr>
              <a:tr h="602448">
                <a:tc>
                  <a:txBody>
                    <a:bodyPr/>
                    <a:lstStyle/>
                    <a:p>
                      <a:pPr algn="ctr" fontAlgn="ctr"/>
                      <a:r>
                        <a:rPr lang="en-US" sz="800" b="1" i="0" u="none" strike="noStrike">
                          <a:solidFill>
                            <a:srgbClr val="FFFFFF"/>
                          </a:solidFill>
                          <a:effectLst/>
                          <a:latin typeface="Calibri" panose="020F0502020204030204" pitchFamily="34" charset="0"/>
                        </a:rPr>
                        <a:t>12</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8B2E"/>
                    </a:solidFill>
                  </a:tcPr>
                </a:tc>
                <a:tc>
                  <a:txBody>
                    <a:bodyPr/>
                    <a:lstStyle/>
                    <a:p>
                      <a:pPr algn="l" fontAlgn="b"/>
                      <a:r>
                        <a:rPr lang="en-US" sz="800" b="0" i="0" u="sng" strike="noStrike">
                          <a:solidFill>
                            <a:srgbClr val="0563C1"/>
                          </a:solidFill>
                          <a:effectLst/>
                          <a:latin typeface="Calibri" panose="020F0502020204030204" pitchFamily="34" charset="0"/>
                          <a:hlinkClick r:id="rId6"/>
                        </a:rPr>
                        <a:t>Responsible consumption and production</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12.4</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2020, achieve the environmentally sound management of chemicals and all wastes throughout their life cycle, in accordance with agreed international frameworks, and significantly reduce their release to air, water and soil in order to minimize their adverse impacts on human health and the environment</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800" b="0" i="0" u="none" strike="noStrike">
                          <a:solidFill>
                            <a:srgbClr val="000000"/>
                          </a:solidFill>
                          <a:effectLst/>
                          <a:latin typeface="Calibri" panose="020F0502020204030204" pitchFamily="34" charset="0"/>
                        </a:rPr>
                        <a:t>303-1-a; 303-1-c; 305-1; 305-2; 305-3; 306-1; 306-2-a; 306-2-b; 306-2-c; 306-3-a; 306-4-a; 306-4-b; 306-4-c; 306-4-d; 306-5-a; 306-5-b; 306-5-c; 306-5-d</a:t>
                      </a: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1611387"/>
                  </a:ext>
                </a:extLst>
              </a:tr>
              <a:tr h="331038">
                <a:tc>
                  <a:txBody>
                    <a:bodyPr/>
                    <a:lstStyle/>
                    <a:p>
                      <a:pPr algn="ctr" fontAlgn="ctr"/>
                      <a:r>
                        <a:rPr lang="en-US" sz="800" b="1" i="0" u="none" strike="noStrike">
                          <a:solidFill>
                            <a:srgbClr val="FFFFFF"/>
                          </a:solidFill>
                          <a:effectLst/>
                          <a:latin typeface="Calibri" panose="020F0502020204030204" pitchFamily="34" charset="0"/>
                        </a:rPr>
                        <a:t>12</a:t>
                      </a:r>
                    </a:p>
                  </a:txBody>
                  <a:tcPr marL="3608" marR="3608" marT="3608" marB="2165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8B2E"/>
                    </a:solidFill>
                  </a:tcPr>
                </a:tc>
                <a:tc>
                  <a:txBody>
                    <a:bodyPr/>
                    <a:lstStyle/>
                    <a:p>
                      <a:pPr algn="l" fontAlgn="b"/>
                      <a:r>
                        <a:rPr lang="en-US" sz="800" b="0" i="0" u="sng" strike="noStrike">
                          <a:solidFill>
                            <a:srgbClr val="0563C1"/>
                          </a:solidFill>
                          <a:effectLst/>
                          <a:latin typeface="Calibri" panose="020F0502020204030204" pitchFamily="34" charset="0"/>
                          <a:hlinkClick r:id="rId6"/>
                        </a:rPr>
                        <a:t>Responsible consumption and production</a:t>
                      </a:r>
                      <a:endParaRPr lang="en-US" sz="800" b="0" i="0" u="sng" strike="noStrike">
                        <a:solidFill>
                          <a:srgbClr val="0563C1"/>
                        </a:solidFill>
                        <a:effectLst/>
                        <a:latin typeface="Calibri" panose="020F0502020204030204" pitchFamily="34" charset="0"/>
                      </a:endParaRP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12.5</a:t>
                      </a:r>
                    </a:p>
                  </a:txBody>
                  <a:tcPr marL="3608" marR="3608" marT="3608" marB="216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By 2030, substantially reduce waste generation through prevention, reduction, recycling and reuse</a:t>
                      </a:r>
                    </a:p>
                  </a:txBody>
                  <a:tcPr marL="3608" marR="3608" marT="3608" marB="2165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dirty="0">
                        <a:solidFill>
                          <a:srgbClr val="000000"/>
                        </a:solidFill>
                        <a:effectLst/>
                        <a:latin typeface="Calibri" panose="020F0502020204030204" pitchFamily="34" charset="0"/>
                      </a:endParaRPr>
                    </a:p>
                  </a:txBody>
                  <a:tcPr marL="3608" marR="3608" marT="3608" marB="2165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6714167"/>
                  </a:ext>
                </a:extLst>
              </a:tr>
            </a:tbl>
          </a:graphicData>
        </a:graphic>
      </p:graphicFrame>
    </p:spTree>
    <p:extLst>
      <p:ext uri="{BB962C8B-B14F-4D97-AF65-F5344CB8AC3E}">
        <p14:creationId xmlns:p14="http://schemas.microsoft.com/office/powerpoint/2010/main" val="2697368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9AAAE95-8ED9-4A6A-B324-B9C0FFAEE588}"/>
              </a:ext>
            </a:extLst>
          </p:cNvPr>
          <p:cNvSpPr>
            <a:spLocks noGrp="1"/>
          </p:cNvSpPr>
          <p:nvPr>
            <p:ph type="title"/>
          </p:nvPr>
        </p:nvSpPr>
        <p:spPr>
          <a:xfrm>
            <a:off x="838200" y="365125"/>
            <a:ext cx="10515600" cy="1325563"/>
          </a:xfrm>
        </p:spPr>
        <p:txBody>
          <a:bodyPr wrap="square" anchor="ctr">
            <a:normAutofit/>
          </a:bodyPr>
          <a:lstStyle/>
          <a:p>
            <a:r>
              <a:rPr lang="fr-CH" dirty="0"/>
              <a:t>Mapping </a:t>
            </a:r>
            <a:r>
              <a:rPr lang="fr-CH"/>
              <a:t>SDGs </a:t>
            </a:r>
            <a:r>
              <a:rPr lang="fr-CH" dirty="0"/>
              <a:t>and GRI </a:t>
            </a:r>
            <a:r>
              <a:rPr lang="fr-CH" dirty="0" err="1"/>
              <a:t>disclosures</a:t>
            </a:r>
            <a:r>
              <a:rPr lang="fr-CH" dirty="0"/>
              <a:t> </a:t>
            </a:r>
            <a:endParaRPr lang="en-US" dirty="0"/>
          </a:p>
        </p:txBody>
      </p:sp>
      <p:sp>
        <p:nvSpPr>
          <p:cNvPr id="3" name="Slide Number Placeholder 2">
            <a:extLst>
              <a:ext uri="{FF2B5EF4-FFF2-40B4-BE49-F238E27FC236}">
                <a16:creationId xmlns:a16="http://schemas.microsoft.com/office/drawing/2014/main" id="{5A63DCCE-8BA6-2E7B-F089-58FDA10FA2EA}"/>
              </a:ext>
            </a:extLst>
          </p:cNvPr>
          <p:cNvSpPr>
            <a:spLocks noGrp="1"/>
          </p:cNvSpPr>
          <p:nvPr>
            <p:ph type="sldNum" sz="quarter" idx="12"/>
          </p:nvPr>
        </p:nvSpPr>
        <p:spPr>
          <a:xfrm>
            <a:off x="11515725" y="6435725"/>
            <a:ext cx="482600" cy="331788"/>
          </a:xfrm>
        </p:spPr>
        <p:txBody>
          <a:bodyPr anchor="ctr">
            <a:normAutofit/>
          </a:bodyPr>
          <a:lstStyle/>
          <a:p>
            <a:pPr>
              <a:spcAft>
                <a:spcPts val="600"/>
              </a:spcAft>
              <a:defRPr/>
            </a:pPr>
            <a:fld id="{22E39E44-9922-AD4A-B4CC-8298F266DC70}" type="slidenum">
              <a:rPr lang="en-GB" smtClean="0"/>
              <a:pPr>
                <a:spcAft>
                  <a:spcPts val="600"/>
                </a:spcAft>
                <a:defRPr/>
              </a:pPr>
              <a:t>12</a:t>
            </a:fld>
            <a:endParaRPr lang="en-GB"/>
          </a:p>
        </p:txBody>
      </p:sp>
      <p:sp>
        <p:nvSpPr>
          <p:cNvPr id="2" name="Date Placeholder 1" hidden="1">
            <a:extLst>
              <a:ext uri="{FF2B5EF4-FFF2-40B4-BE49-F238E27FC236}">
                <a16:creationId xmlns:a16="http://schemas.microsoft.com/office/drawing/2014/main" id="{F3301D16-EFDA-3683-338C-9247E1AA7FC5}"/>
              </a:ext>
            </a:extLst>
          </p:cNvPr>
          <p:cNvSpPr>
            <a:spLocks noGrp="1"/>
          </p:cNvSpPr>
          <p:nvPr>
            <p:ph type="dt" sz="half" idx="4294967295"/>
          </p:nvPr>
        </p:nvSpPr>
        <p:spPr>
          <a:xfrm>
            <a:off x="10419550" y="6428042"/>
            <a:ext cx="907262" cy="365125"/>
          </a:xfrm>
        </p:spPr>
        <p:txBody>
          <a:bodyPr anchor="ctr">
            <a:normAutofit/>
          </a:bodyPr>
          <a:lstStyle/>
          <a:p>
            <a:pPr>
              <a:spcAft>
                <a:spcPts val="600"/>
              </a:spcAft>
              <a:defRPr/>
            </a:pPr>
            <a:fld id="{EC49FD92-FBA7-43C9-8BEC-6C110EEB5472}" type="datetime1">
              <a:rPr lang="en-GB" smtClean="0"/>
              <a:pPr>
                <a:spcAft>
                  <a:spcPts val="600"/>
                </a:spcAft>
                <a:defRPr/>
              </a:pPr>
              <a:t>25/05/2023</a:t>
            </a:fld>
            <a:endParaRPr lang="en-GB"/>
          </a:p>
        </p:txBody>
      </p:sp>
      <p:graphicFrame>
        <p:nvGraphicFramePr>
          <p:cNvPr id="6" name="Table 5">
            <a:extLst>
              <a:ext uri="{FF2B5EF4-FFF2-40B4-BE49-F238E27FC236}">
                <a16:creationId xmlns:a16="http://schemas.microsoft.com/office/drawing/2014/main" id="{2542F38D-F597-3B7E-2703-0AFDB79A8675}"/>
              </a:ext>
            </a:extLst>
          </p:cNvPr>
          <p:cNvGraphicFramePr>
            <a:graphicFrameLocks noGrp="1"/>
          </p:cNvGraphicFramePr>
          <p:nvPr>
            <p:extLst>
              <p:ext uri="{D42A27DB-BD31-4B8C-83A1-F6EECF244321}">
                <p14:modId xmlns:p14="http://schemas.microsoft.com/office/powerpoint/2010/main" val="533485704"/>
              </p:ext>
            </p:extLst>
          </p:nvPr>
        </p:nvGraphicFramePr>
        <p:xfrm>
          <a:off x="947854" y="1483112"/>
          <a:ext cx="10203366" cy="4605454"/>
        </p:xfrm>
        <a:graphic>
          <a:graphicData uri="http://schemas.openxmlformats.org/drawingml/2006/table">
            <a:tbl>
              <a:tblPr firstRow="1" bandRow="1"/>
              <a:tblGrid>
                <a:gridCol w="895148">
                  <a:extLst>
                    <a:ext uri="{9D8B030D-6E8A-4147-A177-3AD203B41FA5}">
                      <a16:colId xmlns:a16="http://schemas.microsoft.com/office/drawing/2014/main" val="41824375"/>
                    </a:ext>
                  </a:extLst>
                </a:gridCol>
                <a:gridCol w="1771567">
                  <a:extLst>
                    <a:ext uri="{9D8B030D-6E8A-4147-A177-3AD203B41FA5}">
                      <a16:colId xmlns:a16="http://schemas.microsoft.com/office/drawing/2014/main" val="3250442768"/>
                    </a:ext>
                  </a:extLst>
                </a:gridCol>
                <a:gridCol w="923242">
                  <a:extLst>
                    <a:ext uri="{9D8B030D-6E8A-4147-A177-3AD203B41FA5}">
                      <a16:colId xmlns:a16="http://schemas.microsoft.com/office/drawing/2014/main" val="1116352268"/>
                    </a:ext>
                  </a:extLst>
                </a:gridCol>
                <a:gridCol w="4396383">
                  <a:extLst>
                    <a:ext uri="{9D8B030D-6E8A-4147-A177-3AD203B41FA5}">
                      <a16:colId xmlns:a16="http://schemas.microsoft.com/office/drawing/2014/main" val="2569412973"/>
                    </a:ext>
                  </a:extLst>
                </a:gridCol>
                <a:gridCol w="2217026">
                  <a:extLst>
                    <a:ext uri="{9D8B030D-6E8A-4147-A177-3AD203B41FA5}">
                      <a16:colId xmlns:a16="http://schemas.microsoft.com/office/drawing/2014/main" val="2548328024"/>
                    </a:ext>
                  </a:extLst>
                </a:gridCol>
              </a:tblGrid>
              <a:tr h="310876">
                <a:tc>
                  <a:txBody>
                    <a:bodyPr/>
                    <a:lstStyle/>
                    <a:p>
                      <a:pPr algn="l" fontAlgn="b"/>
                      <a:r>
                        <a:rPr lang="en-US" sz="1100" b="1" i="0" u="none" strike="noStrike">
                          <a:solidFill>
                            <a:srgbClr val="000000"/>
                          </a:solidFill>
                          <a:effectLst/>
                          <a:latin typeface="Calibri" panose="020F0502020204030204" pitchFamily="34" charset="0"/>
                        </a:rPr>
                        <a:t>SDG number</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a:solidFill>
                            <a:srgbClr val="000000"/>
                          </a:solidFill>
                          <a:effectLst/>
                          <a:latin typeface="Calibri" panose="020F0502020204030204" pitchFamily="34" charset="0"/>
                        </a:rPr>
                        <a:t>SDG name</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a:solidFill>
                            <a:srgbClr val="000000"/>
                          </a:solidFill>
                          <a:effectLst/>
                          <a:latin typeface="Calibri" panose="020F0502020204030204" pitchFamily="34" charset="0"/>
                        </a:rPr>
                        <a:t>Target number</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a:solidFill>
                            <a:srgbClr val="000000"/>
                          </a:solidFill>
                          <a:effectLst/>
                          <a:latin typeface="Calibri" panose="020F0502020204030204" pitchFamily="34" charset="0"/>
                        </a:rPr>
                        <a:t>Target explanation</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GRI-disclosures CERN has reported on</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6246164"/>
                  </a:ext>
                </a:extLst>
              </a:tr>
              <a:tr h="456895">
                <a:tc>
                  <a:txBody>
                    <a:bodyPr/>
                    <a:lstStyle/>
                    <a:p>
                      <a:pPr algn="ctr" fontAlgn="ctr"/>
                      <a:r>
                        <a:rPr lang="en-US" sz="900" b="1" i="0" u="none" strike="noStrike">
                          <a:solidFill>
                            <a:srgbClr val="FFFFFF"/>
                          </a:solidFill>
                          <a:effectLst/>
                          <a:latin typeface="Calibri" panose="020F0502020204030204" pitchFamily="34" charset="0"/>
                        </a:rPr>
                        <a:t>13</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A7E44"/>
                    </a:solidFill>
                  </a:tcPr>
                </a:tc>
                <a:tc>
                  <a:txBody>
                    <a:bodyPr/>
                    <a:lstStyle/>
                    <a:p>
                      <a:pPr algn="l" fontAlgn="b"/>
                      <a:r>
                        <a:rPr lang="en-US" sz="900" b="0" i="0" u="sng" strike="noStrike">
                          <a:solidFill>
                            <a:srgbClr val="0563C1"/>
                          </a:solidFill>
                          <a:effectLst/>
                          <a:latin typeface="Calibri" panose="020F0502020204030204" pitchFamily="34" charset="0"/>
                          <a:hlinkClick r:id="rId2"/>
                        </a:rPr>
                        <a:t>Climate action</a:t>
                      </a:r>
                      <a:endParaRPr lang="en-US"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13.1</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Strengthen resilience and adaptive capacity to climate-related hazards and natural disasters in all countries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900" b="0" i="0" u="none" strike="noStrike">
                          <a:solidFill>
                            <a:srgbClr val="000000"/>
                          </a:solidFill>
                          <a:effectLst/>
                          <a:latin typeface="Calibri" panose="020F0502020204030204" pitchFamily="34" charset="0"/>
                        </a:rPr>
                        <a:t>302-1; 302-2-a; 302-3-a; 305-1; 305-2; 305-3</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9785267"/>
                  </a:ext>
                </a:extLst>
              </a:tr>
              <a:tr h="639418">
                <a:tc>
                  <a:txBody>
                    <a:bodyPr/>
                    <a:lstStyle/>
                    <a:p>
                      <a:pPr algn="ctr" fontAlgn="ctr"/>
                      <a:r>
                        <a:rPr lang="en-US" sz="900" b="1" i="0" u="none" strike="noStrike">
                          <a:solidFill>
                            <a:srgbClr val="FFFFFF"/>
                          </a:solidFill>
                          <a:effectLst/>
                          <a:latin typeface="Calibri" panose="020F0502020204030204" pitchFamily="34" charset="0"/>
                        </a:rPr>
                        <a:t>14</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A97D9"/>
                    </a:solidFill>
                  </a:tcPr>
                </a:tc>
                <a:tc>
                  <a:txBody>
                    <a:bodyPr/>
                    <a:lstStyle/>
                    <a:p>
                      <a:pPr algn="l" fontAlgn="b"/>
                      <a:r>
                        <a:rPr lang="en-US" sz="900" b="0" i="0" u="sng" strike="noStrike">
                          <a:solidFill>
                            <a:srgbClr val="0563C1"/>
                          </a:solidFill>
                          <a:effectLst/>
                          <a:latin typeface="Calibri" panose="020F0502020204030204" pitchFamily="34" charset="0"/>
                          <a:hlinkClick r:id="rId3"/>
                        </a:rPr>
                        <a:t>Life below water</a:t>
                      </a:r>
                      <a:endParaRPr lang="en-US"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14.2</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By 2020, sustainably manage and protect marine and coastal ecosystems to avoid significant adverse impacts, including by strengthening their resilience, and take action for their restoration in order to achieve healthy and productive oceans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304-4-a;</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200901"/>
                  </a:ext>
                </a:extLst>
              </a:tr>
              <a:tr h="456895">
                <a:tc>
                  <a:txBody>
                    <a:bodyPr/>
                    <a:lstStyle/>
                    <a:p>
                      <a:pPr algn="ctr" fontAlgn="ctr"/>
                      <a:r>
                        <a:rPr lang="en-US" sz="900" b="1" i="0" u="none" strike="noStrike">
                          <a:solidFill>
                            <a:srgbClr val="FFFFFF"/>
                          </a:solidFill>
                          <a:effectLst/>
                          <a:latin typeface="Calibri" panose="020F0502020204030204" pitchFamily="34" charset="0"/>
                        </a:rPr>
                        <a:t>14</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A97D9"/>
                    </a:solidFill>
                  </a:tcPr>
                </a:tc>
                <a:tc>
                  <a:txBody>
                    <a:bodyPr/>
                    <a:lstStyle/>
                    <a:p>
                      <a:pPr algn="l" fontAlgn="b"/>
                      <a:r>
                        <a:rPr lang="en-US" sz="900" b="0" i="0" u="sng" strike="noStrike">
                          <a:solidFill>
                            <a:srgbClr val="0563C1"/>
                          </a:solidFill>
                          <a:effectLst/>
                          <a:latin typeface="Calibri" panose="020F0502020204030204" pitchFamily="34" charset="0"/>
                          <a:hlinkClick r:id="rId3"/>
                        </a:rPr>
                        <a:t>Life below water</a:t>
                      </a:r>
                      <a:endParaRPr lang="en-US"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14.3</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Minimize and address the impacts of ocean acidification, including through enhanced scientific cooperation at all levels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305-1; 305-2; 305-3</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400198"/>
                  </a:ext>
                </a:extLst>
              </a:tr>
              <a:tr h="639418">
                <a:tc>
                  <a:txBody>
                    <a:bodyPr/>
                    <a:lstStyle/>
                    <a:p>
                      <a:pPr algn="ctr" fontAlgn="ctr"/>
                      <a:r>
                        <a:rPr lang="en-US" sz="900" b="1" i="0" u="none" strike="noStrike">
                          <a:solidFill>
                            <a:srgbClr val="FFFFFF"/>
                          </a:solidFill>
                          <a:effectLst/>
                          <a:latin typeface="Calibri" panose="020F0502020204030204" pitchFamily="34" charset="0"/>
                        </a:rPr>
                        <a:t>15</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6C02B"/>
                    </a:solidFill>
                  </a:tcPr>
                </a:tc>
                <a:tc>
                  <a:txBody>
                    <a:bodyPr/>
                    <a:lstStyle/>
                    <a:p>
                      <a:pPr algn="l" fontAlgn="b"/>
                      <a:r>
                        <a:rPr lang="en-US" sz="900" b="0" i="0" u="sng" strike="noStrike">
                          <a:solidFill>
                            <a:srgbClr val="0563C1"/>
                          </a:solidFill>
                          <a:effectLst/>
                          <a:latin typeface="Calibri" panose="020F0502020204030204" pitchFamily="34" charset="0"/>
                          <a:hlinkClick r:id="rId4"/>
                        </a:rPr>
                        <a:t>Life on land</a:t>
                      </a:r>
                      <a:endParaRPr lang="en-US"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15.1</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By 2020, ensure the conservation, restoration and sustainable use of terrestrial and inland freshwater ecosystems and their services, in particular forests, wetlands, mountains and drylands, in line with obligations under international agreements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304-4-a;</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865215"/>
                  </a:ext>
                </a:extLst>
              </a:tr>
              <a:tr h="639418">
                <a:tc>
                  <a:txBody>
                    <a:bodyPr/>
                    <a:lstStyle/>
                    <a:p>
                      <a:pPr algn="ctr" fontAlgn="ctr"/>
                      <a:r>
                        <a:rPr lang="en-US" sz="900" b="1" i="0" u="none" strike="noStrike">
                          <a:solidFill>
                            <a:srgbClr val="FFFFFF"/>
                          </a:solidFill>
                          <a:effectLst/>
                          <a:latin typeface="Calibri" panose="020F0502020204030204" pitchFamily="34" charset="0"/>
                        </a:rPr>
                        <a:t>15</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6C02B"/>
                    </a:solidFill>
                  </a:tcPr>
                </a:tc>
                <a:tc>
                  <a:txBody>
                    <a:bodyPr/>
                    <a:lstStyle/>
                    <a:p>
                      <a:pPr algn="l" fontAlgn="b"/>
                      <a:r>
                        <a:rPr lang="en-US" sz="900" b="0" i="0" u="sng" strike="noStrike">
                          <a:solidFill>
                            <a:srgbClr val="0563C1"/>
                          </a:solidFill>
                          <a:effectLst/>
                          <a:latin typeface="Calibri" panose="020F0502020204030204" pitchFamily="34" charset="0"/>
                          <a:hlinkClick r:id="rId4"/>
                        </a:rPr>
                        <a:t>Life on land</a:t>
                      </a:r>
                      <a:endParaRPr lang="en-US"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15.2</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By 2020, promote the implementation of sustainable management of all types of forests, halt deforestation, restore degraded forests and substantially increase afforestation and reforestation globally</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305-1; 305-2; 305-3</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3435766"/>
                  </a:ext>
                </a:extLst>
              </a:tr>
              <a:tr h="456895">
                <a:tc>
                  <a:txBody>
                    <a:bodyPr/>
                    <a:lstStyle/>
                    <a:p>
                      <a:pPr algn="ctr" fontAlgn="ctr"/>
                      <a:r>
                        <a:rPr lang="en-US" sz="900" b="1" i="0" u="none" strike="noStrike">
                          <a:solidFill>
                            <a:srgbClr val="FFFFFF"/>
                          </a:solidFill>
                          <a:effectLst/>
                          <a:latin typeface="Calibri" panose="020F0502020204030204" pitchFamily="34" charset="0"/>
                        </a:rPr>
                        <a:t>15</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6C02B"/>
                    </a:solidFill>
                  </a:tcPr>
                </a:tc>
                <a:tc>
                  <a:txBody>
                    <a:bodyPr/>
                    <a:lstStyle/>
                    <a:p>
                      <a:pPr algn="l" fontAlgn="b"/>
                      <a:r>
                        <a:rPr lang="en-US" sz="900" b="0" i="0" u="sng" strike="noStrike">
                          <a:solidFill>
                            <a:srgbClr val="0563C1"/>
                          </a:solidFill>
                          <a:effectLst/>
                          <a:latin typeface="Calibri" panose="020F0502020204030204" pitchFamily="34" charset="0"/>
                          <a:hlinkClick r:id="rId4"/>
                        </a:rPr>
                        <a:t>Life on land</a:t>
                      </a:r>
                      <a:endParaRPr lang="en-US"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15.5</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Take urgent and significant action to reduce the degradation of natural habitats, halt the loss of biodiversity and, by 2020, protect and prevent the extinction of threatened species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304-4-a;</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1874315"/>
                  </a:ext>
                </a:extLst>
              </a:tr>
              <a:tr h="456895">
                <a:tc>
                  <a:txBody>
                    <a:bodyPr/>
                    <a:lstStyle/>
                    <a:p>
                      <a:pPr algn="ctr" fontAlgn="ctr"/>
                      <a:r>
                        <a:rPr lang="en-US" sz="900" b="1" i="0" u="none" strike="noStrike">
                          <a:solidFill>
                            <a:srgbClr val="FFFFFF"/>
                          </a:solidFill>
                          <a:effectLst/>
                          <a:latin typeface="Calibri" panose="020F0502020204030204" pitchFamily="34" charset="0"/>
                        </a:rPr>
                        <a:t>16</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89D"/>
                    </a:solidFill>
                  </a:tcPr>
                </a:tc>
                <a:tc>
                  <a:txBody>
                    <a:bodyPr/>
                    <a:lstStyle/>
                    <a:p>
                      <a:pPr algn="l" fontAlgn="b"/>
                      <a:r>
                        <a:rPr lang="en-GB" sz="900" b="0" i="0" u="sng" strike="noStrike">
                          <a:solidFill>
                            <a:srgbClr val="0563C1"/>
                          </a:solidFill>
                          <a:effectLst/>
                          <a:latin typeface="Calibri" panose="020F0502020204030204" pitchFamily="34" charset="0"/>
                          <a:hlinkClick r:id="rId5"/>
                        </a:rPr>
                        <a:t>Peace, justice and strong institutions</a:t>
                      </a:r>
                      <a:endParaRPr lang="en-GB"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effectLst/>
                          <a:latin typeface="Calibri" panose="020F0502020204030204" pitchFamily="34" charset="0"/>
                        </a:rPr>
                        <a:t>16.3</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Promote the rule of law at the national and international levels and ensure equal access to justice for all</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900" b="0" i="0" u="none" strike="noStrike">
                          <a:solidFill>
                            <a:srgbClr val="000000"/>
                          </a:solidFill>
                          <a:effectLst/>
                          <a:latin typeface="Calibri" panose="020F0502020204030204" pitchFamily="34" charset="0"/>
                        </a:rPr>
                        <a:t>2-23-a; 2-23-b; 2-26; 2-27; 307-1-a</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8992068"/>
                  </a:ext>
                </a:extLst>
              </a:tr>
              <a:tr h="274372">
                <a:tc>
                  <a:txBody>
                    <a:bodyPr/>
                    <a:lstStyle/>
                    <a:p>
                      <a:pPr algn="ctr" fontAlgn="ctr"/>
                      <a:r>
                        <a:rPr lang="en-US" sz="900" b="1" i="0" u="none" strike="noStrike">
                          <a:solidFill>
                            <a:srgbClr val="FFFFFF"/>
                          </a:solidFill>
                          <a:effectLst/>
                          <a:latin typeface="Calibri" panose="020F0502020204030204" pitchFamily="34" charset="0"/>
                        </a:rPr>
                        <a:t>16</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89D"/>
                    </a:solidFill>
                  </a:tcPr>
                </a:tc>
                <a:tc>
                  <a:txBody>
                    <a:bodyPr/>
                    <a:lstStyle/>
                    <a:p>
                      <a:pPr algn="l" fontAlgn="b"/>
                      <a:r>
                        <a:rPr lang="en-GB" sz="900" b="0" i="0" u="sng" strike="noStrike">
                          <a:solidFill>
                            <a:srgbClr val="0563C1"/>
                          </a:solidFill>
                          <a:effectLst/>
                          <a:latin typeface="Calibri" panose="020F0502020204030204" pitchFamily="34" charset="0"/>
                          <a:hlinkClick r:id="rId5"/>
                        </a:rPr>
                        <a:t>Peace, justice and strong institutions</a:t>
                      </a:r>
                      <a:endParaRPr lang="en-GB"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16.6</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Develop effective, accountable and transparent institutions at all levels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2-11; 2-15; 2-20</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5644195"/>
                  </a:ext>
                </a:extLst>
              </a:tr>
              <a:tr h="274372">
                <a:tc>
                  <a:txBody>
                    <a:bodyPr/>
                    <a:lstStyle/>
                    <a:p>
                      <a:pPr algn="ctr" fontAlgn="ctr"/>
                      <a:r>
                        <a:rPr lang="en-US" sz="900" b="1" i="0" u="none" strike="noStrike">
                          <a:solidFill>
                            <a:srgbClr val="FFFFFF"/>
                          </a:solidFill>
                          <a:effectLst/>
                          <a:latin typeface="Calibri" panose="020F0502020204030204" pitchFamily="34" charset="0"/>
                        </a:rPr>
                        <a:t>16</a:t>
                      </a:r>
                    </a:p>
                  </a:txBody>
                  <a:tcPr marL="5233" marR="5233" marT="5233" marB="31398"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89D"/>
                    </a:solidFill>
                  </a:tcPr>
                </a:tc>
                <a:tc>
                  <a:txBody>
                    <a:bodyPr/>
                    <a:lstStyle/>
                    <a:p>
                      <a:pPr algn="l" fontAlgn="b"/>
                      <a:r>
                        <a:rPr lang="en-GB" sz="900" b="0" i="0" u="sng" strike="noStrike">
                          <a:solidFill>
                            <a:srgbClr val="0563C1"/>
                          </a:solidFill>
                          <a:effectLst/>
                          <a:latin typeface="Calibri" panose="020F0502020204030204" pitchFamily="34" charset="0"/>
                          <a:hlinkClick r:id="rId5"/>
                        </a:rPr>
                        <a:t>Peace, justice and strong institutions</a:t>
                      </a:r>
                      <a:endParaRPr lang="en-GB" sz="900" b="0" i="0" u="sng" strike="noStrike">
                        <a:solidFill>
                          <a:srgbClr val="0563C1"/>
                        </a:solidFill>
                        <a:effectLst/>
                        <a:latin typeface="Calibri" panose="020F0502020204030204" pitchFamily="34" charset="0"/>
                      </a:endParaRP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panose="020F0502020204030204" pitchFamily="34" charset="0"/>
                        </a:rPr>
                        <a:t>16.7</a:t>
                      </a:r>
                    </a:p>
                  </a:txBody>
                  <a:tcPr marL="5233" marR="5233" marT="5233" marB="31398"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Ensure responsive, inclusive, participatory and representative decision-making at all levels</a:t>
                      </a:r>
                    </a:p>
                  </a:txBody>
                  <a:tcPr marL="5233" marR="5233" marT="5233" marB="31398"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pl-PL" sz="900" b="0" i="0" u="none" strike="noStrike" dirty="0">
                          <a:solidFill>
                            <a:srgbClr val="000000"/>
                          </a:solidFill>
                          <a:effectLst/>
                          <a:latin typeface="Calibri" panose="020F0502020204030204" pitchFamily="34" charset="0"/>
                        </a:rPr>
                        <a:t>2-9; 2-10; 2-11-b; 2-12: 2-13;</a:t>
                      </a:r>
                    </a:p>
                  </a:txBody>
                  <a:tcPr marL="5233" marR="5233" marT="5233" marB="31398"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293959"/>
                  </a:ext>
                </a:extLst>
              </a:tr>
            </a:tbl>
          </a:graphicData>
        </a:graphic>
      </p:graphicFrame>
    </p:spTree>
    <p:extLst>
      <p:ext uri="{BB962C8B-B14F-4D97-AF65-F5344CB8AC3E}">
        <p14:creationId xmlns:p14="http://schemas.microsoft.com/office/powerpoint/2010/main" val="2001362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E38AD-A5ED-8048-DCC3-2A82853EF73B}"/>
              </a:ext>
            </a:extLst>
          </p:cNvPr>
          <p:cNvSpPr>
            <a:spLocks noGrp="1"/>
          </p:cNvSpPr>
          <p:nvPr>
            <p:ph type="title"/>
          </p:nvPr>
        </p:nvSpPr>
        <p:spPr>
          <a:xfrm>
            <a:off x="838200" y="365125"/>
            <a:ext cx="10515600" cy="1325563"/>
          </a:xfrm>
        </p:spPr>
        <p:txBody>
          <a:bodyPr wrap="square" anchor="ctr">
            <a:normAutofit fontScale="90000"/>
          </a:bodyPr>
          <a:lstStyle/>
          <a:p>
            <a:r>
              <a:rPr lang="fr-CH" sz="4800" dirty="0"/>
              <a:t>15/17 UN </a:t>
            </a:r>
            <a:r>
              <a:rPr lang="fr-CH" sz="4800" dirty="0" err="1"/>
              <a:t>SDGs</a:t>
            </a:r>
            <a:r>
              <a:rPr lang="fr-CH" sz="4800" dirty="0"/>
              <a:t> </a:t>
            </a:r>
            <a:r>
              <a:rPr lang="fr-CH" sz="4800" dirty="0" err="1"/>
              <a:t>covered</a:t>
            </a:r>
            <a:r>
              <a:rPr lang="fr-CH" sz="4800" dirty="0"/>
              <a:t> </a:t>
            </a:r>
            <a:r>
              <a:rPr lang="fr-CH" sz="4800" dirty="0" err="1"/>
              <a:t>through</a:t>
            </a:r>
            <a:r>
              <a:rPr lang="fr-CH" sz="4800" dirty="0"/>
              <a:t> </a:t>
            </a:r>
            <a:r>
              <a:rPr lang="fr-CH" sz="4800" dirty="0" err="1"/>
              <a:t>our</a:t>
            </a:r>
            <a:r>
              <a:rPr lang="fr-CH" sz="4800" dirty="0"/>
              <a:t> mission</a:t>
            </a:r>
            <a:endParaRPr lang="en-US" sz="4800" dirty="0"/>
          </a:p>
        </p:txBody>
      </p:sp>
      <p:pic>
        <p:nvPicPr>
          <p:cNvPr id="10" name="Picture 9">
            <a:extLst>
              <a:ext uri="{FF2B5EF4-FFF2-40B4-BE49-F238E27FC236}">
                <a16:creationId xmlns:a16="http://schemas.microsoft.com/office/drawing/2014/main" id="{981FC6C2-4DE8-CF7C-A564-33A0791A7C8C}"/>
              </a:ext>
            </a:extLst>
          </p:cNvPr>
          <p:cNvPicPr>
            <a:picLocks noChangeAspect="1"/>
          </p:cNvPicPr>
          <p:nvPr/>
        </p:nvPicPr>
        <p:blipFill>
          <a:blip r:embed="rId2"/>
          <a:stretch>
            <a:fillRect/>
          </a:stretch>
        </p:blipFill>
        <p:spPr>
          <a:xfrm>
            <a:off x="2034348" y="2234271"/>
            <a:ext cx="7767574" cy="3883787"/>
          </a:xfrm>
          <a:prstGeom prst="rect">
            <a:avLst/>
          </a:prstGeom>
          <a:noFill/>
        </p:spPr>
      </p:pic>
      <p:sp>
        <p:nvSpPr>
          <p:cNvPr id="5" name="Slide Number Placeholder 4">
            <a:extLst>
              <a:ext uri="{FF2B5EF4-FFF2-40B4-BE49-F238E27FC236}">
                <a16:creationId xmlns:a16="http://schemas.microsoft.com/office/drawing/2014/main" id="{E7073E81-30F5-7EE1-5408-92FAEF7C6B47}"/>
              </a:ext>
            </a:extLst>
          </p:cNvPr>
          <p:cNvSpPr>
            <a:spLocks noGrp="1"/>
          </p:cNvSpPr>
          <p:nvPr>
            <p:ph type="sldNum" sz="quarter" idx="11"/>
          </p:nvPr>
        </p:nvSpPr>
        <p:spPr>
          <a:xfrm>
            <a:off x="11515725" y="6435725"/>
            <a:ext cx="482600" cy="331788"/>
          </a:xfrm>
        </p:spPr>
        <p:txBody>
          <a:bodyPr anchor="ctr">
            <a:normAutofit/>
          </a:bodyPr>
          <a:lstStyle/>
          <a:p>
            <a:pPr>
              <a:spcAft>
                <a:spcPts val="600"/>
              </a:spcAft>
              <a:defRPr/>
            </a:pPr>
            <a:fld id="{B895AE44-58C9-BA44-9CC5-87B669328FA1}" type="slidenum">
              <a:rPr lang="en-GB" smtClean="0"/>
              <a:pPr>
                <a:spcAft>
                  <a:spcPts val="600"/>
                </a:spcAft>
                <a:defRPr/>
              </a:pPr>
              <a:t>13</a:t>
            </a:fld>
            <a:endParaRPr lang="en-GB"/>
          </a:p>
        </p:txBody>
      </p:sp>
      <p:sp>
        <p:nvSpPr>
          <p:cNvPr id="12" name="Rectangle 11">
            <a:extLst>
              <a:ext uri="{FF2B5EF4-FFF2-40B4-BE49-F238E27FC236}">
                <a16:creationId xmlns:a16="http://schemas.microsoft.com/office/drawing/2014/main" id="{35F3A03A-059E-2F3C-D8C1-D4D55C80EE40}"/>
              </a:ext>
            </a:extLst>
          </p:cNvPr>
          <p:cNvSpPr/>
          <p:nvPr/>
        </p:nvSpPr>
        <p:spPr>
          <a:xfrm>
            <a:off x="2133600" y="2234271"/>
            <a:ext cx="2561725" cy="13532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6711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6803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DA205-8EBA-5A29-7947-4D8B4AECE16A}"/>
              </a:ext>
            </a:extLst>
          </p:cNvPr>
          <p:cNvSpPr>
            <a:spLocks noGrp="1"/>
          </p:cNvSpPr>
          <p:nvPr>
            <p:ph type="title"/>
          </p:nvPr>
        </p:nvSpPr>
        <p:spPr/>
        <p:txBody>
          <a:bodyPr/>
          <a:lstStyle/>
          <a:p>
            <a:r>
              <a:rPr lang="fr-CH" sz="3600" dirty="0" err="1"/>
              <a:t>Context</a:t>
            </a:r>
            <a:endParaRPr lang="en-US" sz="3600" dirty="0"/>
          </a:p>
        </p:txBody>
      </p:sp>
      <p:sp>
        <p:nvSpPr>
          <p:cNvPr id="3" name="Content Placeholder 2">
            <a:extLst>
              <a:ext uri="{FF2B5EF4-FFF2-40B4-BE49-F238E27FC236}">
                <a16:creationId xmlns:a16="http://schemas.microsoft.com/office/drawing/2014/main" id="{3002B66D-C650-E1D5-09AB-5AE0AF238DB9}"/>
              </a:ext>
            </a:extLst>
          </p:cNvPr>
          <p:cNvSpPr>
            <a:spLocks noGrp="1"/>
          </p:cNvSpPr>
          <p:nvPr>
            <p:ph idx="1"/>
          </p:nvPr>
        </p:nvSpPr>
        <p:spPr>
          <a:xfrm>
            <a:off x="838200" y="1383942"/>
            <a:ext cx="10515600" cy="4185293"/>
          </a:xfrm>
        </p:spPr>
        <p:txBody>
          <a:bodyPr>
            <a:normAutofit/>
          </a:bodyPr>
          <a:lstStyle/>
          <a:p>
            <a:pPr marL="0" marR="0" lvl="0" indent="0">
              <a:lnSpc>
                <a:spcPct val="120000"/>
              </a:lnSpc>
              <a:spcBef>
                <a:spcPts val="0"/>
              </a:spcBef>
              <a:spcAft>
                <a:spcPts val="0"/>
              </a:spcAft>
              <a:buNone/>
            </a:pPr>
            <a:r>
              <a:rPr lang="fr-CH" sz="2000" dirty="0" err="1"/>
              <a:t>CERN’s</a:t>
            </a:r>
            <a:r>
              <a:rPr lang="fr-CH" sz="2000" dirty="0"/>
              <a:t> </a:t>
            </a:r>
            <a:r>
              <a:rPr lang="fr-CH" sz="2000" dirty="0" err="1"/>
              <a:t>strategy</a:t>
            </a:r>
            <a:r>
              <a:rPr lang="fr-CH" sz="2000" dirty="0"/>
              <a:t> </a:t>
            </a:r>
            <a:r>
              <a:rPr lang="fr-CH" sz="2000" dirty="0" err="1"/>
              <a:t>with</a:t>
            </a:r>
            <a:r>
              <a:rPr lang="fr-CH" sz="2000" dirty="0"/>
              <a:t> respect to the </a:t>
            </a:r>
            <a:r>
              <a:rPr lang="fr-CH" sz="2000" dirty="0" err="1"/>
              <a:t>environment</a:t>
            </a:r>
            <a:r>
              <a:rPr lang="fr-CH" sz="2000" dirty="0"/>
              <a:t> and </a:t>
            </a:r>
            <a:r>
              <a:rPr lang="fr-CH" sz="2000" dirty="0" err="1"/>
              <a:t>sustainability</a:t>
            </a:r>
            <a:r>
              <a:rPr lang="fr-CH" sz="2000" dirty="0"/>
              <a:t> </a:t>
            </a:r>
            <a:r>
              <a:rPr lang="fr-CH" sz="2000" dirty="0" err="1"/>
              <a:t>is</a:t>
            </a:r>
            <a:r>
              <a:rPr lang="fr-CH" sz="2000" dirty="0"/>
              <a:t> </a:t>
            </a:r>
            <a:r>
              <a:rPr lang="fr-CH" sz="2000" dirty="0" err="1"/>
              <a:t>based</a:t>
            </a:r>
            <a:r>
              <a:rPr lang="fr-CH" sz="2000" dirty="0"/>
              <a:t> on </a:t>
            </a:r>
            <a:r>
              <a:rPr lang="fr-CH" sz="2000" dirty="0" err="1"/>
              <a:t>three</a:t>
            </a:r>
            <a:r>
              <a:rPr lang="fr-CH" sz="2000" dirty="0"/>
              <a:t> </a:t>
            </a:r>
            <a:r>
              <a:rPr lang="fr-CH" sz="2000" dirty="0" err="1"/>
              <a:t>lines</a:t>
            </a:r>
            <a:r>
              <a:rPr lang="fr-CH" sz="2000" dirty="0"/>
              <a:t> of action:</a:t>
            </a:r>
          </a:p>
          <a:p>
            <a:pPr marL="457200" marR="0" lvl="0" indent="-457200">
              <a:lnSpc>
                <a:spcPct val="120000"/>
              </a:lnSpc>
              <a:spcBef>
                <a:spcPts val="0"/>
              </a:spcBef>
              <a:spcAft>
                <a:spcPts val="0"/>
              </a:spcAft>
              <a:buFont typeface="+mj-lt"/>
              <a:buAutoNum type="arabicPeriod"/>
            </a:pPr>
            <a:r>
              <a:rPr lang="en-US" sz="2000" dirty="0"/>
              <a:t>Reduce the laboratory’s impact on the environment</a:t>
            </a:r>
          </a:p>
          <a:p>
            <a:pPr marL="457200" lvl="0" indent="-457200">
              <a:buFont typeface="+mj-lt"/>
              <a:buAutoNum type="arabicPeriod"/>
            </a:pPr>
            <a:r>
              <a:rPr lang="en-US" sz="2000" dirty="0"/>
              <a:t>Reduce energy consumption and increase energy re-use,</a:t>
            </a:r>
          </a:p>
          <a:p>
            <a:pPr marL="457200" lvl="0" indent="-457200">
              <a:buFont typeface="+mj-lt"/>
              <a:buAutoNum type="arabicPeriod"/>
            </a:pPr>
            <a:r>
              <a:rPr lang="en-US" sz="2000" dirty="0"/>
              <a:t>Develop technologies that can help society to preserve the planet.</a:t>
            </a:r>
          </a:p>
          <a:p>
            <a:pPr marR="0" lvl="0">
              <a:lnSpc>
                <a:spcPct val="120000"/>
              </a:lnSpc>
              <a:spcBef>
                <a:spcPts val="0"/>
              </a:spcBef>
              <a:spcAft>
                <a:spcPts val="0"/>
              </a:spcAft>
            </a:pPr>
            <a:endParaRPr lang="en-GB" sz="1900" dirty="0"/>
          </a:p>
          <a:p>
            <a:endParaRPr lang="en-US" dirty="0"/>
          </a:p>
        </p:txBody>
      </p:sp>
      <p:graphicFrame>
        <p:nvGraphicFramePr>
          <p:cNvPr id="7" name="Content Placeholder 6">
            <a:extLst>
              <a:ext uri="{FF2B5EF4-FFF2-40B4-BE49-F238E27FC236}">
                <a16:creationId xmlns:a16="http://schemas.microsoft.com/office/drawing/2014/main" id="{E664F779-7AD2-EAA0-7DA9-01B147100B55}"/>
              </a:ext>
            </a:extLst>
          </p:cNvPr>
          <p:cNvGraphicFramePr>
            <a:graphicFrameLocks/>
          </p:cNvGraphicFramePr>
          <p:nvPr>
            <p:extLst>
              <p:ext uri="{D42A27DB-BD31-4B8C-83A1-F6EECF244321}">
                <p14:modId xmlns:p14="http://schemas.microsoft.com/office/powerpoint/2010/main" val="22640967"/>
              </p:ext>
            </p:extLst>
          </p:nvPr>
        </p:nvGraphicFramePr>
        <p:xfrm>
          <a:off x="2434443" y="3429000"/>
          <a:ext cx="7327074" cy="25799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3864D672-DCCD-4F05-8DC8-706E087C2EEA}"/>
              </a:ext>
            </a:extLst>
          </p:cNvPr>
          <p:cNvSpPr>
            <a:spLocks noGrp="1"/>
          </p:cNvSpPr>
          <p:nvPr>
            <p:ph type="dt" sz="half" idx="10"/>
          </p:nvPr>
        </p:nvSpPr>
        <p:spPr>
          <a:xfrm>
            <a:off x="10419550" y="6428042"/>
            <a:ext cx="907262" cy="365125"/>
          </a:xfrm>
          <a:prstGeom prst="rect">
            <a:avLst/>
          </a:prstGeom>
        </p:spPr>
        <p:txBody>
          <a:bodyPr vert="horz" lIns="0" tIns="45720" rIns="91440" bIns="45720" rtlCol="0" anchor="ctr"/>
          <a:lstStyle>
            <a:defPPr>
              <a:defRPr lang="en-GB"/>
            </a:defPPr>
            <a:lvl1pPr algn="l"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94235276-501F-4FC8-AF6B-BCB699D40BBB}" type="datetime1">
              <a:rPr lang="en-GB" smtClean="0"/>
              <a:pPr>
                <a:defRPr/>
              </a:pPr>
              <a:t>25/05/2023</a:t>
            </a:fld>
            <a:endParaRPr lang="en-GB" dirty="0"/>
          </a:p>
        </p:txBody>
      </p:sp>
      <p:sp>
        <p:nvSpPr>
          <p:cNvPr id="6" name="Slide Number Placeholder 4">
            <a:extLst>
              <a:ext uri="{FF2B5EF4-FFF2-40B4-BE49-F238E27FC236}">
                <a16:creationId xmlns:a16="http://schemas.microsoft.com/office/drawing/2014/main" id="{F3E20D78-AFB0-46BD-FD22-B6DF6D278E21}"/>
              </a:ext>
            </a:extLst>
          </p:cNvPr>
          <p:cNvSpPr>
            <a:spLocks noGrp="1"/>
          </p:cNvSpPr>
          <p:nvPr>
            <p:ph type="sldNum" sz="quarter" idx="11"/>
          </p:nvPr>
        </p:nvSpPr>
        <p:spPr>
          <a:xfrm>
            <a:off x="11515725" y="6428042"/>
            <a:ext cx="482600" cy="331788"/>
          </a:xfrm>
          <a:prstGeom prst="rect">
            <a:avLst/>
          </a:prstGeom>
        </p:spPr>
        <p:txBody>
          <a:bodyPr vert="horz" lIns="91440" tIns="45720" rIns="0" bIns="45720" rtlCol="0" anchor="ctr"/>
          <a:lstStyle>
            <a:defPPr>
              <a:defRPr lang="en-GB"/>
            </a:defPPr>
            <a:lvl1pPr algn="r"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B895AE44-58C9-BA44-9CC5-87B669328FA1}" type="slidenum">
              <a:rPr lang="en-GB" smtClean="0"/>
              <a:pPr>
                <a:defRPr/>
              </a:pPr>
              <a:t>2</a:t>
            </a:fld>
            <a:endParaRPr lang="en-GB" dirty="0"/>
          </a:p>
        </p:txBody>
      </p:sp>
      <p:pic>
        <p:nvPicPr>
          <p:cNvPr id="5" name="Picture 4" descr="A picture containing text, font, graphics, poster&#10;&#10;Description automatically generated">
            <a:extLst>
              <a:ext uri="{FF2B5EF4-FFF2-40B4-BE49-F238E27FC236}">
                <a16:creationId xmlns:a16="http://schemas.microsoft.com/office/drawing/2014/main" id="{B30DDAB7-A79C-032F-1809-830D1E698D7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63593" y="2087470"/>
            <a:ext cx="1214026" cy="1119315"/>
          </a:xfrm>
          <a:prstGeom prst="rect">
            <a:avLst/>
          </a:prstGeom>
        </p:spPr>
      </p:pic>
    </p:spTree>
    <p:extLst>
      <p:ext uri="{BB962C8B-B14F-4D97-AF65-F5344CB8AC3E}">
        <p14:creationId xmlns:p14="http://schemas.microsoft.com/office/powerpoint/2010/main" val="712368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DA205-8EBA-5A29-7947-4D8B4AECE16A}"/>
              </a:ext>
            </a:extLst>
          </p:cNvPr>
          <p:cNvSpPr>
            <a:spLocks noGrp="1"/>
          </p:cNvSpPr>
          <p:nvPr>
            <p:ph type="title"/>
          </p:nvPr>
        </p:nvSpPr>
        <p:spPr/>
        <p:txBody>
          <a:bodyPr/>
          <a:lstStyle/>
          <a:p>
            <a:r>
              <a:rPr lang="fr-CH" sz="4800" dirty="0" err="1"/>
              <a:t>Context</a:t>
            </a:r>
            <a:endParaRPr lang="en-US" sz="4800" dirty="0"/>
          </a:p>
        </p:txBody>
      </p:sp>
      <p:sp>
        <p:nvSpPr>
          <p:cNvPr id="3" name="Content Placeholder 2">
            <a:extLst>
              <a:ext uri="{FF2B5EF4-FFF2-40B4-BE49-F238E27FC236}">
                <a16:creationId xmlns:a16="http://schemas.microsoft.com/office/drawing/2014/main" id="{3002B66D-C650-E1D5-09AB-5AE0AF238DB9}"/>
              </a:ext>
            </a:extLst>
          </p:cNvPr>
          <p:cNvSpPr>
            <a:spLocks noGrp="1"/>
          </p:cNvSpPr>
          <p:nvPr>
            <p:ph idx="1"/>
          </p:nvPr>
        </p:nvSpPr>
        <p:spPr>
          <a:xfrm>
            <a:off x="741948" y="1678223"/>
            <a:ext cx="10515600" cy="4185293"/>
          </a:xfrm>
        </p:spPr>
        <p:txBody>
          <a:bodyPr>
            <a:normAutofit fontScale="92500" lnSpcReduction="20000"/>
          </a:bodyPr>
          <a:lstStyle/>
          <a:p>
            <a:pPr marR="0" lvl="0">
              <a:lnSpc>
                <a:spcPct val="120000"/>
              </a:lnSpc>
              <a:spcBef>
                <a:spcPts val="0"/>
              </a:spcBef>
              <a:spcAft>
                <a:spcPts val="0"/>
              </a:spcAft>
            </a:pPr>
            <a:r>
              <a:rPr lang="fr-CH" sz="2300" dirty="0"/>
              <a:t>CERN as a </a:t>
            </a:r>
            <a:r>
              <a:rPr lang="fr-CH" sz="2300" dirty="0" err="1"/>
              <a:t>role</a:t>
            </a:r>
            <a:r>
              <a:rPr lang="fr-CH" sz="2300" dirty="0"/>
              <a:t> model for </a:t>
            </a:r>
            <a:r>
              <a:rPr lang="fr-CH" sz="2300" dirty="0" err="1"/>
              <a:t>environmentally</a:t>
            </a:r>
            <a:r>
              <a:rPr lang="fr-CH" sz="2300" dirty="0"/>
              <a:t> </a:t>
            </a:r>
            <a:r>
              <a:rPr lang="fr-CH" sz="2300" dirty="0" err="1"/>
              <a:t>responsible</a:t>
            </a:r>
            <a:r>
              <a:rPr lang="fr-CH" sz="2300" dirty="0"/>
              <a:t> </a:t>
            </a:r>
            <a:r>
              <a:rPr lang="fr-CH" sz="2300" dirty="0" err="1"/>
              <a:t>research</a:t>
            </a:r>
            <a:r>
              <a:rPr lang="fr-CH" sz="2300" dirty="0"/>
              <a:t>.</a:t>
            </a:r>
          </a:p>
          <a:p>
            <a:pPr>
              <a:lnSpc>
                <a:spcPct val="120000"/>
              </a:lnSpc>
              <a:spcBef>
                <a:spcPts val="0"/>
              </a:spcBef>
            </a:pPr>
            <a:r>
              <a:rPr lang="en-GB" sz="2300" dirty="0"/>
              <a:t>CERN actively monitors and reports on its environmental footprint:</a:t>
            </a:r>
          </a:p>
          <a:p>
            <a:pPr lvl="1">
              <a:lnSpc>
                <a:spcPct val="120000"/>
              </a:lnSpc>
              <a:spcBef>
                <a:spcPts val="0"/>
              </a:spcBef>
            </a:pPr>
            <a:r>
              <a:rPr lang="en-GB" sz="1900" dirty="0"/>
              <a:t>to Host States and relevant authorities</a:t>
            </a:r>
          </a:p>
          <a:p>
            <a:pPr lvl="1">
              <a:lnSpc>
                <a:spcPct val="120000"/>
              </a:lnSpc>
              <a:spcBef>
                <a:spcPts val="0"/>
              </a:spcBef>
            </a:pPr>
            <a:r>
              <a:rPr lang="en-GB" sz="1900" dirty="0"/>
              <a:t>on diverse subjects (RP, Water etc.)</a:t>
            </a:r>
          </a:p>
          <a:p>
            <a:pPr>
              <a:lnSpc>
                <a:spcPct val="120000"/>
              </a:lnSpc>
              <a:spcBef>
                <a:spcPts val="0"/>
              </a:spcBef>
            </a:pPr>
            <a:r>
              <a:rPr lang="en-GB" sz="2300" dirty="0"/>
              <a:t>Public-facing environment reports since 2020 :</a:t>
            </a:r>
          </a:p>
          <a:p>
            <a:pPr lvl="1"/>
            <a:r>
              <a:rPr lang="en-GB" sz="2000" dirty="0"/>
              <a:t>1</a:t>
            </a:r>
            <a:r>
              <a:rPr lang="en-GB" sz="2000" baseline="30000" dirty="0"/>
              <a:t>st</a:t>
            </a:r>
            <a:r>
              <a:rPr lang="en-GB" sz="2000" dirty="0"/>
              <a:t> public environment report 2017-2018:</a:t>
            </a:r>
            <a:br>
              <a:rPr lang="en-GB" sz="2000" dirty="0"/>
            </a:br>
            <a:r>
              <a:rPr lang="en-GB" sz="2000" dirty="0"/>
              <a:t>established reporting frameworks and set concrete goals. </a:t>
            </a:r>
          </a:p>
          <a:p>
            <a:pPr lvl="1"/>
            <a:r>
              <a:rPr lang="en-GB" sz="2000" dirty="0"/>
              <a:t>2</a:t>
            </a:r>
            <a:r>
              <a:rPr lang="en-GB" sz="2000" baseline="30000" dirty="0"/>
              <a:t>nd</a:t>
            </a:r>
            <a:r>
              <a:rPr lang="en-GB" sz="2000" dirty="0"/>
              <a:t> report 2019-2020: turning words into action. </a:t>
            </a:r>
          </a:p>
          <a:p>
            <a:pPr lvl="1"/>
            <a:r>
              <a:rPr lang="en-GB" sz="2000" dirty="0"/>
              <a:t>3</a:t>
            </a:r>
            <a:r>
              <a:rPr lang="en-GB" sz="2000" baseline="30000" dirty="0"/>
              <a:t>rd</a:t>
            </a:r>
            <a:r>
              <a:rPr lang="en-GB" sz="2000" dirty="0"/>
              <a:t> report 2021-2022: to be published end 2023.</a:t>
            </a:r>
          </a:p>
          <a:p>
            <a:pPr>
              <a:lnSpc>
                <a:spcPct val="120000"/>
              </a:lnSpc>
              <a:spcBef>
                <a:spcPts val="0"/>
              </a:spcBef>
            </a:pPr>
            <a:r>
              <a:rPr lang="fr-CH" sz="2300" dirty="0" err="1"/>
              <a:t>Continued</a:t>
            </a:r>
            <a:r>
              <a:rPr lang="fr-CH" sz="2300" dirty="0"/>
              <a:t> high </a:t>
            </a:r>
            <a:r>
              <a:rPr lang="fr-CH" sz="2300" dirty="0" err="1"/>
              <a:t>quality</a:t>
            </a:r>
            <a:r>
              <a:rPr lang="fr-CH" sz="2300" dirty="0"/>
              <a:t> </a:t>
            </a:r>
            <a:r>
              <a:rPr lang="fr-CH" sz="2300" dirty="0" err="1"/>
              <a:t>reporting</a:t>
            </a:r>
            <a:r>
              <a:rPr lang="fr-CH" sz="2300" dirty="0"/>
              <a:t> on </a:t>
            </a:r>
            <a:r>
              <a:rPr lang="fr-CH" sz="2300" dirty="0" err="1"/>
              <a:t>established</a:t>
            </a:r>
            <a:r>
              <a:rPr lang="fr-CH" sz="2300" dirty="0"/>
              <a:t> </a:t>
            </a:r>
            <a:r>
              <a:rPr lang="fr-CH" sz="2300" dirty="0" err="1"/>
              <a:t>priorities</a:t>
            </a:r>
            <a:r>
              <a:rPr lang="fr-CH" sz="2300" dirty="0"/>
              <a:t> </a:t>
            </a:r>
            <a:r>
              <a:rPr lang="fr-CH" sz="2300" dirty="0" err="1"/>
              <a:t>according</a:t>
            </a:r>
            <a:r>
              <a:rPr lang="fr-CH" sz="2300" dirty="0"/>
              <a:t> to </a:t>
            </a:r>
            <a:r>
              <a:rPr lang="fr-CH" sz="2300" dirty="0">
                <a:hlinkClick r:id="rId2">
                  <a:extLst>
                    <a:ext uri="{A12FA001-AC4F-418D-AE19-62706E023703}">
                      <ahyp:hlinkClr xmlns:ahyp="http://schemas.microsoft.com/office/drawing/2018/hyperlinkcolor" val="tx"/>
                    </a:ext>
                  </a:extLst>
                </a:hlinkClick>
              </a:rPr>
              <a:t>GRI Global </a:t>
            </a:r>
            <a:r>
              <a:rPr lang="fr-CH" sz="2300" dirty="0" err="1">
                <a:hlinkClick r:id="rId2">
                  <a:extLst>
                    <a:ext uri="{A12FA001-AC4F-418D-AE19-62706E023703}">
                      <ahyp:hlinkClr xmlns:ahyp="http://schemas.microsoft.com/office/drawing/2018/hyperlinkcolor" val="tx"/>
                    </a:ext>
                  </a:extLst>
                </a:hlinkClick>
              </a:rPr>
              <a:t>Reporting</a:t>
            </a:r>
            <a:r>
              <a:rPr lang="fr-CH" sz="2300" dirty="0">
                <a:hlinkClick r:id="rId2">
                  <a:extLst>
                    <a:ext uri="{A12FA001-AC4F-418D-AE19-62706E023703}">
                      <ahyp:hlinkClr xmlns:ahyp="http://schemas.microsoft.com/office/drawing/2018/hyperlinkcolor" val="tx"/>
                    </a:ext>
                  </a:extLst>
                </a:hlinkClick>
              </a:rPr>
              <a:t> standards</a:t>
            </a:r>
            <a:r>
              <a:rPr lang="fr-CH" sz="2300" dirty="0"/>
              <a:t> </a:t>
            </a:r>
          </a:p>
          <a:p>
            <a:pPr lvl="1">
              <a:lnSpc>
                <a:spcPct val="120000"/>
              </a:lnSpc>
              <a:spcBef>
                <a:spcPts val="0"/>
              </a:spcBef>
            </a:pPr>
            <a:r>
              <a:rPr lang="fr-CH" sz="1900" dirty="0"/>
              <a:t>NB: </a:t>
            </a:r>
            <a:r>
              <a:rPr lang="en-GB" sz="1900" dirty="0"/>
              <a:t>GRI covers three areas of sustainability: environmental, social and economic (governance). </a:t>
            </a:r>
            <a:br>
              <a:rPr lang="en-GB" sz="1900" dirty="0"/>
            </a:br>
            <a:r>
              <a:rPr lang="en-GB" sz="1900" dirty="0"/>
              <a:t>The CERN reports currently and deliberately focus on environmental aspects only. </a:t>
            </a:r>
          </a:p>
          <a:p>
            <a:endParaRPr lang="en-US" dirty="0"/>
          </a:p>
        </p:txBody>
      </p:sp>
      <p:sp>
        <p:nvSpPr>
          <p:cNvPr id="4" name="Date Placeholder 3">
            <a:extLst>
              <a:ext uri="{FF2B5EF4-FFF2-40B4-BE49-F238E27FC236}">
                <a16:creationId xmlns:a16="http://schemas.microsoft.com/office/drawing/2014/main" id="{4A94BEED-B53B-F7AA-0AD3-5A8C6546799E}"/>
              </a:ext>
            </a:extLst>
          </p:cNvPr>
          <p:cNvSpPr>
            <a:spLocks noGrp="1"/>
          </p:cNvSpPr>
          <p:nvPr>
            <p:ph type="dt" sz="half" idx="10"/>
          </p:nvPr>
        </p:nvSpPr>
        <p:spPr>
          <a:xfrm>
            <a:off x="10419550" y="6428042"/>
            <a:ext cx="907262" cy="365125"/>
          </a:xfrm>
          <a:prstGeom prst="rect">
            <a:avLst/>
          </a:prstGeom>
        </p:spPr>
        <p:txBody>
          <a:bodyPr vert="horz" lIns="0" tIns="45720" rIns="91440" bIns="45720" rtlCol="0" anchor="ctr"/>
          <a:lstStyle>
            <a:defPPr>
              <a:defRPr lang="en-GB"/>
            </a:defPPr>
            <a:lvl1pPr algn="l"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94235276-501F-4FC8-AF6B-BCB699D40BBB}" type="datetime1">
              <a:rPr lang="en-GB" smtClean="0"/>
              <a:pPr>
                <a:defRPr/>
              </a:pPr>
              <a:t>25/05/2023</a:t>
            </a:fld>
            <a:endParaRPr lang="en-GB" dirty="0"/>
          </a:p>
        </p:txBody>
      </p:sp>
      <p:sp>
        <p:nvSpPr>
          <p:cNvPr id="5" name="Slide Number Placeholder 4">
            <a:extLst>
              <a:ext uri="{FF2B5EF4-FFF2-40B4-BE49-F238E27FC236}">
                <a16:creationId xmlns:a16="http://schemas.microsoft.com/office/drawing/2014/main" id="{1820E9B0-A5CF-9788-48EC-0A9E6503F2A6}"/>
              </a:ext>
            </a:extLst>
          </p:cNvPr>
          <p:cNvSpPr>
            <a:spLocks noGrp="1"/>
          </p:cNvSpPr>
          <p:nvPr>
            <p:ph type="sldNum" sz="quarter" idx="11"/>
          </p:nvPr>
        </p:nvSpPr>
        <p:spPr>
          <a:xfrm>
            <a:off x="11515725" y="6435725"/>
            <a:ext cx="482600" cy="331788"/>
          </a:xfrm>
          <a:prstGeom prst="rect">
            <a:avLst/>
          </a:prstGeom>
        </p:spPr>
        <p:txBody>
          <a:bodyPr vert="horz" lIns="91440" tIns="45720" rIns="0" bIns="45720" rtlCol="0" anchor="ctr"/>
          <a:lstStyle>
            <a:defPPr>
              <a:defRPr lang="en-GB"/>
            </a:defPPr>
            <a:lvl1pPr algn="r"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B895AE44-58C9-BA44-9CC5-87B669328FA1}" type="slidenum">
              <a:rPr lang="en-GB" smtClean="0"/>
              <a:pPr>
                <a:defRPr/>
              </a:pPr>
              <a:t>3</a:t>
            </a:fld>
            <a:endParaRPr lang="en-GB" dirty="0"/>
          </a:p>
        </p:txBody>
      </p:sp>
      <p:pic>
        <p:nvPicPr>
          <p:cNvPr id="11" name="Picture 10">
            <a:extLst>
              <a:ext uri="{FF2B5EF4-FFF2-40B4-BE49-F238E27FC236}">
                <a16:creationId xmlns:a16="http://schemas.microsoft.com/office/drawing/2014/main" id="{3AE6902E-43C6-E2DB-00D5-DAC2C731838F}"/>
              </a:ext>
            </a:extLst>
          </p:cNvPr>
          <p:cNvPicPr>
            <a:picLocks noChangeAspect="1"/>
          </p:cNvPicPr>
          <p:nvPr/>
        </p:nvPicPr>
        <p:blipFill>
          <a:blip r:embed="rId3"/>
          <a:stretch>
            <a:fillRect/>
          </a:stretch>
        </p:blipFill>
        <p:spPr>
          <a:xfrm>
            <a:off x="9368312" y="247170"/>
            <a:ext cx="1381998" cy="2025245"/>
          </a:xfrm>
          <a:prstGeom prst="rect">
            <a:avLst/>
          </a:prstGeom>
          <a:ln>
            <a:noFill/>
          </a:ln>
          <a:effectLst>
            <a:outerShdw blurRad="190500" algn="tl" rotWithShape="0">
              <a:srgbClr val="000000">
                <a:alpha val="70000"/>
              </a:srgbClr>
            </a:outerShdw>
          </a:effectLst>
        </p:spPr>
      </p:pic>
      <p:pic>
        <p:nvPicPr>
          <p:cNvPr id="12" name="Picture 11">
            <a:extLst>
              <a:ext uri="{FF2B5EF4-FFF2-40B4-BE49-F238E27FC236}">
                <a16:creationId xmlns:a16="http://schemas.microsoft.com/office/drawing/2014/main" id="{A3E6FAF4-A036-EB40-9AE0-369A45FFD699}"/>
              </a:ext>
            </a:extLst>
          </p:cNvPr>
          <p:cNvPicPr>
            <a:picLocks noChangeAspect="1"/>
          </p:cNvPicPr>
          <p:nvPr/>
        </p:nvPicPr>
        <p:blipFill>
          <a:blip r:embed="rId4"/>
          <a:stretch>
            <a:fillRect/>
          </a:stretch>
        </p:blipFill>
        <p:spPr>
          <a:xfrm>
            <a:off x="10412317" y="1922572"/>
            <a:ext cx="1494644" cy="2090706"/>
          </a:xfrm>
          <a:prstGeom prst="rect">
            <a:avLst/>
          </a:prstGeom>
          <a:ln>
            <a:noFill/>
          </a:ln>
          <a:effectLst>
            <a:outerShdw blurRad="190500" algn="tl" rotWithShape="0">
              <a:srgbClr val="000000">
                <a:alpha val="70000"/>
              </a:srgbClr>
            </a:outerShdw>
          </a:effectLst>
        </p:spPr>
      </p:pic>
      <p:sp>
        <p:nvSpPr>
          <p:cNvPr id="13" name="TextBox 12">
            <a:extLst>
              <a:ext uri="{FF2B5EF4-FFF2-40B4-BE49-F238E27FC236}">
                <a16:creationId xmlns:a16="http://schemas.microsoft.com/office/drawing/2014/main" id="{D6F123B2-C6D0-5642-94D4-80FD77BA2C5C}"/>
              </a:ext>
            </a:extLst>
          </p:cNvPr>
          <p:cNvSpPr txBox="1"/>
          <p:nvPr/>
        </p:nvSpPr>
        <p:spPr>
          <a:xfrm>
            <a:off x="9744506" y="5725017"/>
            <a:ext cx="2817264" cy="276999"/>
          </a:xfrm>
          <a:prstGeom prst="rect">
            <a:avLst/>
          </a:prstGeom>
          <a:noFill/>
        </p:spPr>
        <p:txBody>
          <a:bodyPr wrap="square">
            <a:spAutoFit/>
          </a:bodyPr>
          <a:lstStyle/>
          <a:p>
            <a:r>
              <a:rPr lang="fr-CH" sz="1200" dirty="0">
                <a:latin typeface="Calibri" panose="020F0502020204030204" pitchFamily="34" charset="0"/>
                <a:hlinkClick r:id="rId5"/>
              </a:rPr>
              <a:t>https://hse.cern/environment-report</a:t>
            </a:r>
            <a:r>
              <a:rPr lang="fr-CH" sz="1200" dirty="0">
                <a:latin typeface="Calibri" panose="020F0502020204030204" pitchFamily="34" charset="0"/>
              </a:rPr>
              <a:t> </a:t>
            </a:r>
            <a:endParaRPr lang="en-US" sz="1200" dirty="0"/>
          </a:p>
        </p:txBody>
      </p:sp>
    </p:spTree>
    <p:extLst>
      <p:ext uri="{BB962C8B-B14F-4D97-AF65-F5344CB8AC3E}">
        <p14:creationId xmlns:p14="http://schemas.microsoft.com/office/powerpoint/2010/main" val="1890269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10E85-DB04-19A0-BD54-7819ED19C177}"/>
              </a:ext>
            </a:extLst>
          </p:cNvPr>
          <p:cNvSpPr>
            <a:spLocks noGrp="1"/>
          </p:cNvSpPr>
          <p:nvPr>
            <p:ph type="title"/>
          </p:nvPr>
        </p:nvSpPr>
        <p:spPr/>
        <p:txBody>
          <a:bodyPr/>
          <a:lstStyle/>
          <a:p>
            <a:r>
              <a:rPr lang="fr-CH" dirty="0"/>
              <a:t>CERN &amp; the </a:t>
            </a:r>
            <a:r>
              <a:rPr lang="fr-CH" dirty="0" err="1"/>
              <a:t>environment</a:t>
            </a:r>
            <a:endParaRPr lang="en-US" dirty="0"/>
          </a:p>
        </p:txBody>
      </p:sp>
      <p:sp>
        <p:nvSpPr>
          <p:cNvPr id="3" name="Content Placeholder 2">
            <a:extLst>
              <a:ext uri="{FF2B5EF4-FFF2-40B4-BE49-F238E27FC236}">
                <a16:creationId xmlns:a16="http://schemas.microsoft.com/office/drawing/2014/main" id="{ECF62B31-6F52-8316-211C-63256E100170}"/>
              </a:ext>
            </a:extLst>
          </p:cNvPr>
          <p:cNvSpPr>
            <a:spLocks noGrp="1"/>
          </p:cNvSpPr>
          <p:nvPr>
            <p:ph idx="1"/>
          </p:nvPr>
        </p:nvSpPr>
        <p:spPr/>
        <p:txBody>
          <a:bodyPr>
            <a:normAutofit fontScale="62500" lnSpcReduction="20000"/>
          </a:bodyPr>
          <a:lstStyle/>
          <a:p>
            <a:pPr>
              <a:lnSpc>
                <a:spcPct val="120000"/>
              </a:lnSpc>
            </a:pPr>
            <a:r>
              <a:rPr lang="en-US" dirty="0"/>
              <a:t>Environmental policy integrated in CERN’s Safety policy</a:t>
            </a:r>
          </a:p>
          <a:p>
            <a:pPr>
              <a:lnSpc>
                <a:spcPct val="120000"/>
              </a:lnSpc>
            </a:pPr>
            <a:r>
              <a:rPr lang="en-US" dirty="0"/>
              <a:t>Guiding managerial bodies:</a:t>
            </a:r>
          </a:p>
          <a:p>
            <a:pPr lvl="1">
              <a:lnSpc>
                <a:spcPct val="120000"/>
              </a:lnSpc>
            </a:pPr>
            <a:r>
              <a:rPr lang="en-US" dirty="0"/>
              <a:t>SAPOCO: Safety Policy Committee</a:t>
            </a:r>
          </a:p>
          <a:p>
            <a:pPr lvl="1">
              <a:lnSpc>
                <a:spcPct val="120000"/>
              </a:lnSpc>
            </a:pPr>
            <a:r>
              <a:rPr lang="en-US" dirty="0"/>
              <a:t>CEPS: CERN Environmental Protection Steering Board</a:t>
            </a:r>
          </a:p>
          <a:p>
            <a:pPr lvl="1">
              <a:lnSpc>
                <a:spcPct val="120000"/>
              </a:lnSpc>
            </a:pPr>
            <a:r>
              <a:rPr lang="en-US" dirty="0"/>
              <a:t>EMP: Energy Management Panel</a:t>
            </a:r>
          </a:p>
          <a:p>
            <a:pPr lvl="1">
              <a:lnSpc>
                <a:spcPct val="120000"/>
              </a:lnSpc>
            </a:pPr>
            <a:r>
              <a:rPr lang="en-US" dirty="0"/>
              <a:t>EN-EMP: Enlarged EMP</a:t>
            </a:r>
          </a:p>
          <a:p>
            <a:pPr>
              <a:lnSpc>
                <a:spcPct val="120000"/>
              </a:lnSpc>
            </a:pPr>
            <a:r>
              <a:rPr lang="en-US" dirty="0"/>
              <a:t>Tripartite Agreements with Host-States:</a:t>
            </a:r>
          </a:p>
          <a:p>
            <a:pPr lvl="1">
              <a:lnSpc>
                <a:spcPct val="120000"/>
              </a:lnSpc>
            </a:pPr>
            <a:r>
              <a:rPr lang="en-US" dirty="0"/>
              <a:t>CTE: tripartite committee on the environment</a:t>
            </a:r>
          </a:p>
          <a:p>
            <a:pPr>
              <a:lnSpc>
                <a:spcPct val="120000"/>
              </a:lnSpc>
            </a:pPr>
            <a:r>
              <a:rPr lang="en-US" dirty="0"/>
              <a:t>Aligning with the UN-Sustainable Development Goals.</a:t>
            </a:r>
          </a:p>
          <a:p>
            <a:pPr>
              <a:lnSpc>
                <a:spcPct val="120000"/>
              </a:lnSpc>
            </a:pPr>
            <a:r>
              <a:rPr lang="en-US" dirty="0"/>
              <a:t>CERN Environmental Protection strategy, leading to environmental objectives.</a:t>
            </a:r>
          </a:p>
          <a:p>
            <a:pPr>
              <a:lnSpc>
                <a:spcPct val="120000"/>
              </a:lnSpc>
            </a:pPr>
            <a:r>
              <a:rPr lang="en-US" dirty="0"/>
              <a:t>Regular Environmental reporting decided by the CERN Directorate in 2019.</a:t>
            </a:r>
          </a:p>
        </p:txBody>
      </p:sp>
      <p:grpSp>
        <p:nvGrpSpPr>
          <p:cNvPr id="6" name="Groupe 13">
            <a:extLst>
              <a:ext uri="{FF2B5EF4-FFF2-40B4-BE49-F238E27FC236}">
                <a16:creationId xmlns:a16="http://schemas.microsoft.com/office/drawing/2014/main" id="{8B47BA8A-DC02-3724-6849-60C8871D35B9}"/>
              </a:ext>
            </a:extLst>
          </p:cNvPr>
          <p:cNvGrpSpPr/>
          <p:nvPr/>
        </p:nvGrpSpPr>
        <p:grpSpPr>
          <a:xfrm>
            <a:off x="6945563" y="2585646"/>
            <a:ext cx="4408237" cy="1048703"/>
            <a:chOff x="-165628" y="742776"/>
            <a:chExt cx="5894566" cy="1217101"/>
          </a:xfrm>
        </p:grpSpPr>
        <p:pic>
          <p:nvPicPr>
            <p:cNvPr id="7" name="Image 14">
              <a:extLst>
                <a:ext uri="{FF2B5EF4-FFF2-40B4-BE49-F238E27FC236}">
                  <a16:creationId xmlns:a16="http://schemas.microsoft.com/office/drawing/2014/main" id="{6FEE684D-974D-4109-AB4A-22A42242EB10}"/>
                </a:ext>
              </a:extLst>
            </p:cNvPr>
            <p:cNvPicPr>
              <a:picLocks noChangeAspect="1"/>
            </p:cNvPicPr>
            <p:nvPr/>
          </p:nvPicPr>
          <p:blipFill>
            <a:blip r:embed="rId2"/>
            <a:stretch>
              <a:fillRect/>
            </a:stretch>
          </p:blipFill>
          <p:spPr>
            <a:xfrm>
              <a:off x="-165628" y="742776"/>
              <a:ext cx="5894566" cy="1217101"/>
            </a:xfrm>
            <a:prstGeom prst="rect">
              <a:avLst/>
            </a:prstGeom>
          </p:spPr>
        </p:pic>
        <p:sp>
          <p:nvSpPr>
            <p:cNvPr id="8" name="ZoneTexte 15">
              <a:extLst>
                <a:ext uri="{FF2B5EF4-FFF2-40B4-BE49-F238E27FC236}">
                  <a16:creationId xmlns:a16="http://schemas.microsoft.com/office/drawing/2014/main" id="{0725C2B8-0F8C-62A2-C2C6-87EE4458B89A}"/>
                </a:ext>
              </a:extLst>
            </p:cNvPr>
            <p:cNvSpPr txBox="1"/>
            <p:nvPr/>
          </p:nvSpPr>
          <p:spPr>
            <a:xfrm>
              <a:off x="617221" y="742778"/>
              <a:ext cx="865655" cy="392918"/>
            </a:xfrm>
            <a:prstGeom prst="rect">
              <a:avLst/>
            </a:prstGeom>
            <a:noFill/>
          </p:spPr>
          <p:txBody>
            <a:bodyPr wrap="square" rtlCol="0">
              <a:spAutoFit/>
            </a:bodyPr>
            <a:lstStyle/>
            <a:p>
              <a:r>
                <a:rPr lang="en-GB" sz="1600" b="1" dirty="0">
                  <a:solidFill>
                    <a:srgbClr val="C00000"/>
                  </a:solidFill>
                  <a:latin typeface="Calibri" panose="020F0502020204030204" pitchFamily="34" charset="0"/>
                  <a:cs typeface="Calibri" panose="020F0502020204030204" pitchFamily="34" charset="0"/>
                </a:rPr>
                <a:t>2016</a:t>
              </a:r>
            </a:p>
          </p:txBody>
        </p:sp>
      </p:grpSp>
      <p:pic>
        <p:nvPicPr>
          <p:cNvPr id="1026" name="Picture 2" descr="United Nations Sustainable Development Logo">
            <a:extLst>
              <a:ext uri="{FF2B5EF4-FFF2-40B4-BE49-F238E27FC236}">
                <a16:creationId xmlns:a16="http://schemas.microsoft.com/office/drawing/2014/main" id="{4BDC7F1E-E95F-0B74-B7B3-E00DCD064A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1939" y="4387799"/>
            <a:ext cx="3319206" cy="51943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870C604-8E6B-1F22-274E-610D58F535F3}"/>
              </a:ext>
            </a:extLst>
          </p:cNvPr>
          <p:cNvSpPr txBox="1"/>
          <p:nvPr/>
        </p:nvSpPr>
        <p:spPr>
          <a:xfrm>
            <a:off x="5979704" y="5968039"/>
            <a:ext cx="8304770" cy="276999"/>
          </a:xfrm>
          <a:prstGeom prst="rect">
            <a:avLst/>
          </a:prstGeom>
          <a:noFill/>
        </p:spPr>
        <p:txBody>
          <a:bodyPr wrap="square">
            <a:spAutoFit/>
          </a:bodyPr>
          <a:lstStyle/>
          <a:p>
            <a:r>
              <a:rPr lang="en-US" sz="1200" dirty="0">
                <a:hlinkClick r:id="rId4"/>
              </a:rPr>
              <a:t>https://international-relations.web.cern.ch/stakeholder-relations/international-organizations</a:t>
            </a:r>
            <a:r>
              <a:rPr lang="en-US" sz="1200" dirty="0"/>
              <a:t> </a:t>
            </a:r>
          </a:p>
        </p:txBody>
      </p:sp>
      <p:sp>
        <p:nvSpPr>
          <p:cNvPr id="5" name="Date Placeholder 3">
            <a:extLst>
              <a:ext uri="{FF2B5EF4-FFF2-40B4-BE49-F238E27FC236}">
                <a16:creationId xmlns:a16="http://schemas.microsoft.com/office/drawing/2014/main" id="{61067538-D9AD-6004-6397-1D0D3BC9A2F0}"/>
              </a:ext>
            </a:extLst>
          </p:cNvPr>
          <p:cNvSpPr>
            <a:spLocks noGrp="1"/>
          </p:cNvSpPr>
          <p:nvPr>
            <p:ph type="dt" sz="half" idx="10"/>
          </p:nvPr>
        </p:nvSpPr>
        <p:spPr>
          <a:xfrm>
            <a:off x="10419550" y="6428042"/>
            <a:ext cx="907262" cy="365125"/>
          </a:xfrm>
          <a:prstGeom prst="rect">
            <a:avLst/>
          </a:prstGeom>
        </p:spPr>
        <p:txBody>
          <a:bodyPr vert="horz" lIns="0" tIns="45720" rIns="91440" bIns="45720" rtlCol="0" anchor="ctr"/>
          <a:lstStyle>
            <a:defPPr>
              <a:defRPr lang="en-GB"/>
            </a:defPPr>
            <a:lvl1pPr algn="l"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94235276-501F-4FC8-AF6B-BCB699D40BBB}" type="datetime1">
              <a:rPr lang="en-GB" smtClean="0"/>
              <a:pPr>
                <a:defRPr/>
              </a:pPr>
              <a:t>25/05/2023</a:t>
            </a:fld>
            <a:endParaRPr lang="en-GB" dirty="0"/>
          </a:p>
        </p:txBody>
      </p:sp>
      <p:sp>
        <p:nvSpPr>
          <p:cNvPr id="9" name="Slide Number Placeholder 4">
            <a:extLst>
              <a:ext uri="{FF2B5EF4-FFF2-40B4-BE49-F238E27FC236}">
                <a16:creationId xmlns:a16="http://schemas.microsoft.com/office/drawing/2014/main" id="{34AB5AD1-F4BB-92E1-DA4E-B4E3DC1B03CE}"/>
              </a:ext>
            </a:extLst>
          </p:cNvPr>
          <p:cNvSpPr>
            <a:spLocks noGrp="1"/>
          </p:cNvSpPr>
          <p:nvPr>
            <p:ph type="sldNum" sz="quarter" idx="11"/>
          </p:nvPr>
        </p:nvSpPr>
        <p:spPr>
          <a:xfrm>
            <a:off x="11515725" y="6428042"/>
            <a:ext cx="482600" cy="331788"/>
          </a:xfrm>
          <a:prstGeom prst="rect">
            <a:avLst/>
          </a:prstGeom>
        </p:spPr>
        <p:txBody>
          <a:bodyPr vert="horz" lIns="91440" tIns="45720" rIns="0" bIns="45720" rtlCol="0" anchor="ctr"/>
          <a:lstStyle>
            <a:defPPr>
              <a:defRPr lang="en-GB"/>
            </a:defPPr>
            <a:lvl1pPr algn="r"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B895AE44-58C9-BA44-9CC5-87B669328FA1}" type="slidenum">
              <a:rPr lang="en-GB" smtClean="0"/>
              <a:pPr>
                <a:defRPr/>
              </a:pPr>
              <a:t>4</a:t>
            </a:fld>
            <a:endParaRPr lang="en-GB" dirty="0"/>
          </a:p>
        </p:txBody>
      </p:sp>
    </p:spTree>
    <p:extLst>
      <p:ext uri="{BB962C8B-B14F-4D97-AF65-F5344CB8AC3E}">
        <p14:creationId xmlns:p14="http://schemas.microsoft.com/office/powerpoint/2010/main" val="1213566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0259A-479F-961C-310A-FEAE79B1D05C}"/>
              </a:ext>
            </a:extLst>
          </p:cNvPr>
          <p:cNvSpPr>
            <a:spLocks noGrp="1"/>
          </p:cNvSpPr>
          <p:nvPr>
            <p:ph type="title"/>
          </p:nvPr>
        </p:nvSpPr>
        <p:spPr/>
        <p:txBody>
          <a:bodyPr/>
          <a:lstStyle/>
          <a:p>
            <a:r>
              <a:rPr lang="fr-CH" sz="4400" dirty="0"/>
              <a:t>Global </a:t>
            </a:r>
            <a:r>
              <a:rPr lang="fr-CH" sz="4400" dirty="0" err="1"/>
              <a:t>Reporting</a:t>
            </a:r>
            <a:r>
              <a:rPr lang="fr-CH" sz="4400" dirty="0"/>
              <a:t> Initiative (GRI)</a:t>
            </a:r>
            <a:endParaRPr lang="en-US" sz="4400" dirty="0"/>
          </a:p>
        </p:txBody>
      </p:sp>
      <p:sp>
        <p:nvSpPr>
          <p:cNvPr id="3" name="Content Placeholder 2">
            <a:extLst>
              <a:ext uri="{FF2B5EF4-FFF2-40B4-BE49-F238E27FC236}">
                <a16:creationId xmlns:a16="http://schemas.microsoft.com/office/drawing/2014/main" id="{66FFD8E6-CC09-F942-1AE7-F895D0135C25}"/>
              </a:ext>
            </a:extLst>
          </p:cNvPr>
          <p:cNvSpPr>
            <a:spLocks noGrp="1"/>
          </p:cNvSpPr>
          <p:nvPr>
            <p:ph idx="1"/>
          </p:nvPr>
        </p:nvSpPr>
        <p:spPr/>
        <p:txBody>
          <a:bodyPr>
            <a:normAutofit fontScale="62500" lnSpcReduction="20000"/>
          </a:bodyPr>
          <a:lstStyle/>
          <a:p>
            <a:pPr marL="0" indent="0">
              <a:buClr>
                <a:schemeClr val="accent5"/>
              </a:buClr>
              <a:buSzPct val="120000"/>
              <a:buNone/>
            </a:pPr>
            <a:r>
              <a:rPr lang="en-US" dirty="0"/>
              <a:t>Methodology used worldwide:</a:t>
            </a:r>
          </a:p>
          <a:p>
            <a:pPr marL="0" indent="0">
              <a:buClr>
                <a:schemeClr val="accent5"/>
              </a:buClr>
              <a:buSzPct val="120000"/>
              <a:buNone/>
            </a:pPr>
            <a:endParaRPr lang="en-US" dirty="0"/>
          </a:p>
          <a:p>
            <a:pPr marL="457200" lvl="4" indent="-457200">
              <a:buClr>
                <a:schemeClr val="accent5"/>
              </a:buClr>
              <a:buSzPct val="120000"/>
            </a:pPr>
            <a:r>
              <a:rPr lang="en-US" sz="3000" dirty="0"/>
              <a:t>73% of the world’s top 250 companies refer to GRI as part of their sustainability reporting</a:t>
            </a:r>
          </a:p>
          <a:p>
            <a:pPr marL="457200" lvl="4" indent="-457200">
              <a:buClr>
                <a:schemeClr val="accent5"/>
              </a:buClr>
              <a:buSzPct val="120000"/>
            </a:pPr>
            <a:r>
              <a:rPr lang="en-US" sz="3000" dirty="0"/>
              <a:t>168 public policies in 67 countries and regions refer to GRI standards</a:t>
            </a:r>
          </a:p>
          <a:p>
            <a:pPr marL="457200" lvl="4" indent="-457200">
              <a:buClr>
                <a:schemeClr val="accent5"/>
              </a:buClr>
              <a:buSzPct val="120000"/>
            </a:pPr>
            <a:r>
              <a:rPr lang="en-US" sz="3000" dirty="0"/>
              <a:t>Nearly 450 organizations from 68 countries are active in the GRI community</a:t>
            </a:r>
          </a:p>
          <a:p>
            <a:pPr marL="0" lvl="4" indent="0">
              <a:buClr>
                <a:schemeClr val="accent5"/>
              </a:buClr>
              <a:buSzPct val="120000"/>
              <a:buNone/>
            </a:pPr>
            <a:endParaRPr lang="en-US" sz="3000" dirty="0"/>
          </a:p>
          <a:p>
            <a:pPr marL="0" indent="0">
              <a:buClr>
                <a:schemeClr val="accent5"/>
              </a:buClr>
              <a:buNone/>
            </a:pPr>
            <a:r>
              <a:rPr lang="en-US" dirty="0"/>
              <a:t>The GRI p</a:t>
            </a:r>
            <a:r>
              <a:rPr lang="en-CH" dirty="0"/>
              <a:t>rovides</a:t>
            </a:r>
            <a:r>
              <a:rPr lang="fr-CH" dirty="0"/>
              <a:t>:</a:t>
            </a:r>
          </a:p>
          <a:p>
            <a:pPr>
              <a:lnSpc>
                <a:spcPct val="120000"/>
              </a:lnSpc>
              <a:buClr>
                <a:schemeClr val="accent5"/>
              </a:buClr>
            </a:pPr>
            <a:r>
              <a:rPr lang="fr-CH" sz="3000" dirty="0"/>
              <a:t>A</a:t>
            </a:r>
            <a:r>
              <a:rPr lang="en-CH" sz="3000" dirty="0"/>
              <a:t> methodology to conduct a </a:t>
            </a:r>
            <a:r>
              <a:rPr lang="fr-CH" sz="3000" dirty="0"/>
              <a:t>«</a:t>
            </a:r>
            <a:r>
              <a:rPr lang="en-CH" sz="3000" dirty="0"/>
              <a:t>materiality assessment</a:t>
            </a:r>
            <a:r>
              <a:rPr lang="fr-CH" sz="3000" dirty="0"/>
              <a:t>» </a:t>
            </a:r>
            <a:br>
              <a:rPr lang="fr-CH" sz="3000" dirty="0"/>
            </a:br>
            <a:r>
              <a:rPr lang="fr-CH" sz="3000" dirty="0" err="1"/>
              <a:t>with</a:t>
            </a:r>
            <a:r>
              <a:rPr lang="fr-CH" sz="3000" dirty="0"/>
              <a:t> stakeholders </a:t>
            </a:r>
            <a:r>
              <a:rPr lang="fr-CH" sz="3000" dirty="0" err="1"/>
              <a:t>that</a:t>
            </a:r>
            <a:r>
              <a:rPr lang="fr-CH" sz="3000" dirty="0"/>
              <a:t> </a:t>
            </a:r>
            <a:r>
              <a:rPr lang="fr-CH" sz="3000" dirty="0" err="1"/>
              <a:t>determines</a:t>
            </a:r>
            <a:r>
              <a:rPr lang="fr-CH" sz="3000" dirty="0"/>
              <a:t> the topics of priority </a:t>
            </a:r>
            <a:br>
              <a:rPr lang="fr-CH" sz="3000" dirty="0"/>
            </a:br>
            <a:r>
              <a:rPr lang="fr-CH" sz="3000" dirty="0"/>
              <a:t>for the reports</a:t>
            </a:r>
          </a:p>
          <a:p>
            <a:pPr>
              <a:buClr>
                <a:schemeClr val="accent5"/>
              </a:buClr>
            </a:pPr>
            <a:r>
              <a:rPr lang="en-GB" sz="3000" dirty="0"/>
              <a:t>G</a:t>
            </a:r>
            <a:r>
              <a:rPr lang="en-CH" sz="3000" dirty="0"/>
              <a:t>uidelines for reporting</a:t>
            </a:r>
          </a:p>
          <a:p>
            <a:pPr marL="0" indent="0">
              <a:buClr>
                <a:schemeClr val="accent5"/>
              </a:buClr>
              <a:buNone/>
            </a:pPr>
            <a:endParaRPr lang="en-CH" dirty="0"/>
          </a:p>
          <a:p>
            <a:pPr marL="0" indent="0">
              <a:buClr>
                <a:schemeClr val="accent5"/>
              </a:buClr>
              <a:buNone/>
            </a:pPr>
            <a:r>
              <a:rPr lang="en-CH" dirty="0"/>
              <a:t>The GRI builds reputation and trust</a:t>
            </a:r>
            <a:r>
              <a:rPr lang="fr-CH" dirty="0"/>
              <a:t>.</a:t>
            </a:r>
          </a:p>
          <a:p>
            <a:endParaRPr lang="en-US" dirty="0"/>
          </a:p>
        </p:txBody>
      </p:sp>
      <p:sp>
        <p:nvSpPr>
          <p:cNvPr id="4" name="Date Placeholder 3">
            <a:extLst>
              <a:ext uri="{FF2B5EF4-FFF2-40B4-BE49-F238E27FC236}">
                <a16:creationId xmlns:a16="http://schemas.microsoft.com/office/drawing/2014/main" id="{C2ACCC35-FBB0-EBFF-E644-DB48799F77F5}"/>
              </a:ext>
            </a:extLst>
          </p:cNvPr>
          <p:cNvSpPr>
            <a:spLocks noGrp="1"/>
          </p:cNvSpPr>
          <p:nvPr>
            <p:ph type="dt" sz="half" idx="10"/>
          </p:nvPr>
        </p:nvSpPr>
        <p:spPr>
          <a:xfrm>
            <a:off x="10419550" y="6428042"/>
            <a:ext cx="907262" cy="365125"/>
          </a:xfrm>
          <a:prstGeom prst="rect">
            <a:avLst/>
          </a:prstGeom>
        </p:spPr>
        <p:txBody>
          <a:bodyPr vert="horz" lIns="0" tIns="45720" rIns="91440" bIns="45720" rtlCol="0" anchor="ctr"/>
          <a:lstStyle>
            <a:defPPr>
              <a:defRPr lang="en-GB"/>
            </a:defPPr>
            <a:lvl1pPr algn="l"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94235276-501F-4FC8-AF6B-BCB699D40BBB}" type="datetime1">
              <a:rPr lang="en-GB" smtClean="0"/>
              <a:pPr>
                <a:defRPr/>
              </a:pPr>
              <a:t>25/05/2023</a:t>
            </a:fld>
            <a:endParaRPr lang="en-GB" dirty="0"/>
          </a:p>
        </p:txBody>
      </p:sp>
      <p:sp>
        <p:nvSpPr>
          <p:cNvPr id="5" name="Slide Number Placeholder 4">
            <a:extLst>
              <a:ext uri="{FF2B5EF4-FFF2-40B4-BE49-F238E27FC236}">
                <a16:creationId xmlns:a16="http://schemas.microsoft.com/office/drawing/2014/main" id="{94A41BB0-8F83-B01A-19E8-AAC8FDEC4371}"/>
              </a:ext>
            </a:extLst>
          </p:cNvPr>
          <p:cNvSpPr>
            <a:spLocks noGrp="1"/>
          </p:cNvSpPr>
          <p:nvPr>
            <p:ph type="sldNum" sz="quarter" idx="11"/>
          </p:nvPr>
        </p:nvSpPr>
        <p:spPr>
          <a:xfrm>
            <a:off x="11515725" y="6428042"/>
            <a:ext cx="482600" cy="331788"/>
          </a:xfrm>
          <a:prstGeom prst="rect">
            <a:avLst/>
          </a:prstGeom>
        </p:spPr>
        <p:txBody>
          <a:bodyPr vert="horz" lIns="91440" tIns="45720" rIns="0" bIns="45720" rtlCol="0" anchor="ctr"/>
          <a:lstStyle>
            <a:defPPr>
              <a:defRPr lang="en-GB"/>
            </a:defPPr>
            <a:lvl1pPr algn="r"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B895AE44-58C9-BA44-9CC5-87B669328FA1}" type="slidenum">
              <a:rPr lang="en-GB" smtClean="0"/>
              <a:pPr>
                <a:defRPr/>
              </a:pPr>
              <a:t>5</a:t>
            </a:fld>
            <a:endParaRPr lang="en-GB" dirty="0"/>
          </a:p>
        </p:txBody>
      </p:sp>
      <p:pic>
        <p:nvPicPr>
          <p:cNvPr id="7" name="Picture 6" descr="Graphical user interface, application&#10;&#10;Description automatically generated">
            <a:extLst>
              <a:ext uri="{FF2B5EF4-FFF2-40B4-BE49-F238E27FC236}">
                <a16:creationId xmlns:a16="http://schemas.microsoft.com/office/drawing/2014/main" id="{1959521E-050E-EF51-D109-0710F038C0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06664" y="3363267"/>
            <a:ext cx="3550361" cy="2508115"/>
          </a:xfrm>
          <a:prstGeom prst="rect">
            <a:avLst/>
          </a:prstGeom>
          <a:ln>
            <a:solidFill>
              <a:schemeClr val="bg2"/>
            </a:solidFill>
          </a:ln>
        </p:spPr>
      </p:pic>
      <p:pic>
        <p:nvPicPr>
          <p:cNvPr id="1026" name="Picture 2" descr="Three new GRI Standards for Sustainability Reporting Come into Effect ...">
            <a:extLst>
              <a:ext uri="{FF2B5EF4-FFF2-40B4-BE49-F238E27FC236}">
                <a16:creationId xmlns:a16="http://schemas.microsoft.com/office/drawing/2014/main" id="{8D6E3FD8-618C-8594-334B-32555A0B5C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19550" y="226232"/>
            <a:ext cx="1379120" cy="137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43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1153A-5DAA-1351-19EF-797FF0FF2874}"/>
              </a:ext>
            </a:extLst>
          </p:cNvPr>
          <p:cNvSpPr>
            <a:spLocks noGrp="1"/>
          </p:cNvSpPr>
          <p:nvPr>
            <p:ph type="title"/>
          </p:nvPr>
        </p:nvSpPr>
        <p:spPr>
          <a:xfrm>
            <a:off x="838200" y="-14009"/>
            <a:ext cx="10515600" cy="1325563"/>
          </a:xfrm>
        </p:spPr>
        <p:txBody>
          <a:bodyPr/>
          <a:lstStyle/>
          <a:p>
            <a:r>
              <a:rPr lang="fr-CH" dirty="0"/>
              <a:t>GRI </a:t>
            </a:r>
            <a:r>
              <a:rPr lang="fr-CH" dirty="0" err="1"/>
              <a:t>disclosures</a:t>
            </a:r>
            <a:endParaRPr lang="en-US" dirty="0"/>
          </a:p>
        </p:txBody>
      </p:sp>
      <p:sp>
        <p:nvSpPr>
          <p:cNvPr id="4" name="Date Placeholder 3">
            <a:extLst>
              <a:ext uri="{FF2B5EF4-FFF2-40B4-BE49-F238E27FC236}">
                <a16:creationId xmlns:a16="http://schemas.microsoft.com/office/drawing/2014/main" id="{0AE219AA-FB59-3B25-B227-6588959BCE9E}"/>
              </a:ext>
            </a:extLst>
          </p:cNvPr>
          <p:cNvSpPr>
            <a:spLocks noGrp="1"/>
          </p:cNvSpPr>
          <p:nvPr>
            <p:ph type="dt" sz="half" idx="10"/>
          </p:nvPr>
        </p:nvSpPr>
        <p:spPr/>
        <p:txBody>
          <a:bodyPr/>
          <a:lstStyle/>
          <a:p>
            <a:pPr>
              <a:defRPr/>
            </a:pPr>
            <a:fld id="{94235276-501F-4FC8-AF6B-BCB699D40BBB}" type="datetime1">
              <a:rPr lang="en-GB" smtClean="0"/>
              <a:t>25/05/2023</a:t>
            </a:fld>
            <a:endParaRPr lang="en-GB" dirty="0"/>
          </a:p>
        </p:txBody>
      </p:sp>
      <p:sp>
        <p:nvSpPr>
          <p:cNvPr id="5" name="Slide Number Placeholder 4">
            <a:extLst>
              <a:ext uri="{FF2B5EF4-FFF2-40B4-BE49-F238E27FC236}">
                <a16:creationId xmlns:a16="http://schemas.microsoft.com/office/drawing/2014/main" id="{7F1A3B84-FB15-DA96-C78A-60D4A80BD532}"/>
              </a:ext>
            </a:extLst>
          </p:cNvPr>
          <p:cNvSpPr>
            <a:spLocks noGrp="1"/>
          </p:cNvSpPr>
          <p:nvPr>
            <p:ph type="sldNum" sz="quarter" idx="11"/>
          </p:nvPr>
        </p:nvSpPr>
        <p:spPr/>
        <p:txBody>
          <a:bodyPr/>
          <a:lstStyle/>
          <a:p>
            <a:pPr>
              <a:defRPr/>
            </a:pPr>
            <a:fld id="{B895AE44-58C9-BA44-9CC5-87B669328FA1}" type="slidenum">
              <a:rPr lang="en-GB" smtClean="0"/>
              <a:pPr>
                <a:defRPr/>
              </a:pPr>
              <a:t>6</a:t>
            </a:fld>
            <a:endParaRPr lang="en-GB" dirty="0"/>
          </a:p>
        </p:txBody>
      </p:sp>
      <p:sp>
        <p:nvSpPr>
          <p:cNvPr id="8" name="Date Placeholder 3">
            <a:extLst>
              <a:ext uri="{FF2B5EF4-FFF2-40B4-BE49-F238E27FC236}">
                <a16:creationId xmlns:a16="http://schemas.microsoft.com/office/drawing/2014/main" id="{C876C4DF-2D7D-D0AD-0765-1E43B910E0F8}"/>
              </a:ext>
            </a:extLst>
          </p:cNvPr>
          <p:cNvSpPr txBox="1">
            <a:spLocks/>
          </p:cNvSpPr>
          <p:nvPr/>
        </p:nvSpPr>
        <p:spPr>
          <a:xfrm>
            <a:off x="10418763" y="6427788"/>
            <a:ext cx="908050" cy="365125"/>
          </a:xfrm>
          <a:prstGeom prst="rect">
            <a:avLst/>
          </a:prstGeom>
        </p:spPr>
        <p:txBody>
          <a:bodyPr vert="horz" lIns="0" tIns="45720" rIns="91440" bIns="45720" rtlCol="0" anchor="ctr">
            <a:normAutofit/>
          </a:bodyPr>
          <a:lstStyle>
            <a:defPPr>
              <a:defRPr lang="en-GB"/>
            </a:defPPr>
            <a:lvl1pPr algn="l"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Aft>
                <a:spcPts val="600"/>
              </a:spcAft>
              <a:defRPr/>
            </a:pPr>
            <a:fld id="{A8705E84-7624-4FB0-8968-B1B85AE9D68C}" type="datetime1">
              <a:rPr lang="en-GB" smtClean="0"/>
              <a:pPr>
                <a:spcAft>
                  <a:spcPts val="600"/>
                </a:spcAft>
                <a:defRPr/>
              </a:pPr>
              <a:t>25/05/2023</a:t>
            </a:fld>
            <a:endParaRPr lang="en-GB"/>
          </a:p>
        </p:txBody>
      </p:sp>
      <p:sp>
        <p:nvSpPr>
          <p:cNvPr id="9" name="Slide Number Placeholder 4">
            <a:extLst>
              <a:ext uri="{FF2B5EF4-FFF2-40B4-BE49-F238E27FC236}">
                <a16:creationId xmlns:a16="http://schemas.microsoft.com/office/drawing/2014/main" id="{6A0CB8EE-D296-13AD-AA0A-556BC402B26E}"/>
              </a:ext>
            </a:extLst>
          </p:cNvPr>
          <p:cNvSpPr txBox="1">
            <a:spLocks/>
          </p:cNvSpPr>
          <p:nvPr/>
        </p:nvSpPr>
        <p:spPr>
          <a:xfrm>
            <a:off x="11515725" y="6435725"/>
            <a:ext cx="482600" cy="331788"/>
          </a:xfrm>
          <a:prstGeom prst="rect">
            <a:avLst/>
          </a:prstGeom>
        </p:spPr>
        <p:txBody>
          <a:bodyPr vert="horz" lIns="91440" tIns="45720" rIns="0" bIns="45720" rtlCol="0" anchor="ctr">
            <a:normAutofit/>
          </a:bodyPr>
          <a:lstStyle>
            <a:defPPr>
              <a:defRPr lang="en-GB"/>
            </a:defPPr>
            <a:lvl1pPr algn="r" rtl="0" eaLnBrk="1" fontAlgn="auto" hangingPunct="1">
              <a:spcBef>
                <a:spcPts val="0"/>
              </a:spcBef>
              <a:spcAft>
                <a:spcPts val="0"/>
              </a:spcAft>
              <a:defRPr sz="800" kern="1200">
                <a:solidFill>
                  <a:schemeClr val="bg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Aft>
                <a:spcPts val="600"/>
              </a:spcAft>
              <a:defRPr/>
            </a:pPr>
            <a:fld id="{A8B3BC24-7753-8F49-A3E2-8DB3A0054508}" type="slidenum">
              <a:rPr lang="en-GB" smtClean="0"/>
              <a:pPr>
                <a:spcAft>
                  <a:spcPts val="600"/>
                </a:spcAft>
                <a:defRPr/>
              </a:pPr>
              <a:t>6</a:t>
            </a:fld>
            <a:endParaRPr lang="en-GB"/>
          </a:p>
        </p:txBody>
      </p:sp>
      <p:pic>
        <p:nvPicPr>
          <p:cNvPr id="11" name="Picture 10">
            <a:extLst>
              <a:ext uri="{FF2B5EF4-FFF2-40B4-BE49-F238E27FC236}">
                <a16:creationId xmlns:a16="http://schemas.microsoft.com/office/drawing/2014/main" id="{FFBC366B-6ECA-0179-DEFF-46A3CDAC57FC}"/>
              </a:ext>
            </a:extLst>
          </p:cNvPr>
          <p:cNvPicPr>
            <a:picLocks noChangeAspect="1"/>
          </p:cNvPicPr>
          <p:nvPr/>
        </p:nvPicPr>
        <p:blipFill>
          <a:blip r:embed="rId2"/>
          <a:stretch>
            <a:fillRect/>
          </a:stretch>
        </p:blipFill>
        <p:spPr>
          <a:xfrm>
            <a:off x="4116445" y="2003304"/>
            <a:ext cx="4772025" cy="3924300"/>
          </a:xfrm>
          <a:prstGeom prst="rect">
            <a:avLst/>
          </a:prstGeom>
        </p:spPr>
      </p:pic>
      <p:pic>
        <p:nvPicPr>
          <p:cNvPr id="12" name="Picture 11">
            <a:extLst>
              <a:ext uri="{FF2B5EF4-FFF2-40B4-BE49-F238E27FC236}">
                <a16:creationId xmlns:a16="http://schemas.microsoft.com/office/drawing/2014/main" id="{34503474-746E-2EBB-6B55-F1177B823458}"/>
              </a:ext>
            </a:extLst>
          </p:cNvPr>
          <p:cNvPicPr>
            <a:picLocks noChangeAspect="1"/>
          </p:cNvPicPr>
          <p:nvPr/>
        </p:nvPicPr>
        <p:blipFill>
          <a:blip r:embed="rId3"/>
          <a:stretch>
            <a:fillRect/>
          </a:stretch>
        </p:blipFill>
        <p:spPr>
          <a:xfrm>
            <a:off x="378413" y="4219528"/>
            <a:ext cx="3676650" cy="1647825"/>
          </a:xfrm>
          <a:prstGeom prst="rect">
            <a:avLst/>
          </a:prstGeom>
        </p:spPr>
      </p:pic>
      <p:pic>
        <p:nvPicPr>
          <p:cNvPr id="13" name="Picture 12" descr="Shape, arrow&#10;&#10;Description automatically generated">
            <a:extLst>
              <a:ext uri="{FF2B5EF4-FFF2-40B4-BE49-F238E27FC236}">
                <a16:creationId xmlns:a16="http://schemas.microsoft.com/office/drawing/2014/main" id="{F187627B-B04E-6E36-0063-022178C579A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992505" y="4819156"/>
            <a:ext cx="702370" cy="650845"/>
          </a:xfrm>
          <a:prstGeom prst="rect">
            <a:avLst/>
          </a:prstGeom>
        </p:spPr>
      </p:pic>
      <p:sp>
        <p:nvSpPr>
          <p:cNvPr id="14" name="Rectangle 13">
            <a:extLst>
              <a:ext uri="{FF2B5EF4-FFF2-40B4-BE49-F238E27FC236}">
                <a16:creationId xmlns:a16="http://schemas.microsoft.com/office/drawing/2014/main" id="{3A824847-B121-7AA6-328A-F81B074E2ECF}"/>
              </a:ext>
            </a:extLst>
          </p:cNvPr>
          <p:cNvSpPr/>
          <p:nvPr/>
        </p:nvSpPr>
        <p:spPr>
          <a:xfrm flipH="1">
            <a:off x="104834" y="3597627"/>
            <a:ext cx="1711987" cy="646331"/>
          </a:xfrm>
          <a:prstGeom prst="rect">
            <a:avLst/>
          </a:prstGeom>
          <a:noFill/>
        </p:spPr>
        <p:txBody>
          <a:bodyPr wrap="square" lIns="91440" tIns="45720" rIns="91440" bIns="45720">
            <a:spAutoFit/>
          </a:bodyPr>
          <a:lstStyle/>
          <a:p>
            <a:pPr algn="ctr"/>
            <a:r>
              <a:rPr lang="en-US" sz="3600" dirty="0">
                <a:ln w="0"/>
                <a:solidFill>
                  <a:schemeClr val="accent1"/>
                </a:solidFill>
                <a:effectLst>
                  <a:outerShdw blurRad="38100" dist="25400" dir="5400000" algn="ctr" rotWithShape="0">
                    <a:srgbClr val="6E747A">
                      <a:alpha val="43000"/>
                    </a:srgbClr>
                  </a:outerShdw>
                </a:effectLst>
              </a:rPr>
              <a:t>GRI-3</a:t>
            </a:r>
          </a:p>
        </p:txBody>
      </p:sp>
      <p:sp>
        <p:nvSpPr>
          <p:cNvPr id="15" name="Rectangle 14">
            <a:extLst>
              <a:ext uri="{FF2B5EF4-FFF2-40B4-BE49-F238E27FC236}">
                <a16:creationId xmlns:a16="http://schemas.microsoft.com/office/drawing/2014/main" id="{68B05674-AAFC-A71A-6B2C-9BC5FA1A4AD7}"/>
              </a:ext>
            </a:extLst>
          </p:cNvPr>
          <p:cNvSpPr/>
          <p:nvPr/>
        </p:nvSpPr>
        <p:spPr>
          <a:xfrm flipH="1">
            <a:off x="8498321" y="3519872"/>
            <a:ext cx="1711987" cy="646331"/>
          </a:xfrm>
          <a:prstGeom prst="rect">
            <a:avLst/>
          </a:prstGeom>
          <a:noFill/>
        </p:spPr>
        <p:txBody>
          <a:bodyPr wrap="square" lIns="91440" tIns="45720" rIns="91440" bIns="45720">
            <a:spAutoFit/>
          </a:bodyPr>
          <a:lstStyle/>
          <a:p>
            <a:pPr algn="ctr"/>
            <a:r>
              <a:rPr lang="en-US" sz="3600" dirty="0">
                <a:ln w="0"/>
                <a:solidFill>
                  <a:schemeClr val="accent1"/>
                </a:solidFill>
                <a:effectLst>
                  <a:outerShdw blurRad="38100" dist="25400" dir="5400000" algn="ctr" rotWithShape="0">
                    <a:srgbClr val="6E747A">
                      <a:alpha val="43000"/>
                    </a:srgbClr>
                  </a:outerShdw>
                </a:effectLst>
              </a:rPr>
              <a:t>GRI-2</a:t>
            </a:r>
          </a:p>
        </p:txBody>
      </p:sp>
      <p:sp>
        <p:nvSpPr>
          <p:cNvPr id="16" name="Rectangle 15">
            <a:extLst>
              <a:ext uri="{FF2B5EF4-FFF2-40B4-BE49-F238E27FC236}">
                <a16:creationId xmlns:a16="http://schemas.microsoft.com/office/drawing/2014/main" id="{2080FFCD-76CB-EF5C-777C-1DDC9B997909}"/>
              </a:ext>
            </a:extLst>
          </p:cNvPr>
          <p:cNvSpPr/>
          <p:nvPr/>
        </p:nvSpPr>
        <p:spPr>
          <a:xfrm flipH="1">
            <a:off x="3819162" y="1388680"/>
            <a:ext cx="1711987" cy="646331"/>
          </a:xfrm>
          <a:prstGeom prst="rect">
            <a:avLst/>
          </a:prstGeom>
          <a:noFill/>
        </p:spPr>
        <p:txBody>
          <a:bodyPr wrap="square" lIns="91440" tIns="45720" rIns="91440" bIns="45720">
            <a:spAutoFit/>
          </a:bodyPr>
          <a:lstStyle/>
          <a:p>
            <a:pPr algn="ctr"/>
            <a:r>
              <a:rPr lang="en-US" sz="3600" dirty="0">
                <a:ln w="0"/>
                <a:solidFill>
                  <a:schemeClr val="accent1"/>
                </a:solidFill>
                <a:effectLst>
                  <a:outerShdw blurRad="38100" dist="25400" dir="5400000" algn="ctr" rotWithShape="0">
                    <a:srgbClr val="6E747A">
                      <a:alpha val="43000"/>
                    </a:srgbClr>
                  </a:outerShdw>
                </a:effectLst>
              </a:rPr>
              <a:t>GRI-4</a:t>
            </a:r>
          </a:p>
        </p:txBody>
      </p:sp>
      <p:pic>
        <p:nvPicPr>
          <p:cNvPr id="17" name="Picture 16">
            <a:extLst>
              <a:ext uri="{FF2B5EF4-FFF2-40B4-BE49-F238E27FC236}">
                <a16:creationId xmlns:a16="http://schemas.microsoft.com/office/drawing/2014/main" id="{CC80A987-8413-7A78-E3BC-5D3B06757D77}"/>
              </a:ext>
            </a:extLst>
          </p:cNvPr>
          <p:cNvPicPr>
            <a:picLocks noChangeAspect="1"/>
          </p:cNvPicPr>
          <p:nvPr/>
        </p:nvPicPr>
        <p:blipFill>
          <a:blip r:embed="rId6"/>
          <a:stretch>
            <a:fillRect/>
          </a:stretch>
        </p:blipFill>
        <p:spPr>
          <a:xfrm>
            <a:off x="303989" y="1921201"/>
            <a:ext cx="2447925" cy="695325"/>
          </a:xfrm>
          <a:prstGeom prst="rect">
            <a:avLst/>
          </a:prstGeom>
        </p:spPr>
      </p:pic>
      <p:pic>
        <p:nvPicPr>
          <p:cNvPr id="18" name="Picture 17" descr="Shape, arrow&#10;&#10;Description automatically generated">
            <a:extLst>
              <a:ext uri="{FF2B5EF4-FFF2-40B4-BE49-F238E27FC236}">
                <a16:creationId xmlns:a16="http://schemas.microsoft.com/office/drawing/2014/main" id="{3582779A-3FC7-6FAE-0E51-EB41D9AD4BB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025364" y="2624323"/>
            <a:ext cx="702370" cy="650845"/>
          </a:xfrm>
          <a:prstGeom prst="rect">
            <a:avLst/>
          </a:prstGeom>
        </p:spPr>
      </p:pic>
      <p:sp>
        <p:nvSpPr>
          <p:cNvPr id="19" name="Rectangle 18">
            <a:extLst>
              <a:ext uri="{FF2B5EF4-FFF2-40B4-BE49-F238E27FC236}">
                <a16:creationId xmlns:a16="http://schemas.microsoft.com/office/drawing/2014/main" id="{2B2EFCDC-3764-EF12-1F72-78F86AE54E76}"/>
              </a:ext>
            </a:extLst>
          </p:cNvPr>
          <p:cNvSpPr/>
          <p:nvPr/>
        </p:nvSpPr>
        <p:spPr>
          <a:xfrm flipH="1">
            <a:off x="17043" y="1292573"/>
            <a:ext cx="3288842" cy="646331"/>
          </a:xfrm>
          <a:prstGeom prst="rect">
            <a:avLst/>
          </a:prstGeom>
          <a:noFill/>
        </p:spPr>
        <p:txBody>
          <a:bodyPr wrap="square" lIns="91440" tIns="45720" rIns="91440" bIns="45720">
            <a:spAutoFit/>
          </a:bodyPr>
          <a:lstStyle/>
          <a:p>
            <a:pPr algn="ctr"/>
            <a:r>
              <a:rPr lang="en-US" sz="3600" dirty="0">
                <a:ln w="0"/>
                <a:solidFill>
                  <a:schemeClr val="accent1"/>
                </a:solidFill>
                <a:effectLst>
                  <a:outerShdw blurRad="38100" dist="25400" dir="5400000" algn="ctr" rotWithShape="0">
                    <a:srgbClr val="6E747A">
                      <a:alpha val="43000"/>
                    </a:srgbClr>
                  </a:outerShdw>
                </a:effectLst>
              </a:rPr>
              <a:t>Universal GRI</a:t>
            </a:r>
          </a:p>
        </p:txBody>
      </p:sp>
      <p:sp>
        <p:nvSpPr>
          <p:cNvPr id="20" name="Rectangle 19">
            <a:extLst>
              <a:ext uri="{FF2B5EF4-FFF2-40B4-BE49-F238E27FC236}">
                <a16:creationId xmlns:a16="http://schemas.microsoft.com/office/drawing/2014/main" id="{EE2559BF-FDA1-525A-A66F-1A5A00FCF923}"/>
              </a:ext>
            </a:extLst>
          </p:cNvPr>
          <p:cNvSpPr/>
          <p:nvPr/>
        </p:nvSpPr>
        <p:spPr>
          <a:xfrm>
            <a:off x="187679" y="3623700"/>
            <a:ext cx="3676651" cy="229668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46A127-2A80-23DD-902E-23FE75650F17}"/>
              </a:ext>
            </a:extLst>
          </p:cNvPr>
          <p:cNvSpPr txBox="1"/>
          <p:nvPr/>
        </p:nvSpPr>
        <p:spPr>
          <a:xfrm>
            <a:off x="2934444" y="3485951"/>
            <a:ext cx="793750" cy="1015663"/>
          </a:xfrm>
          <a:prstGeom prst="rect">
            <a:avLst/>
          </a:prstGeom>
          <a:noFill/>
        </p:spPr>
        <p:txBody>
          <a:bodyPr wrap="square" rtlCol="0">
            <a:spAutoFit/>
          </a:bodyPr>
          <a:lstStyle/>
          <a:p>
            <a:r>
              <a:rPr lang="fr-CH" sz="6000" dirty="0">
                <a:solidFill>
                  <a:srgbClr val="00B050"/>
                </a:solidFill>
              </a:rPr>
              <a:t>E</a:t>
            </a:r>
            <a:endParaRPr lang="en-US" sz="6000" dirty="0">
              <a:solidFill>
                <a:srgbClr val="00B050"/>
              </a:solidFill>
            </a:endParaRPr>
          </a:p>
        </p:txBody>
      </p:sp>
      <p:sp>
        <p:nvSpPr>
          <p:cNvPr id="22" name="Rectangle 21">
            <a:extLst>
              <a:ext uri="{FF2B5EF4-FFF2-40B4-BE49-F238E27FC236}">
                <a16:creationId xmlns:a16="http://schemas.microsoft.com/office/drawing/2014/main" id="{F8E00CDC-2466-E002-46C4-F02CC7474C1E}"/>
              </a:ext>
            </a:extLst>
          </p:cNvPr>
          <p:cNvSpPr/>
          <p:nvPr/>
        </p:nvSpPr>
        <p:spPr>
          <a:xfrm>
            <a:off x="4014040" y="1256783"/>
            <a:ext cx="4492794" cy="4865557"/>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BB20EBA-A7E5-CA7A-4806-AA1F57082F0D}"/>
              </a:ext>
            </a:extLst>
          </p:cNvPr>
          <p:cNvSpPr/>
          <p:nvPr/>
        </p:nvSpPr>
        <p:spPr>
          <a:xfrm>
            <a:off x="8656544" y="3519872"/>
            <a:ext cx="3292360" cy="229668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50727490-C82C-ED53-7799-96049B639BC3}"/>
              </a:ext>
            </a:extLst>
          </p:cNvPr>
          <p:cNvPicPr>
            <a:picLocks noChangeAspect="1"/>
          </p:cNvPicPr>
          <p:nvPr/>
        </p:nvPicPr>
        <p:blipFill>
          <a:blip r:embed="rId7"/>
          <a:stretch>
            <a:fillRect/>
          </a:stretch>
        </p:blipFill>
        <p:spPr>
          <a:xfrm>
            <a:off x="8737600" y="4092693"/>
            <a:ext cx="3019425" cy="1638300"/>
          </a:xfrm>
          <a:prstGeom prst="rect">
            <a:avLst/>
          </a:prstGeom>
        </p:spPr>
      </p:pic>
      <p:sp>
        <p:nvSpPr>
          <p:cNvPr id="25" name="TextBox 24">
            <a:extLst>
              <a:ext uri="{FF2B5EF4-FFF2-40B4-BE49-F238E27FC236}">
                <a16:creationId xmlns:a16="http://schemas.microsoft.com/office/drawing/2014/main" id="{920E239E-EDB0-E3AA-821B-F137CAED770E}"/>
              </a:ext>
            </a:extLst>
          </p:cNvPr>
          <p:cNvSpPr txBox="1"/>
          <p:nvPr/>
        </p:nvSpPr>
        <p:spPr>
          <a:xfrm>
            <a:off x="11166024" y="3346574"/>
            <a:ext cx="793750" cy="1015663"/>
          </a:xfrm>
          <a:prstGeom prst="rect">
            <a:avLst/>
          </a:prstGeom>
          <a:noFill/>
        </p:spPr>
        <p:txBody>
          <a:bodyPr wrap="square" rtlCol="0">
            <a:spAutoFit/>
          </a:bodyPr>
          <a:lstStyle/>
          <a:p>
            <a:r>
              <a:rPr lang="fr-CH" sz="6000" dirty="0">
                <a:solidFill>
                  <a:srgbClr val="00B050"/>
                </a:solidFill>
              </a:rPr>
              <a:t>G</a:t>
            </a:r>
            <a:endParaRPr lang="en-US" sz="6000" dirty="0">
              <a:solidFill>
                <a:srgbClr val="00B050"/>
              </a:solidFill>
            </a:endParaRPr>
          </a:p>
        </p:txBody>
      </p:sp>
      <p:sp>
        <p:nvSpPr>
          <p:cNvPr id="26" name="TextBox 25">
            <a:extLst>
              <a:ext uri="{FF2B5EF4-FFF2-40B4-BE49-F238E27FC236}">
                <a16:creationId xmlns:a16="http://schemas.microsoft.com/office/drawing/2014/main" id="{E0075024-D391-C181-C4F2-612B26F94EF3}"/>
              </a:ext>
            </a:extLst>
          </p:cNvPr>
          <p:cNvSpPr txBox="1"/>
          <p:nvPr/>
        </p:nvSpPr>
        <p:spPr>
          <a:xfrm>
            <a:off x="7502170" y="1180702"/>
            <a:ext cx="793750" cy="1015663"/>
          </a:xfrm>
          <a:prstGeom prst="rect">
            <a:avLst/>
          </a:prstGeom>
          <a:noFill/>
        </p:spPr>
        <p:txBody>
          <a:bodyPr wrap="square" rtlCol="0">
            <a:spAutoFit/>
          </a:bodyPr>
          <a:lstStyle/>
          <a:p>
            <a:r>
              <a:rPr lang="fr-CH" sz="6000" dirty="0">
                <a:solidFill>
                  <a:srgbClr val="00B050"/>
                </a:solidFill>
              </a:rPr>
              <a:t>S</a:t>
            </a:r>
            <a:endParaRPr lang="en-US" sz="6000" dirty="0">
              <a:solidFill>
                <a:srgbClr val="00B050"/>
              </a:solidFill>
            </a:endParaRPr>
          </a:p>
        </p:txBody>
      </p:sp>
      <p:sp>
        <p:nvSpPr>
          <p:cNvPr id="27" name="TextBox 26">
            <a:extLst>
              <a:ext uri="{FF2B5EF4-FFF2-40B4-BE49-F238E27FC236}">
                <a16:creationId xmlns:a16="http://schemas.microsoft.com/office/drawing/2014/main" id="{9DC6850F-8DCB-4ABF-D1B5-07AB7A781B77}"/>
              </a:ext>
            </a:extLst>
          </p:cNvPr>
          <p:cNvSpPr txBox="1"/>
          <p:nvPr/>
        </p:nvSpPr>
        <p:spPr>
          <a:xfrm>
            <a:off x="8676707" y="1913824"/>
            <a:ext cx="3211304" cy="1323439"/>
          </a:xfrm>
          <a:prstGeom prst="rect">
            <a:avLst/>
          </a:prstGeom>
          <a:noFill/>
        </p:spPr>
        <p:txBody>
          <a:bodyPr wrap="square" rtlCol="0">
            <a:spAutoFit/>
          </a:bodyPr>
          <a:lstStyle/>
          <a:p>
            <a:r>
              <a:rPr lang="fr-CH" sz="1600" i="1" dirty="0"/>
              <a:t>NB: List of exhaustive topics</a:t>
            </a:r>
          </a:p>
          <a:p>
            <a:endParaRPr lang="fr-CH" sz="1600" i="1" dirty="0"/>
          </a:p>
          <a:p>
            <a:r>
              <a:rPr lang="fr-CH" sz="1600" i="1" dirty="0"/>
              <a:t>Relevance/inclusion/</a:t>
            </a:r>
            <a:r>
              <a:rPr lang="fr-CH" sz="1600" i="1" dirty="0" err="1"/>
              <a:t>prioritisation</a:t>
            </a:r>
            <a:r>
              <a:rPr lang="fr-CH" sz="1600" i="1" dirty="0"/>
              <a:t> </a:t>
            </a:r>
            <a:r>
              <a:rPr lang="fr-CH" sz="1600" i="1" dirty="0" err="1"/>
              <a:t>is</a:t>
            </a:r>
            <a:r>
              <a:rPr lang="fr-CH" sz="1600" i="1" dirty="0"/>
              <a:t> determined via the materiality assessment exercise</a:t>
            </a:r>
            <a:endParaRPr lang="en-US" sz="1600" i="1" dirty="0"/>
          </a:p>
        </p:txBody>
      </p:sp>
      <p:sp>
        <p:nvSpPr>
          <p:cNvPr id="28" name="Rectangle 27">
            <a:extLst>
              <a:ext uri="{FF2B5EF4-FFF2-40B4-BE49-F238E27FC236}">
                <a16:creationId xmlns:a16="http://schemas.microsoft.com/office/drawing/2014/main" id="{9CF3DFB1-8CA0-5508-690D-290A0DF6F4EB}"/>
              </a:ext>
            </a:extLst>
          </p:cNvPr>
          <p:cNvSpPr/>
          <p:nvPr/>
        </p:nvSpPr>
        <p:spPr>
          <a:xfrm>
            <a:off x="202134" y="1258142"/>
            <a:ext cx="3676651" cy="229668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AA773AD1-D7FE-482A-B6C1-6AAD725C6136}"/>
              </a:ext>
            </a:extLst>
          </p:cNvPr>
          <p:cNvSpPr txBox="1"/>
          <p:nvPr/>
        </p:nvSpPr>
        <p:spPr>
          <a:xfrm>
            <a:off x="6824546" y="5781467"/>
            <a:ext cx="1571631" cy="276999"/>
          </a:xfrm>
          <a:prstGeom prst="rect">
            <a:avLst/>
          </a:prstGeom>
          <a:noFill/>
        </p:spPr>
        <p:txBody>
          <a:bodyPr wrap="square" lIns="0" tIns="0" rIns="0" bIns="0" rtlCol="0">
            <a:spAutoFit/>
          </a:bodyPr>
          <a:lstStyle/>
          <a:p>
            <a:pPr algn="l"/>
            <a:r>
              <a:rPr lang="fr-CH" dirty="0">
                <a:solidFill>
                  <a:srgbClr val="FF0000"/>
                </a:solidFill>
              </a:rPr>
              <a:t> Future report</a:t>
            </a:r>
            <a:endParaRPr lang="en-US" dirty="0">
              <a:solidFill>
                <a:srgbClr val="FF0000"/>
              </a:solidFill>
            </a:endParaRPr>
          </a:p>
        </p:txBody>
      </p:sp>
      <p:sp>
        <p:nvSpPr>
          <p:cNvPr id="32" name="TextBox 31">
            <a:extLst>
              <a:ext uri="{FF2B5EF4-FFF2-40B4-BE49-F238E27FC236}">
                <a16:creationId xmlns:a16="http://schemas.microsoft.com/office/drawing/2014/main" id="{2FE5CFE2-4481-A48C-24D9-B05D24EAE27B}"/>
              </a:ext>
            </a:extLst>
          </p:cNvPr>
          <p:cNvSpPr txBox="1"/>
          <p:nvPr/>
        </p:nvSpPr>
        <p:spPr>
          <a:xfrm>
            <a:off x="10388143" y="5521065"/>
            <a:ext cx="1571631" cy="276999"/>
          </a:xfrm>
          <a:prstGeom prst="rect">
            <a:avLst/>
          </a:prstGeom>
          <a:noFill/>
        </p:spPr>
        <p:txBody>
          <a:bodyPr wrap="square" lIns="0" tIns="0" rIns="0" bIns="0" rtlCol="0">
            <a:spAutoFit/>
          </a:bodyPr>
          <a:lstStyle/>
          <a:p>
            <a:pPr algn="l"/>
            <a:r>
              <a:rPr lang="fr-CH" dirty="0">
                <a:solidFill>
                  <a:srgbClr val="FF0000"/>
                </a:solidFill>
              </a:rPr>
              <a:t> Future report</a:t>
            </a:r>
            <a:endParaRPr lang="en-US" dirty="0">
              <a:solidFill>
                <a:srgbClr val="FF0000"/>
              </a:solidFill>
            </a:endParaRPr>
          </a:p>
        </p:txBody>
      </p:sp>
    </p:spTree>
    <p:extLst>
      <p:ext uri="{BB962C8B-B14F-4D97-AF65-F5344CB8AC3E}">
        <p14:creationId xmlns:p14="http://schemas.microsoft.com/office/powerpoint/2010/main" val="3884700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E38AD-A5ED-8048-DCC3-2A82853EF73B}"/>
              </a:ext>
            </a:extLst>
          </p:cNvPr>
          <p:cNvSpPr>
            <a:spLocks noGrp="1"/>
          </p:cNvSpPr>
          <p:nvPr>
            <p:ph type="title"/>
          </p:nvPr>
        </p:nvSpPr>
        <p:spPr>
          <a:xfrm>
            <a:off x="838200" y="365125"/>
            <a:ext cx="10515600" cy="1325563"/>
          </a:xfrm>
        </p:spPr>
        <p:txBody>
          <a:bodyPr wrap="square" anchor="ctr">
            <a:normAutofit/>
          </a:bodyPr>
          <a:lstStyle/>
          <a:p>
            <a:r>
              <a:rPr lang="fr-CH" sz="4800" dirty="0"/>
              <a:t>The UN </a:t>
            </a:r>
            <a:r>
              <a:rPr lang="fr-CH" sz="4800" dirty="0" err="1"/>
              <a:t>SDGs</a:t>
            </a:r>
            <a:endParaRPr lang="en-US" sz="4800" dirty="0"/>
          </a:p>
        </p:txBody>
      </p:sp>
      <p:pic>
        <p:nvPicPr>
          <p:cNvPr id="10" name="Picture 9">
            <a:extLst>
              <a:ext uri="{FF2B5EF4-FFF2-40B4-BE49-F238E27FC236}">
                <a16:creationId xmlns:a16="http://schemas.microsoft.com/office/drawing/2014/main" id="{981FC6C2-4DE8-CF7C-A564-33A0791A7C8C}"/>
              </a:ext>
            </a:extLst>
          </p:cNvPr>
          <p:cNvPicPr>
            <a:picLocks noChangeAspect="1"/>
          </p:cNvPicPr>
          <p:nvPr/>
        </p:nvPicPr>
        <p:blipFill>
          <a:blip r:embed="rId2"/>
          <a:stretch>
            <a:fillRect/>
          </a:stretch>
        </p:blipFill>
        <p:spPr>
          <a:xfrm>
            <a:off x="2045234" y="2335185"/>
            <a:ext cx="7767574" cy="3883787"/>
          </a:xfrm>
          <a:prstGeom prst="rect">
            <a:avLst/>
          </a:prstGeom>
          <a:noFill/>
        </p:spPr>
      </p:pic>
      <p:sp>
        <p:nvSpPr>
          <p:cNvPr id="4" name="Date Placeholder 3">
            <a:extLst>
              <a:ext uri="{FF2B5EF4-FFF2-40B4-BE49-F238E27FC236}">
                <a16:creationId xmlns:a16="http://schemas.microsoft.com/office/drawing/2014/main" id="{8CE336D9-155A-A927-C0CA-9BC1F411837D}"/>
              </a:ext>
            </a:extLst>
          </p:cNvPr>
          <p:cNvSpPr>
            <a:spLocks noGrp="1"/>
          </p:cNvSpPr>
          <p:nvPr>
            <p:ph type="dt" sz="half" idx="10"/>
          </p:nvPr>
        </p:nvSpPr>
        <p:spPr>
          <a:xfrm>
            <a:off x="10419550" y="6428042"/>
            <a:ext cx="907262" cy="365125"/>
          </a:xfrm>
        </p:spPr>
        <p:txBody>
          <a:bodyPr anchor="ctr">
            <a:normAutofit/>
          </a:bodyPr>
          <a:lstStyle/>
          <a:p>
            <a:pPr>
              <a:spcAft>
                <a:spcPts val="600"/>
              </a:spcAft>
              <a:defRPr/>
            </a:pPr>
            <a:fld id="{94235276-501F-4FC8-AF6B-BCB699D40BBB}" type="datetime1">
              <a:rPr lang="en-GB" smtClean="0"/>
              <a:pPr>
                <a:spcAft>
                  <a:spcPts val="600"/>
                </a:spcAft>
                <a:defRPr/>
              </a:pPr>
              <a:t>25/05/2023</a:t>
            </a:fld>
            <a:endParaRPr lang="en-GB"/>
          </a:p>
        </p:txBody>
      </p:sp>
      <p:sp>
        <p:nvSpPr>
          <p:cNvPr id="5" name="Slide Number Placeholder 4">
            <a:extLst>
              <a:ext uri="{FF2B5EF4-FFF2-40B4-BE49-F238E27FC236}">
                <a16:creationId xmlns:a16="http://schemas.microsoft.com/office/drawing/2014/main" id="{E7073E81-30F5-7EE1-5408-92FAEF7C6B47}"/>
              </a:ext>
            </a:extLst>
          </p:cNvPr>
          <p:cNvSpPr>
            <a:spLocks noGrp="1"/>
          </p:cNvSpPr>
          <p:nvPr>
            <p:ph type="sldNum" sz="quarter" idx="11"/>
          </p:nvPr>
        </p:nvSpPr>
        <p:spPr>
          <a:xfrm>
            <a:off x="11515725" y="6435725"/>
            <a:ext cx="482600" cy="331788"/>
          </a:xfrm>
        </p:spPr>
        <p:txBody>
          <a:bodyPr anchor="ctr">
            <a:normAutofit/>
          </a:bodyPr>
          <a:lstStyle/>
          <a:p>
            <a:pPr>
              <a:spcAft>
                <a:spcPts val="600"/>
              </a:spcAft>
              <a:defRPr/>
            </a:pPr>
            <a:fld id="{B895AE44-58C9-BA44-9CC5-87B669328FA1}" type="slidenum">
              <a:rPr lang="en-GB" smtClean="0"/>
              <a:pPr>
                <a:spcAft>
                  <a:spcPts val="600"/>
                </a:spcAft>
                <a:defRPr/>
              </a:pPr>
              <a:t>7</a:t>
            </a:fld>
            <a:endParaRPr lang="en-GB"/>
          </a:p>
        </p:txBody>
      </p:sp>
      <p:sp>
        <p:nvSpPr>
          <p:cNvPr id="8" name="TextBox 7">
            <a:extLst>
              <a:ext uri="{FF2B5EF4-FFF2-40B4-BE49-F238E27FC236}">
                <a16:creationId xmlns:a16="http://schemas.microsoft.com/office/drawing/2014/main" id="{BE9FD27D-EF34-BB77-C662-9663DAA50720}"/>
              </a:ext>
            </a:extLst>
          </p:cNvPr>
          <p:cNvSpPr txBox="1"/>
          <p:nvPr/>
        </p:nvSpPr>
        <p:spPr>
          <a:xfrm>
            <a:off x="1018674" y="1419910"/>
            <a:ext cx="10871963" cy="646331"/>
          </a:xfrm>
          <a:prstGeom prst="rect">
            <a:avLst/>
          </a:prstGeom>
          <a:noFill/>
        </p:spPr>
        <p:txBody>
          <a:bodyPr wrap="square">
            <a:spAutoFit/>
          </a:bodyPr>
          <a:lstStyle/>
          <a:p>
            <a:r>
              <a:rPr lang="en-US" dirty="0"/>
              <a:t>Endorsed by all 193 United Nations Member States in 2015, the 2030 Agenda and its Sustainable Development Goals focus global efforts and attention on 17 pressing issues. </a:t>
            </a:r>
          </a:p>
        </p:txBody>
      </p:sp>
    </p:spTree>
    <p:extLst>
      <p:ext uri="{BB962C8B-B14F-4D97-AF65-F5344CB8AC3E}">
        <p14:creationId xmlns:p14="http://schemas.microsoft.com/office/powerpoint/2010/main" val="2312451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1FDD5-AC5F-AF8D-AEFA-DCFDB6FB131F}"/>
              </a:ext>
            </a:extLst>
          </p:cNvPr>
          <p:cNvSpPr>
            <a:spLocks noGrp="1"/>
          </p:cNvSpPr>
          <p:nvPr>
            <p:ph type="title"/>
          </p:nvPr>
        </p:nvSpPr>
        <p:spPr>
          <a:xfrm>
            <a:off x="393276" y="349784"/>
            <a:ext cx="10515600" cy="1325563"/>
          </a:xfrm>
        </p:spPr>
        <p:txBody>
          <a:bodyPr/>
          <a:lstStyle/>
          <a:p>
            <a:r>
              <a:rPr lang="en-US" sz="4800" b="0" dirty="0"/>
              <a:t>CERN and the SDGs</a:t>
            </a:r>
            <a:endParaRPr lang="en-US" dirty="0"/>
          </a:p>
        </p:txBody>
      </p:sp>
      <p:sp>
        <p:nvSpPr>
          <p:cNvPr id="4" name="Date Placeholder 3">
            <a:extLst>
              <a:ext uri="{FF2B5EF4-FFF2-40B4-BE49-F238E27FC236}">
                <a16:creationId xmlns:a16="http://schemas.microsoft.com/office/drawing/2014/main" id="{AAB44ABE-CBC0-88EA-6A38-42ED877B4760}"/>
              </a:ext>
            </a:extLst>
          </p:cNvPr>
          <p:cNvSpPr>
            <a:spLocks noGrp="1"/>
          </p:cNvSpPr>
          <p:nvPr>
            <p:ph type="dt" sz="half" idx="10"/>
          </p:nvPr>
        </p:nvSpPr>
        <p:spPr/>
        <p:txBody>
          <a:bodyPr/>
          <a:lstStyle/>
          <a:p>
            <a:pPr>
              <a:defRPr/>
            </a:pPr>
            <a:fld id="{94235276-501F-4FC8-AF6B-BCB699D40BBB}" type="datetime1">
              <a:rPr lang="en-GB" smtClean="0"/>
              <a:t>25/05/2023</a:t>
            </a:fld>
            <a:endParaRPr lang="en-GB" dirty="0"/>
          </a:p>
        </p:txBody>
      </p:sp>
      <p:sp>
        <p:nvSpPr>
          <p:cNvPr id="5" name="Slide Number Placeholder 4">
            <a:extLst>
              <a:ext uri="{FF2B5EF4-FFF2-40B4-BE49-F238E27FC236}">
                <a16:creationId xmlns:a16="http://schemas.microsoft.com/office/drawing/2014/main" id="{FA7BF4D3-A56B-E6F4-D887-B098DD609098}"/>
              </a:ext>
            </a:extLst>
          </p:cNvPr>
          <p:cNvSpPr>
            <a:spLocks noGrp="1"/>
          </p:cNvSpPr>
          <p:nvPr>
            <p:ph type="sldNum" sz="quarter" idx="11"/>
          </p:nvPr>
        </p:nvSpPr>
        <p:spPr/>
        <p:txBody>
          <a:bodyPr/>
          <a:lstStyle/>
          <a:p>
            <a:pPr>
              <a:defRPr/>
            </a:pPr>
            <a:fld id="{B895AE44-58C9-BA44-9CC5-87B669328FA1}" type="slidenum">
              <a:rPr lang="en-GB" smtClean="0"/>
              <a:pPr>
                <a:defRPr/>
              </a:pPr>
              <a:t>8</a:t>
            </a:fld>
            <a:endParaRPr lang="en-GB" dirty="0"/>
          </a:p>
        </p:txBody>
      </p:sp>
      <p:pic>
        <p:nvPicPr>
          <p:cNvPr id="7" name="Picture 6">
            <a:extLst>
              <a:ext uri="{FF2B5EF4-FFF2-40B4-BE49-F238E27FC236}">
                <a16:creationId xmlns:a16="http://schemas.microsoft.com/office/drawing/2014/main" id="{D2BDFB8A-AA79-A2F8-BED5-614784D879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6309" y="365125"/>
            <a:ext cx="1181006" cy="851188"/>
          </a:xfrm>
          <a:prstGeom prst="rect">
            <a:avLst/>
          </a:prstGeom>
        </p:spPr>
      </p:pic>
      <p:grpSp>
        <p:nvGrpSpPr>
          <p:cNvPr id="8" name="Group 7">
            <a:extLst>
              <a:ext uri="{FF2B5EF4-FFF2-40B4-BE49-F238E27FC236}">
                <a16:creationId xmlns:a16="http://schemas.microsoft.com/office/drawing/2014/main" id="{A8D90011-9866-1CA7-5AE9-AB9D9B37F952}"/>
              </a:ext>
            </a:extLst>
          </p:cNvPr>
          <p:cNvGrpSpPr/>
          <p:nvPr/>
        </p:nvGrpSpPr>
        <p:grpSpPr>
          <a:xfrm>
            <a:off x="347410" y="1630961"/>
            <a:ext cx="1813403" cy="4291756"/>
            <a:chOff x="777719" y="1696914"/>
            <a:chExt cx="1813403" cy="4291756"/>
          </a:xfrm>
        </p:grpSpPr>
        <p:sp>
          <p:nvSpPr>
            <p:cNvPr id="9" name="TextBox 8">
              <a:extLst>
                <a:ext uri="{FF2B5EF4-FFF2-40B4-BE49-F238E27FC236}">
                  <a16:creationId xmlns:a16="http://schemas.microsoft.com/office/drawing/2014/main" id="{42860CF9-A348-77D8-D93B-BFE607911BEF}"/>
                </a:ext>
              </a:extLst>
            </p:cNvPr>
            <p:cNvSpPr txBox="1"/>
            <p:nvPr/>
          </p:nvSpPr>
          <p:spPr>
            <a:xfrm>
              <a:off x="823585" y="1696914"/>
              <a:ext cx="1767537" cy="1277273"/>
            </a:xfrm>
            <a:prstGeom prst="rect">
              <a:avLst/>
            </a:prstGeom>
            <a:noFill/>
          </p:spPr>
          <p:txBody>
            <a:bodyPr wrap="square" rtlCol="0">
              <a:spAutoFit/>
            </a:bodyPr>
            <a:lstStyle/>
            <a:p>
              <a:r>
                <a:rPr lang="en-US" sz="1200" b="1" dirty="0">
                  <a:solidFill>
                    <a:srgbClr val="41AD49"/>
                  </a:solidFill>
                </a:rPr>
                <a:t>SDG 3 - HEALTH</a:t>
              </a:r>
              <a:endParaRPr lang="en-US" sz="1200" dirty="0">
                <a:solidFill>
                  <a:srgbClr val="41AD49"/>
                </a:solidFill>
              </a:endParaRPr>
            </a:p>
            <a:p>
              <a:r>
                <a:rPr lang="en-US" sz="1050" dirty="0"/>
                <a:t>CERN helps to develop technologies that contribute to better healthcare for all, such as medical imaging and hadron therapy.</a:t>
              </a:r>
            </a:p>
          </p:txBody>
        </p:sp>
        <p:pic>
          <p:nvPicPr>
            <p:cNvPr id="10" name="Picture 9">
              <a:extLst>
                <a:ext uri="{FF2B5EF4-FFF2-40B4-BE49-F238E27FC236}">
                  <a16:creationId xmlns:a16="http://schemas.microsoft.com/office/drawing/2014/main" id="{28AB84C6-48CE-3617-FDE7-D3A4001F6F1C}"/>
                </a:ext>
              </a:extLst>
            </p:cNvPr>
            <p:cNvPicPr>
              <a:picLocks/>
            </p:cNvPicPr>
            <p:nvPr/>
          </p:nvPicPr>
          <p:blipFill rotWithShape="1">
            <a:blip r:embed="rId4"/>
            <a:srcRect l="9201" t="480" r="20238" b="2792"/>
            <a:stretch/>
          </p:blipFill>
          <p:spPr>
            <a:xfrm>
              <a:off x="777719" y="3683091"/>
              <a:ext cx="1728000" cy="1584000"/>
            </a:xfrm>
            <a:prstGeom prst="rect">
              <a:avLst/>
            </a:prstGeom>
            <a:ln w="47625" cmpd="sng">
              <a:solidFill>
                <a:srgbClr val="41AD49"/>
              </a:solidFill>
              <a:prstDash val="solid"/>
              <a:miter lim="800000"/>
            </a:ln>
          </p:spPr>
        </p:pic>
        <p:sp>
          <p:nvSpPr>
            <p:cNvPr id="11" name="TextBox 10">
              <a:extLst>
                <a:ext uri="{FF2B5EF4-FFF2-40B4-BE49-F238E27FC236}">
                  <a16:creationId xmlns:a16="http://schemas.microsoft.com/office/drawing/2014/main" id="{467C61F9-B2E3-CC58-738B-85416DA53B2C}"/>
                </a:ext>
              </a:extLst>
            </p:cNvPr>
            <p:cNvSpPr txBox="1"/>
            <p:nvPr/>
          </p:nvSpPr>
          <p:spPr>
            <a:xfrm>
              <a:off x="777719" y="5403895"/>
              <a:ext cx="1767537" cy="584775"/>
            </a:xfrm>
            <a:prstGeom prst="rect">
              <a:avLst/>
            </a:prstGeom>
            <a:noFill/>
          </p:spPr>
          <p:txBody>
            <a:bodyPr wrap="square" rtlCol="0">
              <a:spAutoFit/>
            </a:bodyPr>
            <a:lstStyle/>
            <a:p>
              <a:r>
                <a:rPr lang="en-US" sz="800" b="1" dirty="0">
                  <a:solidFill>
                    <a:srgbClr val="41AD49"/>
                  </a:solidFill>
                </a:rPr>
                <a:t>THERAPY</a:t>
              </a:r>
            </a:p>
            <a:p>
              <a:r>
                <a:rPr lang="en-US" sz="800" dirty="0"/>
                <a:t>Accelerators provide particle beams for more targeted cancer treatment.</a:t>
              </a:r>
            </a:p>
          </p:txBody>
        </p:sp>
      </p:grpSp>
      <p:grpSp>
        <p:nvGrpSpPr>
          <p:cNvPr id="12" name="Group 11">
            <a:extLst>
              <a:ext uri="{FF2B5EF4-FFF2-40B4-BE49-F238E27FC236}">
                <a16:creationId xmlns:a16="http://schemas.microsoft.com/office/drawing/2014/main" id="{58962F5D-4EB6-EA92-03DD-E4DD644596A9}"/>
              </a:ext>
            </a:extLst>
          </p:cNvPr>
          <p:cNvGrpSpPr/>
          <p:nvPr/>
        </p:nvGrpSpPr>
        <p:grpSpPr>
          <a:xfrm>
            <a:off x="4352728" y="1623647"/>
            <a:ext cx="1788820" cy="4662901"/>
            <a:chOff x="2696720" y="1696914"/>
            <a:chExt cx="1788820" cy="4662901"/>
          </a:xfrm>
        </p:grpSpPr>
        <p:sp>
          <p:nvSpPr>
            <p:cNvPr id="13" name="TextBox 12">
              <a:extLst>
                <a:ext uri="{FF2B5EF4-FFF2-40B4-BE49-F238E27FC236}">
                  <a16:creationId xmlns:a16="http://schemas.microsoft.com/office/drawing/2014/main" id="{9167052C-17ED-71E8-2A45-C420FCDC16E6}"/>
                </a:ext>
              </a:extLst>
            </p:cNvPr>
            <p:cNvSpPr txBox="1"/>
            <p:nvPr/>
          </p:nvSpPr>
          <p:spPr>
            <a:xfrm>
              <a:off x="2696720" y="1696914"/>
              <a:ext cx="1767537" cy="1731243"/>
            </a:xfrm>
            <a:prstGeom prst="rect">
              <a:avLst/>
            </a:prstGeom>
            <a:noFill/>
          </p:spPr>
          <p:txBody>
            <a:bodyPr wrap="square" rtlCol="0">
              <a:spAutoFit/>
            </a:bodyPr>
            <a:lstStyle/>
            <a:p>
              <a:r>
                <a:rPr lang="en-US" sz="1200" b="1" dirty="0">
                  <a:solidFill>
                    <a:schemeClr val="accent4"/>
                  </a:solidFill>
                </a:rPr>
                <a:t>SDG 5 - GENDER</a:t>
              </a:r>
            </a:p>
            <a:p>
              <a:r>
                <a:rPr lang="en-US" sz="1050" dirty="0"/>
                <a:t>Diversity is a core value for CERN. </a:t>
              </a:r>
              <a:r>
                <a:rPr lang="en-GB" sz="1050" dirty="0"/>
                <a:t>Our diversity policy aims at leveraging the added value that comes from bringing together people of different nationalities, genders, professions and ages. </a:t>
              </a:r>
            </a:p>
          </p:txBody>
        </p:sp>
        <p:sp>
          <p:nvSpPr>
            <p:cNvPr id="14" name="TextBox 13">
              <a:extLst>
                <a:ext uri="{FF2B5EF4-FFF2-40B4-BE49-F238E27FC236}">
                  <a16:creationId xmlns:a16="http://schemas.microsoft.com/office/drawing/2014/main" id="{D6B08B3C-2F6C-11DB-80A1-19D4602903BC}"/>
                </a:ext>
              </a:extLst>
            </p:cNvPr>
            <p:cNvSpPr txBox="1"/>
            <p:nvPr/>
          </p:nvSpPr>
          <p:spPr>
            <a:xfrm>
              <a:off x="2718003" y="5405708"/>
              <a:ext cx="1767537" cy="954107"/>
            </a:xfrm>
            <a:prstGeom prst="rect">
              <a:avLst/>
            </a:prstGeom>
            <a:noFill/>
          </p:spPr>
          <p:txBody>
            <a:bodyPr wrap="square" rtlCol="0">
              <a:spAutoFit/>
            </a:bodyPr>
            <a:lstStyle/>
            <a:p>
              <a:r>
                <a:rPr lang="en-US" sz="800" b="1" dirty="0">
                  <a:solidFill>
                    <a:schemeClr val="accent4"/>
                  </a:solidFill>
                </a:rPr>
                <a:t>25 BY 25 DIVERSITY &amp; INCLUSION INITIATIVE</a:t>
              </a:r>
            </a:p>
            <a:p>
              <a:r>
                <a:rPr lang="en-GB" sz="800" dirty="0"/>
                <a:t>First ever targets-based strategy to boost the nationality and gender diversity within the Staff and Fellows population.</a:t>
              </a:r>
            </a:p>
            <a:p>
              <a:r>
                <a:rPr lang="en-US" sz="800" dirty="0"/>
                <a:t>.</a:t>
              </a:r>
            </a:p>
          </p:txBody>
        </p:sp>
      </p:grpSp>
      <p:grpSp>
        <p:nvGrpSpPr>
          <p:cNvPr id="15" name="Group 14">
            <a:extLst>
              <a:ext uri="{FF2B5EF4-FFF2-40B4-BE49-F238E27FC236}">
                <a16:creationId xmlns:a16="http://schemas.microsoft.com/office/drawing/2014/main" id="{58100477-C3DA-C227-4DCF-7780E1ABC7B0}"/>
              </a:ext>
            </a:extLst>
          </p:cNvPr>
          <p:cNvGrpSpPr/>
          <p:nvPr/>
        </p:nvGrpSpPr>
        <p:grpSpPr>
          <a:xfrm>
            <a:off x="8176272" y="1606142"/>
            <a:ext cx="1843571" cy="4534009"/>
            <a:chOff x="4608548" y="1696914"/>
            <a:chExt cx="1843571" cy="4534009"/>
          </a:xfrm>
        </p:grpSpPr>
        <p:sp>
          <p:nvSpPr>
            <p:cNvPr id="16" name="TextBox 15">
              <a:extLst>
                <a:ext uri="{FF2B5EF4-FFF2-40B4-BE49-F238E27FC236}">
                  <a16:creationId xmlns:a16="http://schemas.microsoft.com/office/drawing/2014/main" id="{D81B4915-DD11-3E9F-0FC3-2762B898B461}"/>
                </a:ext>
              </a:extLst>
            </p:cNvPr>
            <p:cNvSpPr txBox="1"/>
            <p:nvPr/>
          </p:nvSpPr>
          <p:spPr>
            <a:xfrm>
              <a:off x="4608548" y="1696914"/>
              <a:ext cx="1767537" cy="1246495"/>
            </a:xfrm>
            <a:prstGeom prst="rect">
              <a:avLst/>
            </a:prstGeom>
            <a:noFill/>
          </p:spPr>
          <p:txBody>
            <a:bodyPr wrap="square" rtlCol="0">
              <a:spAutoFit/>
            </a:bodyPr>
            <a:lstStyle/>
            <a:p>
              <a:r>
                <a:rPr lang="en-US" sz="1200" b="1" dirty="0">
                  <a:solidFill>
                    <a:srgbClr val="F7921E"/>
                  </a:solidFill>
                </a:rPr>
                <a:t>SDG 9 - INNOVATION</a:t>
              </a:r>
            </a:p>
            <a:p>
              <a:r>
                <a:rPr lang="en-US" sz="1050" dirty="0"/>
                <a:t>CERN inventions are brought to industry through knowledge transfer, to have a positive impact on society and innovation.</a:t>
              </a:r>
            </a:p>
          </p:txBody>
        </p:sp>
        <p:pic>
          <p:nvPicPr>
            <p:cNvPr id="17" name="Picture 16">
              <a:extLst>
                <a:ext uri="{FF2B5EF4-FFF2-40B4-BE49-F238E27FC236}">
                  <a16:creationId xmlns:a16="http://schemas.microsoft.com/office/drawing/2014/main" id="{C7715724-D943-D80A-025E-C789F5A66F8C}"/>
                </a:ext>
              </a:extLst>
            </p:cNvPr>
            <p:cNvPicPr>
              <a:picLocks noChangeAspect="1"/>
            </p:cNvPicPr>
            <p:nvPr/>
          </p:nvPicPr>
          <p:blipFill rotWithShape="1">
            <a:blip r:embed="rId5"/>
            <a:srcRect l="50835" t="8309" r="2918" b="3778"/>
            <a:stretch/>
          </p:blipFill>
          <p:spPr>
            <a:xfrm>
              <a:off x="4696814" y="3692141"/>
              <a:ext cx="1733953" cy="1584000"/>
            </a:xfrm>
            <a:prstGeom prst="rect">
              <a:avLst/>
            </a:prstGeom>
            <a:ln w="44450">
              <a:solidFill>
                <a:srgbClr val="F7921E"/>
              </a:solidFill>
              <a:miter lim="800000"/>
            </a:ln>
          </p:spPr>
        </p:pic>
        <p:sp>
          <p:nvSpPr>
            <p:cNvPr id="18" name="TextBox 17">
              <a:extLst>
                <a:ext uri="{FF2B5EF4-FFF2-40B4-BE49-F238E27FC236}">
                  <a16:creationId xmlns:a16="http://schemas.microsoft.com/office/drawing/2014/main" id="{772BD9D4-FA10-CB6D-AC32-819DF2806E71}"/>
                </a:ext>
              </a:extLst>
            </p:cNvPr>
            <p:cNvSpPr txBox="1"/>
            <p:nvPr/>
          </p:nvSpPr>
          <p:spPr>
            <a:xfrm>
              <a:off x="4684582" y="5399926"/>
              <a:ext cx="1767537" cy="830997"/>
            </a:xfrm>
            <a:prstGeom prst="rect">
              <a:avLst/>
            </a:prstGeom>
            <a:noFill/>
          </p:spPr>
          <p:txBody>
            <a:bodyPr wrap="square" rtlCol="0">
              <a:spAutoFit/>
            </a:bodyPr>
            <a:lstStyle/>
            <a:p>
              <a:r>
                <a:rPr lang="en-US" sz="800" b="1" dirty="0">
                  <a:solidFill>
                    <a:srgbClr val="F7921E"/>
                  </a:solidFill>
                </a:rPr>
                <a:t>A MAGNET IN THE LHC TUNNEL</a:t>
              </a:r>
            </a:p>
            <a:p>
              <a:r>
                <a:rPr lang="en-US" sz="800" dirty="0"/>
                <a:t>Exploring the universe requires new technologies and ingenious engineering to build the machines that explore physics at a new frontier.</a:t>
              </a:r>
            </a:p>
          </p:txBody>
        </p:sp>
      </p:grpSp>
      <p:grpSp>
        <p:nvGrpSpPr>
          <p:cNvPr id="19" name="Group 18">
            <a:extLst>
              <a:ext uri="{FF2B5EF4-FFF2-40B4-BE49-F238E27FC236}">
                <a16:creationId xmlns:a16="http://schemas.microsoft.com/office/drawing/2014/main" id="{05E02996-8E93-7838-4C10-01E4373A4F91}"/>
              </a:ext>
            </a:extLst>
          </p:cNvPr>
          <p:cNvGrpSpPr/>
          <p:nvPr/>
        </p:nvGrpSpPr>
        <p:grpSpPr>
          <a:xfrm>
            <a:off x="10231222" y="1606142"/>
            <a:ext cx="1796998" cy="4618852"/>
            <a:chOff x="6611915" y="1696914"/>
            <a:chExt cx="1796998" cy="4618852"/>
          </a:xfrm>
        </p:grpSpPr>
        <p:sp>
          <p:nvSpPr>
            <p:cNvPr id="20" name="TextBox 19">
              <a:extLst>
                <a:ext uri="{FF2B5EF4-FFF2-40B4-BE49-F238E27FC236}">
                  <a16:creationId xmlns:a16="http://schemas.microsoft.com/office/drawing/2014/main" id="{4E9D5478-89F7-EAB6-6F4D-17BC8836E0A8}"/>
                </a:ext>
              </a:extLst>
            </p:cNvPr>
            <p:cNvSpPr txBox="1"/>
            <p:nvPr/>
          </p:nvSpPr>
          <p:spPr>
            <a:xfrm>
              <a:off x="6611915" y="1696914"/>
              <a:ext cx="1767537" cy="1938992"/>
            </a:xfrm>
            <a:prstGeom prst="rect">
              <a:avLst/>
            </a:prstGeom>
            <a:noFill/>
          </p:spPr>
          <p:txBody>
            <a:bodyPr wrap="square" rtlCol="0">
              <a:spAutoFit/>
            </a:bodyPr>
            <a:lstStyle/>
            <a:p>
              <a:r>
                <a:rPr lang="en-US" sz="1200" b="1" dirty="0">
                  <a:solidFill>
                    <a:srgbClr val="000F9F"/>
                  </a:solidFill>
                </a:rPr>
                <a:t>SDG 16 &amp; 17 - INTERNATIONAL COOPERATION</a:t>
              </a:r>
            </a:p>
            <a:p>
              <a:r>
                <a:rPr lang="en-US" sz="1050" dirty="0"/>
                <a:t>CERN is a successful model for international collaboration. CERN gathers researchers from all over the world, contributing to human knowledge and peace, for the benefit of all.</a:t>
              </a:r>
            </a:p>
          </p:txBody>
        </p:sp>
        <p:pic>
          <p:nvPicPr>
            <p:cNvPr id="21" name="Picture 20">
              <a:extLst>
                <a:ext uri="{FF2B5EF4-FFF2-40B4-BE49-F238E27FC236}">
                  <a16:creationId xmlns:a16="http://schemas.microsoft.com/office/drawing/2014/main" id="{4290DEFF-0F4C-2F10-8A3A-E4BCFD64735F}"/>
                </a:ext>
              </a:extLst>
            </p:cNvPr>
            <p:cNvPicPr>
              <a:picLocks noChangeAspect="1"/>
            </p:cNvPicPr>
            <p:nvPr/>
          </p:nvPicPr>
          <p:blipFill rotWithShape="1">
            <a:blip r:embed="rId6"/>
            <a:srcRect l="36979" t="3396" r="19705" b="22896"/>
            <a:stretch/>
          </p:blipFill>
          <p:spPr>
            <a:xfrm>
              <a:off x="6651451" y="3703753"/>
              <a:ext cx="1728001" cy="1584000"/>
            </a:xfrm>
            <a:prstGeom prst="rect">
              <a:avLst/>
            </a:prstGeom>
            <a:ln w="44450">
              <a:solidFill>
                <a:srgbClr val="000F9F"/>
              </a:solidFill>
              <a:miter lim="800000"/>
            </a:ln>
          </p:spPr>
        </p:pic>
        <p:sp>
          <p:nvSpPr>
            <p:cNvPr id="22" name="TextBox 21">
              <a:extLst>
                <a:ext uri="{FF2B5EF4-FFF2-40B4-BE49-F238E27FC236}">
                  <a16:creationId xmlns:a16="http://schemas.microsoft.com/office/drawing/2014/main" id="{219EC382-5ED1-490D-F0A9-8B65745AB2CD}"/>
                </a:ext>
              </a:extLst>
            </p:cNvPr>
            <p:cNvSpPr txBox="1"/>
            <p:nvPr/>
          </p:nvSpPr>
          <p:spPr>
            <a:xfrm>
              <a:off x="6641376" y="5361659"/>
              <a:ext cx="1767537" cy="954107"/>
            </a:xfrm>
            <a:prstGeom prst="rect">
              <a:avLst/>
            </a:prstGeom>
            <a:noFill/>
          </p:spPr>
          <p:txBody>
            <a:bodyPr wrap="square" rtlCol="0">
              <a:spAutoFit/>
            </a:bodyPr>
            <a:lstStyle/>
            <a:p>
              <a:r>
                <a:rPr lang="en-US" sz="800" b="1" dirty="0">
                  <a:solidFill>
                    <a:srgbClr val="000F9F"/>
                  </a:solidFill>
                </a:rPr>
                <a:t>SESAME</a:t>
              </a:r>
            </a:p>
            <a:p>
              <a:r>
                <a:rPr lang="en-US" sz="800" dirty="0"/>
                <a:t>This new synchrotron light source in Jordan started operation in 2017. It is a unique collaboration between eight Middle East members, modelled on CERN’s governance structure.</a:t>
              </a:r>
            </a:p>
          </p:txBody>
        </p:sp>
      </p:grpSp>
      <p:grpSp>
        <p:nvGrpSpPr>
          <p:cNvPr id="23" name="Group 22">
            <a:extLst>
              <a:ext uri="{FF2B5EF4-FFF2-40B4-BE49-F238E27FC236}">
                <a16:creationId xmlns:a16="http://schemas.microsoft.com/office/drawing/2014/main" id="{6EFC6B11-2647-628E-4740-96046539F4A7}"/>
              </a:ext>
            </a:extLst>
          </p:cNvPr>
          <p:cNvGrpSpPr/>
          <p:nvPr/>
        </p:nvGrpSpPr>
        <p:grpSpPr>
          <a:xfrm>
            <a:off x="2272231" y="1630961"/>
            <a:ext cx="1795574" cy="4532477"/>
            <a:chOff x="2696720" y="1696914"/>
            <a:chExt cx="1795574" cy="4532477"/>
          </a:xfrm>
        </p:grpSpPr>
        <p:sp>
          <p:nvSpPr>
            <p:cNvPr id="24" name="TextBox 23">
              <a:extLst>
                <a:ext uri="{FF2B5EF4-FFF2-40B4-BE49-F238E27FC236}">
                  <a16:creationId xmlns:a16="http://schemas.microsoft.com/office/drawing/2014/main" id="{E04BF739-E720-5E2D-CFD3-5AEAF504600A}"/>
                </a:ext>
              </a:extLst>
            </p:cNvPr>
            <p:cNvSpPr txBox="1"/>
            <p:nvPr/>
          </p:nvSpPr>
          <p:spPr>
            <a:xfrm>
              <a:off x="2696720" y="1696914"/>
              <a:ext cx="1767537" cy="1408078"/>
            </a:xfrm>
            <a:prstGeom prst="rect">
              <a:avLst/>
            </a:prstGeom>
            <a:noFill/>
          </p:spPr>
          <p:txBody>
            <a:bodyPr wrap="square" rtlCol="0">
              <a:spAutoFit/>
            </a:bodyPr>
            <a:lstStyle/>
            <a:p>
              <a:r>
                <a:rPr lang="en-US" sz="1200" b="1" dirty="0">
                  <a:solidFill>
                    <a:srgbClr val="D2232A"/>
                  </a:solidFill>
                </a:rPr>
                <a:t>SDG 4 - EDUCATION</a:t>
              </a:r>
            </a:p>
            <a:p>
              <a:r>
                <a:rPr lang="en-US" sz="1050" dirty="0"/>
                <a:t>Education is one of CERN’s core missions. We offer high quality </a:t>
              </a:r>
              <a:r>
                <a:rPr lang="en-US" sz="1050" dirty="0" err="1"/>
                <a:t>programmes</a:t>
              </a:r>
              <a:r>
                <a:rPr lang="en-US" sz="1050" dirty="0"/>
                <a:t> that inspire  thousands of students, teachers and young researchers each year. </a:t>
              </a:r>
            </a:p>
          </p:txBody>
        </p:sp>
        <p:pic>
          <p:nvPicPr>
            <p:cNvPr id="25" name="Picture 24">
              <a:extLst>
                <a:ext uri="{FF2B5EF4-FFF2-40B4-BE49-F238E27FC236}">
                  <a16:creationId xmlns:a16="http://schemas.microsoft.com/office/drawing/2014/main" id="{7199C5CD-F577-03D6-8E18-88C3277EBF7F}"/>
                </a:ext>
              </a:extLst>
            </p:cNvPr>
            <p:cNvPicPr>
              <a:picLocks/>
            </p:cNvPicPr>
            <p:nvPr/>
          </p:nvPicPr>
          <p:blipFill rotWithShape="1">
            <a:blip r:embed="rId7"/>
            <a:srcRect l="34259" r="3923"/>
            <a:stretch/>
          </p:blipFill>
          <p:spPr>
            <a:xfrm>
              <a:off x="2764294" y="3667322"/>
              <a:ext cx="1728000" cy="1584000"/>
            </a:xfrm>
            <a:prstGeom prst="rect">
              <a:avLst/>
            </a:prstGeom>
            <a:ln w="44450">
              <a:solidFill>
                <a:srgbClr val="D2232A"/>
              </a:solidFill>
              <a:miter lim="800000"/>
            </a:ln>
          </p:spPr>
        </p:pic>
        <p:sp>
          <p:nvSpPr>
            <p:cNvPr id="26" name="TextBox 25">
              <a:extLst>
                <a:ext uri="{FF2B5EF4-FFF2-40B4-BE49-F238E27FC236}">
                  <a16:creationId xmlns:a16="http://schemas.microsoft.com/office/drawing/2014/main" id="{259EA044-BD88-E142-8B32-5AB58DBB40BE}"/>
                </a:ext>
              </a:extLst>
            </p:cNvPr>
            <p:cNvSpPr txBox="1"/>
            <p:nvPr/>
          </p:nvSpPr>
          <p:spPr>
            <a:xfrm>
              <a:off x="2724757" y="5398394"/>
              <a:ext cx="1767537" cy="830997"/>
            </a:xfrm>
            <a:prstGeom prst="rect">
              <a:avLst/>
            </a:prstGeom>
            <a:noFill/>
          </p:spPr>
          <p:txBody>
            <a:bodyPr wrap="square" rtlCol="0">
              <a:spAutoFit/>
            </a:bodyPr>
            <a:lstStyle/>
            <a:p>
              <a:r>
                <a:rPr lang="en-US" sz="800" b="1" dirty="0">
                  <a:solidFill>
                    <a:srgbClr val="D2232A"/>
                  </a:solidFill>
                </a:rPr>
                <a:t>BEAMLINE FOR SCHOOLS</a:t>
              </a:r>
            </a:p>
            <a:p>
              <a:r>
                <a:rPr lang="en-US" sz="800" b="1" dirty="0">
                  <a:solidFill>
                    <a:srgbClr val="D2232A"/>
                  </a:solidFill>
                </a:rPr>
                <a:t>COMPETITION</a:t>
              </a:r>
            </a:p>
            <a:p>
              <a:r>
                <a:rPr lang="en-US" sz="800" dirty="0"/>
                <a:t>Students from the two winning teams spend a week at CERN to carry out their experiment using a CERN accelerator.</a:t>
              </a:r>
            </a:p>
          </p:txBody>
        </p:sp>
      </p:grpSp>
      <p:grpSp>
        <p:nvGrpSpPr>
          <p:cNvPr id="27" name="Group 26">
            <a:extLst>
              <a:ext uri="{FF2B5EF4-FFF2-40B4-BE49-F238E27FC236}">
                <a16:creationId xmlns:a16="http://schemas.microsoft.com/office/drawing/2014/main" id="{9DD0A430-932C-E327-AAAB-AA7DFF30D5A5}"/>
              </a:ext>
            </a:extLst>
          </p:cNvPr>
          <p:cNvGrpSpPr/>
          <p:nvPr/>
        </p:nvGrpSpPr>
        <p:grpSpPr>
          <a:xfrm>
            <a:off x="6253583" y="1623647"/>
            <a:ext cx="1881934" cy="4539791"/>
            <a:chOff x="2713249" y="1728543"/>
            <a:chExt cx="1881934" cy="4539791"/>
          </a:xfrm>
        </p:grpSpPr>
        <p:sp>
          <p:nvSpPr>
            <p:cNvPr id="28" name="TextBox 27">
              <a:extLst>
                <a:ext uri="{FF2B5EF4-FFF2-40B4-BE49-F238E27FC236}">
                  <a16:creationId xmlns:a16="http://schemas.microsoft.com/office/drawing/2014/main" id="{E783FB0D-15CF-971B-7BD8-B0B1D08523E5}"/>
                </a:ext>
              </a:extLst>
            </p:cNvPr>
            <p:cNvSpPr txBox="1"/>
            <p:nvPr/>
          </p:nvSpPr>
          <p:spPr>
            <a:xfrm>
              <a:off x="2713249" y="1728543"/>
              <a:ext cx="1767537" cy="1569660"/>
            </a:xfrm>
            <a:prstGeom prst="rect">
              <a:avLst/>
            </a:prstGeom>
            <a:noFill/>
          </p:spPr>
          <p:txBody>
            <a:bodyPr wrap="square" rtlCol="0">
              <a:spAutoFit/>
            </a:bodyPr>
            <a:lstStyle/>
            <a:p>
              <a:r>
                <a:rPr lang="en-US" sz="1200" b="1" dirty="0">
                  <a:solidFill>
                    <a:srgbClr val="00B050"/>
                  </a:solidFill>
                </a:rPr>
                <a:t>SDG 7 - ENERGY</a:t>
              </a:r>
            </a:p>
            <a:p>
              <a:r>
                <a:rPr lang="en-US" sz="1050" dirty="0"/>
                <a:t>CERN develops strategies for </a:t>
              </a:r>
              <a:r>
                <a:rPr lang="en-GB" sz="1050" dirty="0"/>
                <a:t>minimise the increase of energy consumed by the installations, increase energy efficiency and implement energy recovery. </a:t>
              </a:r>
            </a:p>
            <a:p>
              <a:r>
                <a:rPr lang="en-US" sz="1050" dirty="0"/>
                <a:t> </a:t>
              </a:r>
            </a:p>
          </p:txBody>
        </p:sp>
        <p:sp>
          <p:nvSpPr>
            <p:cNvPr id="29" name="TextBox 28">
              <a:extLst>
                <a:ext uri="{FF2B5EF4-FFF2-40B4-BE49-F238E27FC236}">
                  <a16:creationId xmlns:a16="http://schemas.microsoft.com/office/drawing/2014/main" id="{09B5E18A-F2A9-1B17-61F4-A6268DB9D936}"/>
                </a:ext>
              </a:extLst>
            </p:cNvPr>
            <p:cNvSpPr txBox="1"/>
            <p:nvPr/>
          </p:nvSpPr>
          <p:spPr>
            <a:xfrm>
              <a:off x="2827646" y="5437337"/>
              <a:ext cx="1767537" cy="830997"/>
            </a:xfrm>
            <a:prstGeom prst="rect">
              <a:avLst/>
            </a:prstGeom>
            <a:noFill/>
          </p:spPr>
          <p:txBody>
            <a:bodyPr wrap="square" rtlCol="0">
              <a:spAutoFit/>
            </a:bodyPr>
            <a:lstStyle/>
            <a:p>
              <a:r>
                <a:rPr lang="en-US" sz="800" b="1" dirty="0">
                  <a:solidFill>
                    <a:srgbClr val="00B050"/>
                  </a:solidFill>
                </a:rPr>
                <a:t>HEATING LOCAL HOUSING</a:t>
              </a:r>
            </a:p>
            <a:p>
              <a:r>
                <a:rPr lang="en-GB" sz="800" dirty="0"/>
                <a:t>Heat recovered from CERN's accelerator cooling systems to heat a new residential area in the town of </a:t>
              </a:r>
              <a:r>
                <a:rPr lang="en-GB" sz="800" dirty="0" err="1"/>
                <a:t>Ferney</a:t>
              </a:r>
              <a:r>
                <a:rPr lang="en-GB" sz="800" dirty="0"/>
                <a:t>-Voltaire, benefiting up to 8000 people. </a:t>
              </a:r>
            </a:p>
          </p:txBody>
        </p:sp>
      </p:grpSp>
      <p:pic>
        <p:nvPicPr>
          <p:cNvPr id="30" name="Picture 29">
            <a:extLst>
              <a:ext uri="{FF2B5EF4-FFF2-40B4-BE49-F238E27FC236}">
                <a16:creationId xmlns:a16="http://schemas.microsoft.com/office/drawing/2014/main" id="{58BFA055-B1A8-E7ED-AEF1-E9500CB64D1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42579" y="3612981"/>
            <a:ext cx="1572388" cy="1572388"/>
          </a:xfrm>
          <a:prstGeom prst="rect">
            <a:avLst/>
          </a:prstGeom>
          <a:ln w="38100">
            <a:solidFill>
              <a:schemeClr val="accent4"/>
            </a:solidFill>
          </a:ln>
        </p:spPr>
      </p:pic>
      <p:pic>
        <p:nvPicPr>
          <p:cNvPr id="31" name="Picture 30">
            <a:extLst>
              <a:ext uri="{FF2B5EF4-FFF2-40B4-BE49-F238E27FC236}">
                <a16:creationId xmlns:a16="http://schemas.microsoft.com/office/drawing/2014/main" id="{C77CCD2A-21D4-54C8-4302-F2B70BA8773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37627" y="3612981"/>
            <a:ext cx="1545585" cy="1545585"/>
          </a:xfrm>
          <a:prstGeom prst="rect">
            <a:avLst/>
          </a:prstGeom>
          <a:ln w="57150">
            <a:solidFill>
              <a:srgbClr val="00B050"/>
            </a:solidFill>
          </a:ln>
        </p:spPr>
      </p:pic>
    </p:spTree>
    <p:extLst>
      <p:ext uri="{BB962C8B-B14F-4D97-AF65-F5344CB8AC3E}">
        <p14:creationId xmlns:p14="http://schemas.microsoft.com/office/powerpoint/2010/main" val="346057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786F4-5249-4C90-7988-4640820BCA42}"/>
              </a:ext>
            </a:extLst>
          </p:cNvPr>
          <p:cNvSpPr>
            <a:spLocks noGrp="1"/>
          </p:cNvSpPr>
          <p:nvPr>
            <p:ph type="title"/>
          </p:nvPr>
        </p:nvSpPr>
        <p:spPr/>
        <p:txBody>
          <a:bodyPr/>
          <a:lstStyle/>
          <a:p>
            <a:r>
              <a:rPr lang="fr-CH" dirty="0"/>
              <a:t>Environment report and </a:t>
            </a:r>
            <a:r>
              <a:rPr lang="fr-CH" dirty="0" err="1"/>
              <a:t>SDGs</a:t>
            </a:r>
            <a:endParaRPr lang="en-US" dirty="0"/>
          </a:p>
        </p:txBody>
      </p:sp>
      <p:sp>
        <p:nvSpPr>
          <p:cNvPr id="3" name="Content Placeholder 2">
            <a:extLst>
              <a:ext uri="{FF2B5EF4-FFF2-40B4-BE49-F238E27FC236}">
                <a16:creationId xmlns:a16="http://schemas.microsoft.com/office/drawing/2014/main" id="{A991C83B-D42F-848E-A9FE-70922FEF66FC}"/>
              </a:ext>
            </a:extLst>
          </p:cNvPr>
          <p:cNvSpPr>
            <a:spLocks noGrp="1"/>
          </p:cNvSpPr>
          <p:nvPr>
            <p:ph idx="1"/>
          </p:nvPr>
        </p:nvSpPr>
        <p:spPr/>
        <p:txBody>
          <a:bodyPr>
            <a:normAutofit/>
          </a:bodyPr>
          <a:lstStyle/>
          <a:p>
            <a:r>
              <a:rPr lang="en-GB" b="0" i="0" dirty="0">
                <a:solidFill>
                  <a:srgbClr val="2F4858"/>
                </a:solidFill>
                <a:effectLst/>
                <a:latin typeface="sourcesans-regular"/>
              </a:rPr>
              <a:t>Second environment report:</a:t>
            </a:r>
          </a:p>
          <a:p>
            <a:pPr lvl="1"/>
            <a:r>
              <a:rPr lang="en-GB" i="1" dirty="0">
                <a:solidFill>
                  <a:srgbClr val="2F4858"/>
                </a:solidFill>
                <a:latin typeface="sourcesans-regular"/>
              </a:rPr>
              <a:t>“</a:t>
            </a:r>
            <a:r>
              <a:rPr lang="en-GB" b="0" i="1" dirty="0">
                <a:solidFill>
                  <a:srgbClr val="2F4858"/>
                </a:solidFill>
                <a:effectLst/>
                <a:latin typeface="sourcesans-regular"/>
              </a:rPr>
              <a:t>At CERN, we aspire to contribute to the achievement of some of the environment-related UN Sustainable Development Goals (SDGs) by improving our performance and forging partnerships with others.”</a:t>
            </a:r>
          </a:p>
          <a:p>
            <a:pPr lvl="1"/>
            <a:r>
              <a:rPr lang="en-GB" b="0" i="1" dirty="0">
                <a:solidFill>
                  <a:srgbClr val="2F4858"/>
                </a:solidFill>
                <a:effectLst/>
                <a:latin typeface="sourcesans-regular"/>
              </a:rPr>
              <a:t>“Active contribution are Affordable and Clean Energy (SDG 7) and Industry, Innovation and Infrastructure (SDG 9)”</a:t>
            </a:r>
          </a:p>
          <a:p>
            <a:r>
              <a:rPr lang="en-GB" dirty="0">
                <a:solidFill>
                  <a:srgbClr val="2F4858"/>
                </a:solidFill>
                <a:latin typeface="sourcesans-regular"/>
              </a:rPr>
              <a:t>Several chapters, in meeting given GRI disclosures, map to associated SDGs</a:t>
            </a:r>
          </a:p>
          <a:p>
            <a:r>
              <a:rPr lang="en-GB" b="0" i="0" dirty="0">
                <a:solidFill>
                  <a:srgbClr val="2F4858"/>
                </a:solidFill>
                <a:effectLst/>
                <a:latin typeface="sourcesans-regular"/>
                <a:hlinkClick r:id="rId2"/>
              </a:rPr>
              <a:t>Diverse tools</a:t>
            </a:r>
            <a:r>
              <a:rPr lang="en-GB" b="0" i="0" dirty="0">
                <a:solidFill>
                  <a:srgbClr val="2F4858"/>
                </a:solidFill>
                <a:effectLst/>
                <a:latin typeface="sourcesans-regular"/>
              </a:rPr>
              <a:t> available to help companies link the two</a:t>
            </a:r>
          </a:p>
          <a:p>
            <a:pPr marL="0" indent="0">
              <a:buNone/>
            </a:pPr>
            <a:endParaRPr lang="en-GB" b="0" i="0" dirty="0">
              <a:solidFill>
                <a:srgbClr val="2F4858"/>
              </a:solidFill>
              <a:effectLst/>
              <a:latin typeface="sourcesans-regular"/>
            </a:endParaRPr>
          </a:p>
          <a:p>
            <a:pPr marL="0" indent="0">
              <a:buNone/>
            </a:pPr>
            <a:endParaRPr lang="en-GB" b="0" i="0" dirty="0">
              <a:solidFill>
                <a:srgbClr val="2F4858"/>
              </a:solidFill>
              <a:effectLst/>
              <a:latin typeface="sourcesans-regular"/>
            </a:endParaRPr>
          </a:p>
          <a:p>
            <a:endParaRPr lang="en-US" dirty="0"/>
          </a:p>
        </p:txBody>
      </p:sp>
      <p:sp>
        <p:nvSpPr>
          <p:cNvPr id="4" name="Date Placeholder 3">
            <a:extLst>
              <a:ext uri="{FF2B5EF4-FFF2-40B4-BE49-F238E27FC236}">
                <a16:creationId xmlns:a16="http://schemas.microsoft.com/office/drawing/2014/main" id="{6E24EC29-9810-0A14-6EB9-81C4E3842CF5}"/>
              </a:ext>
            </a:extLst>
          </p:cNvPr>
          <p:cNvSpPr>
            <a:spLocks noGrp="1"/>
          </p:cNvSpPr>
          <p:nvPr>
            <p:ph type="dt" sz="half" idx="10"/>
          </p:nvPr>
        </p:nvSpPr>
        <p:spPr/>
        <p:txBody>
          <a:bodyPr/>
          <a:lstStyle/>
          <a:p>
            <a:pPr>
              <a:defRPr/>
            </a:pPr>
            <a:fld id="{94235276-501F-4FC8-AF6B-BCB699D40BBB}" type="datetime1">
              <a:rPr lang="en-GB" smtClean="0"/>
              <a:t>25/05/2023</a:t>
            </a:fld>
            <a:endParaRPr lang="en-GB" dirty="0"/>
          </a:p>
        </p:txBody>
      </p:sp>
      <p:sp>
        <p:nvSpPr>
          <p:cNvPr id="5" name="Slide Number Placeholder 4">
            <a:extLst>
              <a:ext uri="{FF2B5EF4-FFF2-40B4-BE49-F238E27FC236}">
                <a16:creationId xmlns:a16="http://schemas.microsoft.com/office/drawing/2014/main" id="{67576568-CD49-977F-A8A7-238B1D78BA48}"/>
              </a:ext>
            </a:extLst>
          </p:cNvPr>
          <p:cNvSpPr>
            <a:spLocks noGrp="1"/>
          </p:cNvSpPr>
          <p:nvPr>
            <p:ph type="sldNum" sz="quarter" idx="11"/>
          </p:nvPr>
        </p:nvSpPr>
        <p:spPr/>
        <p:txBody>
          <a:bodyPr/>
          <a:lstStyle/>
          <a:p>
            <a:pPr>
              <a:defRPr/>
            </a:pPr>
            <a:fld id="{B895AE44-58C9-BA44-9CC5-87B669328FA1}" type="slidenum">
              <a:rPr lang="en-GB" smtClean="0"/>
              <a:pPr>
                <a:defRPr/>
              </a:pPr>
              <a:t>9</a:t>
            </a:fld>
            <a:endParaRPr lang="en-GB" dirty="0"/>
          </a:p>
        </p:txBody>
      </p:sp>
    </p:spTree>
    <p:extLst>
      <p:ext uri="{BB962C8B-B14F-4D97-AF65-F5344CB8AC3E}">
        <p14:creationId xmlns:p14="http://schemas.microsoft.com/office/powerpoint/2010/main" val="1283863536"/>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ENV_PPTTemplate" id="{1CF81CDA-FC15-4D51-9098-B0B9DAF1F606}" vid="{5A6952B3-F914-4D21-9352-4034F509A210}"/>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ENV_PPTTemplate" id="{1CF81CDA-FC15-4D51-9098-B0B9DAF1F606}" vid="{1C1EC87A-CC4C-48FE-9210-5206BB7343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HSE_ENV_PPTTemplate</Template>
  <TotalTime>556</TotalTime>
  <Words>2265</Words>
  <Application>Microsoft Office PowerPoint</Application>
  <PresentationFormat>Widescreen</PresentationFormat>
  <Paragraphs>285</Paragraphs>
  <Slides>14</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sourcesans-regular</vt:lpstr>
      <vt:lpstr>CERNCorporate16-9</vt:lpstr>
      <vt:lpstr>End Slides</vt:lpstr>
      <vt:lpstr>CERN &amp; the Environment, GRI &amp; SDGs  </vt:lpstr>
      <vt:lpstr>Context</vt:lpstr>
      <vt:lpstr>Context</vt:lpstr>
      <vt:lpstr>CERN &amp; the environment</vt:lpstr>
      <vt:lpstr>Global Reporting Initiative (GRI)</vt:lpstr>
      <vt:lpstr>GRI disclosures</vt:lpstr>
      <vt:lpstr>The UN SDGs</vt:lpstr>
      <vt:lpstr>CERN and the SDGs</vt:lpstr>
      <vt:lpstr>Environment report and SDGs</vt:lpstr>
      <vt:lpstr>Mapping SDGs and GRI disclosures </vt:lpstr>
      <vt:lpstr>Mapping SDGs and GRI disclosures </vt:lpstr>
      <vt:lpstr>Mapping SDGs and GRI disclosures </vt:lpstr>
      <vt:lpstr>15/17 UN SDGs covered through our mission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Cook</dc:creator>
  <cp:lastModifiedBy>Anna Cook</cp:lastModifiedBy>
  <cp:revision>26</cp:revision>
  <dcterms:created xsi:type="dcterms:W3CDTF">2023-05-01T12:49:57Z</dcterms:created>
  <dcterms:modified xsi:type="dcterms:W3CDTF">2023-05-25T11:47:55Z</dcterms:modified>
</cp:coreProperties>
</file>