
<file path=[Content_Types].xml><?xml version="1.0" encoding="utf-8"?>
<Types xmlns="http://schemas.openxmlformats.org/package/2006/content-types">
  <Default Extension="tmp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0.tmp" ContentType="image/png"/>
  <Override PartName="/ppt/media/image11.tmp" ContentType="image/png"/>
  <Override PartName="/ppt/media/image12.tmp" ContentType="image/png"/>
  <Override PartName="/ppt/media/image13.tmp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85" r:id="rId5"/>
    <p:sldId id="268" r:id="rId6"/>
    <p:sldId id="269" r:id="rId7"/>
    <p:sldId id="275" r:id="rId8"/>
    <p:sldId id="276" r:id="rId9"/>
    <p:sldId id="277" r:id="rId10"/>
    <p:sldId id="296" r:id="rId11"/>
    <p:sldId id="297" r:id="rId12"/>
    <p:sldId id="280" r:id="rId13"/>
    <p:sldId id="264" r:id="rId14"/>
    <p:sldId id="259" r:id="rId15"/>
    <p:sldId id="260" r:id="rId16"/>
    <p:sldId id="289" r:id="rId17"/>
    <p:sldId id="290" r:id="rId18"/>
    <p:sldId id="261" r:id="rId19"/>
    <p:sldId id="286" r:id="rId20"/>
    <p:sldId id="292" r:id="rId21"/>
    <p:sldId id="295" r:id="rId22"/>
    <p:sldId id="293" r:id="rId23"/>
    <p:sldId id="29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681" autoAdjust="0"/>
  </p:normalViewPr>
  <p:slideViewPr>
    <p:cSldViewPr>
      <p:cViewPr>
        <p:scale>
          <a:sx n="70" d="100"/>
          <a:sy n="70" d="100"/>
        </p:scale>
        <p:origin x="-49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51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057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27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781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56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319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65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690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957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28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910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C77B2-B942-4731-9128-9D5834238307}" type="datetimeFigureOut">
              <a:rPr lang="en-GB" smtClean="0"/>
              <a:t>21/05/2023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48530-1110-4402-A78F-AE4B1ED48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04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990656" cy="2088232"/>
          </a:xfrm>
        </p:spPr>
        <p:txBody>
          <a:bodyPr/>
          <a:lstStyle/>
          <a:p>
            <a:r>
              <a:rPr lang="en-GB" dirty="0" smtClean="0"/>
              <a:t>History of r134a cross-sections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3068960"/>
            <a:ext cx="439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F. </a:t>
            </a:r>
            <a:r>
              <a:rPr lang="en-GB" dirty="0" err="1" smtClean="0"/>
              <a:t>Biagi</a:t>
            </a:r>
            <a:r>
              <a:rPr lang="en-GB" dirty="0" smtClean="0"/>
              <a:t>    Rd51 eco gas meeting   May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13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47750"/>
            <a:ext cx="76200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35112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R134a 2010       Still the most accurate </a:t>
            </a:r>
            <a:r>
              <a:rPr lang="en-GB" dirty="0" smtClean="0"/>
              <a:t> cross-section set </a:t>
            </a:r>
            <a:r>
              <a:rPr lang="en-GB" dirty="0" smtClean="0"/>
              <a:t>in </a:t>
            </a:r>
            <a:r>
              <a:rPr lang="en-GB" dirty="0" smtClean="0"/>
              <a:t>2023 </a:t>
            </a:r>
          </a:p>
          <a:p>
            <a:r>
              <a:rPr lang="en-GB" dirty="0" smtClean="0"/>
              <a:t>                         note C-H stretch at 0.37 </a:t>
            </a:r>
            <a:r>
              <a:rPr lang="en-GB" dirty="0" err="1" smtClean="0"/>
              <a:t>ev</a:t>
            </a:r>
            <a:r>
              <a:rPr lang="en-GB" dirty="0" smtClean="0"/>
              <a:t> which is missing in </a:t>
            </a:r>
            <a:r>
              <a:rPr lang="en-GB" dirty="0" err="1" smtClean="0"/>
              <a:t>Sasic</a:t>
            </a:r>
            <a:r>
              <a:rPr lang="en-GB" dirty="0" smtClean="0"/>
              <a:t> et 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32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923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555838"/>
              </p:ext>
            </p:extLst>
          </p:nvPr>
        </p:nvGraphicFramePr>
        <p:xfrm>
          <a:off x="864388" y="1600203"/>
          <a:ext cx="7415223" cy="4525956"/>
        </p:xfrm>
        <a:graphic>
          <a:graphicData uri="http://schemas.openxmlformats.org/drawingml/2006/table">
            <a:tbl>
              <a:tblPr/>
              <a:tblGrid>
                <a:gridCol w="558761"/>
                <a:gridCol w="558761"/>
                <a:gridCol w="558761"/>
                <a:gridCol w="447153"/>
                <a:gridCol w="670369"/>
                <a:gridCol w="1001113"/>
                <a:gridCol w="558761"/>
                <a:gridCol w="1408543"/>
                <a:gridCol w="1094240"/>
                <a:gridCol w="558761"/>
              </a:tblGrid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Efield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Td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 ( Flux)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 (bulk)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Vd Exp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 calc-Exp)/Exp   %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(Alpha-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Neta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 cm**-1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(Alpha-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Neta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  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GB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-5.9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-5.1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6.66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6.61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9.61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11.45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16.42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21.19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27.14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34.02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41.29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48.13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54.25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63.63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69.89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74.31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80.81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86.85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84.9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94.6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94.9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91.8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85" marR="6985" marT="6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1560" y="404664"/>
            <a:ext cx="5725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Calculation of r134a transport using 2010 cross-section set </a:t>
            </a:r>
          </a:p>
          <a:p>
            <a:r>
              <a:rPr lang="en-GB" dirty="0" smtClean="0"/>
              <a:t>Experimental data from </a:t>
            </a:r>
            <a:r>
              <a:rPr lang="en-GB" dirty="0" err="1" smtClean="0"/>
              <a:t>Urquijo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96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05145"/>
              </p:ext>
            </p:extLst>
          </p:nvPr>
        </p:nvGraphicFramePr>
        <p:xfrm>
          <a:off x="467544" y="1484784"/>
          <a:ext cx="8089900" cy="36576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1092200"/>
                <a:gridCol w="609600"/>
                <a:gridCol w="1536700"/>
                <a:gridCol w="119380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271.4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298.8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326.6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307.9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354.1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327.3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407.9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434.5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402.2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486.4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438.4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536.9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2" y="188640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Continuation from previous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372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509452"/>
              </p:ext>
            </p:extLst>
          </p:nvPr>
        </p:nvGraphicFramePr>
        <p:xfrm>
          <a:off x="914400" y="2674461"/>
          <a:ext cx="7315200" cy="237744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KV/cm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Ws (flux)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Wr (bulk)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Alpha/cm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Neta/cm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Dt (Volts)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Dl (Volts)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94.7% c2h2f4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   sf6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5.0% isobutane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2674461"/>
          <a:ext cx="7315200" cy="237744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KV/cm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Ws (flux)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Wr (bulk)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Alpha/cm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Neta/cm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Dt (Volts)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Dl (Volts)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94.7% c2h2f4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   sf6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5.0% isobutane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476673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Calculated drift properties of   </a:t>
            </a:r>
            <a:r>
              <a:rPr lang="en-GB" dirty="0" err="1" smtClean="0"/>
              <a:t>rpc</a:t>
            </a:r>
            <a:r>
              <a:rPr lang="en-GB" dirty="0" smtClean="0"/>
              <a:t> trigger gas mix  using  r134a 2010 cross-sections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192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30300" y="2857341"/>
          <a:ext cx="6883400" cy="20116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787400"/>
                <a:gridCol w="60960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KV/cm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Ws (flux)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Wr(Bulk)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Alpha/cm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Neta/cm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Dt (Volts)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Dl (volts)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85% c2h2f4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 sf6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 isobutane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213.7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1600" y="980728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Calculation of drift properties of </a:t>
            </a:r>
            <a:r>
              <a:rPr lang="en-GB" dirty="0" err="1" smtClean="0"/>
              <a:t>rpc</a:t>
            </a:r>
            <a:r>
              <a:rPr lang="en-GB" dirty="0" smtClean="0"/>
              <a:t> timing gas using r134a 2010 cross-sections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37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56"/>
            <a:ext cx="9144000" cy="664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1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56"/>
            <a:ext cx="9144000" cy="664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26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64096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Future work:</a:t>
            </a:r>
          </a:p>
          <a:p>
            <a:r>
              <a:rPr lang="en-GB" dirty="0"/>
              <a:t> </a:t>
            </a:r>
            <a:r>
              <a:rPr lang="en-GB" dirty="0" smtClean="0"/>
              <a:t>   </a:t>
            </a:r>
          </a:p>
          <a:p>
            <a:r>
              <a:rPr lang="en-GB" dirty="0"/>
              <a:t> </a:t>
            </a:r>
            <a:r>
              <a:rPr lang="en-GB" dirty="0" smtClean="0"/>
              <a:t>    New measurements will/are being made of the transport in pure r134a and also</a:t>
            </a:r>
          </a:p>
          <a:p>
            <a:r>
              <a:rPr lang="en-GB" dirty="0"/>
              <a:t> </a:t>
            </a:r>
            <a:r>
              <a:rPr lang="en-GB" dirty="0" smtClean="0"/>
              <a:t> Argon mixtures of between 0.5 and 5% by the ETHZ Zurich / CERN collaboration.</a:t>
            </a:r>
          </a:p>
          <a:p>
            <a:r>
              <a:rPr lang="en-GB" dirty="0"/>
              <a:t> </a:t>
            </a:r>
            <a:r>
              <a:rPr lang="en-GB" dirty="0" smtClean="0"/>
              <a:t> Note the accuracy of the mixing ratio is important and the mixing ratio of  the minor component needs to be accurate to +-1% ..</a:t>
            </a:r>
          </a:p>
          <a:p>
            <a:r>
              <a:rPr lang="en-GB" dirty="0" smtClean="0"/>
              <a:t> I.E.  For the 99/1 mix the accuracy of the minor component should be 1%  +- 0.01 %  </a:t>
            </a:r>
          </a:p>
          <a:p>
            <a:r>
              <a:rPr lang="en-GB" dirty="0" smtClean="0"/>
              <a:t> Note the </a:t>
            </a:r>
            <a:r>
              <a:rPr lang="en-GB" dirty="0" err="1" smtClean="0"/>
              <a:t>Urquijo</a:t>
            </a:r>
            <a:r>
              <a:rPr lang="en-GB" dirty="0" smtClean="0"/>
              <a:t> measurements do not quote the accuracy of the mixing ratio and the 99/1  mixture in the </a:t>
            </a:r>
            <a:r>
              <a:rPr lang="en-GB" dirty="0" err="1" smtClean="0"/>
              <a:t>Urquijo</a:t>
            </a:r>
            <a:r>
              <a:rPr lang="en-GB" dirty="0" smtClean="0"/>
              <a:t> paper is estimated to be in error by 50%.</a:t>
            </a:r>
          </a:p>
          <a:p>
            <a:endParaRPr lang="en-GB" dirty="0" smtClean="0"/>
          </a:p>
          <a:p>
            <a:r>
              <a:rPr lang="en-GB" dirty="0" smtClean="0"/>
              <a:t>The measurements will extend to  electric fields below 10Td where there is no previous measurements  in </a:t>
            </a:r>
            <a:r>
              <a:rPr lang="en-GB" dirty="0" err="1" smtClean="0"/>
              <a:t>Urquijo</a:t>
            </a:r>
            <a:r>
              <a:rPr lang="en-GB" dirty="0" smtClean="0"/>
              <a:t> et al and  </a:t>
            </a:r>
            <a:r>
              <a:rPr lang="en-GB" dirty="0" err="1" smtClean="0"/>
              <a:t>Basile</a:t>
            </a:r>
            <a:r>
              <a:rPr lang="en-GB" dirty="0" smtClean="0"/>
              <a:t> et al.</a:t>
            </a:r>
          </a:p>
          <a:p>
            <a:r>
              <a:rPr lang="en-GB" dirty="0"/>
              <a:t> </a:t>
            </a:r>
            <a:r>
              <a:rPr lang="en-GB" dirty="0" smtClean="0"/>
              <a:t>The mixture data will also be extended to lower electric fields in the Argon mixtures.</a:t>
            </a:r>
          </a:p>
          <a:p>
            <a:r>
              <a:rPr lang="en-GB" dirty="0"/>
              <a:t> </a:t>
            </a:r>
            <a:r>
              <a:rPr lang="en-GB" dirty="0" smtClean="0"/>
              <a:t> The low electric field measurements are essential to extend the sensitivity to the rotational cross-section. The lack of rotational cross-section in the previous analysis </a:t>
            </a:r>
            <a:r>
              <a:rPr lang="en-GB" dirty="0" err="1" smtClean="0"/>
              <a:t>prossibly</a:t>
            </a:r>
            <a:r>
              <a:rPr lang="en-GB" dirty="0" smtClean="0"/>
              <a:t> explains the </a:t>
            </a:r>
            <a:r>
              <a:rPr lang="en-GB" dirty="0" smtClean="0"/>
              <a:t>increased  </a:t>
            </a:r>
            <a:r>
              <a:rPr lang="en-GB" dirty="0" smtClean="0"/>
              <a:t>difference between the calculation  and experiment at low  electric field.  </a:t>
            </a:r>
            <a:endParaRPr lang="en-GB" dirty="0"/>
          </a:p>
          <a:p>
            <a:r>
              <a:rPr lang="en-GB" dirty="0" smtClean="0"/>
              <a:t> The measurements will also be extended to the highest possible electric fields in order to improve the calculation of the Townsend coefficients.</a:t>
            </a:r>
          </a:p>
          <a:p>
            <a:r>
              <a:rPr lang="en-GB" dirty="0"/>
              <a:t> </a:t>
            </a:r>
            <a:r>
              <a:rPr lang="en-GB" dirty="0" smtClean="0"/>
              <a:t> It should be possible with new data to improve the fit to +-2% on the drift velocity and </a:t>
            </a:r>
          </a:p>
          <a:p>
            <a:r>
              <a:rPr lang="en-GB" dirty="0"/>
              <a:t> </a:t>
            </a:r>
            <a:r>
              <a:rPr lang="en-GB" dirty="0" smtClean="0"/>
              <a:t> +-3% on the  Townsend coefficients.</a:t>
            </a:r>
          </a:p>
        </p:txBody>
      </p:sp>
    </p:spTree>
    <p:extLst>
      <p:ext uri="{BB962C8B-B14F-4D97-AF65-F5344CB8AC3E}">
        <p14:creationId xmlns:p14="http://schemas.microsoft.com/office/powerpoint/2010/main" val="23944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329075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cross-section analysis will be extended to a few MeV in order to allow the  inclusion</a:t>
            </a:r>
          </a:p>
          <a:p>
            <a:r>
              <a:rPr lang="en-GB" dirty="0"/>
              <a:t>o</a:t>
            </a:r>
            <a:r>
              <a:rPr lang="en-GB" dirty="0" smtClean="0"/>
              <a:t>f the cross-section set into the program </a:t>
            </a:r>
            <a:r>
              <a:rPr lang="en-GB" dirty="0" err="1" smtClean="0"/>
              <a:t>Degrad</a:t>
            </a:r>
            <a:r>
              <a:rPr lang="en-GB" dirty="0" smtClean="0"/>
              <a:t>. The further analysis using </a:t>
            </a:r>
            <a:r>
              <a:rPr lang="en-GB" dirty="0" err="1" smtClean="0"/>
              <a:t>Degrad</a:t>
            </a:r>
            <a:r>
              <a:rPr lang="en-GB" dirty="0" smtClean="0"/>
              <a:t> </a:t>
            </a:r>
          </a:p>
          <a:p>
            <a:r>
              <a:rPr lang="en-GB" dirty="0"/>
              <a:t> </a:t>
            </a:r>
            <a:r>
              <a:rPr lang="en-GB" dirty="0" smtClean="0"/>
              <a:t>will allow a more accurate description of the excitation cross-sections above the</a:t>
            </a:r>
          </a:p>
          <a:p>
            <a:r>
              <a:rPr lang="en-GB" dirty="0" smtClean="0"/>
              <a:t>Ionisation energy by the fitting of the calculated W (</a:t>
            </a:r>
            <a:r>
              <a:rPr lang="en-GB" dirty="0" err="1" smtClean="0"/>
              <a:t>ev</a:t>
            </a:r>
            <a:r>
              <a:rPr lang="en-GB" dirty="0" smtClean="0"/>
              <a:t>/ion pair) and second </a:t>
            </a:r>
            <a:r>
              <a:rPr lang="en-GB" dirty="0" err="1" smtClean="0"/>
              <a:t>Fano</a:t>
            </a:r>
            <a:r>
              <a:rPr lang="en-GB" dirty="0" smtClean="0"/>
              <a:t> </a:t>
            </a:r>
          </a:p>
          <a:p>
            <a:r>
              <a:rPr lang="en-GB" dirty="0" smtClean="0"/>
              <a:t>Factor to the measured value.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      New measurements and analysis of HFO1234ze will then be completed by the </a:t>
            </a:r>
          </a:p>
          <a:p>
            <a:r>
              <a:rPr lang="en-GB" dirty="0"/>
              <a:t> </a:t>
            </a:r>
            <a:r>
              <a:rPr lang="en-GB" dirty="0" smtClean="0"/>
              <a:t> collaboration. </a:t>
            </a:r>
            <a:r>
              <a:rPr lang="en-GB" dirty="0"/>
              <a:t>T</a:t>
            </a:r>
            <a:r>
              <a:rPr lang="en-GB" dirty="0" smtClean="0"/>
              <a:t>he C3F8 2023  cross-section set will form a starting point for the </a:t>
            </a:r>
          </a:p>
          <a:p>
            <a:r>
              <a:rPr lang="en-GB" dirty="0"/>
              <a:t> </a:t>
            </a:r>
            <a:r>
              <a:rPr lang="en-GB" dirty="0" smtClean="0"/>
              <a:t> analysis of HFO combined with a copy of the C2H4  PI excitation cross-section  </a:t>
            </a:r>
          </a:p>
          <a:p>
            <a:r>
              <a:rPr lang="en-GB" dirty="0"/>
              <a:t> </a:t>
            </a:r>
            <a:r>
              <a:rPr lang="en-GB" dirty="0" smtClean="0"/>
              <a:t>which should be similar to the  PI excitations of the HFO  C=C double bond.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A discussion on the </a:t>
            </a:r>
            <a:r>
              <a:rPr lang="en-GB" dirty="0" err="1" smtClean="0"/>
              <a:t>Fano</a:t>
            </a:r>
            <a:r>
              <a:rPr lang="en-GB" dirty="0" smtClean="0"/>
              <a:t> factor follows in the next talk on atomic and molecular</a:t>
            </a:r>
          </a:p>
          <a:p>
            <a:r>
              <a:rPr lang="en-GB" dirty="0"/>
              <a:t> </a:t>
            </a:r>
            <a:r>
              <a:rPr lang="en-GB" dirty="0" smtClean="0"/>
              <a:t>physics required in the analysis of drift gases.  Some details of</a:t>
            </a:r>
          </a:p>
          <a:p>
            <a:r>
              <a:rPr lang="en-GB" dirty="0"/>
              <a:t> </a:t>
            </a:r>
            <a:r>
              <a:rPr lang="en-GB" dirty="0" smtClean="0"/>
              <a:t>  3-body attachment physics which may be applied to HFO will also be introduced.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44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95135"/>
            <a:ext cx="806489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original r134 a cross-section set was created in 2001 and due to lack of experimental data only a rough estimate was made using scaled C2F6  cross-sections. </a:t>
            </a:r>
            <a:r>
              <a:rPr lang="en-GB" dirty="0"/>
              <a:t> </a:t>
            </a:r>
            <a:r>
              <a:rPr lang="en-GB" dirty="0" smtClean="0"/>
              <a:t>The data of </a:t>
            </a:r>
            <a:r>
              <a:rPr lang="en-GB" dirty="0" err="1" smtClean="0"/>
              <a:t>Basile</a:t>
            </a:r>
            <a:r>
              <a:rPr lang="en-GB" dirty="0" smtClean="0"/>
              <a:t> et al  1991 on the drift velocity and </a:t>
            </a:r>
            <a:r>
              <a:rPr lang="en-GB" dirty="0" err="1" smtClean="0"/>
              <a:t>townsend</a:t>
            </a:r>
            <a:r>
              <a:rPr lang="en-GB" dirty="0" smtClean="0"/>
              <a:t> coefficients were available but did not measure mixture data with Argon.</a:t>
            </a:r>
          </a:p>
          <a:p>
            <a:r>
              <a:rPr lang="en-GB" dirty="0"/>
              <a:t> </a:t>
            </a:r>
            <a:r>
              <a:rPr lang="en-GB" dirty="0" smtClean="0"/>
              <a:t>This 2001 cross-section set was created due to demand from the RPC community to have some idea on the processes involved in RPC detectors. The data set was used by   </a:t>
            </a:r>
            <a:r>
              <a:rPr lang="en-GB" dirty="0" err="1" smtClean="0"/>
              <a:t>Veenhof</a:t>
            </a:r>
            <a:r>
              <a:rPr lang="en-GB" dirty="0" smtClean="0"/>
              <a:t> , </a:t>
            </a:r>
            <a:r>
              <a:rPr lang="en-GB" dirty="0" err="1" smtClean="0"/>
              <a:t>Riegler</a:t>
            </a:r>
            <a:r>
              <a:rPr lang="en-GB" dirty="0" smtClean="0"/>
              <a:t> and Lippmann in some  published papers in the early 2000s to show that the detectors </a:t>
            </a:r>
            <a:r>
              <a:rPr lang="en-GB" dirty="0"/>
              <a:t> </a:t>
            </a:r>
            <a:r>
              <a:rPr lang="en-GB" dirty="0" smtClean="0"/>
              <a:t>gain was reduced by the space charge of the ions produced in the avalanche.</a:t>
            </a:r>
          </a:p>
          <a:p>
            <a:endParaRPr lang="en-GB" dirty="0"/>
          </a:p>
          <a:p>
            <a:r>
              <a:rPr lang="en-GB" dirty="0" smtClean="0"/>
              <a:t>The simulation could not be improved until some numerical  transport data was published in 2009 for the mixture of r134a in Argon and also in the pure gas:</a:t>
            </a:r>
          </a:p>
          <a:p>
            <a:r>
              <a:rPr lang="en-GB" dirty="0"/>
              <a:t> </a:t>
            </a:r>
            <a:r>
              <a:rPr lang="en-GB" dirty="0" smtClean="0"/>
              <a:t>  </a:t>
            </a:r>
            <a:r>
              <a:rPr lang="en-GB" dirty="0" err="1" smtClean="0"/>
              <a:t>Urquijo</a:t>
            </a:r>
            <a:r>
              <a:rPr lang="en-GB" dirty="0" smtClean="0"/>
              <a:t> et al   </a:t>
            </a:r>
            <a:r>
              <a:rPr lang="en-GB" dirty="0" err="1" smtClean="0"/>
              <a:t>Eur.Phys.J</a:t>
            </a:r>
            <a:r>
              <a:rPr lang="en-GB" dirty="0" smtClean="0"/>
              <a:t> .D. 51  2009 241.</a:t>
            </a:r>
          </a:p>
          <a:p>
            <a:r>
              <a:rPr lang="en-GB" dirty="0" smtClean="0"/>
              <a:t> The data on the pure gas was consistent with </a:t>
            </a:r>
            <a:r>
              <a:rPr lang="en-GB" dirty="0" err="1" smtClean="0"/>
              <a:t>Basile</a:t>
            </a:r>
            <a:r>
              <a:rPr lang="en-GB" dirty="0" smtClean="0"/>
              <a:t>  et al which gave some confidence in the accuracy of the measurements.</a:t>
            </a:r>
          </a:p>
          <a:p>
            <a:r>
              <a:rPr lang="en-GB" dirty="0" smtClean="0"/>
              <a:t>In 2010 two analyses were completed  :</a:t>
            </a:r>
          </a:p>
          <a:p>
            <a:r>
              <a:rPr lang="en-GB" dirty="0"/>
              <a:t> </a:t>
            </a:r>
            <a:r>
              <a:rPr lang="en-GB" dirty="0" smtClean="0"/>
              <a:t>  </a:t>
            </a:r>
            <a:r>
              <a:rPr lang="en-GB" dirty="0" err="1" smtClean="0"/>
              <a:t>Sasic</a:t>
            </a:r>
            <a:r>
              <a:rPr lang="en-GB" dirty="0" smtClean="0"/>
              <a:t> et al  which fitted the data to about  +- 10%  for both the drift velocity and the Townsend coefficient.  The </a:t>
            </a:r>
            <a:r>
              <a:rPr lang="en-GB" dirty="0" err="1" smtClean="0"/>
              <a:t>Sasic</a:t>
            </a:r>
            <a:r>
              <a:rPr lang="en-GB" dirty="0" smtClean="0"/>
              <a:t> analysis used the </a:t>
            </a:r>
            <a:r>
              <a:rPr lang="en-GB" dirty="0" err="1" smtClean="0"/>
              <a:t>Magboltz</a:t>
            </a:r>
            <a:r>
              <a:rPr lang="en-GB" dirty="0" smtClean="0"/>
              <a:t> 2001  cross-sections and adjusted them to fit the data. However the adjusted cross-sections are not physically reasonable.</a:t>
            </a:r>
          </a:p>
          <a:p>
            <a:r>
              <a:rPr lang="en-GB" dirty="0"/>
              <a:t> </a:t>
            </a:r>
            <a:r>
              <a:rPr lang="en-GB" dirty="0" smtClean="0"/>
              <a:t> The r134a cross-section in </a:t>
            </a:r>
            <a:r>
              <a:rPr lang="en-GB" dirty="0" err="1" smtClean="0"/>
              <a:t>magboltz</a:t>
            </a:r>
            <a:r>
              <a:rPr lang="en-GB" dirty="0" smtClean="0"/>
              <a:t>  was also updated in 2010 and still  remains the most accurate  cross-section set. The fit to the drift velocity  data was typically  +-3% and the fit to the </a:t>
            </a:r>
            <a:r>
              <a:rPr lang="en-GB" dirty="0"/>
              <a:t>T</a:t>
            </a:r>
            <a:r>
              <a:rPr lang="en-GB" dirty="0" smtClean="0"/>
              <a:t>ownsend gain and attachment coefficients   +10 /-5  %.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9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>
            <a:extLst>
              <a:ext uri="{FF2B5EF4-FFF2-40B4-BE49-F238E27FC236}">
                <a16:creationId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26D2B7B6-F5D4-4DAD-B025-52CB6B664C9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6984776" cy="4464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5415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C3F8 2022          2 and 3 body attachment cross-sections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16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>
            <a:extLst>
              <a:ext uri="{FF2B5EF4-FFF2-40B4-BE49-F238E27FC236}">
                <a16:creationId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70629744-7E48-49DE-A18C-19EDAC1B08E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7416824" cy="489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404664"/>
            <a:ext cx="4539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C3F8 2022                   vibrational cross-sections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80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C61A1B4D-ACC9-43B4-A006-995269D6FF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52736"/>
            <a:ext cx="7056783" cy="43924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04664"/>
            <a:ext cx="6598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C3F8   2022           summed  excitation   and ionisation cross-sections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54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2">
            <a:extLst>
              <a:ext uri="{FF2B5EF4-FFF2-40B4-BE49-F238E27FC236}">
                <a16:creationId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10AA6CA9-389C-414C-9F88-6D245368FEF1}"/>
              </a:ext>
            </a:extLst>
          </p:cNvPr>
          <p:cNvGrpSpPr/>
          <p:nvPr/>
        </p:nvGrpSpPr>
        <p:grpSpPr>
          <a:xfrm>
            <a:off x="611560" y="764704"/>
            <a:ext cx="7416824" cy="4752528"/>
            <a:chOff x="0" y="0"/>
            <a:chExt cx="3055735" cy="2214126"/>
          </a:xfrm>
        </p:grpSpPr>
        <p:pic>
          <p:nvPicPr>
            <p:cNvPr id="3" name="Image 2">
              <a:extLst>
                <a:ext uri="{FF2B5EF4-FFF2-40B4-BE49-F238E27FC236}">
                  <a16:creationId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a16="http://schemas.microsoft.com/office/drawing/2014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85869A70-4A17-4571-B9DE-413EC9D70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893622" cy="204339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CD278499-89D4-418E-B831-A0B8FA67F1B7}"/>
                </a:ext>
              </a:extLst>
            </p:cNvPr>
            <p:cNvSpPr/>
            <p:nvPr/>
          </p:nvSpPr>
          <p:spPr>
            <a:xfrm>
              <a:off x="0" y="2018684"/>
              <a:ext cx="3055735" cy="1954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115616" y="404664"/>
            <a:ext cx="418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C3F8   2022                  elastic cross-sections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24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Note the following papers by the same group </a:t>
            </a:r>
          </a:p>
          <a:p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1)  </a:t>
            </a:r>
            <a:r>
              <a:rPr lang="en-GB" dirty="0" err="1" smtClean="0"/>
              <a:t>Sasic</a:t>
            </a:r>
            <a:r>
              <a:rPr lang="en-GB" dirty="0" smtClean="0"/>
              <a:t> et al                    J Phys D 46  2013  32501</a:t>
            </a:r>
          </a:p>
          <a:p>
            <a:pPr marL="342900" indent="-342900">
              <a:buAutoNum type="arabicParenR" startAt="2"/>
            </a:pPr>
            <a:r>
              <a:rPr lang="en-GB" dirty="0" err="1" smtClean="0"/>
              <a:t>Bosnjakovic</a:t>
            </a:r>
            <a:r>
              <a:rPr lang="en-GB" dirty="0" smtClean="0"/>
              <a:t> et al        J.I.N.S.T    9  2014  p09012</a:t>
            </a:r>
          </a:p>
          <a:p>
            <a:pPr marL="342900" indent="-342900">
              <a:buAutoNum type="arabicParenR" startAt="2"/>
            </a:pPr>
            <a:r>
              <a:rPr lang="en-GB" dirty="0" err="1" smtClean="0"/>
              <a:t>Bosnjakovic</a:t>
            </a:r>
            <a:r>
              <a:rPr lang="en-GB" dirty="0" smtClean="0"/>
              <a:t> et al        </a:t>
            </a:r>
            <a:r>
              <a:rPr lang="en-GB" dirty="0" err="1" smtClean="0"/>
              <a:t>J.Phys</a:t>
            </a:r>
            <a:r>
              <a:rPr lang="en-GB" dirty="0" smtClean="0"/>
              <a:t> D  47 2014  435203</a:t>
            </a:r>
          </a:p>
          <a:p>
            <a:pPr marL="342900" indent="-342900">
              <a:buAutoNum type="arabicParenR" startAt="2"/>
            </a:pPr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27584" y="1988840"/>
            <a:ext cx="83343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They continued to use the badly copied version of r134a from </a:t>
            </a:r>
            <a:r>
              <a:rPr lang="en-GB" dirty="0" err="1" smtClean="0"/>
              <a:t>Magboltz</a:t>
            </a:r>
            <a:r>
              <a:rPr lang="en-GB" dirty="0" smtClean="0"/>
              <a:t> 2002</a:t>
            </a:r>
          </a:p>
          <a:p>
            <a:r>
              <a:rPr lang="en-GB" dirty="0"/>
              <a:t> </a:t>
            </a:r>
            <a:r>
              <a:rPr lang="en-GB" dirty="0" smtClean="0"/>
              <a:t>in their publications in 2013 and 2014 when the correct 2010 update had been available for 4 years.</a:t>
            </a:r>
          </a:p>
          <a:p>
            <a:r>
              <a:rPr lang="en-GB" dirty="0"/>
              <a:t> </a:t>
            </a:r>
            <a:r>
              <a:rPr lang="en-GB" dirty="0" smtClean="0"/>
              <a:t>This poor situation was further compounded by a statement in their </a:t>
            </a:r>
            <a:r>
              <a:rPr lang="en-GB" dirty="0" err="1" smtClean="0"/>
              <a:t>J.Phys</a:t>
            </a:r>
            <a:r>
              <a:rPr lang="en-GB" dirty="0" smtClean="0"/>
              <a:t> D 2014 paper which implied </a:t>
            </a:r>
            <a:r>
              <a:rPr lang="en-GB" dirty="0" err="1" smtClean="0"/>
              <a:t>Magboltz</a:t>
            </a:r>
            <a:r>
              <a:rPr lang="en-GB" dirty="0" smtClean="0"/>
              <a:t> was incorrect. The statement is shown to be incorrect in the following tables in which the flux and bulk velocities calculated by </a:t>
            </a:r>
            <a:r>
              <a:rPr lang="en-GB" dirty="0" err="1" smtClean="0"/>
              <a:t>Magboltz</a:t>
            </a:r>
            <a:r>
              <a:rPr lang="en-GB" dirty="0" smtClean="0"/>
              <a:t> are displayed.</a:t>
            </a:r>
          </a:p>
          <a:p>
            <a:r>
              <a:rPr lang="en-GB" dirty="0"/>
              <a:t> </a:t>
            </a:r>
            <a:r>
              <a:rPr lang="en-GB" dirty="0" smtClean="0"/>
              <a:t>These papers  caused considerable uncertainty in the detector modelling community </a:t>
            </a:r>
          </a:p>
          <a:p>
            <a:r>
              <a:rPr lang="en-GB" dirty="0"/>
              <a:t> </a:t>
            </a:r>
            <a:r>
              <a:rPr lang="en-GB" dirty="0" smtClean="0"/>
              <a:t> at the time and the papers should be ignored .</a:t>
            </a:r>
          </a:p>
          <a:p>
            <a:r>
              <a:rPr lang="en-GB" dirty="0"/>
              <a:t> </a:t>
            </a:r>
            <a:r>
              <a:rPr lang="en-GB" dirty="0" smtClean="0"/>
              <a:t>See next page.</a:t>
            </a:r>
          </a:p>
          <a:p>
            <a:r>
              <a:rPr lang="en-GB" dirty="0"/>
              <a:t> </a:t>
            </a:r>
            <a:r>
              <a:rPr lang="en-GB" dirty="0" smtClean="0"/>
              <a:t> The analysis of  experiments in terms of bulk or flux drift velocities will be discussed </a:t>
            </a:r>
          </a:p>
          <a:p>
            <a:r>
              <a:rPr lang="en-GB" dirty="0"/>
              <a:t> </a:t>
            </a:r>
            <a:r>
              <a:rPr lang="en-GB" dirty="0" smtClean="0"/>
              <a:t> in the workshop</a:t>
            </a:r>
            <a:r>
              <a:rPr lang="en-GB" dirty="0"/>
              <a:t> </a:t>
            </a:r>
            <a:r>
              <a:rPr lang="en-GB" dirty="0" smtClean="0"/>
              <a:t>and shown to be equivalent. However bulk (TOF) drift velocities tend to </a:t>
            </a:r>
            <a:r>
              <a:rPr lang="en-GB" dirty="0" smtClean="0"/>
              <a:t>be </a:t>
            </a:r>
            <a:r>
              <a:rPr lang="en-GB" dirty="0" smtClean="0"/>
              <a:t>less </a:t>
            </a:r>
            <a:r>
              <a:rPr lang="en-GB" dirty="0" smtClean="0"/>
              <a:t>accurately measured in experiments </a:t>
            </a:r>
            <a:r>
              <a:rPr lang="en-GB" dirty="0" smtClean="0"/>
              <a:t>than flux (mean arrival time) drift velocities in contradiction to the statement in the </a:t>
            </a:r>
            <a:r>
              <a:rPr lang="en-GB" dirty="0" err="1" smtClean="0"/>
              <a:t>J.Phys.D</a:t>
            </a:r>
            <a:r>
              <a:rPr lang="en-GB" dirty="0" smtClean="0"/>
              <a:t>  paper.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35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56"/>
            <a:ext cx="9144000" cy="66436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87015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Highlighted text in yellow is incorrect.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4959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12" y="115540"/>
            <a:ext cx="9144000" cy="66258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404664"/>
            <a:ext cx="626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Sasic</a:t>
            </a:r>
            <a:r>
              <a:rPr lang="en-GB" dirty="0" smtClean="0"/>
              <a:t> et  al                                  Note data point size is about +-10%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4553257"/>
            <a:ext cx="4832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2010 </a:t>
            </a:r>
            <a:r>
              <a:rPr lang="en-GB" dirty="0" err="1" smtClean="0"/>
              <a:t>magboltz</a:t>
            </a:r>
            <a:r>
              <a:rPr lang="en-GB" dirty="0" smtClean="0"/>
              <a:t> cross-section fits to about 1% at minimum</a:t>
            </a:r>
          </a:p>
        </p:txBody>
      </p:sp>
      <p:sp>
        <p:nvSpPr>
          <p:cNvPr id="5" name="Up Arrow 4"/>
          <p:cNvSpPr/>
          <p:nvPr/>
        </p:nvSpPr>
        <p:spPr>
          <a:xfrm>
            <a:off x="4014102" y="4293096"/>
            <a:ext cx="242316" cy="3231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6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56"/>
            <a:ext cx="9144000" cy="6643688"/>
          </a:xfrm>
          <a:prstGeom prst="rect">
            <a:avLst/>
          </a:prstGeom>
        </p:spPr>
      </p:pic>
      <p:sp>
        <p:nvSpPr>
          <p:cNvPr id="3" name="Flowchart: Connector 2"/>
          <p:cNvSpPr/>
          <p:nvPr/>
        </p:nvSpPr>
        <p:spPr>
          <a:xfrm>
            <a:off x="6372200" y="2018556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/>
          <p:cNvSpPr/>
          <p:nvPr/>
        </p:nvSpPr>
        <p:spPr>
          <a:xfrm>
            <a:off x="2441831" y="4557819"/>
            <a:ext cx="5715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owchart: Connector 4"/>
          <p:cNvSpPr/>
          <p:nvPr/>
        </p:nvSpPr>
        <p:spPr>
          <a:xfrm>
            <a:off x="5796136" y="2204864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lowchart: Connector 6"/>
          <p:cNvSpPr/>
          <p:nvPr/>
        </p:nvSpPr>
        <p:spPr>
          <a:xfrm>
            <a:off x="4788024" y="2564904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/>
          <p:cNvSpPr/>
          <p:nvPr/>
        </p:nvSpPr>
        <p:spPr>
          <a:xfrm>
            <a:off x="2413256" y="4546388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Connector 11"/>
          <p:cNvSpPr/>
          <p:nvPr/>
        </p:nvSpPr>
        <p:spPr>
          <a:xfrm>
            <a:off x="6732240" y="1904256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Connector 12"/>
          <p:cNvSpPr/>
          <p:nvPr/>
        </p:nvSpPr>
        <p:spPr>
          <a:xfrm>
            <a:off x="-1131490" y="3641596"/>
            <a:ext cx="57150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Connector 14"/>
          <p:cNvSpPr/>
          <p:nvPr/>
        </p:nvSpPr>
        <p:spPr>
          <a:xfrm>
            <a:off x="-1188640" y="3573016"/>
            <a:ext cx="57150" cy="6858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/>
          <p:cNvSpPr/>
          <p:nvPr/>
        </p:nvSpPr>
        <p:spPr>
          <a:xfrm>
            <a:off x="6465353" y="2023779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Connector 16"/>
          <p:cNvSpPr/>
          <p:nvPr/>
        </p:nvSpPr>
        <p:spPr>
          <a:xfrm>
            <a:off x="6486500" y="2018556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860"/>
            <a:ext cx="9296400" cy="6903244"/>
          </a:xfrm>
          <a:prstGeom prst="rect">
            <a:avLst/>
          </a:prstGeom>
        </p:spPr>
      </p:pic>
      <p:sp>
        <p:nvSpPr>
          <p:cNvPr id="19" name="Flowchart: Connector 18"/>
          <p:cNvSpPr/>
          <p:nvPr/>
        </p:nvSpPr>
        <p:spPr>
          <a:xfrm>
            <a:off x="2499605" y="4586990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Connector 20"/>
          <p:cNvSpPr/>
          <p:nvPr/>
        </p:nvSpPr>
        <p:spPr>
          <a:xfrm>
            <a:off x="5750496" y="2190006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Connector 21"/>
          <p:cNvSpPr/>
          <p:nvPr/>
        </p:nvSpPr>
        <p:spPr>
          <a:xfrm>
            <a:off x="4845174" y="2564904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lowchart: Connector 22"/>
          <p:cNvSpPr/>
          <p:nvPr/>
        </p:nvSpPr>
        <p:spPr>
          <a:xfrm>
            <a:off x="6465353" y="1954780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Connector 24"/>
          <p:cNvSpPr/>
          <p:nvPr/>
        </p:nvSpPr>
        <p:spPr>
          <a:xfrm>
            <a:off x="6858050" y="1796811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lowchart: Connector 25"/>
          <p:cNvSpPr/>
          <p:nvPr/>
        </p:nvSpPr>
        <p:spPr>
          <a:xfrm>
            <a:off x="8172400" y="1196752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83568" y="10715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Blue circles  original 2002 cross-section calculation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63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3" y="178328"/>
            <a:ext cx="9144000" cy="6643688"/>
          </a:xfrm>
          <a:prstGeom prst="rect">
            <a:avLst/>
          </a:prstGeom>
        </p:spPr>
      </p:pic>
      <p:sp>
        <p:nvSpPr>
          <p:cNvPr id="3" name="Flowchart: Connector 2"/>
          <p:cNvSpPr/>
          <p:nvPr/>
        </p:nvSpPr>
        <p:spPr>
          <a:xfrm>
            <a:off x="6876256" y="1412776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lowchart: Connector 6"/>
          <p:cNvSpPr/>
          <p:nvPr/>
        </p:nvSpPr>
        <p:spPr>
          <a:xfrm>
            <a:off x="3059832" y="2686624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/>
          <p:cNvSpPr/>
          <p:nvPr/>
        </p:nvSpPr>
        <p:spPr>
          <a:xfrm>
            <a:off x="2699792" y="3140968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lowchart: Connector 8"/>
          <p:cNvSpPr/>
          <p:nvPr/>
        </p:nvSpPr>
        <p:spPr>
          <a:xfrm>
            <a:off x="2513484" y="3602732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owchart: Connector 10"/>
          <p:cNvSpPr/>
          <p:nvPr/>
        </p:nvSpPr>
        <p:spPr>
          <a:xfrm>
            <a:off x="-1476672" y="2629474"/>
            <a:ext cx="57150" cy="571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Connector 13"/>
          <p:cNvSpPr/>
          <p:nvPr/>
        </p:nvSpPr>
        <p:spPr>
          <a:xfrm>
            <a:off x="5724128" y="3255268"/>
            <a:ext cx="114300" cy="1143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012160" y="306896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Original 2002 cross-section set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85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56"/>
            <a:ext cx="9144000" cy="6643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764704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Plasma.Sources.Science</a:t>
            </a:r>
            <a:r>
              <a:rPr lang="en-GB" dirty="0" smtClean="0"/>
              <a:t> and Tech    19(2010) 034003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6165304"/>
            <a:ext cx="838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Excitation cross-section would give W </a:t>
            </a:r>
            <a:r>
              <a:rPr lang="en-GB" dirty="0" err="1" smtClean="0"/>
              <a:t>ev</a:t>
            </a:r>
            <a:r>
              <a:rPr lang="en-GB" dirty="0" smtClean="0"/>
              <a:t>/ion pair =15 </a:t>
            </a:r>
            <a:r>
              <a:rPr lang="en-GB" dirty="0" err="1" smtClean="0"/>
              <a:t>ev</a:t>
            </a:r>
            <a:r>
              <a:rPr lang="en-GB" dirty="0" smtClean="0"/>
              <a:t> unphysical triplet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                                                                                  unphysical elastic scattering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12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56"/>
            <a:ext cx="9144000" cy="6643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0715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Updated </a:t>
            </a:r>
            <a:r>
              <a:rPr lang="en-GB" dirty="0" err="1" smtClean="0"/>
              <a:t>sasic</a:t>
            </a:r>
            <a:r>
              <a:rPr lang="en-GB" dirty="0" smtClean="0"/>
              <a:t> now introduces unphysical vibrations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81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1666</Words>
  <Application>Microsoft Office PowerPoint</Application>
  <PresentationFormat>On-screen Show (4:3)</PresentationFormat>
  <Paragraphs>565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History of r134a cross-sections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dad</dc:creator>
  <cp:lastModifiedBy>stephen</cp:lastModifiedBy>
  <cp:revision>53</cp:revision>
  <dcterms:created xsi:type="dcterms:W3CDTF">2023-05-08T10:58:03Z</dcterms:created>
  <dcterms:modified xsi:type="dcterms:W3CDTF">2023-05-21T18:10:25Z</dcterms:modified>
</cp:coreProperties>
</file>