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70" r:id="rId3"/>
    <p:sldId id="271" r:id="rId4"/>
    <p:sldId id="272" r:id="rId5"/>
    <p:sldId id="279" r:id="rId6"/>
    <p:sldId id="273" r:id="rId7"/>
    <p:sldId id="278" r:id="rId8"/>
    <p:sldId id="274" r:id="rId9"/>
    <p:sldId id="281" r:id="rId10"/>
    <p:sldId id="275" r:id="rId11"/>
    <p:sldId id="276" r:id="rId12"/>
    <p:sldId id="282" r:id="rId13"/>
    <p:sldId id="277" r:id="rId14"/>
    <p:sldId id="280" r:id="rId1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599" autoAdjust="0"/>
  </p:normalViewPr>
  <p:slideViewPr>
    <p:cSldViewPr>
      <p:cViewPr varScale="1">
        <p:scale>
          <a:sx n="86" d="100"/>
          <a:sy n="86" d="100"/>
        </p:scale>
        <p:origin x="562" y="67"/>
      </p:cViewPr>
      <p:guideLst>
        <p:guide pos="3839"/>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2/14/2020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2/14/2020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RPC2020</a:t>
            </a:r>
            <a:endParaRPr/>
          </a:p>
        </p:txBody>
      </p:sp>
      <p:sp>
        <p:nvSpPr>
          <p:cNvPr id="4" name="Date Placeholder 3"/>
          <p:cNvSpPr>
            <a:spLocks noGrp="1"/>
          </p:cNvSpPr>
          <p:nvPr>
            <p:ph type="dt" sz="half" idx="10"/>
          </p:nvPr>
        </p:nvSpPr>
        <p:spPr/>
        <p:txBody>
          <a:bodyPr/>
          <a:lstStyle/>
          <a:p>
            <a:r>
              <a:rPr lang="en-US"/>
              <a:t>14/02/2020</a:t>
            </a:r>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grpSp>
        <p:nvGrpSpPr>
          <p:cNvPr id="7" name="line" descr="Line graphic"/>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hasCustomPrompt="1"/>
          </p:nvPr>
        </p:nvSpPr>
        <p:spPr>
          <a:xfrm>
            <a:off x="608012" y="277813"/>
            <a:ext cx="9144001"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r>
              <a:rPr lang="en-US"/>
              <a:t>RPC2020</a:t>
            </a:r>
            <a:endParaRPr/>
          </a:p>
        </p:txBody>
      </p:sp>
      <p:sp>
        <p:nvSpPr>
          <p:cNvPr id="4" name="Date Placeholder 3"/>
          <p:cNvSpPr>
            <a:spLocks noGrp="1"/>
          </p:cNvSpPr>
          <p:nvPr>
            <p:ph type="dt" sz="half" idx="10"/>
          </p:nvPr>
        </p:nvSpPr>
        <p:spPr/>
        <p:txBody>
          <a:bodyPr/>
          <a:lstStyle/>
          <a:p>
            <a:r>
              <a:rPr lang="en-US"/>
              <a:t>14/02/2020</a:t>
            </a:r>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67" name="line" descr="Line graphic"/>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RPC2020</a:t>
            </a:r>
            <a:endParaRPr dirty="0"/>
          </a:p>
        </p:txBody>
      </p:sp>
      <p:sp>
        <p:nvSpPr>
          <p:cNvPr id="4" name="Date Placeholder 3"/>
          <p:cNvSpPr>
            <a:spLocks noGrp="1"/>
          </p:cNvSpPr>
          <p:nvPr>
            <p:ph type="dt" sz="half" idx="10"/>
          </p:nvPr>
        </p:nvSpPr>
        <p:spPr/>
        <p:txBody>
          <a:bodyPr/>
          <a:lstStyle/>
          <a:p>
            <a:r>
              <a:rPr lang="en-US"/>
              <a:t>14/02/2020</a:t>
            </a:r>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RPC2020</a:t>
            </a:r>
            <a:endParaRPr/>
          </a:p>
        </p:txBody>
      </p:sp>
      <p:sp>
        <p:nvSpPr>
          <p:cNvPr id="4" name="Date Placeholder 3"/>
          <p:cNvSpPr>
            <a:spLocks noGrp="1"/>
          </p:cNvSpPr>
          <p:nvPr>
            <p:ph type="dt" sz="half" idx="10"/>
          </p:nvPr>
        </p:nvSpPr>
        <p:spPr/>
        <p:txBody>
          <a:bodyPr/>
          <a:lstStyle/>
          <a:p>
            <a:r>
              <a:rPr lang="en-US"/>
              <a:t>14/02/2020</a:t>
            </a:r>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58" name="line" descr="Line graphic"/>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RPC2020</a:t>
            </a:r>
            <a:endParaRPr/>
          </a:p>
        </p:txBody>
      </p:sp>
      <p:sp>
        <p:nvSpPr>
          <p:cNvPr id="5" name="Date Placeholder 4"/>
          <p:cNvSpPr>
            <a:spLocks noGrp="1"/>
          </p:cNvSpPr>
          <p:nvPr>
            <p:ph type="dt" sz="half" idx="10"/>
          </p:nvPr>
        </p:nvSpPr>
        <p:spPr/>
        <p:txBody>
          <a:bodyPr/>
          <a:lstStyle/>
          <a:p>
            <a:r>
              <a:rPr lang="en-US"/>
              <a:t>14/02/2020</a:t>
            </a:r>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a:t>RPC2020</a:t>
            </a:r>
            <a:endParaRPr/>
          </a:p>
        </p:txBody>
      </p:sp>
      <p:sp>
        <p:nvSpPr>
          <p:cNvPr id="7" name="Date Placeholder 6"/>
          <p:cNvSpPr>
            <a:spLocks noGrp="1"/>
          </p:cNvSpPr>
          <p:nvPr>
            <p:ph type="dt" sz="half" idx="10"/>
          </p:nvPr>
        </p:nvSpPr>
        <p:spPr/>
        <p:txBody>
          <a:bodyPr/>
          <a:lstStyle/>
          <a:p>
            <a:r>
              <a:rPr lang="en-US"/>
              <a:t>14/02/2020</a:t>
            </a:r>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Footer Placeholder 3"/>
          <p:cNvSpPr>
            <a:spLocks noGrp="1"/>
          </p:cNvSpPr>
          <p:nvPr>
            <p:ph type="ftr" sz="quarter" idx="11"/>
          </p:nvPr>
        </p:nvSpPr>
        <p:spPr/>
        <p:txBody>
          <a:bodyPr/>
          <a:lstStyle/>
          <a:p>
            <a:r>
              <a:rPr lang="en-US"/>
              <a:t>RPC2020</a:t>
            </a:r>
            <a:endParaRPr/>
          </a:p>
        </p:txBody>
      </p:sp>
      <p:sp>
        <p:nvSpPr>
          <p:cNvPr id="3" name="Date Placeholder 2"/>
          <p:cNvSpPr>
            <a:spLocks noGrp="1"/>
          </p:cNvSpPr>
          <p:nvPr>
            <p:ph type="dt" sz="half" idx="10"/>
          </p:nvPr>
        </p:nvSpPr>
        <p:spPr/>
        <p:txBody>
          <a:bodyPr/>
          <a:lstStyle/>
          <a:p>
            <a:r>
              <a:rPr lang="en-US"/>
              <a:t>14/02/2020</a:t>
            </a:r>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RPC2020</a:t>
            </a:r>
            <a:endParaRPr/>
          </a:p>
        </p:txBody>
      </p:sp>
      <p:sp>
        <p:nvSpPr>
          <p:cNvPr id="2" name="Date Placeholder 1"/>
          <p:cNvSpPr>
            <a:spLocks noGrp="1"/>
          </p:cNvSpPr>
          <p:nvPr>
            <p:ph type="dt" sz="half" idx="10"/>
          </p:nvPr>
        </p:nvSpPr>
        <p:spPr/>
        <p:txBody>
          <a:bodyPr/>
          <a:lstStyle/>
          <a:p>
            <a:r>
              <a:rPr lang="en-US"/>
              <a:t>14/02/2020</a:t>
            </a:r>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6" name="Footer Placeholder 5"/>
          <p:cNvSpPr>
            <a:spLocks noGrp="1"/>
          </p:cNvSpPr>
          <p:nvPr>
            <p:ph type="ftr" sz="quarter" idx="11"/>
          </p:nvPr>
        </p:nvSpPr>
        <p:spPr/>
        <p:txBody>
          <a:bodyPr/>
          <a:lstStyle/>
          <a:p>
            <a:r>
              <a:rPr lang="en-US"/>
              <a:t>RPC2020</a:t>
            </a:r>
            <a:endParaRPr/>
          </a:p>
        </p:txBody>
      </p:sp>
      <p:sp>
        <p:nvSpPr>
          <p:cNvPr id="5" name="Date Placeholder 4"/>
          <p:cNvSpPr>
            <a:spLocks noGrp="1"/>
          </p:cNvSpPr>
          <p:nvPr>
            <p:ph type="dt" sz="half" idx="10"/>
          </p:nvPr>
        </p:nvSpPr>
        <p:spPr/>
        <p:txBody>
          <a:bodyPr/>
          <a:lstStyle/>
          <a:p>
            <a:r>
              <a:rPr lang="en-US"/>
              <a:t>14/02/2020</a:t>
            </a:r>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RPC2020</a:t>
            </a:r>
            <a:endParaRPr/>
          </a:p>
        </p:txBody>
      </p:sp>
      <p:sp>
        <p:nvSpPr>
          <p:cNvPr id="5" name="Date Placeholder 4"/>
          <p:cNvSpPr>
            <a:spLocks noGrp="1"/>
          </p:cNvSpPr>
          <p:nvPr>
            <p:ph type="dt" sz="half" idx="10"/>
          </p:nvPr>
        </p:nvSpPr>
        <p:spPr/>
        <p:txBody>
          <a:bodyPr/>
          <a:lstStyle/>
          <a:p>
            <a:r>
              <a:rPr lang="en-US"/>
              <a:t>14/02/2020</a:t>
            </a:r>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RPC2020</a:t>
            </a:r>
            <a:endParaRPr lang="en-US"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a:t>14/02/2020</a:t>
            </a:r>
            <a:endParaRPr lang="en-US" dirty="0"/>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tmp"/></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0012" y="609600"/>
            <a:ext cx="9829800" cy="2667000"/>
          </a:xfrm>
        </p:spPr>
        <p:txBody>
          <a:bodyPr/>
          <a:lstStyle/>
          <a:p>
            <a:pPr algn="ctr"/>
            <a:r>
              <a:rPr lang="en-US" sz="4800" dirty="0"/>
              <a:t>Study of </a:t>
            </a:r>
            <a:br>
              <a:rPr lang="en-US" sz="4800" dirty="0"/>
            </a:br>
            <a:r>
              <a:rPr lang="en-US" sz="4800" dirty="0"/>
              <a:t>Streamer Development</a:t>
            </a:r>
            <a:br>
              <a:rPr lang="en-US" sz="4800" dirty="0"/>
            </a:br>
            <a:r>
              <a:rPr lang="en-US" sz="4800" dirty="0"/>
              <a:t>in</a:t>
            </a:r>
            <a:br>
              <a:rPr lang="en-US" sz="4800" dirty="0"/>
            </a:br>
            <a:r>
              <a:rPr lang="en-US" sz="4800" dirty="0"/>
              <a:t> Resistive Plate Chamber</a:t>
            </a:r>
          </a:p>
        </p:txBody>
      </p:sp>
      <p:sp>
        <p:nvSpPr>
          <p:cNvPr id="3" name="Subtitle 2"/>
          <p:cNvSpPr>
            <a:spLocks noGrp="1"/>
          </p:cNvSpPr>
          <p:nvPr>
            <p:ph type="subTitle" idx="1"/>
          </p:nvPr>
        </p:nvSpPr>
        <p:spPr>
          <a:xfrm>
            <a:off x="1522412" y="3733800"/>
            <a:ext cx="9143999" cy="2667000"/>
          </a:xfrm>
        </p:spPr>
        <p:txBody>
          <a:bodyPr>
            <a:normAutofit/>
          </a:bodyPr>
          <a:lstStyle/>
          <a:p>
            <a:pPr algn="ctr"/>
            <a:r>
              <a:rPr lang="en-US" sz="1600" dirty="0"/>
              <a:t>Presented By</a:t>
            </a:r>
          </a:p>
          <a:p>
            <a:pPr algn="ctr"/>
            <a:r>
              <a:rPr lang="en-US" b="1" dirty="0"/>
              <a:t>Jaydeep Datta</a:t>
            </a:r>
          </a:p>
          <a:p>
            <a:pPr algn="ctr"/>
            <a:r>
              <a:rPr lang="en-US" sz="2000" i="1" dirty="0" err="1"/>
              <a:t>Homi</a:t>
            </a:r>
            <a:r>
              <a:rPr lang="en-US" sz="2000" i="1" dirty="0"/>
              <a:t> Bhabha National Institute, Mumbai, India</a:t>
            </a:r>
          </a:p>
          <a:p>
            <a:pPr algn="ctr"/>
            <a:endParaRPr lang="en-US" dirty="0"/>
          </a:p>
          <a:p>
            <a:pPr algn="ctr"/>
            <a:r>
              <a:rPr lang="en-US" sz="1800" dirty="0"/>
              <a:t>C0-workers</a:t>
            </a:r>
          </a:p>
          <a:p>
            <a:pPr algn="ctr"/>
            <a:r>
              <a:rPr lang="en-US" dirty="0"/>
              <a:t>Sridhar </a:t>
            </a:r>
            <a:r>
              <a:rPr lang="en-US" dirty="0" err="1"/>
              <a:t>Tripathy</a:t>
            </a:r>
            <a:r>
              <a:rPr lang="en-US" dirty="0"/>
              <a:t>, </a:t>
            </a:r>
            <a:r>
              <a:rPr lang="en-US" dirty="0" err="1"/>
              <a:t>Supratik</a:t>
            </a:r>
            <a:r>
              <a:rPr lang="en-US" dirty="0"/>
              <a:t> Mukhopadhyay, Nayana Majumdar</a:t>
            </a:r>
          </a:p>
          <a:p>
            <a:pPr algn="ctr"/>
            <a:r>
              <a:rPr lang="en-US" sz="2000" i="1" dirty="0" err="1"/>
              <a:t>Saha</a:t>
            </a:r>
            <a:r>
              <a:rPr lang="en-US" sz="2000" i="1" dirty="0"/>
              <a:t> </a:t>
            </a:r>
            <a:r>
              <a:rPr lang="en-US" sz="2000" i="1" dirty="0" err="1"/>
              <a:t>Institue</a:t>
            </a:r>
            <a:r>
              <a:rPr lang="en-US" sz="2000" i="1" dirty="0"/>
              <a:t> of Nuclear Physics, Kolkata, India</a:t>
            </a:r>
          </a:p>
          <a:p>
            <a:pPr algn="ctr"/>
            <a:r>
              <a:rPr lang="en-US" sz="2000" i="1" dirty="0" err="1"/>
              <a:t>Homi</a:t>
            </a:r>
            <a:r>
              <a:rPr lang="en-US" sz="2000" i="1" dirty="0"/>
              <a:t> Bhabha National Institute, Mumbai, India</a:t>
            </a:r>
          </a:p>
        </p:txBody>
      </p:sp>
      <p:pic>
        <p:nvPicPr>
          <p:cNvPr id="7" name="Picture 6">
            <a:extLst>
              <a:ext uri="{FF2B5EF4-FFF2-40B4-BE49-F238E27FC236}">
                <a16:creationId xmlns:a16="http://schemas.microsoft.com/office/drawing/2014/main" id="{6DE74972-2B7B-4FB4-86F7-D6931FA3B0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6705" y="142149"/>
            <a:ext cx="1787462" cy="543652"/>
          </a:xfrm>
          <a:prstGeom prst="rect">
            <a:avLst/>
          </a:prstGeom>
        </p:spPr>
      </p:pic>
      <p:pic>
        <p:nvPicPr>
          <p:cNvPr id="5" name="Picture 4">
            <a:extLst>
              <a:ext uri="{FF2B5EF4-FFF2-40B4-BE49-F238E27FC236}">
                <a16:creationId xmlns:a16="http://schemas.microsoft.com/office/drawing/2014/main" id="{D7B6DE23-B17A-45F6-9E29-7AA349903A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812" y="141984"/>
            <a:ext cx="1066799" cy="1014762"/>
          </a:xfrm>
          <a:prstGeom prst="rect">
            <a:avLst/>
          </a:prstGeom>
        </p:spPr>
      </p:pic>
      <p:pic>
        <p:nvPicPr>
          <p:cNvPr id="1026" name="Picture 2" descr="Image result for SINP logo">
            <a:extLst>
              <a:ext uri="{FF2B5EF4-FFF2-40B4-BE49-F238E27FC236}">
                <a16:creationId xmlns:a16="http://schemas.microsoft.com/office/drawing/2014/main" id="{3EC80E30-C865-493F-B0A6-B539572A86F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2864" y="141985"/>
            <a:ext cx="1014762" cy="1014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8CA35-E7B2-474A-865E-D05E56AAC862}"/>
              </a:ext>
            </a:extLst>
          </p:cNvPr>
          <p:cNvSpPr>
            <a:spLocks noGrp="1"/>
          </p:cNvSpPr>
          <p:nvPr>
            <p:ph type="title"/>
          </p:nvPr>
        </p:nvSpPr>
        <p:spPr/>
        <p:txBody>
          <a:bodyPr/>
          <a:lstStyle/>
          <a:p>
            <a:pPr algn="ctr"/>
            <a:r>
              <a:rPr lang="en-US" dirty="0"/>
              <a:t>Result</a:t>
            </a:r>
          </a:p>
        </p:txBody>
      </p:sp>
      <p:sp>
        <p:nvSpPr>
          <p:cNvPr id="3" name="Content Placeholder 2">
            <a:extLst>
              <a:ext uri="{FF2B5EF4-FFF2-40B4-BE49-F238E27FC236}">
                <a16:creationId xmlns:a16="http://schemas.microsoft.com/office/drawing/2014/main" id="{F20DCE6A-E42F-4D89-ABC6-6CC3A97F181C}"/>
              </a:ext>
            </a:extLst>
          </p:cNvPr>
          <p:cNvSpPr>
            <a:spLocks noGrp="1"/>
          </p:cNvSpPr>
          <p:nvPr>
            <p:ph idx="1"/>
          </p:nvPr>
        </p:nvSpPr>
        <p:spPr>
          <a:xfrm>
            <a:off x="455612" y="1600199"/>
            <a:ext cx="11201400" cy="4800601"/>
          </a:xfrm>
        </p:spPr>
        <p:txBody>
          <a:bodyPr>
            <a:normAutofit fontScale="70000" lnSpcReduction="20000"/>
          </a:bodyPr>
          <a:lstStyle/>
          <a:p>
            <a:pPr algn="just"/>
            <a:r>
              <a:rPr lang="en-US" dirty="0"/>
              <a:t>The following table compares the streamer probability from simulation and experiment. </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algn="just"/>
            <a:r>
              <a:rPr lang="en-US" dirty="0"/>
              <a:t>Sources of error in simulation: </a:t>
            </a:r>
          </a:p>
          <a:p>
            <a:pPr marL="457200" indent="-457200" algn="just">
              <a:buAutoNum type="arabicPeriod"/>
            </a:pPr>
            <a:r>
              <a:rPr lang="en-US" dirty="0"/>
              <a:t>The relative tolerance was set to 0.01.</a:t>
            </a:r>
          </a:p>
          <a:p>
            <a:pPr marL="457200" indent="-457200" algn="just">
              <a:buAutoNum type="arabicPeriod"/>
            </a:pPr>
            <a:r>
              <a:rPr lang="en-US" dirty="0"/>
              <a:t>The initial position of the electron distribution was taken at the middle of the whole gap. But there is a distribution of that. So error due to the initial position will affect the result.</a:t>
            </a:r>
          </a:p>
          <a:p>
            <a:pPr marL="457200" indent="-457200" algn="just">
              <a:buAutoNum type="arabicPeriod"/>
            </a:pPr>
            <a:r>
              <a:rPr lang="en-US" dirty="0"/>
              <a:t>While calculating the streamer probability we have divided the number of events which will give streamer by the total number of events simulated in HEED. So fluctuation in that will also add up in the error.</a:t>
            </a:r>
          </a:p>
          <a:p>
            <a:pPr marL="457200" indent="-457200" algn="just">
              <a:buAutoNum type="arabicPeriod"/>
            </a:pPr>
            <a:endParaRPr lang="en-US" dirty="0"/>
          </a:p>
        </p:txBody>
      </p:sp>
      <p:sp>
        <p:nvSpPr>
          <p:cNvPr id="4" name="Footer Placeholder 3">
            <a:extLst>
              <a:ext uri="{FF2B5EF4-FFF2-40B4-BE49-F238E27FC236}">
                <a16:creationId xmlns:a16="http://schemas.microsoft.com/office/drawing/2014/main" id="{6F42990B-5D32-490D-ACBA-43719808D87C}"/>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69ED3448-801F-4AC4-9216-FA0B213C4696}"/>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60DF2210-8452-4D08-8D3A-0A86E4E4D9DB}"/>
              </a:ext>
            </a:extLst>
          </p:cNvPr>
          <p:cNvSpPr>
            <a:spLocks noGrp="1"/>
          </p:cNvSpPr>
          <p:nvPr>
            <p:ph type="sldNum" sz="quarter" idx="12"/>
          </p:nvPr>
        </p:nvSpPr>
        <p:spPr/>
        <p:txBody>
          <a:bodyPr/>
          <a:lstStyle/>
          <a:p>
            <a:fld id="{25BA54BD-C84D-46CE-8B72-31BFB26ABA43}" type="slidenum">
              <a:rPr lang="en-US" smtClean="0"/>
              <a:t>10</a:t>
            </a:fld>
            <a:endParaRPr lang="en-US" dirty="0"/>
          </a:p>
        </p:txBody>
      </p:sp>
      <p:graphicFrame>
        <p:nvGraphicFramePr>
          <p:cNvPr id="7" name="Table 7">
            <a:extLst>
              <a:ext uri="{FF2B5EF4-FFF2-40B4-BE49-F238E27FC236}">
                <a16:creationId xmlns:a16="http://schemas.microsoft.com/office/drawing/2014/main" id="{2577C119-2559-46DB-BB6F-006CF6838422}"/>
              </a:ext>
            </a:extLst>
          </p:cNvPr>
          <p:cNvGraphicFramePr>
            <a:graphicFrameLocks noGrp="1"/>
          </p:cNvGraphicFramePr>
          <p:nvPr>
            <p:extLst>
              <p:ext uri="{D42A27DB-BD31-4B8C-83A1-F6EECF244321}">
                <p14:modId xmlns:p14="http://schemas.microsoft.com/office/powerpoint/2010/main" val="2038638055"/>
              </p:ext>
            </p:extLst>
          </p:nvPr>
        </p:nvGraphicFramePr>
        <p:xfrm>
          <a:off x="3122612" y="1981201"/>
          <a:ext cx="5846284" cy="2103120"/>
        </p:xfrm>
        <a:graphic>
          <a:graphicData uri="http://schemas.openxmlformats.org/drawingml/2006/table">
            <a:tbl>
              <a:tblPr firstRow="1" bandRow="1">
                <a:tableStyleId>{8EC20E35-A176-4012-BC5E-935CFFF8708E}</a:tableStyleId>
              </a:tblPr>
              <a:tblGrid>
                <a:gridCol w="1297034">
                  <a:extLst>
                    <a:ext uri="{9D8B030D-6E8A-4147-A177-3AD203B41FA5}">
                      <a16:colId xmlns:a16="http://schemas.microsoft.com/office/drawing/2014/main" val="440553425"/>
                    </a:ext>
                  </a:extLst>
                </a:gridCol>
                <a:gridCol w="2274625">
                  <a:extLst>
                    <a:ext uri="{9D8B030D-6E8A-4147-A177-3AD203B41FA5}">
                      <a16:colId xmlns:a16="http://schemas.microsoft.com/office/drawing/2014/main" val="26714036"/>
                    </a:ext>
                  </a:extLst>
                </a:gridCol>
                <a:gridCol w="2274625">
                  <a:extLst>
                    <a:ext uri="{9D8B030D-6E8A-4147-A177-3AD203B41FA5}">
                      <a16:colId xmlns:a16="http://schemas.microsoft.com/office/drawing/2014/main" val="3731019997"/>
                    </a:ext>
                  </a:extLst>
                </a:gridCol>
              </a:tblGrid>
              <a:tr h="440634">
                <a:tc>
                  <a:txBody>
                    <a:bodyPr/>
                    <a:lstStyle/>
                    <a:p>
                      <a:r>
                        <a:rPr lang="en-US" dirty="0"/>
                        <a:t>Voltage (in V)</a:t>
                      </a:r>
                    </a:p>
                  </a:txBody>
                  <a:tcPr/>
                </a:tc>
                <a:tc>
                  <a:txBody>
                    <a:bodyPr/>
                    <a:lstStyle/>
                    <a:p>
                      <a:r>
                        <a:rPr lang="en-US" dirty="0"/>
                        <a:t>Streamer Probability from Experiment</a:t>
                      </a:r>
                    </a:p>
                  </a:txBody>
                  <a:tcPr/>
                </a:tc>
                <a:tc>
                  <a:txBody>
                    <a:bodyPr/>
                    <a:lstStyle/>
                    <a:p>
                      <a:r>
                        <a:rPr lang="en-US" dirty="0"/>
                        <a:t>Streamer Probability</a:t>
                      </a:r>
                    </a:p>
                    <a:p>
                      <a:r>
                        <a:rPr lang="en-US" dirty="0"/>
                        <a:t>From simulation </a:t>
                      </a:r>
                    </a:p>
                  </a:txBody>
                  <a:tcPr/>
                </a:tc>
                <a:extLst>
                  <a:ext uri="{0D108BD9-81ED-4DB2-BD59-A6C34878D82A}">
                    <a16:rowId xmlns:a16="http://schemas.microsoft.com/office/drawing/2014/main" val="427805106"/>
                  </a:ext>
                </a:extLst>
              </a:tr>
              <a:tr h="251791">
                <a:tc>
                  <a:txBody>
                    <a:bodyPr/>
                    <a:lstStyle/>
                    <a:p>
                      <a:r>
                        <a:rPr lang="en-US" dirty="0"/>
                        <a:t>9400</a:t>
                      </a:r>
                    </a:p>
                  </a:txBody>
                  <a:tcPr/>
                </a:tc>
                <a:tc>
                  <a:txBody>
                    <a:bodyPr/>
                    <a:lstStyle/>
                    <a:p>
                      <a:r>
                        <a:rPr lang="en-US" dirty="0"/>
                        <a:t>0.00087 +/- 0.00011</a:t>
                      </a:r>
                    </a:p>
                  </a:txBody>
                  <a:tcPr/>
                </a:tc>
                <a:tc>
                  <a:txBody>
                    <a:bodyPr/>
                    <a:lstStyle/>
                    <a:p>
                      <a:r>
                        <a:rPr lang="en-US" dirty="0"/>
                        <a:t>0.008</a:t>
                      </a:r>
                    </a:p>
                  </a:txBody>
                  <a:tcPr/>
                </a:tc>
                <a:extLst>
                  <a:ext uri="{0D108BD9-81ED-4DB2-BD59-A6C34878D82A}">
                    <a16:rowId xmlns:a16="http://schemas.microsoft.com/office/drawing/2014/main" val="772523563"/>
                  </a:ext>
                </a:extLst>
              </a:tr>
              <a:tr h="251791">
                <a:tc>
                  <a:txBody>
                    <a:bodyPr/>
                    <a:lstStyle/>
                    <a:p>
                      <a:r>
                        <a:rPr lang="en-US" dirty="0"/>
                        <a:t>9600</a:t>
                      </a:r>
                    </a:p>
                  </a:txBody>
                  <a:tcPr/>
                </a:tc>
                <a:tc>
                  <a:txBody>
                    <a:bodyPr/>
                    <a:lstStyle/>
                    <a:p>
                      <a:r>
                        <a:rPr lang="en-US" dirty="0"/>
                        <a:t>0.00091 +/- 0.00015 </a:t>
                      </a:r>
                    </a:p>
                  </a:txBody>
                  <a:tcPr/>
                </a:tc>
                <a:tc>
                  <a:txBody>
                    <a:bodyPr/>
                    <a:lstStyle/>
                    <a:p>
                      <a:r>
                        <a:rPr lang="en-US" dirty="0"/>
                        <a:t>0.008</a:t>
                      </a:r>
                    </a:p>
                  </a:txBody>
                  <a:tcPr/>
                </a:tc>
                <a:extLst>
                  <a:ext uri="{0D108BD9-81ED-4DB2-BD59-A6C34878D82A}">
                    <a16:rowId xmlns:a16="http://schemas.microsoft.com/office/drawing/2014/main" val="3419673578"/>
                  </a:ext>
                </a:extLst>
              </a:tr>
              <a:tr h="251791">
                <a:tc>
                  <a:txBody>
                    <a:bodyPr/>
                    <a:lstStyle/>
                    <a:p>
                      <a:r>
                        <a:rPr lang="en-US" dirty="0"/>
                        <a:t>9800</a:t>
                      </a:r>
                    </a:p>
                  </a:txBody>
                  <a:tcPr/>
                </a:tc>
                <a:tc>
                  <a:txBody>
                    <a:bodyPr/>
                    <a:lstStyle/>
                    <a:p>
                      <a:r>
                        <a:rPr lang="en-US" dirty="0"/>
                        <a:t>0.00411 +/- 0.00181</a:t>
                      </a:r>
                    </a:p>
                  </a:txBody>
                  <a:tcPr/>
                </a:tc>
                <a:tc>
                  <a:txBody>
                    <a:bodyPr/>
                    <a:lstStyle/>
                    <a:p>
                      <a:r>
                        <a:rPr lang="en-US" dirty="0"/>
                        <a:t>0.0135</a:t>
                      </a:r>
                    </a:p>
                  </a:txBody>
                  <a:tcPr/>
                </a:tc>
                <a:extLst>
                  <a:ext uri="{0D108BD9-81ED-4DB2-BD59-A6C34878D82A}">
                    <a16:rowId xmlns:a16="http://schemas.microsoft.com/office/drawing/2014/main" val="39121999"/>
                  </a:ext>
                </a:extLst>
              </a:tr>
              <a:tr h="251791">
                <a:tc>
                  <a:txBody>
                    <a:bodyPr/>
                    <a:lstStyle/>
                    <a:p>
                      <a:r>
                        <a:rPr lang="en-US" dirty="0"/>
                        <a:t>10000</a:t>
                      </a:r>
                    </a:p>
                  </a:txBody>
                  <a:tcPr/>
                </a:tc>
                <a:tc>
                  <a:txBody>
                    <a:bodyPr/>
                    <a:lstStyle/>
                    <a:p>
                      <a:r>
                        <a:rPr lang="en-US" dirty="0"/>
                        <a:t>0.02681 +/- 0.00052</a:t>
                      </a:r>
                    </a:p>
                  </a:txBody>
                  <a:tcPr/>
                </a:tc>
                <a:tc>
                  <a:txBody>
                    <a:bodyPr/>
                    <a:lstStyle/>
                    <a:p>
                      <a:r>
                        <a:rPr lang="en-US" dirty="0"/>
                        <a:t>0.0224</a:t>
                      </a:r>
                    </a:p>
                  </a:txBody>
                  <a:tcPr/>
                </a:tc>
                <a:extLst>
                  <a:ext uri="{0D108BD9-81ED-4DB2-BD59-A6C34878D82A}">
                    <a16:rowId xmlns:a16="http://schemas.microsoft.com/office/drawing/2014/main" val="1037567069"/>
                  </a:ext>
                </a:extLst>
              </a:tr>
            </a:tbl>
          </a:graphicData>
        </a:graphic>
      </p:graphicFrame>
    </p:spTree>
    <p:extLst>
      <p:ext uri="{BB962C8B-B14F-4D97-AF65-F5344CB8AC3E}">
        <p14:creationId xmlns:p14="http://schemas.microsoft.com/office/powerpoint/2010/main" val="1246424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42EC3-6AB0-41C7-BB4A-D31D6B04E90F}"/>
              </a:ext>
            </a:extLst>
          </p:cNvPr>
          <p:cNvSpPr>
            <a:spLocks noGrp="1"/>
          </p:cNvSpPr>
          <p:nvPr>
            <p:ph type="title"/>
          </p:nvPr>
        </p:nvSpPr>
        <p:spPr/>
        <p:txBody>
          <a:bodyPr/>
          <a:lstStyle/>
          <a:p>
            <a:pPr algn="ctr"/>
            <a:r>
              <a:rPr lang="en-US" dirty="0"/>
              <a:t>Conclusion</a:t>
            </a:r>
          </a:p>
        </p:txBody>
      </p:sp>
      <p:sp>
        <p:nvSpPr>
          <p:cNvPr id="3" name="Content Placeholder 2">
            <a:extLst>
              <a:ext uri="{FF2B5EF4-FFF2-40B4-BE49-F238E27FC236}">
                <a16:creationId xmlns:a16="http://schemas.microsoft.com/office/drawing/2014/main" id="{78D2A618-01FB-4B0F-A2C0-08A1CF0D1FEE}"/>
              </a:ext>
            </a:extLst>
          </p:cNvPr>
          <p:cNvSpPr>
            <a:spLocks noGrp="1"/>
          </p:cNvSpPr>
          <p:nvPr>
            <p:ph idx="1"/>
          </p:nvPr>
        </p:nvSpPr>
        <p:spPr/>
        <p:txBody>
          <a:bodyPr/>
          <a:lstStyle/>
          <a:p>
            <a:r>
              <a:rPr lang="en-US" dirty="0"/>
              <a:t>The streamer probability from simulation and experiment follows same trend.</a:t>
            </a:r>
          </a:p>
          <a:p>
            <a:r>
              <a:rPr lang="en-US" dirty="0"/>
              <a:t>We may have over estimated some parameters in simulation.</a:t>
            </a:r>
          </a:p>
          <a:p>
            <a:r>
              <a:rPr lang="en-US" dirty="0"/>
              <a:t>We need more data to support the experiment.</a:t>
            </a:r>
          </a:p>
          <a:p>
            <a:endParaRPr lang="en-US" dirty="0"/>
          </a:p>
        </p:txBody>
      </p:sp>
      <p:sp>
        <p:nvSpPr>
          <p:cNvPr id="4" name="Footer Placeholder 3">
            <a:extLst>
              <a:ext uri="{FF2B5EF4-FFF2-40B4-BE49-F238E27FC236}">
                <a16:creationId xmlns:a16="http://schemas.microsoft.com/office/drawing/2014/main" id="{77F83527-15FE-4926-AF29-8602297244CD}"/>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8F58BDCE-D797-48BF-B3EC-0C1AC7683ADD}"/>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50C7D06B-DA37-46B0-8792-D300C39E8DE5}"/>
              </a:ext>
            </a:extLst>
          </p:cNvPr>
          <p:cNvSpPr>
            <a:spLocks noGrp="1"/>
          </p:cNvSpPr>
          <p:nvPr>
            <p:ph type="sldNum" sz="quarter" idx="12"/>
          </p:nvPr>
        </p:nvSpPr>
        <p:spPr/>
        <p:txBody>
          <a:bodyPr/>
          <a:lstStyle/>
          <a:p>
            <a:fld id="{25BA54BD-C84D-46CE-8B72-31BFB26ABA43}" type="slidenum">
              <a:rPr lang="en-US" smtClean="0"/>
              <a:t>11</a:t>
            </a:fld>
            <a:endParaRPr lang="en-US" dirty="0"/>
          </a:p>
        </p:txBody>
      </p:sp>
    </p:spTree>
    <p:extLst>
      <p:ext uri="{BB962C8B-B14F-4D97-AF65-F5344CB8AC3E}">
        <p14:creationId xmlns:p14="http://schemas.microsoft.com/office/powerpoint/2010/main" val="732706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AA081-CD5A-4BF6-8002-55FCAB14867F}"/>
              </a:ext>
            </a:extLst>
          </p:cNvPr>
          <p:cNvSpPr>
            <a:spLocks noGrp="1"/>
          </p:cNvSpPr>
          <p:nvPr>
            <p:ph type="title"/>
          </p:nvPr>
        </p:nvSpPr>
        <p:spPr/>
        <p:txBody>
          <a:bodyPr/>
          <a:lstStyle/>
          <a:p>
            <a:pPr algn="ctr"/>
            <a:r>
              <a:rPr lang="en-US" dirty="0"/>
              <a:t>Acknowledgement</a:t>
            </a:r>
          </a:p>
        </p:txBody>
      </p:sp>
      <p:sp>
        <p:nvSpPr>
          <p:cNvPr id="3" name="Content Placeholder 2">
            <a:extLst>
              <a:ext uri="{FF2B5EF4-FFF2-40B4-BE49-F238E27FC236}">
                <a16:creationId xmlns:a16="http://schemas.microsoft.com/office/drawing/2014/main" id="{96573BF9-114D-40E2-929B-6123283120C7}"/>
              </a:ext>
            </a:extLst>
          </p:cNvPr>
          <p:cNvSpPr>
            <a:spLocks noGrp="1"/>
          </p:cNvSpPr>
          <p:nvPr>
            <p:ph idx="1"/>
          </p:nvPr>
        </p:nvSpPr>
        <p:spPr/>
        <p:txBody>
          <a:bodyPr/>
          <a:lstStyle/>
          <a:p>
            <a:r>
              <a:rPr lang="en-US" dirty="0"/>
              <a:t>I like to thank the organizers for giving me the opportunity to present my work here.</a:t>
            </a:r>
          </a:p>
          <a:p>
            <a:r>
              <a:rPr lang="en-US" dirty="0"/>
              <a:t>I like to express my gratitude towards INO collaboration for helping me throughout the work.</a:t>
            </a:r>
          </a:p>
          <a:p>
            <a:r>
              <a:rPr lang="en-US" dirty="0"/>
              <a:t>I thank my lab-mates and ANP division of </a:t>
            </a:r>
            <a:r>
              <a:rPr lang="en-US" dirty="0" err="1"/>
              <a:t>Saha</a:t>
            </a:r>
            <a:r>
              <a:rPr lang="en-US" dirty="0"/>
              <a:t> Institute of Nuclear Physics for their help. </a:t>
            </a:r>
          </a:p>
        </p:txBody>
      </p:sp>
      <p:sp>
        <p:nvSpPr>
          <p:cNvPr id="4" name="Footer Placeholder 3">
            <a:extLst>
              <a:ext uri="{FF2B5EF4-FFF2-40B4-BE49-F238E27FC236}">
                <a16:creationId xmlns:a16="http://schemas.microsoft.com/office/drawing/2014/main" id="{638DF8EF-4831-4687-AA44-6A663B7C8FBA}"/>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7B41A618-C0B3-4FBA-BE30-6482958BB637}"/>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7FC13BC4-65E6-40CD-A349-DD16C38DD4BF}"/>
              </a:ext>
            </a:extLst>
          </p:cNvPr>
          <p:cNvSpPr>
            <a:spLocks noGrp="1"/>
          </p:cNvSpPr>
          <p:nvPr>
            <p:ph type="sldNum" sz="quarter" idx="12"/>
          </p:nvPr>
        </p:nvSpPr>
        <p:spPr/>
        <p:txBody>
          <a:bodyPr/>
          <a:lstStyle/>
          <a:p>
            <a:fld id="{25BA54BD-C84D-46CE-8B72-31BFB26ABA43}" type="slidenum">
              <a:rPr lang="en-US" smtClean="0"/>
              <a:t>12</a:t>
            </a:fld>
            <a:endParaRPr lang="en-US" dirty="0"/>
          </a:p>
        </p:txBody>
      </p:sp>
    </p:spTree>
    <p:extLst>
      <p:ext uri="{BB962C8B-B14F-4D97-AF65-F5344CB8AC3E}">
        <p14:creationId xmlns:p14="http://schemas.microsoft.com/office/powerpoint/2010/main" val="2825536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9B3E3-8734-4499-B3AF-BEA6AE0F2BA4}"/>
              </a:ext>
            </a:extLst>
          </p:cNvPr>
          <p:cNvSpPr>
            <a:spLocks noGrp="1"/>
          </p:cNvSpPr>
          <p:nvPr>
            <p:ph type="title"/>
          </p:nvPr>
        </p:nvSpPr>
        <p:spPr>
          <a:xfrm>
            <a:off x="1522414" y="2941638"/>
            <a:ext cx="9143998" cy="1020762"/>
          </a:xfrm>
        </p:spPr>
        <p:txBody>
          <a:bodyPr>
            <a:normAutofit/>
          </a:bodyPr>
          <a:lstStyle/>
          <a:p>
            <a:pPr algn="ctr"/>
            <a:r>
              <a:rPr lang="en-US" sz="6000" dirty="0"/>
              <a:t>Thanks</a:t>
            </a:r>
          </a:p>
        </p:txBody>
      </p:sp>
      <p:sp>
        <p:nvSpPr>
          <p:cNvPr id="3" name="Footer Placeholder 2">
            <a:extLst>
              <a:ext uri="{FF2B5EF4-FFF2-40B4-BE49-F238E27FC236}">
                <a16:creationId xmlns:a16="http://schemas.microsoft.com/office/drawing/2014/main" id="{ECC2F005-F437-4FC7-B635-E7B5CC885359}"/>
              </a:ext>
            </a:extLst>
          </p:cNvPr>
          <p:cNvSpPr>
            <a:spLocks noGrp="1"/>
          </p:cNvSpPr>
          <p:nvPr>
            <p:ph type="ftr" sz="quarter" idx="11"/>
          </p:nvPr>
        </p:nvSpPr>
        <p:spPr/>
        <p:txBody>
          <a:bodyPr/>
          <a:lstStyle/>
          <a:p>
            <a:r>
              <a:rPr lang="en-US"/>
              <a:t>RPC2020</a:t>
            </a:r>
          </a:p>
        </p:txBody>
      </p:sp>
      <p:sp>
        <p:nvSpPr>
          <p:cNvPr id="4" name="Date Placeholder 3">
            <a:extLst>
              <a:ext uri="{FF2B5EF4-FFF2-40B4-BE49-F238E27FC236}">
                <a16:creationId xmlns:a16="http://schemas.microsoft.com/office/drawing/2014/main" id="{F1B1D7DA-5FB4-40DC-AF87-3CC7D3E328EB}"/>
              </a:ext>
            </a:extLst>
          </p:cNvPr>
          <p:cNvSpPr>
            <a:spLocks noGrp="1"/>
          </p:cNvSpPr>
          <p:nvPr>
            <p:ph type="dt" sz="half" idx="10"/>
          </p:nvPr>
        </p:nvSpPr>
        <p:spPr/>
        <p:txBody>
          <a:bodyPr/>
          <a:lstStyle/>
          <a:p>
            <a:r>
              <a:rPr lang="en-US"/>
              <a:t>14/02/2020</a:t>
            </a:r>
          </a:p>
        </p:txBody>
      </p:sp>
      <p:sp>
        <p:nvSpPr>
          <p:cNvPr id="5" name="Slide Number Placeholder 4">
            <a:extLst>
              <a:ext uri="{FF2B5EF4-FFF2-40B4-BE49-F238E27FC236}">
                <a16:creationId xmlns:a16="http://schemas.microsoft.com/office/drawing/2014/main" id="{AA51927B-5C37-4438-B9DF-222F10DC9464}"/>
              </a:ext>
            </a:extLst>
          </p:cNvPr>
          <p:cNvSpPr>
            <a:spLocks noGrp="1"/>
          </p:cNvSpPr>
          <p:nvPr>
            <p:ph type="sldNum" sz="quarter" idx="12"/>
          </p:nvPr>
        </p:nvSpPr>
        <p:spPr/>
        <p:txBody>
          <a:bodyPr/>
          <a:lstStyle/>
          <a:p>
            <a:fld id="{25BA54BD-C84D-46CE-8B72-31BFB26ABA43}" type="slidenum">
              <a:rPr lang="en-US" smtClean="0"/>
              <a:t>13</a:t>
            </a:fld>
            <a:endParaRPr lang="en-US"/>
          </a:p>
        </p:txBody>
      </p:sp>
    </p:spTree>
    <p:extLst>
      <p:ext uri="{BB962C8B-B14F-4D97-AF65-F5344CB8AC3E}">
        <p14:creationId xmlns:p14="http://schemas.microsoft.com/office/powerpoint/2010/main" val="1886414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BE9F-2665-4511-ACFC-5F148D4F9A3D}"/>
              </a:ext>
            </a:extLst>
          </p:cNvPr>
          <p:cNvSpPr>
            <a:spLocks noGrp="1"/>
          </p:cNvSpPr>
          <p:nvPr>
            <p:ph type="title"/>
          </p:nvPr>
        </p:nvSpPr>
        <p:spPr/>
        <p:txBody>
          <a:bodyPr/>
          <a:lstStyle/>
          <a:p>
            <a:pPr algn="ctr"/>
            <a:r>
              <a:rPr lang="en-US" dirty="0" err="1"/>
              <a:t>Magboltz</a:t>
            </a:r>
            <a:r>
              <a:rPr lang="en-US" dirty="0"/>
              <a:t> plots</a:t>
            </a:r>
          </a:p>
        </p:txBody>
      </p:sp>
      <p:pic>
        <p:nvPicPr>
          <p:cNvPr id="8" name="Content Placeholder 7">
            <a:extLst>
              <a:ext uri="{FF2B5EF4-FFF2-40B4-BE49-F238E27FC236}">
                <a16:creationId xmlns:a16="http://schemas.microsoft.com/office/drawing/2014/main" id="{50BCB53A-E1C4-4AF4-AFB6-B7528669DC4D}"/>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70612" y="1752600"/>
            <a:ext cx="4267200" cy="4267200"/>
          </a:xfrm>
        </p:spPr>
      </p:pic>
      <p:sp>
        <p:nvSpPr>
          <p:cNvPr id="4" name="Footer Placeholder 3">
            <a:extLst>
              <a:ext uri="{FF2B5EF4-FFF2-40B4-BE49-F238E27FC236}">
                <a16:creationId xmlns:a16="http://schemas.microsoft.com/office/drawing/2014/main" id="{B1C30C90-40FE-453D-AE67-963723932889}"/>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279F739A-17C1-4D09-819E-3B1A6CF7907F}"/>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5EF05949-DEE8-4C28-BCA7-D34C27021344}"/>
              </a:ext>
            </a:extLst>
          </p:cNvPr>
          <p:cNvSpPr>
            <a:spLocks noGrp="1"/>
          </p:cNvSpPr>
          <p:nvPr>
            <p:ph type="sldNum" sz="quarter" idx="12"/>
          </p:nvPr>
        </p:nvSpPr>
        <p:spPr/>
        <p:txBody>
          <a:bodyPr/>
          <a:lstStyle/>
          <a:p>
            <a:fld id="{25BA54BD-C84D-46CE-8B72-31BFB26ABA43}" type="slidenum">
              <a:rPr lang="en-US" smtClean="0"/>
              <a:t>14</a:t>
            </a:fld>
            <a:endParaRPr lang="en-US" dirty="0"/>
          </a:p>
        </p:txBody>
      </p:sp>
      <p:pic>
        <p:nvPicPr>
          <p:cNvPr id="10" name="Picture 9">
            <a:extLst>
              <a:ext uri="{FF2B5EF4-FFF2-40B4-BE49-F238E27FC236}">
                <a16:creationId xmlns:a16="http://schemas.microsoft.com/office/drawing/2014/main" id="{192E77B7-3015-417B-87C4-7AB290FAA8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5212" y="1752600"/>
            <a:ext cx="4319025" cy="4319025"/>
          </a:xfrm>
          <a:prstGeom prst="rect">
            <a:avLst/>
          </a:prstGeom>
        </p:spPr>
      </p:pic>
    </p:spTree>
    <p:extLst>
      <p:ext uri="{BB962C8B-B14F-4D97-AF65-F5344CB8AC3E}">
        <p14:creationId xmlns:p14="http://schemas.microsoft.com/office/powerpoint/2010/main" val="185181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CC05D-E935-4AFA-834D-35B3B1AC24F9}"/>
              </a:ext>
            </a:extLst>
          </p:cNvPr>
          <p:cNvSpPr>
            <a:spLocks noGrp="1"/>
          </p:cNvSpPr>
          <p:nvPr>
            <p:ph type="title"/>
          </p:nvPr>
        </p:nvSpPr>
        <p:spPr/>
        <p:txBody>
          <a:bodyPr/>
          <a:lstStyle/>
          <a:p>
            <a:pPr algn="ctr"/>
            <a:r>
              <a:rPr lang="en-US" dirty="0"/>
              <a:t>Motivation</a:t>
            </a:r>
          </a:p>
        </p:txBody>
      </p:sp>
      <p:sp>
        <p:nvSpPr>
          <p:cNvPr id="3" name="Content Placeholder 2">
            <a:extLst>
              <a:ext uri="{FF2B5EF4-FFF2-40B4-BE49-F238E27FC236}">
                <a16:creationId xmlns:a16="http://schemas.microsoft.com/office/drawing/2014/main" id="{6572C48E-1B5F-4920-9054-855DC88FE741}"/>
              </a:ext>
            </a:extLst>
          </p:cNvPr>
          <p:cNvSpPr>
            <a:spLocks noGrp="1"/>
          </p:cNvSpPr>
          <p:nvPr>
            <p:ph idx="1"/>
          </p:nvPr>
        </p:nvSpPr>
        <p:spPr>
          <a:xfrm>
            <a:off x="-1588" y="1905000"/>
            <a:ext cx="8731176" cy="4006132"/>
          </a:xfrm>
        </p:spPr>
        <p:txBody>
          <a:bodyPr>
            <a:noAutofit/>
          </a:bodyPr>
          <a:lstStyle/>
          <a:p>
            <a:pPr algn="just"/>
            <a:r>
              <a:rPr lang="en-US" sz="1800" dirty="0"/>
              <a:t>India-Based Neutrino Observatory (INO) is an underground laboratory to study neutrino properties.</a:t>
            </a:r>
          </a:p>
          <a:p>
            <a:pPr algn="just"/>
            <a:r>
              <a:rPr lang="en-US" sz="1800" dirty="0"/>
              <a:t>One of the experiments to be housed in the facility is magnetized Iron Calorimeter (ICAL) consists iron plates interspersed with Resistive Plate Chambers (RPCs).</a:t>
            </a:r>
          </a:p>
          <a:p>
            <a:pPr algn="just"/>
            <a:r>
              <a:rPr lang="en-US" sz="1800" dirty="0"/>
              <a:t>To make sure that the RPCs are working in avalanche mode, a mixture of R134a, isobutane and SF</a:t>
            </a:r>
            <a:r>
              <a:rPr lang="en-US" sz="1800" baseline="-25000" dirty="0"/>
              <a:t>6 </a:t>
            </a:r>
            <a:r>
              <a:rPr lang="en-US" sz="1800" dirty="0"/>
              <a:t> in a proportion 95.5 : 4.3 : 0.2 is being used.</a:t>
            </a:r>
          </a:p>
          <a:p>
            <a:pPr algn="just"/>
            <a:r>
              <a:rPr lang="en-US" sz="1800" dirty="0"/>
              <a:t>The main component of the mixture, R134a, has a huge negative impact on the environment, which in turn motivates the search of an eco-friendly substitute of the mixture.</a:t>
            </a:r>
          </a:p>
          <a:p>
            <a:pPr algn="just"/>
            <a:r>
              <a:rPr lang="en-US" sz="1800" dirty="0"/>
              <a:t>The substitute mixture should also give good efficiency and less streamer probability to achieve the physics goal of the experiment.</a:t>
            </a:r>
          </a:p>
          <a:p>
            <a:pPr algn="just"/>
            <a:r>
              <a:rPr lang="en-US" sz="1800" dirty="0"/>
              <a:t>This work tries to establish a simulation framework to find out streamer probability of any gas mixture from the gas properties. </a:t>
            </a:r>
          </a:p>
        </p:txBody>
      </p:sp>
      <p:sp>
        <p:nvSpPr>
          <p:cNvPr id="4" name="Date Placeholder 3">
            <a:extLst>
              <a:ext uri="{FF2B5EF4-FFF2-40B4-BE49-F238E27FC236}">
                <a16:creationId xmlns:a16="http://schemas.microsoft.com/office/drawing/2014/main" id="{B56D46BF-7BB2-4F3D-8111-8FC8B6574511}"/>
              </a:ext>
            </a:extLst>
          </p:cNvPr>
          <p:cNvSpPr>
            <a:spLocks noGrp="1"/>
          </p:cNvSpPr>
          <p:nvPr>
            <p:ph type="dt" sz="half" idx="10"/>
          </p:nvPr>
        </p:nvSpPr>
        <p:spPr/>
        <p:txBody>
          <a:bodyPr/>
          <a:lstStyle/>
          <a:p>
            <a:r>
              <a:rPr lang="en-US"/>
              <a:t>14/02/2020</a:t>
            </a:r>
          </a:p>
        </p:txBody>
      </p:sp>
      <p:sp>
        <p:nvSpPr>
          <p:cNvPr id="7" name="Footer Placeholder 6">
            <a:extLst>
              <a:ext uri="{FF2B5EF4-FFF2-40B4-BE49-F238E27FC236}">
                <a16:creationId xmlns:a16="http://schemas.microsoft.com/office/drawing/2014/main" id="{2A506509-F343-4A24-9444-37015F073AE8}"/>
              </a:ext>
            </a:extLst>
          </p:cNvPr>
          <p:cNvSpPr>
            <a:spLocks noGrp="1"/>
          </p:cNvSpPr>
          <p:nvPr>
            <p:ph type="ftr" sz="quarter" idx="11"/>
          </p:nvPr>
        </p:nvSpPr>
        <p:spPr/>
        <p:txBody>
          <a:bodyPr/>
          <a:lstStyle/>
          <a:p>
            <a:r>
              <a:rPr lang="en-US"/>
              <a:t>RPC2020</a:t>
            </a:r>
            <a:endParaRPr lang="en-US" dirty="0"/>
          </a:p>
        </p:txBody>
      </p:sp>
      <p:sp>
        <p:nvSpPr>
          <p:cNvPr id="8" name="Slide Number Placeholder 7">
            <a:extLst>
              <a:ext uri="{FF2B5EF4-FFF2-40B4-BE49-F238E27FC236}">
                <a16:creationId xmlns:a16="http://schemas.microsoft.com/office/drawing/2014/main" id="{F1E5F561-3BF0-41E9-B13C-5D2E18FA7151}"/>
              </a:ext>
            </a:extLst>
          </p:cNvPr>
          <p:cNvSpPr>
            <a:spLocks noGrp="1"/>
          </p:cNvSpPr>
          <p:nvPr>
            <p:ph type="sldNum" sz="quarter" idx="12"/>
          </p:nvPr>
        </p:nvSpPr>
        <p:spPr/>
        <p:txBody>
          <a:bodyPr/>
          <a:lstStyle/>
          <a:p>
            <a:fld id="{25BA54BD-C84D-46CE-8B72-31BFB26ABA43}" type="slidenum">
              <a:rPr lang="en-US" smtClean="0"/>
              <a:t>2</a:t>
            </a:fld>
            <a:endParaRPr lang="en-US" dirty="0"/>
          </a:p>
        </p:txBody>
      </p:sp>
      <p:pic>
        <p:nvPicPr>
          <p:cNvPr id="10" name="Picture 9">
            <a:extLst>
              <a:ext uri="{FF2B5EF4-FFF2-40B4-BE49-F238E27FC236}">
                <a16:creationId xmlns:a16="http://schemas.microsoft.com/office/drawing/2014/main" id="{DAD941D9-FC5A-41CF-9BDA-70CD550E58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53786" y="2819400"/>
            <a:ext cx="3255753" cy="2438400"/>
          </a:xfrm>
          <a:prstGeom prst="rect">
            <a:avLst/>
          </a:prstGeom>
        </p:spPr>
      </p:pic>
      <p:sp>
        <p:nvSpPr>
          <p:cNvPr id="11" name="TextBox 10">
            <a:extLst>
              <a:ext uri="{FF2B5EF4-FFF2-40B4-BE49-F238E27FC236}">
                <a16:creationId xmlns:a16="http://schemas.microsoft.com/office/drawing/2014/main" id="{AD4787CF-1C01-40E1-A83C-19CA751B46B7}"/>
              </a:ext>
            </a:extLst>
          </p:cNvPr>
          <p:cNvSpPr txBox="1"/>
          <p:nvPr/>
        </p:nvSpPr>
        <p:spPr>
          <a:xfrm>
            <a:off x="9218612" y="5486400"/>
            <a:ext cx="2514600" cy="424732"/>
          </a:xfrm>
          <a:prstGeom prst="rect">
            <a:avLst/>
          </a:prstGeom>
          <a:noFill/>
        </p:spPr>
        <p:txBody>
          <a:bodyPr wrap="square" rtlCol="0">
            <a:spAutoFit/>
          </a:bodyPr>
          <a:lstStyle/>
          <a:p>
            <a:pPr algn="ctr">
              <a:lnSpc>
                <a:spcPct val="90000"/>
              </a:lnSpc>
            </a:pPr>
            <a:r>
              <a:rPr lang="en-US" sz="2400" dirty="0"/>
              <a:t>Mini-ICAL</a:t>
            </a:r>
          </a:p>
        </p:txBody>
      </p:sp>
    </p:spTree>
    <p:extLst>
      <p:ext uri="{BB962C8B-B14F-4D97-AF65-F5344CB8AC3E}">
        <p14:creationId xmlns:p14="http://schemas.microsoft.com/office/powerpoint/2010/main" val="694576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8E90A-0B3F-44B7-92B0-A8C941EBA580}"/>
              </a:ext>
            </a:extLst>
          </p:cNvPr>
          <p:cNvSpPr>
            <a:spLocks noGrp="1"/>
          </p:cNvSpPr>
          <p:nvPr>
            <p:ph type="title"/>
          </p:nvPr>
        </p:nvSpPr>
        <p:spPr/>
        <p:txBody>
          <a:bodyPr/>
          <a:lstStyle/>
          <a:p>
            <a:pPr algn="ctr"/>
            <a:r>
              <a:rPr lang="en-US" dirty="0"/>
              <a:t>Outline of The Work</a:t>
            </a:r>
          </a:p>
        </p:txBody>
      </p:sp>
      <p:sp>
        <p:nvSpPr>
          <p:cNvPr id="3" name="Content Placeholder 2">
            <a:extLst>
              <a:ext uri="{FF2B5EF4-FFF2-40B4-BE49-F238E27FC236}">
                <a16:creationId xmlns:a16="http://schemas.microsoft.com/office/drawing/2014/main" id="{46A7AD50-537C-4649-ADD5-BDC0B97932CF}"/>
              </a:ext>
            </a:extLst>
          </p:cNvPr>
          <p:cNvSpPr>
            <a:spLocks noGrp="1"/>
          </p:cNvSpPr>
          <p:nvPr>
            <p:ph idx="1"/>
          </p:nvPr>
        </p:nvSpPr>
        <p:spPr/>
        <p:txBody>
          <a:bodyPr/>
          <a:lstStyle/>
          <a:p>
            <a:pPr algn="just"/>
            <a:r>
              <a:rPr lang="en-US" dirty="0"/>
              <a:t>We have considered a 2D model of RPC to simulate streamer.</a:t>
            </a:r>
          </a:p>
          <a:p>
            <a:pPr algn="just"/>
            <a:r>
              <a:rPr lang="en-US" dirty="0"/>
              <a:t>COMSOL Multiphysics, MAGBOLTZ and HEED are used for simulation.</a:t>
            </a:r>
          </a:p>
          <a:p>
            <a:pPr algn="just"/>
            <a:r>
              <a:rPr lang="en-US" dirty="0"/>
              <a:t>For simulation 94 GB RAM, 2.4 GHz*8 computational resource is used.</a:t>
            </a:r>
          </a:p>
          <a:p>
            <a:pPr algn="just"/>
            <a:r>
              <a:rPr lang="en-US" dirty="0"/>
              <a:t>The result of simulation is then compared with experimental data.</a:t>
            </a:r>
          </a:p>
          <a:p>
            <a:pPr algn="just"/>
            <a:r>
              <a:rPr lang="en-US" dirty="0"/>
              <a:t>The experiment is carried out using a glass RPC. The gas mixture used for the experiment and simulation is R134a : isobutane = 95 : 5.</a:t>
            </a:r>
          </a:p>
        </p:txBody>
      </p:sp>
      <p:sp>
        <p:nvSpPr>
          <p:cNvPr id="4" name="Footer Placeholder 3">
            <a:extLst>
              <a:ext uri="{FF2B5EF4-FFF2-40B4-BE49-F238E27FC236}">
                <a16:creationId xmlns:a16="http://schemas.microsoft.com/office/drawing/2014/main" id="{2877BED2-103C-4A04-8E44-C13107FED84F}"/>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88CBBF12-5E17-4A51-B50F-D7D41AB4C969}"/>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3F486F69-8AC3-44AD-B36A-9BCD7F94C283}"/>
              </a:ext>
            </a:extLst>
          </p:cNvPr>
          <p:cNvSpPr>
            <a:spLocks noGrp="1"/>
          </p:cNvSpPr>
          <p:nvPr>
            <p:ph type="sldNum" sz="quarter" idx="12"/>
          </p:nvPr>
        </p:nvSpPr>
        <p:spPr/>
        <p:txBody>
          <a:bodyPr/>
          <a:lstStyle/>
          <a:p>
            <a:fld id="{25BA54BD-C84D-46CE-8B72-31BFB26ABA43}" type="slidenum">
              <a:rPr lang="en-US" smtClean="0"/>
              <a:t>3</a:t>
            </a:fld>
            <a:endParaRPr lang="en-US" dirty="0"/>
          </a:p>
        </p:txBody>
      </p:sp>
    </p:spTree>
    <p:extLst>
      <p:ext uri="{BB962C8B-B14F-4D97-AF65-F5344CB8AC3E}">
        <p14:creationId xmlns:p14="http://schemas.microsoft.com/office/powerpoint/2010/main" val="3198949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C596A-3F20-4B26-B923-E877238BEDA8}"/>
              </a:ext>
            </a:extLst>
          </p:cNvPr>
          <p:cNvSpPr>
            <a:spLocks noGrp="1"/>
          </p:cNvSpPr>
          <p:nvPr>
            <p:ph type="title"/>
          </p:nvPr>
        </p:nvSpPr>
        <p:spPr/>
        <p:txBody>
          <a:bodyPr/>
          <a:lstStyle/>
          <a:p>
            <a:pPr algn="ctr"/>
            <a:r>
              <a:rPr lang="en-US" dirty="0"/>
              <a:t>Simulation Model</a:t>
            </a:r>
          </a:p>
        </p:txBody>
      </p:sp>
      <p:sp>
        <p:nvSpPr>
          <p:cNvPr id="3" name="Content Placeholder 2">
            <a:extLst>
              <a:ext uri="{FF2B5EF4-FFF2-40B4-BE49-F238E27FC236}">
                <a16:creationId xmlns:a16="http://schemas.microsoft.com/office/drawing/2014/main" id="{CBE2CF74-514F-45F8-949F-B1A136892101}"/>
              </a:ext>
            </a:extLst>
          </p:cNvPr>
          <p:cNvSpPr>
            <a:spLocks noGrp="1"/>
          </p:cNvSpPr>
          <p:nvPr>
            <p:ph idx="1"/>
          </p:nvPr>
        </p:nvSpPr>
        <p:spPr>
          <a:xfrm>
            <a:off x="379412" y="1614719"/>
            <a:ext cx="11583987" cy="4786081"/>
          </a:xfrm>
        </p:spPr>
        <p:txBody>
          <a:bodyPr>
            <a:normAutofit lnSpcReduction="10000"/>
          </a:bodyPr>
          <a:lstStyle/>
          <a:p>
            <a:pPr algn="just"/>
            <a:r>
              <a:rPr lang="en-US" sz="2000" dirty="0"/>
              <a:t>We have used hydrodynamic model to study streamer in RPC.</a:t>
            </a:r>
          </a:p>
          <a:p>
            <a:pPr algn="just"/>
            <a:r>
              <a:rPr lang="en-US" sz="2000" dirty="0"/>
              <a:t>The basic idea was followed from the model described in RD51 –NOTE-2011-005, by P. Fonte.</a:t>
            </a:r>
          </a:p>
          <a:p>
            <a:pPr algn="just"/>
            <a:r>
              <a:rPr lang="en-US" sz="2000" dirty="0"/>
              <a:t>For our work we have made some changes</a:t>
            </a:r>
          </a:p>
          <a:p>
            <a:pPr marL="457200" indent="-457200" algn="just">
              <a:buFont typeface="+mj-lt"/>
              <a:buAutoNum type="alphaLcParenR"/>
            </a:pPr>
            <a:r>
              <a:rPr lang="en-US" sz="2000" dirty="0"/>
              <a:t>To match with RPC geometry instead of a 2D axisymmetric geometry,</a:t>
            </a:r>
          </a:p>
          <a:p>
            <a:pPr marL="0" indent="0" algn="just">
              <a:buNone/>
            </a:pPr>
            <a:r>
              <a:rPr lang="en-US" sz="2000" dirty="0"/>
              <a:t> we have built a 2D model.</a:t>
            </a:r>
          </a:p>
          <a:p>
            <a:pPr marL="457200" indent="-457200" algn="just">
              <a:buAutoNum type="alphaLcParenR" startAt="2"/>
            </a:pPr>
            <a:r>
              <a:rPr lang="en-US" sz="2000" dirty="0"/>
              <a:t>We have used anisotropic diffusion coefficient.</a:t>
            </a:r>
          </a:p>
          <a:p>
            <a:pPr marL="457200" indent="-457200" algn="just">
              <a:buAutoNum type="alphaLcParenR" startAt="2"/>
            </a:pPr>
            <a:r>
              <a:rPr lang="en-US" sz="2000" dirty="0"/>
              <a:t>For ions we have incorporated convection also.</a:t>
            </a:r>
          </a:p>
          <a:p>
            <a:pPr marL="457200" indent="-457200" algn="just">
              <a:buAutoNum type="alphaLcParenR" startAt="2"/>
            </a:pPr>
            <a:r>
              <a:rPr lang="en-US" sz="2000" dirty="0"/>
              <a:t>We have incorporated two stop conditions. </a:t>
            </a:r>
          </a:p>
          <a:p>
            <a:pPr marL="0" indent="0" algn="just">
              <a:buNone/>
            </a:pPr>
            <a:r>
              <a:rPr lang="en-US" sz="2000" dirty="0"/>
              <a:t>	1. The first stop condition is, when the number of electron in the geometry is less than one.</a:t>
            </a:r>
          </a:p>
          <a:p>
            <a:pPr marL="0" indent="0" algn="just">
              <a:buNone/>
            </a:pPr>
            <a:r>
              <a:rPr lang="en-US" sz="2000" dirty="0"/>
              <a:t>	2. The simulation stops when the electron density reaches 10</a:t>
            </a:r>
            <a:r>
              <a:rPr lang="en-US" sz="2000" baseline="30000" dirty="0"/>
              <a:t>-4  </a:t>
            </a:r>
            <a:r>
              <a:rPr lang="en-US" sz="2000" dirty="0"/>
              <a:t>(mol/m^3)</a:t>
            </a:r>
            <a:r>
              <a:rPr lang="en-US" sz="2000" baseline="30000" dirty="0"/>
              <a:t>  </a:t>
            </a:r>
            <a:r>
              <a:rPr lang="en-US" sz="2000" dirty="0"/>
              <a:t>at the cathode.</a:t>
            </a:r>
          </a:p>
          <a:p>
            <a:pPr algn="just"/>
            <a:endParaRPr lang="en-US" sz="2000" dirty="0"/>
          </a:p>
        </p:txBody>
      </p:sp>
      <p:sp>
        <p:nvSpPr>
          <p:cNvPr id="4" name="Footer Placeholder 3">
            <a:extLst>
              <a:ext uri="{FF2B5EF4-FFF2-40B4-BE49-F238E27FC236}">
                <a16:creationId xmlns:a16="http://schemas.microsoft.com/office/drawing/2014/main" id="{45C2EEEA-2F4C-4886-8B43-36FDFE6E2211}"/>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CCAD1C96-F17C-4DF1-AA89-4BFEA9B48D9F}"/>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C9EA1651-8C82-46D6-8E8E-1488F603F368}"/>
              </a:ext>
            </a:extLst>
          </p:cNvPr>
          <p:cNvSpPr>
            <a:spLocks noGrp="1"/>
          </p:cNvSpPr>
          <p:nvPr>
            <p:ph type="sldNum" sz="quarter" idx="12"/>
          </p:nvPr>
        </p:nvSpPr>
        <p:spPr/>
        <p:txBody>
          <a:bodyPr/>
          <a:lstStyle/>
          <a:p>
            <a:fld id="{25BA54BD-C84D-46CE-8B72-31BFB26ABA43}" type="slidenum">
              <a:rPr lang="en-US" smtClean="0"/>
              <a:t>4</a:t>
            </a:fld>
            <a:endParaRPr lang="en-US" dirty="0"/>
          </a:p>
        </p:txBody>
      </p:sp>
      <p:pic>
        <p:nvPicPr>
          <p:cNvPr id="9" name="Picture 8">
            <a:extLst>
              <a:ext uri="{FF2B5EF4-FFF2-40B4-BE49-F238E27FC236}">
                <a16:creationId xmlns:a16="http://schemas.microsoft.com/office/drawing/2014/main" id="{6C280661-369F-49F0-835B-C6480C8A27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5012" y="3429000"/>
            <a:ext cx="3681199" cy="1981200"/>
          </a:xfrm>
          <a:prstGeom prst="rect">
            <a:avLst/>
          </a:prstGeom>
        </p:spPr>
      </p:pic>
    </p:spTree>
    <p:extLst>
      <p:ext uri="{BB962C8B-B14F-4D97-AF65-F5344CB8AC3E}">
        <p14:creationId xmlns:p14="http://schemas.microsoft.com/office/powerpoint/2010/main" val="100938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A484A3-4844-4642-9C77-59F7BC521F25}"/>
              </a:ext>
            </a:extLst>
          </p:cNvPr>
          <p:cNvSpPr>
            <a:spLocks noGrp="1"/>
          </p:cNvSpPr>
          <p:nvPr>
            <p:ph type="title"/>
          </p:nvPr>
        </p:nvSpPr>
        <p:spPr/>
        <p:txBody>
          <a:bodyPr/>
          <a:lstStyle/>
          <a:p>
            <a:pPr algn="ctr"/>
            <a:r>
              <a:rPr lang="en-US" dirty="0"/>
              <a:t>Simulation Model</a:t>
            </a:r>
          </a:p>
        </p:txBody>
      </p:sp>
      <p:sp>
        <p:nvSpPr>
          <p:cNvPr id="4" name="Footer Placeholder 3">
            <a:extLst>
              <a:ext uri="{FF2B5EF4-FFF2-40B4-BE49-F238E27FC236}">
                <a16:creationId xmlns:a16="http://schemas.microsoft.com/office/drawing/2014/main" id="{114EFA71-E3EB-44F9-8E1B-C96FB1F706BD}"/>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968379E3-3246-4D00-B4B9-405143F98193}"/>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F2EC6CA1-3689-419E-8F60-092CABC03A56}"/>
              </a:ext>
            </a:extLst>
          </p:cNvPr>
          <p:cNvSpPr>
            <a:spLocks noGrp="1"/>
          </p:cNvSpPr>
          <p:nvPr>
            <p:ph type="sldNum" sz="quarter" idx="12"/>
          </p:nvPr>
        </p:nvSpPr>
        <p:spPr/>
        <p:txBody>
          <a:bodyPr/>
          <a:lstStyle/>
          <a:p>
            <a:fld id="{25BA54BD-C84D-46CE-8B72-31BFB26ABA43}" type="slidenum">
              <a:rPr lang="en-US" smtClean="0"/>
              <a:t>5</a:t>
            </a:fld>
            <a:endParaRPr lang="en-US" dirty="0"/>
          </a:p>
        </p:txBody>
      </p:sp>
      <p:pic>
        <p:nvPicPr>
          <p:cNvPr id="14" name="Content Placeholder 13">
            <a:extLst>
              <a:ext uri="{FF2B5EF4-FFF2-40B4-BE49-F238E27FC236}">
                <a16:creationId xmlns:a16="http://schemas.microsoft.com/office/drawing/2014/main" id="{C3E77E10-7375-4DF1-9F12-DB181E460C9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5612" y="1682669"/>
            <a:ext cx="3276600" cy="3276600"/>
          </a:xfrm>
        </p:spPr>
      </p:pic>
      <p:pic>
        <p:nvPicPr>
          <p:cNvPr id="16" name="Picture 15">
            <a:extLst>
              <a:ext uri="{FF2B5EF4-FFF2-40B4-BE49-F238E27FC236}">
                <a16:creationId xmlns:a16="http://schemas.microsoft.com/office/drawing/2014/main" id="{65BE1E7A-B430-420A-899E-54EB934091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8012" y="1679535"/>
            <a:ext cx="3276600" cy="3276600"/>
          </a:xfrm>
          <a:prstGeom prst="rect">
            <a:avLst/>
          </a:prstGeom>
        </p:spPr>
      </p:pic>
      <p:pic>
        <p:nvPicPr>
          <p:cNvPr id="18" name="Picture 17">
            <a:extLst>
              <a:ext uri="{FF2B5EF4-FFF2-40B4-BE49-F238E27FC236}">
                <a16:creationId xmlns:a16="http://schemas.microsoft.com/office/drawing/2014/main" id="{DE5B65D4-6C63-4B38-AC5C-A308B315AD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0412" y="1679535"/>
            <a:ext cx="3276600" cy="3276600"/>
          </a:xfrm>
          <a:prstGeom prst="rect">
            <a:avLst/>
          </a:prstGeom>
        </p:spPr>
      </p:pic>
      <p:sp>
        <p:nvSpPr>
          <p:cNvPr id="19" name="TextBox 18">
            <a:extLst>
              <a:ext uri="{FF2B5EF4-FFF2-40B4-BE49-F238E27FC236}">
                <a16:creationId xmlns:a16="http://schemas.microsoft.com/office/drawing/2014/main" id="{7A997AAD-E44C-4446-BC46-579E2837F1A7}"/>
              </a:ext>
            </a:extLst>
          </p:cNvPr>
          <p:cNvSpPr txBox="1"/>
          <p:nvPr/>
        </p:nvSpPr>
        <p:spPr>
          <a:xfrm>
            <a:off x="912812" y="5257800"/>
            <a:ext cx="2743200" cy="424732"/>
          </a:xfrm>
          <a:prstGeom prst="rect">
            <a:avLst/>
          </a:prstGeom>
          <a:noFill/>
        </p:spPr>
        <p:txBody>
          <a:bodyPr wrap="square" rtlCol="0">
            <a:spAutoFit/>
          </a:bodyPr>
          <a:lstStyle/>
          <a:p>
            <a:pPr algn="ctr">
              <a:lnSpc>
                <a:spcPct val="90000"/>
              </a:lnSpc>
            </a:pPr>
            <a:r>
              <a:rPr lang="en-US" sz="2400" dirty="0"/>
              <a:t>Model Geometry</a:t>
            </a:r>
          </a:p>
        </p:txBody>
      </p:sp>
      <p:sp>
        <p:nvSpPr>
          <p:cNvPr id="20" name="TextBox 19">
            <a:extLst>
              <a:ext uri="{FF2B5EF4-FFF2-40B4-BE49-F238E27FC236}">
                <a16:creationId xmlns:a16="http://schemas.microsoft.com/office/drawing/2014/main" id="{3EE0E222-B3A1-4FA4-AE57-FAD2D869C201}"/>
              </a:ext>
            </a:extLst>
          </p:cNvPr>
          <p:cNvSpPr txBox="1"/>
          <p:nvPr/>
        </p:nvSpPr>
        <p:spPr>
          <a:xfrm>
            <a:off x="4684712" y="5244493"/>
            <a:ext cx="2743200" cy="424732"/>
          </a:xfrm>
          <a:prstGeom prst="rect">
            <a:avLst/>
          </a:prstGeom>
          <a:noFill/>
        </p:spPr>
        <p:txBody>
          <a:bodyPr wrap="square" rtlCol="0">
            <a:spAutoFit/>
          </a:bodyPr>
          <a:lstStyle/>
          <a:p>
            <a:pPr algn="ctr">
              <a:lnSpc>
                <a:spcPct val="90000"/>
              </a:lnSpc>
            </a:pPr>
            <a:r>
              <a:rPr lang="en-US" sz="2400" dirty="0"/>
              <a:t>Model Mesh</a:t>
            </a:r>
          </a:p>
        </p:txBody>
      </p:sp>
      <p:sp>
        <p:nvSpPr>
          <p:cNvPr id="21" name="TextBox 20">
            <a:extLst>
              <a:ext uri="{FF2B5EF4-FFF2-40B4-BE49-F238E27FC236}">
                <a16:creationId xmlns:a16="http://schemas.microsoft.com/office/drawing/2014/main" id="{F54661BF-218C-4525-9735-ED2CA88664FE}"/>
              </a:ext>
            </a:extLst>
          </p:cNvPr>
          <p:cNvSpPr txBox="1"/>
          <p:nvPr/>
        </p:nvSpPr>
        <p:spPr>
          <a:xfrm>
            <a:off x="8647112" y="5176255"/>
            <a:ext cx="2743200" cy="757130"/>
          </a:xfrm>
          <a:prstGeom prst="rect">
            <a:avLst/>
          </a:prstGeom>
          <a:noFill/>
        </p:spPr>
        <p:txBody>
          <a:bodyPr wrap="square" rtlCol="0">
            <a:spAutoFit/>
          </a:bodyPr>
          <a:lstStyle/>
          <a:p>
            <a:pPr algn="ctr">
              <a:lnSpc>
                <a:spcPct val="90000"/>
              </a:lnSpc>
            </a:pPr>
            <a:r>
              <a:rPr lang="en-US" sz="2400" dirty="0"/>
              <a:t>Initial Voltage Distribution </a:t>
            </a:r>
          </a:p>
        </p:txBody>
      </p:sp>
    </p:spTree>
    <p:extLst>
      <p:ext uri="{BB962C8B-B14F-4D97-AF65-F5344CB8AC3E}">
        <p14:creationId xmlns:p14="http://schemas.microsoft.com/office/powerpoint/2010/main" val="114209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1BB2A-6C0C-475B-A045-420FE8612144}"/>
              </a:ext>
            </a:extLst>
          </p:cNvPr>
          <p:cNvSpPr>
            <a:spLocks noGrp="1"/>
          </p:cNvSpPr>
          <p:nvPr>
            <p:ph type="title"/>
          </p:nvPr>
        </p:nvSpPr>
        <p:spPr/>
        <p:txBody>
          <a:bodyPr/>
          <a:lstStyle/>
          <a:p>
            <a:pPr algn="ctr"/>
            <a:r>
              <a:rPr lang="en-US" dirty="0"/>
              <a:t>Information of Primary Electrons and Gas Properties</a:t>
            </a:r>
          </a:p>
        </p:txBody>
      </p:sp>
      <p:sp>
        <p:nvSpPr>
          <p:cNvPr id="3" name="Content Placeholder 2">
            <a:extLst>
              <a:ext uri="{FF2B5EF4-FFF2-40B4-BE49-F238E27FC236}">
                <a16:creationId xmlns:a16="http://schemas.microsoft.com/office/drawing/2014/main" id="{68435494-6765-40B7-A184-5CE6CC93FDCD}"/>
              </a:ext>
            </a:extLst>
          </p:cNvPr>
          <p:cNvSpPr>
            <a:spLocks noGrp="1"/>
          </p:cNvSpPr>
          <p:nvPr>
            <p:ph idx="1"/>
          </p:nvPr>
        </p:nvSpPr>
        <p:spPr/>
        <p:txBody>
          <a:bodyPr/>
          <a:lstStyle/>
          <a:p>
            <a:pPr algn="just"/>
            <a:r>
              <a:rPr lang="en-US" dirty="0"/>
              <a:t>To have an idea of the streamer probability we have used information about primary electron number and their positions from HEED.</a:t>
            </a:r>
          </a:p>
          <a:p>
            <a:pPr algn="just"/>
            <a:r>
              <a:rPr lang="en-US" dirty="0"/>
              <a:t>For the above, we have generated muon with energy between 1 GeV to 10 GeV following a energy dependent flux (E</a:t>
            </a:r>
            <a:r>
              <a:rPr lang="en-US" baseline="30000" dirty="0"/>
              <a:t>-2.7 </a:t>
            </a:r>
            <a:r>
              <a:rPr lang="en-US" dirty="0"/>
              <a:t>).</a:t>
            </a:r>
          </a:p>
          <a:p>
            <a:pPr algn="just"/>
            <a:r>
              <a:rPr lang="en-US" dirty="0"/>
              <a:t>Mostly vertical muons are chosen to find the number of primaries.</a:t>
            </a:r>
          </a:p>
          <a:p>
            <a:pPr algn="just"/>
            <a:r>
              <a:rPr lang="en-US" dirty="0"/>
              <a:t>MAGBOLTZ is used  to find the electron transport properties in the gas for different electric field.</a:t>
            </a:r>
          </a:p>
        </p:txBody>
      </p:sp>
      <p:sp>
        <p:nvSpPr>
          <p:cNvPr id="4" name="Footer Placeholder 3">
            <a:extLst>
              <a:ext uri="{FF2B5EF4-FFF2-40B4-BE49-F238E27FC236}">
                <a16:creationId xmlns:a16="http://schemas.microsoft.com/office/drawing/2014/main" id="{A04E6444-6872-4902-876F-2034B40EF9AC}"/>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90B7D15C-247B-42A6-9419-14CCFA9DAF37}"/>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8F78EE98-2D3B-40EA-838E-C559505767C7}"/>
              </a:ext>
            </a:extLst>
          </p:cNvPr>
          <p:cNvSpPr>
            <a:spLocks noGrp="1"/>
          </p:cNvSpPr>
          <p:nvPr>
            <p:ph type="sldNum" sz="quarter" idx="12"/>
          </p:nvPr>
        </p:nvSpPr>
        <p:spPr/>
        <p:txBody>
          <a:bodyPr/>
          <a:lstStyle/>
          <a:p>
            <a:fld id="{25BA54BD-C84D-46CE-8B72-31BFB26ABA43}" type="slidenum">
              <a:rPr lang="en-US" smtClean="0"/>
              <a:t>6</a:t>
            </a:fld>
            <a:endParaRPr lang="en-US" dirty="0"/>
          </a:p>
        </p:txBody>
      </p:sp>
    </p:spTree>
    <p:extLst>
      <p:ext uri="{BB962C8B-B14F-4D97-AF65-F5344CB8AC3E}">
        <p14:creationId xmlns:p14="http://schemas.microsoft.com/office/powerpoint/2010/main" val="2363207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A026D-2DF4-40A7-B937-DFAEF4310ED8}"/>
              </a:ext>
            </a:extLst>
          </p:cNvPr>
          <p:cNvSpPr>
            <a:spLocks noGrp="1"/>
          </p:cNvSpPr>
          <p:nvPr>
            <p:ph type="title"/>
          </p:nvPr>
        </p:nvSpPr>
        <p:spPr/>
        <p:txBody>
          <a:bodyPr/>
          <a:lstStyle/>
          <a:p>
            <a:pPr algn="ctr"/>
            <a:r>
              <a:rPr lang="en-US" dirty="0"/>
              <a:t>Inclusion of Primary Electrons</a:t>
            </a:r>
          </a:p>
        </p:txBody>
      </p:sp>
      <p:pic>
        <p:nvPicPr>
          <p:cNvPr id="8" name="Content Placeholder 7">
            <a:extLst>
              <a:ext uri="{FF2B5EF4-FFF2-40B4-BE49-F238E27FC236}">
                <a16:creationId xmlns:a16="http://schemas.microsoft.com/office/drawing/2014/main" id="{D5DCF115-3999-4311-AFC7-7C039D3ADDB6}"/>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0812" y="1990726"/>
            <a:ext cx="3467100" cy="3467100"/>
          </a:xfrm>
        </p:spPr>
      </p:pic>
      <p:sp>
        <p:nvSpPr>
          <p:cNvPr id="4" name="Footer Placeholder 3">
            <a:extLst>
              <a:ext uri="{FF2B5EF4-FFF2-40B4-BE49-F238E27FC236}">
                <a16:creationId xmlns:a16="http://schemas.microsoft.com/office/drawing/2014/main" id="{2D728CE9-B108-4A58-B9E6-7E4776FD8518}"/>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F7720A6F-97AB-4B34-B2B2-6738E66F0940}"/>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EDBADBC5-466C-471B-8D42-9D8553C79F5A}"/>
              </a:ext>
            </a:extLst>
          </p:cNvPr>
          <p:cNvSpPr>
            <a:spLocks noGrp="1"/>
          </p:cNvSpPr>
          <p:nvPr>
            <p:ph type="sldNum" sz="quarter" idx="12"/>
          </p:nvPr>
        </p:nvSpPr>
        <p:spPr/>
        <p:txBody>
          <a:bodyPr/>
          <a:lstStyle/>
          <a:p>
            <a:fld id="{25BA54BD-C84D-46CE-8B72-31BFB26ABA43}" type="slidenum">
              <a:rPr lang="en-US" smtClean="0"/>
              <a:t>7</a:t>
            </a:fld>
            <a:endParaRPr lang="en-US" dirty="0"/>
          </a:p>
        </p:txBody>
      </p:sp>
      <p:pic>
        <p:nvPicPr>
          <p:cNvPr id="10" name="Picture 9">
            <a:extLst>
              <a:ext uri="{FF2B5EF4-FFF2-40B4-BE49-F238E27FC236}">
                <a16:creationId xmlns:a16="http://schemas.microsoft.com/office/drawing/2014/main" id="{D4FFF509-D950-452B-9394-D46D80883E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3212" y="2110687"/>
            <a:ext cx="4121454" cy="2792655"/>
          </a:xfrm>
          <a:prstGeom prst="rect">
            <a:avLst/>
          </a:prstGeom>
        </p:spPr>
      </p:pic>
      <p:pic>
        <p:nvPicPr>
          <p:cNvPr id="12" name="Picture 11">
            <a:extLst>
              <a:ext uri="{FF2B5EF4-FFF2-40B4-BE49-F238E27FC236}">
                <a16:creationId xmlns:a16="http://schemas.microsoft.com/office/drawing/2014/main" id="{130C14AE-CE79-4B70-A27D-1F88992AAA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5769" y="2110688"/>
            <a:ext cx="4121243" cy="2792655"/>
          </a:xfrm>
          <a:prstGeom prst="rect">
            <a:avLst/>
          </a:prstGeom>
        </p:spPr>
      </p:pic>
      <p:sp>
        <p:nvSpPr>
          <p:cNvPr id="3" name="TextBox 2">
            <a:extLst>
              <a:ext uri="{FF2B5EF4-FFF2-40B4-BE49-F238E27FC236}">
                <a16:creationId xmlns:a16="http://schemas.microsoft.com/office/drawing/2014/main" id="{C1640A22-D513-4724-B8AB-878C44BF1843}"/>
              </a:ext>
            </a:extLst>
          </p:cNvPr>
          <p:cNvSpPr txBox="1"/>
          <p:nvPr/>
        </p:nvSpPr>
        <p:spPr>
          <a:xfrm>
            <a:off x="303212" y="5562600"/>
            <a:ext cx="3048000" cy="923330"/>
          </a:xfrm>
          <a:prstGeom prst="rect">
            <a:avLst/>
          </a:prstGeom>
          <a:noFill/>
        </p:spPr>
        <p:txBody>
          <a:bodyPr wrap="square" rtlCol="0">
            <a:spAutoFit/>
          </a:bodyPr>
          <a:lstStyle/>
          <a:p>
            <a:pPr>
              <a:lnSpc>
                <a:spcPct val="90000"/>
              </a:lnSpc>
            </a:pPr>
            <a:r>
              <a:rPr lang="en-US" sz="2000" dirty="0"/>
              <a:t>Initial Electron Distribution</a:t>
            </a:r>
          </a:p>
          <a:p>
            <a:pPr>
              <a:lnSpc>
                <a:spcPct val="90000"/>
              </a:lnSpc>
            </a:pPr>
            <a:r>
              <a:rPr lang="en-US" sz="2000" dirty="0"/>
              <a:t>    No. of electrons = 10</a:t>
            </a:r>
          </a:p>
          <a:p>
            <a:pPr>
              <a:lnSpc>
                <a:spcPct val="90000"/>
              </a:lnSpc>
            </a:pPr>
            <a:r>
              <a:rPr lang="en-US" sz="2000" dirty="0" err="1"/>
              <a:t>σ</a:t>
            </a:r>
            <a:r>
              <a:rPr lang="en-US" sz="2000" baseline="-25000" dirty="0" err="1"/>
              <a:t>x</a:t>
            </a:r>
            <a:r>
              <a:rPr lang="en-US" sz="2000" baseline="-25000" dirty="0"/>
              <a:t> </a:t>
            </a:r>
            <a:r>
              <a:rPr lang="en-US" sz="2000" dirty="0"/>
              <a:t> = 0.01 mm, </a:t>
            </a:r>
            <a:r>
              <a:rPr lang="en-US" sz="2000" dirty="0" err="1"/>
              <a:t>σ</a:t>
            </a:r>
            <a:r>
              <a:rPr lang="en-US" sz="2000" baseline="-25000" dirty="0" err="1"/>
              <a:t>y</a:t>
            </a:r>
            <a:r>
              <a:rPr lang="en-US" sz="2000" dirty="0"/>
              <a:t> = 0.1 mm</a:t>
            </a:r>
          </a:p>
        </p:txBody>
      </p:sp>
      <p:sp>
        <p:nvSpPr>
          <p:cNvPr id="11" name="TextBox 10">
            <a:extLst>
              <a:ext uri="{FF2B5EF4-FFF2-40B4-BE49-F238E27FC236}">
                <a16:creationId xmlns:a16="http://schemas.microsoft.com/office/drawing/2014/main" id="{AAF89078-FEEE-4ED6-9C1A-39AD60A5458E}"/>
              </a:ext>
            </a:extLst>
          </p:cNvPr>
          <p:cNvSpPr txBox="1"/>
          <p:nvPr/>
        </p:nvSpPr>
        <p:spPr>
          <a:xfrm>
            <a:off x="4113212" y="5029200"/>
            <a:ext cx="3411691" cy="369332"/>
          </a:xfrm>
          <a:prstGeom prst="rect">
            <a:avLst/>
          </a:prstGeom>
          <a:noFill/>
        </p:spPr>
        <p:txBody>
          <a:bodyPr wrap="square" rtlCol="0">
            <a:spAutoFit/>
          </a:bodyPr>
          <a:lstStyle/>
          <a:p>
            <a:pPr>
              <a:lnSpc>
                <a:spcPct val="90000"/>
              </a:lnSpc>
            </a:pPr>
            <a:r>
              <a:rPr lang="en-US" sz="2000" dirty="0"/>
              <a:t>Number of Primary Electrons</a:t>
            </a:r>
          </a:p>
        </p:txBody>
      </p:sp>
      <p:sp>
        <p:nvSpPr>
          <p:cNvPr id="13" name="TextBox 12">
            <a:extLst>
              <a:ext uri="{FF2B5EF4-FFF2-40B4-BE49-F238E27FC236}">
                <a16:creationId xmlns:a16="http://schemas.microsoft.com/office/drawing/2014/main" id="{9BA6D14C-52E5-4D0F-AACB-A20E6081E895}"/>
              </a:ext>
            </a:extLst>
          </p:cNvPr>
          <p:cNvSpPr txBox="1"/>
          <p:nvPr/>
        </p:nvSpPr>
        <p:spPr>
          <a:xfrm>
            <a:off x="8380412" y="5029200"/>
            <a:ext cx="3200401" cy="369332"/>
          </a:xfrm>
          <a:prstGeom prst="rect">
            <a:avLst/>
          </a:prstGeom>
          <a:noFill/>
        </p:spPr>
        <p:txBody>
          <a:bodyPr wrap="square" rtlCol="0">
            <a:spAutoFit/>
          </a:bodyPr>
          <a:lstStyle/>
          <a:p>
            <a:pPr>
              <a:lnSpc>
                <a:spcPct val="90000"/>
              </a:lnSpc>
            </a:pPr>
            <a:r>
              <a:rPr lang="en-US" sz="2000" dirty="0"/>
              <a:t>Mean Z Position of Electrons</a:t>
            </a:r>
          </a:p>
        </p:txBody>
      </p:sp>
    </p:spTree>
    <p:extLst>
      <p:ext uri="{BB962C8B-B14F-4D97-AF65-F5344CB8AC3E}">
        <p14:creationId xmlns:p14="http://schemas.microsoft.com/office/powerpoint/2010/main" val="1711467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8B9DB-354D-47B5-8194-A3410A1AE189}"/>
              </a:ext>
            </a:extLst>
          </p:cNvPr>
          <p:cNvSpPr>
            <a:spLocks noGrp="1"/>
          </p:cNvSpPr>
          <p:nvPr>
            <p:ph type="title"/>
          </p:nvPr>
        </p:nvSpPr>
        <p:spPr/>
        <p:txBody>
          <a:bodyPr/>
          <a:lstStyle/>
          <a:p>
            <a:pPr algn="ctr"/>
            <a:r>
              <a:rPr lang="en-US" dirty="0"/>
              <a:t>Experimental Procedure</a:t>
            </a:r>
          </a:p>
        </p:txBody>
      </p:sp>
      <p:pic>
        <p:nvPicPr>
          <p:cNvPr id="8" name="Content Placeholder 7">
            <a:extLst>
              <a:ext uri="{FF2B5EF4-FFF2-40B4-BE49-F238E27FC236}">
                <a16:creationId xmlns:a16="http://schemas.microsoft.com/office/drawing/2014/main" id="{D323C908-BAC6-4CB7-81DE-0BA057FDF0F3}"/>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5612" y="1905000"/>
            <a:ext cx="5689600" cy="4267200"/>
          </a:xfrm>
        </p:spPr>
      </p:pic>
      <p:sp>
        <p:nvSpPr>
          <p:cNvPr id="4" name="Footer Placeholder 3">
            <a:extLst>
              <a:ext uri="{FF2B5EF4-FFF2-40B4-BE49-F238E27FC236}">
                <a16:creationId xmlns:a16="http://schemas.microsoft.com/office/drawing/2014/main" id="{363AC227-2F67-4F3F-984B-7C0988BEA88A}"/>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CA4D15B6-CD62-4AB4-B6BD-70018D62AB79}"/>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356F53E5-8324-4949-B823-2BC106F2532F}"/>
              </a:ext>
            </a:extLst>
          </p:cNvPr>
          <p:cNvSpPr>
            <a:spLocks noGrp="1"/>
          </p:cNvSpPr>
          <p:nvPr>
            <p:ph type="sldNum" sz="quarter" idx="12"/>
          </p:nvPr>
        </p:nvSpPr>
        <p:spPr/>
        <p:txBody>
          <a:bodyPr/>
          <a:lstStyle/>
          <a:p>
            <a:fld id="{25BA54BD-C84D-46CE-8B72-31BFB26ABA43}" type="slidenum">
              <a:rPr lang="en-US" smtClean="0"/>
              <a:t>8</a:t>
            </a:fld>
            <a:endParaRPr lang="en-US" dirty="0"/>
          </a:p>
        </p:txBody>
      </p:sp>
      <p:sp>
        <p:nvSpPr>
          <p:cNvPr id="3" name="TextBox 2">
            <a:extLst>
              <a:ext uri="{FF2B5EF4-FFF2-40B4-BE49-F238E27FC236}">
                <a16:creationId xmlns:a16="http://schemas.microsoft.com/office/drawing/2014/main" id="{70D6E12D-BD59-42CA-868C-389E643753DE}"/>
              </a:ext>
            </a:extLst>
          </p:cNvPr>
          <p:cNvSpPr txBox="1"/>
          <p:nvPr/>
        </p:nvSpPr>
        <p:spPr>
          <a:xfrm>
            <a:off x="6399212" y="1905000"/>
            <a:ext cx="5105400" cy="3139321"/>
          </a:xfrm>
          <a:prstGeom prst="rect">
            <a:avLst/>
          </a:prstGeom>
          <a:noFill/>
        </p:spPr>
        <p:txBody>
          <a:bodyPr wrap="square" rtlCol="0">
            <a:spAutoFit/>
          </a:bodyPr>
          <a:lstStyle/>
          <a:p>
            <a:pPr marL="342900" indent="-342900" algn="just">
              <a:lnSpc>
                <a:spcPct val="90000"/>
              </a:lnSpc>
              <a:buFont typeface="Arial" panose="020B0604020202020204" pitchFamily="34" charset="0"/>
              <a:buChar char="•"/>
            </a:pPr>
            <a:r>
              <a:rPr lang="en-US" sz="2000" dirty="0"/>
              <a:t>We have used a 30 cm x  30 cm glass RPC.</a:t>
            </a:r>
          </a:p>
          <a:p>
            <a:pPr marL="342900" indent="-342900" algn="just">
              <a:lnSpc>
                <a:spcPct val="90000"/>
              </a:lnSpc>
              <a:buFont typeface="Arial" panose="020B0604020202020204" pitchFamily="34" charset="0"/>
              <a:buChar char="•"/>
            </a:pPr>
            <a:r>
              <a:rPr lang="en-US" sz="2000" dirty="0"/>
              <a:t>Coincidence of three scintillator signals are used as muon trigger.</a:t>
            </a:r>
          </a:p>
          <a:p>
            <a:pPr marL="342900" indent="-342900" algn="just">
              <a:lnSpc>
                <a:spcPct val="90000"/>
              </a:lnSpc>
              <a:buFont typeface="Arial" panose="020B0604020202020204" pitchFamily="34" charset="0"/>
              <a:buChar char="•"/>
            </a:pPr>
            <a:r>
              <a:rPr lang="en-US" sz="2000" dirty="0"/>
              <a:t>We have made spatial coincidence of the scintillators with one of the RPC strip.</a:t>
            </a:r>
          </a:p>
          <a:p>
            <a:pPr marL="342900" indent="-342900" algn="just">
              <a:lnSpc>
                <a:spcPct val="90000"/>
              </a:lnSpc>
              <a:buFont typeface="Arial" panose="020B0604020202020204" pitchFamily="34" charset="0"/>
              <a:buChar char="•"/>
            </a:pPr>
            <a:r>
              <a:rPr lang="en-US" sz="2000" dirty="0"/>
              <a:t>Data acquisition has been done for the coincident strip and one strip from either side of it, using oscilloscope and python based code on a computer.</a:t>
            </a:r>
          </a:p>
          <a:p>
            <a:pPr marL="342900" indent="-342900" algn="just">
              <a:lnSpc>
                <a:spcPct val="90000"/>
              </a:lnSpc>
              <a:buFont typeface="Arial" panose="020B0604020202020204" pitchFamily="34" charset="0"/>
              <a:buChar char="•"/>
            </a:pPr>
            <a:r>
              <a:rPr lang="en-US" sz="2000" dirty="0"/>
              <a:t>Data analysis has been done offline using ROOT and C++ based code.</a:t>
            </a:r>
          </a:p>
        </p:txBody>
      </p:sp>
    </p:spTree>
    <p:extLst>
      <p:ext uri="{BB962C8B-B14F-4D97-AF65-F5344CB8AC3E}">
        <p14:creationId xmlns:p14="http://schemas.microsoft.com/office/powerpoint/2010/main" val="1215386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B847A-95A2-4E04-A57D-BB24AAA62CD5}"/>
              </a:ext>
            </a:extLst>
          </p:cNvPr>
          <p:cNvSpPr>
            <a:spLocks noGrp="1"/>
          </p:cNvSpPr>
          <p:nvPr>
            <p:ph type="title"/>
          </p:nvPr>
        </p:nvSpPr>
        <p:spPr/>
        <p:txBody>
          <a:bodyPr/>
          <a:lstStyle/>
          <a:p>
            <a:pPr algn="ctr"/>
            <a:r>
              <a:rPr lang="en-US" dirty="0"/>
              <a:t>Streamer Probability Calculation</a:t>
            </a:r>
          </a:p>
        </p:txBody>
      </p:sp>
      <p:sp>
        <p:nvSpPr>
          <p:cNvPr id="3" name="Content Placeholder 2">
            <a:extLst>
              <a:ext uri="{FF2B5EF4-FFF2-40B4-BE49-F238E27FC236}">
                <a16:creationId xmlns:a16="http://schemas.microsoft.com/office/drawing/2014/main" id="{054FBBD1-6F55-45F6-A07A-A77A7ECBCD4B}"/>
              </a:ext>
            </a:extLst>
          </p:cNvPr>
          <p:cNvSpPr>
            <a:spLocks noGrp="1"/>
          </p:cNvSpPr>
          <p:nvPr>
            <p:ph idx="1"/>
          </p:nvPr>
        </p:nvSpPr>
        <p:spPr>
          <a:xfrm>
            <a:off x="-1588" y="1524000"/>
            <a:ext cx="8153400" cy="4267200"/>
          </a:xfrm>
        </p:spPr>
        <p:txBody>
          <a:bodyPr>
            <a:normAutofit/>
          </a:bodyPr>
          <a:lstStyle/>
          <a:p>
            <a:pPr algn="just"/>
            <a:r>
              <a:rPr lang="en-US" sz="1800" dirty="0"/>
              <a:t>In simulation, use different number of primaries for each voltage. Find out streamer occurs or not, which is defined by the situation that the electrons have reached the cathode.</a:t>
            </a:r>
          </a:p>
          <a:p>
            <a:pPr algn="just"/>
            <a:r>
              <a:rPr lang="en-US" sz="1800" dirty="0"/>
              <a:t>Find out the probability of occurrence of that number of electrons from the HEED primary electron information. Add up the probabilities.</a:t>
            </a:r>
          </a:p>
          <a:p>
            <a:pPr algn="just"/>
            <a:r>
              <a:rPr lang="en-US" sz="1800" dirty="0"/>
              <a:t>For experiment, first find out whether more than one pulse has come or not, if yes then whether the amount of charge is more than 20 </a:t>
            </a:r>
            <a:r>
              <a:rPr lang="en-US" sz="1800" dirty="0" err="1"/>
              <a:t>pC</a:t>
            </a:r>
            <a:r>
              <a:rPr lang="en-US" sz="1800" dirty="0"/>
              <a:t> or not, which is equivalent to </a:t>
            </a:r>
            <a:r>
              <a:rPr lang="en-US" sz="1800" dirty="0" err="1"/>
              <a:t>Raether</a:t>
            </a:r>
            <a:r>
              <a:rPr lang="en-US" sz="1800" dirty="0"/>
              <a:t> Limit.</a:t>
            </a:r>
          </a:p>
        </p:txBody>
      </p:sp>
      <p:sp>
        <p:nvSpPr>
          <p:cNvPr id="4" name="Footer Placeholder 3">
            <a:extLst>
              <a:ext uri="{FF2B5EF4-FFF2-40B4-BE49-F238E27FC236}">
                <a16:creationId xmlns:a16="http://schemas.microsoft.com/office/drawing/2014/main" id="{5939DD82-44D4-4073-958C-1EBB04D7C77C}"/>
              </a:ext>
            </a:extLst>
          </p:cNvPr>
          <p:cNvSpPr>
            <a:spLocks noGrp="1"/>
          </p:cNvSpPr>
          <p:nvPr>
            <p:ph type="ftr" sz="quarter" idx="11"/>
          </p:nvPr>
        </p:nvSpPr>
        <p:spPr/>
        <p:txBody>
          <a:bodyPr/>
          <a:lstStyle/>
          <a:p>
            <a:r>
              <a:rPr lang="en-US"/>
              <a:t>RPC2020</a:t>
            </a:r>
            <a:endParaRPr lang="en-US" dirty="0"/>
          </a:p>
        </p:txBody>
      </p:sp>
      <p:sp>
        <p:nvSpPr>
          <p:cNvPr id="5" name="Date Placeholder 4">
            <a:extLst>
              <a:ext uri="{FF2B5EF4-FFF2-40B4-BE49-F238E27FC236}">
                <a16:creationId xmlns:a16="http://schemas.microsoft.com/office/drawing/2014/main" id="{2616E0AC-DD68-4194-89B8-C38A11E8F5A4}"/>
              </a:ext>
            </a:extLst>
          </p:cNvPr>
          <p:cNvSpPr>
            <a:spLocks noGrp="1"/>
          </p:cNvSpPr>
          <p:nvPr>
            <p:ph type="dt" sz="half" idx="10"/>
          </p:nvPr>
        </p:nvSpPr>
        <p:spPr/>
        <p:txBody>
          <a:bodyPr/>
          <a:lstStyle/>
          <a:p>
            <a:r>
              <a:rPr lang="en-US"/>
              <a:t>14/02/2020</a:t>
            </a:r>
          </a:p>
        </p:txBody>
      </p:sp>
      <p:sp>
        <p:nvSpPr>
          <p:cNvPr id="6" name="Slide Number Placeholder 5">
            <a:extLst>
              <a:ext uri="{FF2B5EF4-FFF2-40B4-BE49-F238E27FC236}">
                <a16:creationId xmlns:a16="http://schemas.microsoft.com/office/drawing/2014/main" id="{E195B706-B1CD-4A7C-8E4C-16274753D5A6}"/>
              </a:ext>
            </a:extLst>
          </p:cNvPr>
          <p:cNvSpPr>
            <a:spLocks noGrp="1"/>
          </p:cNvSpPr>
          <p:nvPr>
            <p:ph type="sldNum" sz="quarter" idx="12"/>
          </p:nvPr>
        </p:nvSpPr>
        <p:spPr/>
        <p:txBody>
          <a:bodyPr/>
          <a:lstStyle/>
          <a:p>
            <a:fld id="{25BA54BD-C84D-46CE-8B72-31BFB26ABA43}" type="slidenum">
              <a:rPr lang="en-US" smtClean="0"/>
              <a:t>9</a:t>
            </a:fld>
            <a:endParaRPr lang="en-US" dirty="0"/>
          </a:p>
        </p:txBody>
      </p:sp>
      <p:pic>
        <p:nvPicPr>
          <p:cNvPr id="14" name="Picture 13">
            <a:extLst>
              <a:ext uri="{FF2B5EF4-FFF2-40B4-BE49-F238E27FC236}">
                <a16:creationId xmlns:a16="http://schemas.microsoft.com/office/drawing/2014/main" id="{13E78A71-F7F0-4830-B9A6-6379B945CA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6365" y="3953247"/>
            <a:ext cx="4814447" cy="2371353"/>
          </a:xfrm>
          <a:prstGeom prst="rect">
            <a:avLst/>
          </a:prstGeom>
        </p:spPr>
      </p:pic>
      <p:sp>
        <p:nvSpPr>
          <p:cNvPr id="7" name="TextBox 6">
            <a:extLst>
              <a:ext uri="{FF2B5EF4-FFF2-40B4-BE49-F238E27FC236}">
                <a16:creationId xmlns:a16="http://schemas.microsoft.com/office/drawing/2014/main" id="{42D29910-317A-4C05-A073-9292CB5651E2}"/>
              </a:ext>
            </a:extLst>
          </p:cNvPr>
          <p:cNvSpPr txBox="1"/>
          <p:nvPr/>
        </p:nvSpPr>
        <p:spPr>
          <a:xfrm>
            <a:off x="9319471" y="3810000"/>
            <a:ext cx="2337541" cy="369332"/>
          </a:xfrm>
          <a:prstGeom prst="rect">
            <a:avLst/>
          </a:prstGeom>
          <a:noFill/>
        </p:spPr>
        <p:txBody>
          <a:bodyPr wrap="square" rtlCol="0">
            <a:spAutoFit/>
          </a:bodyPr>
          <a:lstStyle/>
          <a:p>
            <a:pPr>
              <a:lnSpc>
                <a:spcPct val="90000"/>
              </a:lnSpc>
            </a:pPr>
            <a:r>
              <a:rPr lang="en-US" sz="2000" dirty="0"/>
              <a:t>Streamer simulated</a:t>
            </a:r>
          </a:p>
        </p:txBody>
      </p:sp>
      <p:sp>
        <p:nvSpPr>
          <p:cNvPr id="10" name="TextBox 9">
            <a:extLst>
              <a:ext uri="{FF2B5EF4-FFF2-40B4-BE49-F238E27FC236}">
                <a16:creationId xmlns:a16="http://schemas.microsoft.com/office/drawing/2014/main" id="{DC518519-448C-40CF-8E45-B9878ED9824F}"/>
              </a:ext>
            </a:extLst>
          </p:cNvPr>
          <p:cNvSpPr txBox="1"/>
          <p:nvPr/>
        </p:nvSpPr>
        <p:spPr>
          <a:xfrm>
            <a:off x="3503613" y="6354248"/>
            <a:ext cx="3733799" cy="369332"/>
          </a:xfrm>
          <a:prstGeom prst="rect">
            <a:avLst/>
          </a:prstGeom>
          <a:noFill/>
        </p:spPr>
        <p:txBody>
          <a:bodyPr wrap="square" rtlCol="0">
            <a:spAutoFit/>
          </a:bodyPr>
          <a:lstStyle/>
          <a:p>
            <a:pPr>
              <a:lnSpc>
                <a:spcPct val="90000"/>
              </a:lnSpc>
            </a:pPr>
            <a:r>
              <a:rPr lang="en-US" sz="2000" dirty="0"/>
              <a:t>Streamer signal from experiment</a:t>
            </a:r>
          </a:p>
        </p:txBody>
      </p:sp>
      <p:pic>
        <p:nvPicPr>
          <p:cNvPr id="9" name="Picture 8">
            <a:extLst>
              <a:ext uri="{FF2B5EF4-FFF2-40B4-BE49-F238E27FC236}">
                <a16:creationId xmlns:a16="http://schemas.microsoft.com/office/drawing/2014/main" id="{9D359B30-41D0-4BBC-BC4A-84E2000D34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3749" y="1588531"/>
            <a:ext cx="4077595" cy="2149393"/>
          </a:xfrm>
          <a:prstGeom prst="rect">
            <a:avLst/>
          </a:prstGeom>
        </p:spPr>
      </p:pic>
    </p:spTree>
    <p:extLst>
      <p:ext uri="{BB962C8B-B14F-4D97-AF65-F5344CB8AC3E}">
        <p14:creationId xmlns:p14="http://schemas.microsoft.com/office/powerpoint/2010/main" val="40034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Chalkboard education presentation (widescreen)</Template>
  <TotalTime>956</TotalTime>
  <Words>978</Words>
  <Application>Microsoft Office PowerPoint</Application>
  <PresentationFormat>Custom</PresentationFormat>
  <Paragraphs>138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Consolas</vt:lpstr>
      <vt:lpstr>Corbel</vt:lpstr>
      <vt:lpstr>Chalkboard 16x9</vt:lpstr>
      <vt:lpstr>Study of  Streamer Development in  Resistive Plate Chamber</vt:lpstr>
      <vt:lpstr>Motivation</vt:lpstr>
      <vt:lpstr>Outline of The Work</vt:lpstr>
      <vt:lpstr>Simulation Model</vt:lpstr>
      <vt:lpstr>Simulation Model</vt:lpstr>
      <vt:lpstr>Information of Primary Electrons and Gas Properties</vt:lpstr>
      <vt:lpstr>Inclusion of Primary Electrons</vt:lpstr>
      <vt:lpstr>Experimental Procedure</vt:lpstr>
      <vt:lpstr>Streamer Probability Calculation</vt:lpstr>
      <vt:lpstr>Result</vt:lpstr>
      <vt:lpstr>Conclusion</vt:lpstr>
      <vt:lpstr>Acknowledgement</vt:lpstr>
      <vt:lpstr>Thanks</vt:lpstr>
      <vt:lpstr>Magboltz plots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of  Streamer Development in  Resistive Plate Chamber</dc:title>
  <dc:creator>jaydeep datta</dc:creator>
  <cp:lastModifiedBy>jaydeep datta</cp:lastModifiedBy>
  <cp:revision>101</cp:revision>
  <dcterms:created xsi:type="dcterms:W3CDTF">2020-02-05T08:58:11Z</dcterms:created>
  <dcterms:modified xsi:type="dcterms:W3CDTF">2020-02-14T07:12:42Z</dcterms:modified>
</cp:coreProperties>
</file>