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  <p:sldMasterId id="2147483652" r:id="rId5"/>
  </p:sldMasterIdLst>
  <p:notesMasterIdLst>
    <p:notesMasterId r:id="rId17"/>
  </p:notesMasterIdLst>
  <p:handoutMasterIdLst>
    <p:handoutMasterId r:id="rId18"/>
  </p:handoutMasterIdLst>
  <p:sldIdLst>
    <p:sldId id="264" r:id="rId6"/>
    <p:sldId id="336" r:id="rId7"/>
    <p:sldId id="339" r:id="rId8"/>
    <p:sldId id="338" r:id="rId9"/>
    <p:sldId id="337" r:id="rId10"/>
    <p:sldId id="323" r:id="rId11"/>
    <p:sldId id="277" r:id="rId12"/>
    <p:sldId id="333" r:id="rId13"/>
    <p:sldId id="334" r:id="rId14"/>
    <p:sldId id="335" r:id="rId15"/>
    <p:sldId id="267" r:id="rId16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AEEC76D-DE2E-C2DA-FE98-FE66F8FFFFA5}" name="Lucchesi Donatella" initials="LD" userId="S::donatella.lucchesi@unipd.it::538be0e9-7439-430f-bf26-6b11b13e761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834" autoAdjust="0"/>
    <p:restoredTop sz="94541" autoAdjust="0"/>
  </p:normalViewPr>
  <p:slideViewPr>
    <p:cSldViewPr snapToObjects="1" showGuides="1">
      <p:cViewPr varScale="1">
        <p:scale>
          <a:sx n="161" d="100"/>
          <a:sy n="161" d="100"/>
        </p:scale>
        <p:origin x="200" y="25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microsoft.com/office/2018/10/relationships/authors" Target="authors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05/07/2023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05/07/2023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‹N°›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98038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829598" y="532588"/>
            <a:ext cx="1492818" cy="1477815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305991" y="2571750"/>
            <a:ext cx="8532019" cy="1614949"/>
          </a:xfrm>
        </p:spPr>
        <p:txBody>
          <a:bodyPr anchor="t" anchorCtr="0"/>
          <a:lstStyle>
            <a:lvl1pPr algn="l">
              <a:defRPr sz="37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305991" y="4275189"/>
            <a:ext cx="8532020" cy="602840"/>
          </a:xfrm>
        </p:spPr>
        <p:txBody>
          <a:bodyPr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362081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Content  ">
    <p:bg>
      <p:bgRef idx="1003">
        <a:schemeClr val="bg2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243000" indent="-243000">
              <a:buFont typeface="Arial"/>
              <a:buChar char="•"/>
              <a:defRPr sz="1350">
                <a:solidFill>
                  <a:schemeClr val="tx2"/>
                </a:solidFill>
              </a:defRPr>
            </a:lvl2pPr>
            <a:lvl3pPr marL="486000" indent="-243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729000" indent="-243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1543050" indent="-17145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7/5/23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2339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userDrawn="1">
  <p:cSld name="Last slide">
    <p:bg>
      <p:bgRef idx="1003">
        <a:schemeClr val="bg2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305991" y="4647304"/>
            <a:ext cx="853201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 sz="1350"/>
              <a:t>home.cern</a:t>
            </a:r>
            <a:endParaRPr lang="en-US" sz="135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923928" y="1683648"/>
            <a:ext cx="1296144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2077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9594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016794"/>
            <a:ext cx="8305800" cy="37957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10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4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8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10.xml"/><Relationship Id="rId10" Type="http://schemas.openxmlformats.org/officeDocument/2006/relationships/image" Target="../media/image3.jpeg"/><Relationship Id="rId4" Type="http://schemas.openxmlformats.org/officeDocument/2006/relationships/slideLayout" Target="../slideLayouts/slideLayout9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F49868C7-173C-2789-1986-7035C0F91D49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07504" y="49392"/>
            <a:ext cx="798373" cy="91721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0" r:id="rId4"/>
    <p:sldLayoutId id="2147483677" r:id="rId5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5" name="Image 4" descr="MCC-LogoCERN.jpg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8305800" y="209550"/>
            <a:ext cx="609600" cy="609600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FEFA5D71-8341-B09F-28C0-1584DE1D0382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07504" y="49392"/>
            <a:ext cx="798373" cy="91721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61" r:id="rId4"/>
    <p:sldLayoutId id="2147483674" r:id="rId5"/>
    <p:sldLayoutId id="2147483675" r:id="rId6"/>
    <p:sldLayoutId id="2147483676" r:id="rId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ategory/12831/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MUON-SlideGraph-gradient.png"/>
          <p:cNvPicPr>
            <a:picLocks noChangeAspect="1"/>
          </p:cNvPicPr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3069829"/>
            <a:ext cx="9144000" cy="2108200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928"/>
            <a:ext cx="9144000" cy="5140960"/>
          </a:xfrm>
          <a:prstGeom prst="rect">
            <a:avLst/>
          </a:prstGeom>
        </p:spPr>
      </p:pic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sp>
        <p:nvSpPr>
          <p:cNvPr id="87" name="ZoneTexte 86"/>
          <p:cNvSpPr txBox="1"/>
          <p:nvPr/>
        </p:nvSpPr>
        <p:spPr>
          <a:xfrm>
            <a:off x="5261061" y="3912447"/>
            <a:ext cx="36023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  <a:latin typeface="Arial Narrow"/>
                <a:cs typeface="Arial Narrow"/>
              </a:rPr>
              <a:t>Claude Marchand – CEA Paris-</a:t>
            </a:r>
            <a:r>
              <a:rPr lang="en-US" sz="1600" dirty="0" err="1">
                <a:solidFill>
                  <a:schemeClr val="bg1"/>
                </a:solidFill>
                <a:latin typeface="Arial Narrow"/>
                <a:cs typeface="Arial Narrow"/>
              </a:rPr>
              <a:t>Saclay</a:t>
            </a:r>
            <a:endParaRPr lang="en-US" sz="1600" dirty="0">
              <a:solidFill>
                <a:schemeClr val="bg1"/>
              </a:solidFill>
              <a:latin typeface="Arial Narrow"/>
              <a:cs typeface="Arial Narrow"/>
            </a:endParaRPr>
          </a:p>
          <a:p>
            <a:pPr algn="r"/>
            <a:r>
              <a:rPr lang="en-US" sz="1600" dirty="0">
                <a:solidFill>
                  <a:schemeClr val="bg1"/>
                </a:solidFill>
                <a:latin typeface="Arial Narrow"/>
                <a:cs typeface="Arial Narrow"/>
              </a:rPr>
              <a:t>WP6 coordination meeting #2, July 5, 2023</a:t>
            </a:r>
          </a:p>
          <a:p>
            <a:pPr algn="r"/>
            <a:endParaRPr lang="en-US" sz="1600" dirty="0">
              <a:solidFill>
                <a:schemeClr val="bg1"/>
              </a:solidFill>
              <a:latin typeface="Arial Narrow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2195736" y="2073671"/>
            <a:ext cx="43772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 err="1">
                <a:latin typeface="Arial Narrow"/>
                <a:cs typeface="Arial Narrow"/>
              </a:rPr>
              <a:t>MuCol</a:t>
            </a:r>
            <a:r>
              <a:rPr lang="en-US" sz="3200" b="1" i="1" dirty="0">
                <a:latin typeface="Arial Narrow"/>
                <a:cs typeface="Arial Narrow"/>
              </a:rPr>
              <a:t> WP6 (RF Systems)</a:t>
            </a:r>
          </a:p>
          <a:p>
            <a:pPr algn="ctr"/>
            <a:r>
              <a:rPr lang="en-US" sz="2000" dirty="0">
                <a:latin typeface="Arial Narrow"/>
              </a:rPr>
              <a:t>(CEA, INFN, UROS, Uni. Lancaster, </a:t>
            </a:r>
          </a:p>
          <a:p>
            <a:pPr algn="ctr"/>
            <a:r>
              <a:rPr lang="en-US" sz="2000" dirty="0">
                <a:latin typeface="Arial Narrow"/>
              </a:rPr>
              <a:t>CERN, Uni. Strathclyde)</a:t>
            </a:r>
            <a:endParaRPr lang="en-GB" sz="2000" dirty="0"/>
          </a:p>
        </p:txBody>
      </p:sp>
      <p:grpSp>
        <p:nvGrpSpPr>
          <p:cNvPr id="2" name="Group 11">
            <a:extLst>
              <a:ext uri="{FF2B5EF4-FFF2-40B4-BE49-F238E27FC236}">
                <a16:creationId xmlns:a16="http://schemas.microsoft.com/office/drawing/2014/main" id="{BDD39E66-0381-99E9-E070-81E2E762F667}"/>
              </a:ext>
            </a:extLst>
          </p:cNvPr>
          <p:cNvGrpSpPr/>
          <p:nvPr/>
        </p:nvGrpSpPr>
        <p:grpSpPr>
          <a:xfrm>
            <a:off x="1399954" y="4494753"/>
            <a:ext cx="6435061" cy="669286"/>
            <a:chOff x="1399954" y="4494753"/>
            <a:chExt cx="6435061" cy="669286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BA9F2F45-E148-C9AC-D194-A032B98EA12C}"/>
                </a:ext>
              </a:extLst>
            </p:cNvPr>
            <p:cNvSpPr/>
            <p:nvPr userDrawn="1"/>
          </p:nvSpPr>
          <p:spPr>
            <a:xfrm>
              <a:off x="1399954" y="4496863"/>
              <a:ext cx="6435061" cy="667176"/>
            </a:xfrm>
            <a:prstGeom prst="rect">
              <a:avLst/>
            </a:prstGeom>
            <a:ln w="381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" name="Group 13">
              <a:extLst>
                <a:ext uri="{FF2B5EF4-FFF2-40B4-BE49-F238E27FC236}">
                  <a16:creationId xmlns:a16="http://schemas.microsoft.com/office/drawing/2014/main" id="{72AEA25C-E299-88CA-CDA4-56D60EDA7B19}"/>
                </a:ext>
              </a:extLst>
            </p:cNvPr>
            <p:cNvGrpSpPr/>
            <p:nvPr userDrawn="1"/>
          </p:nvGrpSpPr>
          <p:grpSpPr>
            <a:xfrm>
              <a:off x="1399954" y="4494753"/>
              <a:ext cx="6435061" cy="665244"/>
              <a:chOff x="1399954" y="4494753"/>
              <a:chExt cx="6435061" cy="665244"/>
            </a:xfrm>
          </p:grpSpPr>
          <p:pic>
            <p:nvPicPr>
              <p:cNvPr id="5" name="Picture 14">
                <a:extLst>
                  <a:ext uri="{FF2B5EF4-FFF2-40B4-BE49-F238E27FC236}">
                    <a16:creationId xmlns:a16="http://schemas.microsoft.com/office/drawing/2014/main" id="{F9FFCF95-3FAF-FD6C-63C3-1E40B7401A00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9954" y="4494753"/>
                <a:ext cx="994293" cy="66313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" name="Titre 6">
                <a:extLst>
                  <a:ext uri="{FF2B5EF4-FFF2-40B4-BE49-F238E27FC236}">
                    <a16:creationId xmlns:a16="http://schemas.microsoft.com/office/drawing/2014/main" id="{ED5EDC5C-13B5-2F81-2C0C-59E2D9FE0B34}"/>
                  </a:ext>
                </a:extLst>
              </p:cNvPr>
              <p:cNvSpPr txBox="1">
                <a:spLocks/>
              </p:cNvSpPr>
              <p:nvPr userDrawn="1"/>
            </p:nvSpPr>
            <p:spPr>
              <a:xfrm>
                <a:off x="2394247" y="4496863"/>
                <a:ext cx="3933056" cy="663134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lIns="0" tIns="0" rIns="0" bIns="0"/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800" b="1" kern="1200">
                    <a:solidFill>
                      <a:schemeClr val="tx1"/>
                    </a:solidFill>
                    <a:latin typeface="Arial Narrow"/>
                    <a:ea typeface="+mj-ea"/>
                    <a:cs typeface="Arial Narrow"/>
                  </a:defRPr>
                </a:lvl1pPr>
              </a:lstStyle>
              <a:p>
                <a:endParaRPr lang="fr-FR" sz="1200" b="0" dirty="0">
                  <a:latin typeface="+mn-lt"/>
                  <a:cs typeface="Aldhabi" panose="020B0604020202020204" pitchFamily="2" charset="-78"/>
                </a:endParaRPr>
              </a:p>
              <a:p>
                <a:r>
                  <a:rPr lang="fr-FR" sz="1200" b="0" dirty="0" err="1">
                    <a:latin typeface="+mn-lt"/>
                    <a:cs typeface="Aldhabi" panose="020B0604020202020204" pitchFamily="2" charset="-78"/>
                  </a:rPr>
                  <a:t>Funded</a:t>
                </a:r>
                <a:r>
                  <a:rPr lang="fr-FR" sz="1200" b="0" dirty="0">
                    <a:latin typeface="+mn-lt"/>
                    <a:cs typeface="Aldhabi" panose="020B0604020202020204" pitchFamily="2" charset="-78"/>
                  </a:rPr>
                  <a:t> by the </a:t>
                </a:r>
                <a:r>
                  <a:rPr lang="fr-FR" sz="1200" b="0" dirty="0" err="1">
                    <a:latin typeface="+mn-lt"/>
                    <a:cs typeface="Aldhabi" panose="020B0604020202020204" pitchFamily="2" charset="-78"/>
                  </a:rPr>
                  <a:t>European</a:t>
                </a:r>
                <a:r>
                  <a:rPr lang="fr-FR" sz="1200" b="0" dirty="0">
                    <a:latin typeface="+mn-lt"/>
                    <a:cs typeface="Aldhabi" panose="020B0604020202020204" pitchFamily="2" charset="-78"/>
                  </a:rPr>
                  <a:t> Union </a:t>
                </a:r>
                <a:r>
                  <a:rPr lang="fr-FR" sz="1200" b="0" dirty="0" err="1">
                    <a:latin typeface="+mn-lt"/>
                    <a:cs typeface="Aldhabi" panose="020B0604020202020204" pitchFamily="2" charset="-78"/>
                  </a:rPr>
                  <a:t>under</a:t>
                </a:r>
                <a:r>
                  <a:rPr lang="fr-FR" sz="1200" b="0" dirty="0">
                    <a:latin typeface="+mn-lt"/>
                    <a:cs typeface="Aldhabi" panose="020B0604020202020204" pitchFamily="2" charset="-78"/>
                  </a:rPr>
                  <a:t> </a:t>
                </a:r>
              </a:p>
              <a:p>
                <a:r>
                  <a:rPr lang="fr-FR" sz="1200" b="0" dirty="0">
                    <a:latin typeface="+mn-lt"/>
                    <a:cs typeface="Aldhabi" panose="020B0604020202020204" pitchFamily="2" charset="-78"/>
                  </a:rPr>
                  <a:t>Grant Agreement n. 101094300</a:t>
                </a:r>
                <a:endParaRPr lang="en-GB" sz="1200" b="0" dirty="0">
                  <a:latin typeface="+mn-lt"/>
                  <a:cs typeface="Aldhabi" panose="020B0604020202020204" pitchFamily="2" charset="-78"/>
                </a:endParaRPr>
              </a:p>
            </p:txBody>
          </p:sp>
          <p:pic>
            <p:nvPicPr>
              <p:cNvPr id="7" name="Picture 16">
                <a:extLst>
                  <a:ext uri="{FF2B5EF4-FFF2-40B4-BE49-F238E27FC236}">
                    <a16:creationId xmlns:a16="http://schemas.microsoft.com/office/drawing/2014/main" id="{4C04B059-9E1B-0E97-0BB7-98C4A2FE0E0D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6"/>
              <a:stretch>
                <a:fillRect/>
              </a:stretch>
            </p:blipFill>
            <p:spPr>
              <a:xfrm>
                <a:off x="6327303" y="4494754"/>
                <a:ext cx="1507712" cy="663134"/>
              </a:xfrm>
              <a:prstGeom prst="rect">
                <a:avLst/>
              </a:prstGeom>
            </p:spPr>
          </p:pic>
        </p:grpSp>
      </p:grpSp>
      <p:pic>
        <p:nvPicPr>
          <p:cNvPr id="8" name="Image 7">
            <a:extLst>
              <a:ext uri="{FF2B5EF4-FFF2-40B4-BE49-F238E27FC236}">
                <a16:creationId xmlns:a16="http://schemas.microsoft.com/office/drawing/2014/main" id="{BA2D8786-11D2-5B99-5D23-4DC9BC6E859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7504" y="123478"/>
            <a:ext cx="1008112" cy="115817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8" name="Espace réservé du contenu 1">
            <a:extLst>
              <a:ext uri="{FF2B5EF4-FFF2-40B4-BE49-F238E27FC236}">
                <a16:creationId xmlns:a16="http://schemas.microsoft.com/office/drawing/2014/main" id="{055B27E2-AAAF-CF45-A311-FF33C8C57C42}"/>
              </a:ext>
            </a:extLst>
          </p:cNvPr>
          <p:cNvSpPr txBox="1">
            <a:spLocks/>
          </p:cNvSpPr>
          <p:nvPr/>
        </p:nvSpPr>
        <p:spPr>
          <a:xfrm>
            <a:off x="1471516" y="65612"/>
            <a:ext cx="7344816" cy="43130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Task 6.4: Concept of high efficiency and high power RF sources</a:t>
            </a:r>
          </a:p>
          <a:p>
            <a:pPr marL="0" indent="0" algn="ctr">
              <a:buNone/>
            </a:pPr>
            <a:r>
              <a:rPr lang="en-U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Uni. Lancaster</a:t>
            </a:r>
            <a:r>
              <a:rPr lang="en-U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CERN) 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9F74C5E7-E55E-722F-3343-D0BD66D9224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942" t="25883" r="30985" b="16471"/>
          <a:stretch/>
        </p:blipFill>
        <p:spPr>
          <a:xfrm>
            <a:off x="1331640" y="987574"/>
            <a:ext cx="6480720" cy="3385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870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MUON-SlideGraph-gradient.png"/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1448648"/>
            <a:ext cx="9144000" cy="3764702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0"/>
            <a:ext cx="9144000" cy="5140960"/>
          </a:xfrm>
          <a:prstGeom prst="rect">
            <a:avLst/>
          </a:prstGeom>
        </p:spPr>
      </p:pic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2535766" y="2571750"/>
            <a:ext cx="43772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i="1" dirty="0" err="1">
                <a:solidFill>
                  <a:schemeClr val="bg1"/>
                </a:solidFill>
                <a:latin typeface="Arial Narrow"/>
                <a:cs typeface="Arial Narrow"/>
              </a:rPr>
              <a:t>Thank</a:t>
            </a:r>
            <a:r>
              <a:rPr lang="fr-FR" sz="3200" b="1" i="1" dirty="0">
                <a:solidFill>
                  <a:schemeClr val="bg1"/>
                </a:solidFill>
                <a:latin typeface="Arial Narrow"/>
                <a:cs typeface="Arial Narrow"/>
              </a:rPr>
              <a:t> </a:t>
            </a:r>
            <a:r>
              <a:rPr lang="fr-FR" sz="3200" b="1" i="1" dirty="0" err="1">
                <a:solidFill>
                  <a:schemeClr val="bg1"/>
                </a:solidFill>
                <a:latin typeface="Arial Narrow"/>
                <a:cs typeface="Arial Narrow"/>
              </a:rPr>
              <a:t>you</a:t>
            </a:r>
            <a:endParaRPr lang="fr-FR" sz="3200" b="1" i="1" dirty="0">
              <a:solidFill>
                <a:schemeClr val="bg1"/>
              </a:solidFill>
              <a:latin typeface="Arial Narrow"/>
              <a:cs typeface="Arial Narrow"/>
            </a:endParaRPr>
          </a:p>
          <a:p>
            <a:pPr algn="ctr"/>
            <a:r>
              <a:rPr lang="fr-FR" sz="3200" b="1" i="1" dirty="0">
                <a:solidFill>
                  <a:schemeClr val="bg1"/>
                </a:solidFill>
                <a:latin typeface="Arial Narrow"/>
                <a:cs typeface="Arial Narrow"/>
              </a:rPr>
              <a:t>for </a:t>
            </a:r>
            <a:r>
              <a:rPr lang="fr-FR" sz="3200" b="1" i="1" dirty="0" err="1">
                <a:solidFill>
                  <a:schemeClr val="bg1"/>
                </a:solidFill>
                <a:latin typeface="Arial Narrow"/>
                <a:cs typeface="Arial Narrow"/>
              </a:rPr>
              <a:t>your</a:t>
            </a:r>
            <a:r>
              <a:rPr lang="fr-FR" sz="3200" b="1" i="1" dirty="0">
                <a:solidFill>
                  <a:schemeClr val="bg1"/>
                </a:solidFill>
                <a:latin typeface="Arial Narrow"/>
                <a:cs typeface="Arial Narrow"/>
              </a:rPr>
              <a:t> attention</a:t>
            </a:r>
            <a:endParaRPr lang="en-GB" sz="3200" b="1" i="1" dirty="0">
              <a:solidFill>
                <a:schemeClr val="bg1"/>
              </a:solidFill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A139CD9-73C7-02C4-91BB-E52CCCE28D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504" y="123478"/>
            <a:ext cx="1008112" cy="115817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C8B1C787-97B9-EC3F-A48C-0CF94264BC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880772"/>
            <a:ext cx="4584700" cy="3975100"/>
          </a:xfrm>
          <a:prstGeom prst="rect">
            <a:avLst/>
          </a:prstGeom>
        </p:spPr>
      </p:pic>
      <p:sp>
        <p:nvSpPr>
          <p:cNvPr id="197" name="PlaceHolder 1"/>
          <p:cNvSpPr>
            <a:spLocks noGrp="1"/>
          </p:cNvSpPr>
          <p:nvPr>
            <p:ph type="sldNum"/>
          </p:nvPr>
        </p:nvSpPr>
        <p:spPr>
          <a:xfrm>
            <a:off x="7848720" y="4904280"/>
            <a:ext cx="456840" cy="27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  <a:buNone/>
            </a:pPr>
            <a:fld id="{12A23E52-E784-485F-9824-0DC13C1805C1}" type="slidenum">
              <a:rPr lang="en-GB" sz="1200" b="1" strike="noStrike" spc="-1">
                <a:solidFill>
                  <a:srgbClr val="FFFFFF"/>
                </a:solidFill>
                <a:latin typeface="Arial Narrow"/>
              </a:rPr>
              <a:t>2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198" name="PlaceHolder 2"/>
          <p:cNvSpPr>
            <a:spLocks noGrp="1"/>
          </p:cNvSpPr>
          <p:nvPr>
            <p:ph type="title"/>
          </p:nvPr>
        </p:nvSpPr>
        <p:spPr>
          <a:xfrm>
            <a:off x="1115616" y="195486"/>
            <a:ext cx="7848872" cy="431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GB" sz="2400" b="0" strike="noStrike" spc="-1" dirty="0">
                <a:solidFill>
                  <a:srgbClr val="000000"/>
                </a:solidFill>
                <a:latin typeface="Arial"/>
              </a:rPr>
              <a:t>RF presentations at IMCC annual meeting June 20, 2023</a:t>
            </a:r>
            <a:endParaRPr lang="fr-FR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9" name="Espace réservé du numéro de diapositive 2"/>
          <p:cNvSpPr/>
          <p:nvPr/>
        </p:nvSpPr>
        <p:spPr>
          <a:xfrm>
            <a:off x="6855480" y="4578840"/>
            <a:ext cx="456840" cy="273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>
            <a:noAutofit/>
          </a:bodyPr>
          <a:lstStyle/>
          <a:p>
            <a:pPr algn="r">
              <a:lnSpc>
                <a:spcPct val="100000"/>
              </a:lnSpc>
              <a:buNone/>
            </a:pPr>
            <a:fld id="{4C9C72BD-AC48-4CEC-9105-A6F66E51A2B3}" type="slidenum">
              <a:rPr lang="en-GB" sz="1200" b="1" strike="noStrike" spc="-1">
                <a:solidFill>
                  <a:srgbClr val="FFFFFF"/>
                </a:solidFill>
                <a:latin typeface="Arial Narrow"/>
              </a:rPr>
              <a:t>2</a:t>
            </a:fld>
            <a:endParaRPr lang="en-US" sz="1200" b="0" strike="noStrike" spc="-1">
              <a:latin typeface="Arial"/>
            </a:endParaRPr>
          </a:p>
        </p:txBody>
      </p:sp>
      <p:sp>
        <p:nvSpPr>
          <p:cNvPr id="8" name="Cadre 7">
            <a:extLst>
              <a:ext uri="{FF2B5EF4-FFF2-40B4-BE49-F238E27FC236}">
                <a16:creationId xmlns:a16="http://schemas.microsoft.com/office/drawing/2014/main" id="{4CE17C49-BC85-DEE3-DE64-53DDC56E579D}"/>
              </a:ext>
            </a:extLst>
          </p:cNvPr>
          <p:cNvSpPr/>
          <p:nvPr/>
        </p:nvSpPr>
        <p:spPr>
          <a:xfrm>
            <a:off x="2771800" y="880772"/>
            <a:ext cx="1368152" cy="610585"/>
          </a:xfrm>
          <a:prstGeom prst="frame">
            <a:avLst>
              <a:gd name="adj1" fmla="val 4088"/>
            </a:avLst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0" name="Cadre 9">
            <a:extLst>
              <a:ext uri="{FF2B5EF4-FFF2-40B4-BE49-F238E27FC236}">
                <a16:creationId xmlns:a16="http://schemas.microsoft.com/office/drawing/2014/main" id="{39D3551D-32BB-73C0-31B0-F34A4053FBBA}"/>
              </a:ext>
            </a:extLst>
          </p:cNvPr>
          <p:cNvSpPr/>
          <p:nvPr/>
        </p:nvSpPr>
        <p:spPr>
          <a:xfrm>
            <a:off x="2775815" y="1491357"/>
            <a:ext cx="1383380" cy="345609"/>
          </a:xfrm>
          <a:prstGeom prst="frame">
            <a:avLst>
              <a:gd name="adj1" fmla="val 6084"/>
            </a:avLst>
          </a:prstGeom>
          <a:solidFill>
            <a:srgbClr val="00B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1" name="Cadre 10">
            <a:extLst>
              <a:ext uri="{FF2B5EF4-FFF2-40B4-BE49-F238E27FC236}">
                <a16:creationId xmlns:a16="http://schemas.microsoft.com/office/drawing/2014/main" id="{C48816C3-1685-748B-EDD9-17FBFF547B42}"/>
              </a:ext>
            </a:extLst>
          </p:cNvPr>
          <p:cNvSpPr/>
          <p:nvPr/>
        </p:nvSpPr>
        <p:spPr>
          <a:xfrm>
            <a:off x="2775815" y="1836966"/>
            <a:ext cx="1383380" cy="345609"/>
          </a:xfrm>
          <a:prstGeom prst="frame">
            <a:avLst>
              <a:gd name="adj1" fmla="val 6084"/>
            </a:avLst>
          </a:prstGeom>
          <a:solidFill>
            <a:srgbClr val="00B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2" name="Cadre 11">
            <a:extLst>
              <a:ext uri="{FF2B5EF4-FFF2-40B4-BE49-F238E27FC236}">
                <a16:creationId xmlns:a16="http://schemas.microsoft.com/office/drawing/2014/main" id="{97FB0438-945E-A2C4-3A49-423089D1A355}"/>
              </a:ext>
            </a:extLst>
          </p:cNvPr>
          <p:cNvSpPr/>
          <p:nvPr/>
        </p:nvSpPr>
        <p:spPr>
          <a:xfrm>
            <a:off x="2782677" y="2170524"/>
            <a:ext cx="1383380" cy="345609"/>
          </a:xfrm>
          <a:prstGeom prst="frame">
            <a:avLst>
              <a:gd name="adj1" fmla="val 6084"/>
            </a:avLst>
          </a:prstGeom>
          <a:solidFill>
            <a:srgbClr val="00B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3" name="Cadre 12">
            <a:extLst>
              <a:ext uri="{FF2B5EF4-FFF2-40B4-BE49-F238E27FC236}">
                <a16:creationId xmlns:a16="http://schemas.microsoft.com/office/drawing/2014/main" id="{5425FA6D-7C57-7F2C-539B-D88C21774DEA}"/>
              </a:ext>
            </a:extLst>
          </p:cNvPr>
          <p:cNvSpPr/>
          <p:nvPr/>
        </p:nvSpPr>
        <p:spPr>
          <a:xfrm>
            <a:off x="3474366" y="2908638"/>
            <a:ext cx="2033737" cy="1670202"/>
          </a:xfrm>
          <a:prstGeom prst="frame">
            <a:avLst>
              <a:gd name="adj1" fmla="val 1708"/>
            </a:avLst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6BB34686-BA76-74D4-F5CF-5AEC2779C1B2}"/>
              </a:ext>
            </a:extLst>
          </p:cNvPr>
          <p:cNvSpPr txBox="1"/>
          <p:nvPr/>
        </p:nvSpPr>
        <p:spPr>
          <a:xfrm>
            <a:off x="5796136" y="959534"/>
            <a:ext cx="2868478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fr-FR" sz="1600" dirty="0" err="1"/>
              <a:t>Connected</a:t>
            </a:r>
            <a:r>
              <a:rPr lang="fr-FR" sz="1600" dirty="0"/>
              <a:t> to MUCOL WP6.2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94973BBA-0561-A9D9-6365-889EB1F54122}"/>
              </a:ext>
            </a:extLst>
          </p:cNvPr>
          <p:cNvSpPr txBox="1"/>
          <p:nvPr/>
        </p:nvSpPr>
        <p:spPr>
          <a:xfrm>
            <a:off x="6276205" y="1815963"/>
            <a:ext cx="1590885" cy="33855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fr-FR" sz="1600" dirty="0"/>
              <a:t>MUCOL WP6.2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F279F41E-3B9F-6E20-1615-03545A57A188}"/>
              </a:ext>
            </a:extLst>
          </p:cNvPr>
          <p:cNvSpPr txBox="1"/>
          <p:nvPr/>
        </p:nvSpPr>
        <p:spPr>
          <a:xfrm>
            <a:off x="6276206" y="1449482"/>
            <a:ext cx="1590885" cy="33855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fr-FR" sz="1600" dirty="0"/>
              <a:t>MUCOL WP6.3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05E30D78-6902-DF2D-29A1-9F60537EDBC7}"/>
              </a:ext>
            </a:extLst>
          </p:cNvPr>
          <p:cNvSpPr txBox="1"/>
          <p:nvPr/>
        </p:nvSpPr>
        <p:spPr>
          <a:xfrm>
            <a:off x="6276205" y="2177979"/>
            <a:ext cx="1590885" cy="33855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fr-FR" sz="1600" dirty="0"/>
              <a:t>MUCOL WP6.4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BBE5AAB1-3684-7F5C-0379-2A8EC362E96A}"/>
              </a:ext>
            </a:extLst>
          </p:cNvPr>
          <p:cNvSpPr txBox="1"/>
          <p:nvPr/>
        </p:nvSpPr>
        <p:spPr>
          <a:xfrm>
            <a:off x="6082721" y="3418019"/>
            <a:ext cx="2295308" cy="584775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fr-FR" sz="1600" dirty="0"/>
              <a:t>Muon </a:t>
            </a:r>
            <a:r>
              <a:rPr lang="fr-FR" sz="1600" dirty="0" err="1"/>
              <a:t>collider</a:t>
            </a:r>
            <a:r>
              <a:rPr lang="fr-FR" sz="1600" dirty="0"/>
              <a:t> RF WP +</a:t>
            </a:r>
          </a:p>
          <a:p>
            <a:r>
              <a:rPr lang="fr-FR" sz="1600" dirty="0"/>
              <a:t>MUCOL WP6.3 + WP8</a:t>
            </a:r>
          </a:p>
        </p:txBody>
      </p: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4E56A3DD-B0FE-E67E-C0B5-03FB4290A303}"/>
              </a:ext>
            </a:extLst>
          </p:cNvPr>
          <p:cNvCxnSpPr>
            <a:cxnSpLocks/>
            <a:stCxn id="14" idx="1"/>
          </p:cNvCxnSpPr>
          <p:nvPr/>
        </p:nvCxnSpPr>
        <p:spPr>
          <a:xfrm flipH="1">
            <a:off x="4139952" y="1128811"/>
            <a:ext cx="1656184" cy="74787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>
            <a:extLst>
              <a:ext uri="{FF2B5EF4-FFF2-40B4-BE49-F238E27FC236}">
                <a16:creationId xmlns:a16="http://schemas.microsoft.com/office/drawing/2014/main" id="{798C9071-DF1D-CD09-3A8D-5D5145F393AC}"/>
              </a:ext>
            </a:extLst>
          </p:cNvPr>
          <p:cNvCxnSpPr>
            <a:cxnSpLocks/>
            <a:stCxn id="16" idx="1"/>
          </p:cNvCxnSpPr>
          <p:nvPr/>
        </p:nvCxnSpPr>
        <p:spPr>
          <a:xfrm flipH="1">
            <a:off x="4166057" y="1618759"/>
            <a:ext cx="2110149" cy="21714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id="{A8A6EE86-585F-5D36-2F10-833E6F2DB40A}"/>
              </a:ext>
            </a:extLst>
          </p:cNvPr>
          <p:cNvCxnSpPr>
            <a:cxnSpLocks/>
          </p:cNvCxnSpPr>
          <p:nvPr/>
        </p:nvCxnSpPr>
        <p:spPr>
          <a:xfrm flipH="1">
            <a:off x="4139587" y="1985240"/>
            <a:ext cx="2110149" cy="21714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>
            <a:extLst>
              <a:ext uri="{FF2B5EF4-FFF2-40B4-BE49-F238E27FC236}">
                <a16:creationId xmlns:a16="http://schemas.microsoft.com/office/drawing/2014/main" id="{A49D5B34-FF84-E2C5-D475-3C46FADBDF2F}"/>
              </a:ext>
            </a:extLst>
          </p:cNvPr>
          <p:cNvCxnSpPr>
            <a:cxnSpLocks/>
          </p:cNvCxnSpPr>
          <p:nvPr/>
        </p:nvCxnSpPr>
        <p:spPr>
          <a:xfrm flipH="1">
            <a:off x="4146281" y="2312087"/>
            <a:ext cx="2110149" cy="21714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>
            <a:extLst>
              <a:ext uri="{FF2B5EF4-FFF2-40B4-BE49-F238E27FC236}">
                <a16:creationId xmlns:a16="http://schemas.microsoft.com/office/drawing/2014/main" id="{325641A1-DF18-14D2-9330-454D5FBCA7B4}"/>
              </a:ext>
            </a:extLst>
          </p:cNvPr>
          <p:cNvCxnSpPr>
            <a:cxnSpLocks/>
            <a:stCxn id="18" idx="1"/>
          </p:cNvCxnSpPr>
          <p:nvPr/>
        </p:nvCxnSpPr>
        <p:spPr>
          <a:xfrm flipH="1">
            <a:off x="5508103" y="3710407"/>
            <a:ext cx="574618" cy="33332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47109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PlaceHolder 1"/>
          <p:cNvSpPr>
            <a:spLocks noGrp="1"/>
          </p:cNvSpPr>
          <p:nvPr>
            <p:ph type="sldNum"/>
          </p:nvPr>
        </p:nvSpPr>
        <p:spPr>
          <a:xfrm>
            <a:off x="7848720" y="4904280"/>
            <a:ext cx="456840" cy="27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  <a:buNone/>
            </a:pPr>
            <a:fld id="{12A23E52-E784-485F-9824-0DC13C1805C1}" type="slidenum">
              <a:rPr lang="en-GB" sz="1200" b="1" strike="noStrike" spc="-1">
                <a:solidFill>
                  <a:srgbClr val="FFFFFF"/>
                </a:solidFill>
                <a:latin typeface="Arial Narrow"/>
              </a:rPr>
              <a:t>3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198" name="PlaceHolder 2"/>
          <p:cNvSpPr>
            <a:spLocks noGrp="1"/>
          </p:cNvSpPr>
          <p:nvPr>
            <p:ph type="title"/>
          </p:nvPr>
        </p:nvSpPr>
        <p:spPr>
          <a:xfrm>
            <a:off x="1115616" y="195486"/>
            <a:ext cx="7776864" cy="431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GB" sz="2400" b="0" strike="noStrike" spc="-1" dirty="0">
                <a:solidFill>
                  <a:srgbClr val="000000"/>
                </a:solidFill>
                <a:latin typeface="Arial"/>
              </a:rPr>
              <a:t>RF presentations at IMCC annual meeting June 21, 2023</a:t>
            </a:r>
            <a:endParaRPr lang="fr-FR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9" name="Espace réservé du numéro de diapositive 2"/>
          <p:cNvSpPr/>
          <p:nvPr/>
        </p:nvSpPr>
        <p:spPr>
          <a:xfrm>
            <a:off x="6855480" y="4578840"/>
            <a:ext cx="456840" cy="273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>
            <a:noAutofit/>
          </a:bodyPr>
          <a:lstStyle/>
          <a:p>
            <a:pPr algn="r">
              <a:lnSpc>
                <a:spcPct val="100000"/>
              </a:lnSpc>
              <a:buNone/>
            </a:pPr>
            <a:fld id="{4C9C72BD-AC48-4CEC-9105-A6F66E51A2B3}" type="slidenum">
              <a:rPr lang="en-GB" sz="1200" b="1" strike="noStrike" spc="-1">
                <a:solidFill>
                  <a:srgbClr val="FFFFFF"/>
                </a:solidFill>
                <a:latin typeface="Arial Narrow"/>
              </a:rPr>
              <a:t>3</a:t>
            </a:fld>
            <a:endParaRPr lang="en-US" sz="1200" b="0" strike="noStrike" spc="-1">
              <a:latin typeface="Arial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11684ACD-0728-06AD-767B-E0D8B4EE0F3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601" r="45223" b="59800"/>
          <a:stretch/>
        </p:blipFill>
        <p:spPr>
          <a:xfrm>
            <a:off x="344178" y="915566"/>
            <a:ext cx="2466000" cy="197280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E124D3F1-3FE2-369E-C006-AAD92D91442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1200" b="10978"/>
          <a:stretch/>
        </p:blipFill>
        <p:spPr>
          <a:xfrm>
            <a:off x="316660" y="3176806"/>
            <a:ext cx="4285883" cy="1555184"/>
          </a:xfrm>
          <a:prstGeom prst="rect">
            <a:avLst/>
          </a:prstGeom>
        </p:spPr>
      </p:pic>
      <p:sp>
        <p:nvSpPr>
          <p:cNvPr id="7" name="Cadre 6">
            <a:extLst>
              <a:ext uri="{FF2B5EF4-FFF2-40B4-BE49-F238E27FC236}">
                <a16:creationId xmlns:a16="http://schemas.microsoft.com/office/drawing/2014/main" id="{336AF194-DA6B-BF2A-ABF5-916174CE97CF}"/>
              </a:ext>
            </a:extLst>
          </p:cNvPr>
          <p:cNvSpPr/>
          <p:nvPr/>
        </p:nvSpPr>
        <p:spPr>
          <a:xfrm>
            <a:off x="1729533" y="915566"/>
            <a:ext cx="1042267" cy="936104"/>
          </a:xfrm>
          <a:prstGeom prst="frame">
            <a:avLst>
              <a:gd name="adj1" fmla="val 1837"/>
            </a:avLst>
          </a:prstGeom>
          <a:solidFill>
            <a:srgbClr val="00B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" name="Cadre 7">
            <a:extLst>
              <a:ext uri="{FF2B5EF4-FFF2-40B4-BE49-F238E27FC236}">
                <a16:creationId xmlns:a16="http://schemas.microsoft.com/office/drawing/2014/main" id="{CECD1E42-3FE5-B403-5042-8E9ACFC5F252}"/>
              </a:ext>
            </a:extLst>
          </p:cNvPr>
          <p:cNvSpPr/>
          <p:nvPr/>
        </p:nvSpPr>
        <p:spPr>
          <a:xfrm>
            <a:off x="1729533" y="1849825"/>
            <a:ext cx="1042267" cy="649917"/>
          </a:xfrm>
          <a:prstGeom prst="frame">
            <a:avLst>
              <a:gd name="adj1" fmla="val 4088"/>
            </a:avLst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Cadre 8">
            <a:extLst>
              <a:ext uri="{FF2B5EF4-FFF2-40B4-BE49-F238E27FC236}">
                <a16:creationId xmlns:a16="http://schemas.microsoft.com/office/drawing/2014/main" id="{4AF3FAB8-523C-A397-3E09-B402E4C93F9E}"/>
              </a:ext>
            </a:extLst>
          </p:cNvPr>
          <p:cNvSpPr/>
          <p:nvPr/>
        </p:nvSpPr>
        <p:spPr>
          <a:xfrm>
            <a:off x="3605353" y="3176806"/>
            <a:ext cx="966647" cy="1555184"/>
          </a:xfrm>
          <a:prstGeom prst="frame">
            <a:avLst>
              <a:gd name="adj1" fmla="val 2530"/>
            </a:avLst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7EC4EDA-1148-E9EC-02A1-F43546D5CD44}"/>
              </a:ext>
            </a:extLst>
          </p:cNvPr>
          <p:cNvSpPr txBox="1"/>
          <p:nvPr/>
        </p:nvSpPr>
        <p:spPr>
          <a:xfrm>
            <a:off x="5580112" y="1117186"/>
            <a:ext cx="1590885" cy="33855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fr-FR" sz="1600" dirty="0"/>
              <a:t>MUCOL WP6.1</a:t>
            </a: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991B6B37-959C-76F7-B259-FAA182610302}"/>
              </a:ext>
            </a:extLst>
          </p:cNvPr>
          <p:cNvCxnSpPr>
            <a:cxnSpLocks/>
            <a:stCxn id="10" idx="1"/>
          </p:cNvCxnSpPr>
          <p:nvPr/>
        </p:nvCxnSpPr>
        <p:spPr>
          <a:xfrm flipH="1">
            <a:off x="2810178" y="1286463"/>
            <a:ext cx="2769934" cy="10857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5F1C6449-C3AD-F7CD-B3A2-5C9B66D523AF}"/>
              </a:ext>
            </a:extLst>
          </p:cNvPr>
          <p:cNvCxnSpPr>
            <a:cxnSpLocks/>
          </p:cNvCxnSpPr>
          <p:nvPr/>
        </p:nvCxnSpPr>
        <p:spPr>
          <a:xfrm flipH="1">
            <a:off x="2781785" y="2096017"/>
            <a:ext cx="2769934" cy="1085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4590BDF3-D74D-4248-4067-512F192509D1}"/>
              </a:ext>
            </a:extLst>
          </p:cNvPr>
          <p:cNvSpPr txBox="1"/>
          <p:nvPr/>
        </p:nvSpPr>
        <p:spPr>
          <a:xfrm>
            <a:off x="5580112" y="1919177"/>
            <a:ext cx="2868478" cy="3385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FR" sz="1600" dirty="0" err="1"/>
              <a:t>Connected</a:t>
            </a:r>
            <a:r>
              <a:rPr lang="fr-FR" sz="1600" dirty="0"/>
              <a:t> to MUCOL WP6.1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8DBE4BB0-2BCE-EB76-65F4-B1253DF4967A}"/>
              </a:ext>
            </a:extLst>
          </p:cNvPr>
          <p:cNvSpPr txBox="1"/>
          <p:nvPr/>
        </p:nvSpPr>
        <p:spPr>
          <a:xfrm>
            <a:off x="5244200" y="3619015"/>
            <a:ext cx="2868478" cy="338554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fr-FR" sz="1600" dirty="0" err="1"/>
              <a:t>Connected</a:t>
            </a:r>
            <a:r>
              <a:rPr lang="fr-FR" sz="1600" dirty="0"/>
              <a:t> to MUCOL WP6.2</a:t>
            </a:r>
          </a:p>
        </p:txBody>
      </p: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EDB63AB1-62C6-B7C5-3C39-AF1C01A6E1EB}"/>
              </a:ext>
            </a:extLst>
          </p:cNvPr>
          <p:cNvCxnSpPr>
            <a:cxnSpLocks/>
            <a:stCxn id="15" idx="1"/>
          </p:cNvCxnSpPr>
          <p:nvPr/>
        </p:nvCxnSpPr>
        <p:spPr>
          <a:xfrm flipH="1">
            <a:off x="4578324" y="3788292"/>
            <a:ext cx="665876" cy="33332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80867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PlaceHolder 1"/>
          <p:cNvSpPr>
            <a:spLocks noGrp="1"/>
          </p:cNvSpPr>
          <p:nvPr>
            <p:ph type="sldNum"/>
          </p:nvPr>
        </p:nvSpPr>
        <p:spPr>
          <a:xfrm>
            <a:off x="7848720" y="4904280"/>
            <a:ext cx="456840" cy="27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  <a:buNone/>
            </a:pPr>
            <a:fld id="{12A23E52-E784-485F-9824-0DC13C1805C1}" type="slidenum">
              <a:rPr lang="en-GB" sz="1200" b="1" strike="noStrike" spc="-1">
                <a:solidFill>
                  <a:srgbClr val="FFFFFF"/>
                </a:solidFill>
                <a:latin typeface="Arial Narrow"/>
              </a:rPr>
              <a:t>4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198" name="PlaceHolder 2"/>
          <p:cNvSpPr>
            <a:spLocks noGrp="1"/>
          </p:cNvSpPr>
          <p:nvPr>
            <p:ph type="title"/>
          </p:nvPr>
        </p:nvSpPr>
        <p:spPr>
          <a:xfrm>
            <a:off x="1295280" y="123480"/>
            <a:ext cx="6781320" cy="431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GB" b="0" strike="noStrike" spc="-1" dirty="0">
                <a:solidFill>
                  <a:srgbClr val="000000"/>
                </a:solidFill>
                <a:latin typeface="Arial"/>
              </a:rPr>
              <a:t>Coordination of work for WP6</a:t>
            </a:r>
            <a:endParaRPr lang="fr-FR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9" name="Espace réservé du numéro de diapositive 2"/>
          <p:cNvSpPr/>
          <p:nvPr/>
        </p:nvSpPr>
        <p:spPr>
          <a:xfrm>
            <a:off x="6855480" y="4578840"/>
            <a:ext cx="456840" cy="273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>
            <a:noAutofit/>
          </a:bodyPr>
          <a:lstStyle/>
          <a:p>
            <a:pPr algn="r">
              <a:lnSpc>
                <a:spcPct val="100000"/>
              </a:lnSpc>
              <a:buNone/>
            </a:pPr>
            <a:fld id="{4C9C72BD-AC48-4CEC-9105-A6F66E51A2B3}" type="slidenum">
              <a:rPr lang="en-GB" sz="1200" b="1" strike="noStrike" spc="-1">
                <a:solidFill>
                  <a:srgbClr val="FFFFFF"/>
                </a:solidFill>
                <a:latin typeface="Arial Narrow"/>
              </a:rPr>
              <a:t>4</a:t>
            </a:fld>
            <a:endParaRPr lang="en-US" sz="1200" b="0" strike="noStrike" spc="-1">
              <a:latin typeface="Arial"/>
            </a:endParaRPr>
          </a:p>
        </p:txBody>
      </p:sp>
      <p:sp>
        <p:nvSpPr>
          <p:cNvPr id="7" name="Espace réservé du contenu 1">
            <a:extLst>
              <a:ext uri="{FF2B5EF4-FFF2-40B4-BE49-F238E27FC236}">
                <a16:creationId xmlns:a16="http://schemas.microsoft.com/office/drawing/2014/main" id="{85F44219-FE10-9EE4-F9BE-F3CEB2697D57}"/>
              </a:ext>
            </a:extLst>
          </p:cNvPr>
          <p:cNvSpPr txBox="1">
            <a:spLocks/>
          </p:cNvSpPr>
          <p:nvPr/>
        </p:nvSpPr>
        <p:spPr>
          <a:xfrm>
            <a:off x="323274" y="1219615"/>
            <a:ext cx="8497452" cy="48804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00175" lvl="1" indent="-257175">
              <a:buClr>
                <a:schemeClr val="tx1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1600" b="1" dirty="0">
                <a:latin typeface="+mj-lt"/>
              </a:rPr>
              <a:t>Regular Task meetings to coordinate work for each task</a:t>
            </a:r>
            <a:endParaRPr lang="en-US" sz="1000" b="1" dirty="0">
              <a:latin typeface="+mj-lt"/>
            </a:endParaRPr>
          </a:p>
          <a:p>
            <a:pPr marL="500175" lvl="1" indent="-257175">
              <a:buClr>
                <a:schemeClr val="tx1"/>
              </a:buClr>
              <a:buSzPct val="150000"/>
              <a:buFont typeface="Arial" panose="020B0604020202020204" pitchFamily="34" charset="0"/>
              <a:buChar char="•"/>
            </a:pPr>
            <a:endParaRPr lang="en-US" sz="1000" b="1" dirty="0">
              <a:latin typeface="+mj-lt"/>
            </a:endParaRPr>
          </a:p>
          <a:p>
            <a:pPr marL="500175" lvl="1" indent="-257175">
              <a:buClr>
                <a:schemeClr val="tx1"/>
              </a:buClr>
              <a:buSzPct val="150000"/>
              <a:buFont typeface="Arial" panose="020B0604020202020204" pitchFamily="34" charset="0"/>
              <a:buChar char="•"/>
            </a:pPr>
            <a:endParaRPr lang="en-US" sz="1600" b="1" dirty="0">
              <a:latin typeface="+mj-lt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AF9BF4B3-F255-5CBF-FB00-C567DABD77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540728"/>
            <a:ext cx="6040790" cy="1470550"/>
          </a:xfrm>
          <a:prstGeom prst="rect">
            <a:avLst/>
          </a:prstGeom>
        </p:spPr>
      </p:pic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ABD440C1-3EA3-6B45-25FF-4E41238CA7B9}"/>
              </a:ext>
            </a:extLst>
          </p:cNvPr>
          <p:cNvSpPr txBox="1">
            <a:spLocks/>
          </p:cNvSpPr>
          <p:nvPr/>
        </p:nvSpPr>
        <p:spPr>
          <a:xfrm>
            <a:off x="323274" y="3189397"/>
            <a:ext cx="8497452" cy="186109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00175" lvl="1" indent="-257175">
              <a:buClr>
                <a:schemeClr val="tx1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1600" b="1" dirty="0">
                <a:latin typeface="+mj-lt"/>
              </a:rPr>
              <a:t>WP6 coordination meetings every two months</a:t>
            </a:r>
          </a:p>
          <a:p>
            <a:pPr marL="900225" lvl="2" indent="-257175">
              <a:buClr>
                <a:schemeClr val="tx1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1200" b="1" dirty="0">
                <a:latin typeface="+mj-lt"/>
              </a:rPr>
              <a:t>coordinate with other WP’s (e.g. parameters table, specs, etc.)</a:t>
            </a:r>
          </a:p>
          <a:p>
            <a:pPr marL="900225" lvl="2" indent="-257175">
              <a:buClr>
                <a:schemeClr val="tx1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1200" b="1" dirty="0">
                <a:latin typeface="+mj-lt"/>
              </a:rPr>
              <a:t>evaluate global advance of work in WP6</a:t>
            </a:r>
          </a:p>
          <a:p>
            <a:pPr marL="900225" lvl="2" indent="-257175">
              <a:buClr>
                <a:schemeClr val="tx1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1200" b="1" dirty="0">
                <a:latin typeface="+mj-lt"/>
              </a:rPr>
              <a:t>keep record of assigned manpower</a:t>
            </a:r>
          </a:p>
          <a:p>
            <a:pPr marL="900225" lvl="2" indent="-257175">
              <a:buClr>
                <a:schemeClr val="tx1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1200" b="1" dirty="0">
                <a:latin typeface="+mj-lt"/>
              </a:rPr>
              <a:t>discuss publications and presentation at conferences, report to IMCC</a:t>
            </a:r>
          </a:p>
          <a:p>
            <a:pPr marL="900225" lvl="2" indent="-257175">
              <a:buClr>
                <a:schemeClr val="tx1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1200" b="1" dirty="0">
                <a:latin typeface="+mj-lt"/>
              </a:rPr>
              <a:t>prepare input for MUCOL annual reports</a:t>
            </a:r>
            <a:endParaRPr lang="en-US" sz="1600" b="1" dirty="0">
              <a:latin typeface="+mj-lt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71D0905-ED85-01BE-ACC6-BB6E53E6DD5B}"/>
              </a:ext>
            </a:extLst>
          </p:cNvPr>
          <p:cNvSpPr txBox="1"/>
          <p:nvPr/>
        </p:nvSpPr>
        <p:spPr>
          <a:xfrm>
            <a:off x="2195736" y="622849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43000" lvl="1" algn="ctr">
              <a:buClr>
                <a:schemeClr val="tx1"/>
              </a:buClr>
              <a:buSzPct val="150000"/>
            </a:pPr>
            <a:r>
              <a:rPr lang="fr-FR" sz="1800" dirty="0">
                <a:latin typeface="+mn-lt"/>
                <a:hlinkClick r:id="rId3"/>
              </a:rPr>
              <a:t>https://indico.cern.ch/category/12831/</a:t>
            </a:r>
            <a:endParaRPr lang="fr-FR" sz="1800" dirty="0">
              <a:latin typeface="+mn-lt"/>
            </a:endParaRPr>
          </a:p>
          <a:p>
            <a:pPr marL="500175" lvl="1" indent="-257175">
              <a:buClr>
                <a:schemeClr val="tx1"/>
              </a:buClr>
              <a:buSzPct val="150000"/>
              <a:buFont typeface="Arial" panose="020B0604020202020204" pitchFamily="34" charset="0"/>
              <a:buChar char="•"/>
            </a:pPr>
            <a:endParaRPr lang="en-US" sz="1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31033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PlaceHolder 1"/>
          <p:cNvSpPr>
            <a:spLocks noGrp="1"/>
          </p:cNvSpPr>
          <p:nvPr>
            <p:ph type="sldNum"/>
          </p:nvPr>
        </p:nvSpPr>
        <p:spPr>
          <a:xfrm>
            <a:off x="7848720" y="4904280"/>
            <a:ext cx="456840" cy="27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  <a:buNone/>
            </a:pPr>
            <a:fld id="{12A23E52-E784-485F-9824-0DC13C1805C1}" type="slidenum">
              <a:rPr lang="en-GB" sz="1200" b="1" strike="noStrike" spc="-1">
                <a:solidFill>
                  <a:srgbClr val="FFFFFF"/>
                </a:solidFill>
                <a:latin typeface="Arial Narrow"/>
              </a:rPr>
              <a:t>5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198" name="PlaceHolder 2"/>
          <p:cNvSpPr>
            <a:spLocks noGrp="1"/>
          </p:cNvSpPr>
          <p:nvPr>
            <p:ph type="title"/>
          </p:nvPr>
        </p:nvSpPr>
        <p:spPr>
          <a:xfrm>
            <a:off x="1181340" y="244003"/>
            <a:ext cx="6781320" cy="431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GB" spc="-1" dirty="0">
                <a:solidFill>
                  <a:srgbClr val="FF0000"/>
                </a:solidFill>
                <a:latin typeface="Arial"/>
              </a:rPr>
              <a:t>Development plan for WP6</a:t>
            </a:r>
            <a:br>
              <a:rPr lang="en-GB" b="0" spc="-1" dirty="0">
                <a:solidFill>
                  <a:srgbClr val="000000"/>
                </a:solidFill>
                <a:latin typeface="Arial"/>
              </a:rPr>
            </a:br>
            <a:r>
              <a:rPr lang="en-GB" sz="1800" b="0" spc="-1" dirty="0">
                <a:solidFill>
                  <a:srgbClr val="000000"/>
                </a:solidFill>
                <a:latin typeface="Arial"/>
              </a:rPr>
              <a:t>(let’s not reinvent the wheel ;-) )</a:t>
            </a:r>
            <a:endParaRPr lang="fr-FR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9" name="Espace réservé du numéro de diapositive 2"/>
          <p:cNvSpPr/>
          <p:nvPr/>
        </p:nvSpPr>
        <p:spPr>
          <a:xfrm>
            <a:off x="6855480" y="4578840"/>
            <a:ext cx="456840" cy="273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>
            <a:noAutofit/>
          </a:bodyPr>
          <a:lstStyle/>
          <a:p>
            <a:pPr algn="r">
              <a:lnSpc>
                <a:spcPct val="100000"/>
              </a:lnSpc>
              <a:buNone/>
            </a:pPr>
            <a:fld id="{4C9C72BD-AC48-4CEC-9105-A6F66E51A2B3}" type="slidenum">
              <a:rPr lang="en-GB" sz="1200" b="1" strike="noStrike" spc="-1">
                <a:solidFill>
                  <a:srgbClr val="FFFFFF"/>
                </a:solidFill>
                <a:latin typeface="Arial Narrow"/>
              </a:rPr>
              <a:t>5</a:t>
            </a:fld>
            <a:endParaRPr lang="en-US" sz="1200" b="0" strike="noStrike" spc="-1">
              <a:latin typeface="Arial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EF74AA9C-D5C5-A0FE-AE29-508FA4F877D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68" t="17950" b="19463"/>
          <a:stretch/>
        </p:blipFill>
        <p:spPr>
          <a:xfrm>
            <a:off x="1181340" y="1432038"/>
            <a:ext cx="7024476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9046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7" name="Espace réservé du contenu 1">
            <a:extLst>
              <a:ext uri="{FF2B5EF4-FFF2-40B4-BE49-F238E27FC236}">
                <a16:creationId xmlns:a16="http://schemas.microsoft.com/office/drawing/2014/main" id="{80F79AE5-6FDF-5348-AADE-06008991F732}"/>
              </a:ext>
            </a:extLst>
          </p:cNvPr>
          <p:cNvSpPr txBox="1">
            <a:spLocks/>
          </p:cNvSpPr>
          <p:nvPr/>
        </p:nvSpPr>
        <p:spPr>
          <a:xfrm>
            <a:off x="1331640" y="38680"/>
            <a:ext cx="7344816" cy="43130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Task 6.1: Concept of RF systems for acceleration to HEC (RCS’s)</a:t>
            </a:r>
          </a:p>
          <a:p>
            <a:pPr marL="0" indent="0" algn="ctr">
              <a:buNone/>
            </a:pPr>
            <a:r>
              <a:rPr lang="en-U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UROS</a:t>
            </a:r>
            <a:r>
              <a:rPr lang="en-U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INFN, CERN</a:t>
            </a:r>
            <a:r>
              <a:rPr lang="en-US" sz="18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CEA</a:t>
            </a:r>
            <a:r>
              <a:rPr lang="en-U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2B929210-2C20-8E11-DA9E-C6F5269A94B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16" t="26466" r="32368" b="29063"/>
          <a:stretch/>
        </p:blipFill>
        <p:spPr>
          <a:xfrm>
            <a:off x="752968" y="1275606"/>
            <a:ext cx="7638063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8220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xfrm>
            <a:off x="432656" y="1060621"/>
            <a:ext cx="8507288" cy="3536156"/>
          </a:xfrm>
        </p:spPr>
        <p:txBody>
          <a:bodyPr>
            <a:normAutofit fontScale="92500"/>
          </a:bodyPr>
          <a:lstStyle/>
          <a:p>
            <a:r>
              <a:rPr lang="en-GB" dirty="0" err="1">
                <a:latin typeface="+mj-lt"/>
              </a:rPr>
              <a:t>MuCol</a:t>
            </a:r>
            <a:r>
              <a:rPr lang="en-GB" dirty="0">
                <a:latin typeface="+mj-lt"/>
              </a:rPr>
              <a:t> participants contributing:</a:t>
            </a:r>
          </a:p>
          <a:p>
            <a:pPr lvl="1"/>
            <a:r>
              <a:rPr lang="en-GB" i="1" dirty="0">
                <a:latin typeface="+mj-lt"/>
              </a:rPr>
              <a:t>CEA</a:t>
            </a:r>
            <a:r>
              <a:rPr lang="en-GB" dirty="0">
                <a:latin typeface="+mj-lt"/>
              </a:rPr>
              <a:t> – Beam loading &amp; FPC study </a:t>
            </a:r>
          </a:p>
          <a:p>
            <a:pPr lvl="1"/>
            <a:r>
              <a:rPr lang="en-GB" dirty="0"/>
              <a:t>CERN – B</a:t>
            </a:r>
            <a:r>
              <a:rPr lang="en-GB" dirty="0">
                <a:latin typeface="+mn-lt"/>
              </a:rPr>
              <a:t>eam dynamics simulations for the RCSs</a:t>
            </a:r>
          </a:p>
          <a:p>
            <a:pPr lvl="1"/>
            <a:r>
              <a:rPr lang="en-GB" dirty="0">
                <a:latin typeface="+mj-lt"/>
              </a:rPr>
              <a:t>INFN LASA – Frequency sweep and HOMs </a:t>
            </a:r>
          </a:p>
          <a:p>
            <a:pPr lvl="1"/>
            <a:r>
              <a:rPr lang="en-GB" dirty="0">
                <a:latin typeface="+mj-lt"/>
              </a:rPr>
              <a:t>UROS* – SRF cavity design, incl. HOM couplers - so far:</a:t>
            </a:r>
          </a:p>
          <a:p>
            <a:pPr marL="457200" lvl="1" indent="0">
              <a:buNone/>
            </a:pPr>
            <a:r>
              <a:rPr lang="en-GB" sz="1600" dirty="0">
                <a:latin typeface="+mj-lt"/>
              </a:rPr>
              <a:t>      *</a:t>
            </a:r>
            <a:r>
              <a:rPr lang="en-US" sz="1600" dirty="0">
                <a:latin typeface="+mj-lt"/>
              </a:rPr>
              <a:t>Funded by EU with 24 person months; additionally: </a:t>
            </a:r>
            <a:r>
              <a:rPr lang="en-US" sz="1600" dirty="0" err="1">
                <a:latin typeface="+mj-lt"/>
              </a:rPr>
              <a:t>Gentner</a:t>
            </a:r>
            <a:r>
              <a:rPr lang="en-US" sz="1600" dirty="0">
                <a:latin typeface="+mj-lt"/>
              </a:rPr>
              <a:t>-funded PhD student started 06/23</a:t>
            </a:r>
            <a:endParaRPr lang="en-GB" sz="1600" dirty="0">
              <a:latin typeface="+mj-lt"/>
            </a:endParaRPr>
          </a:p>
          <a:p>
            <a:r>
              <a:rPr lang="en-US" dirty="0">
                <a:latin typeface="+mj-lt"/>
              </a:rPr>
              <a:t>Open for further contributions from other IMCC members!</a:t>
            </a:r>
            <a:endParaRPr lang="en-GB" dirty="0">
              <a:latin typeface="+mj-lt"/>
            </a:endParaRPr>
          </a:p>
          <a:p>
            <a:endParaRPr lang="en-GB" dirty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Task 6.1 Contributions (to be refined)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409700" y="4596300"/>
            <a:ext cx="6324600" cy="273844"/>
          </a:xfrm>
        </p:spPr>
        <p:txBody>
          <a:bodyPr/>
          <a:lstStyle/>
          <a:p>
            <a:r>
              <a:rPr lang="en-GB" dirty="0" err="1"/>
              <a:t>MuCol</a:t>
            </a:r>
            <a:r>
              <a:rPr lang="en-GB" dirty="0"/>
              <a:t> WP6 | Task 6.1 Meeting 15 May 2023 | </a:t>
            </a:r>
            <a:r>
              <a:rPr lang="en-GB" b="1" dirty="0">
                <a:solidFill>
                  <a:srgbClr val="FF0000"/>
                </a:solidFill>
              </a:rPr>
              <a:t>Ursula van Rienen </a:t>
            </a:r>
          </a:p>
        </p:txBody>
      </p:sp>
    </p:spTree>
    <p:extLst>
      <p:ext uri="{BB962C8B-B14F-4D97-AF65-F5344CB8AC3E}">
        <p14:creationId xmlns:p14="http://schemas.microsoft.com/office/powerpoint/2010/main" val="40691310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2"/>
          </p:nvPr>
        </p:nvSpPr>
        <p:spPr>
          <a:xfrm>
            <a:off x="1403648" y="56357"/>
            <a:ext cx="7344816" cy="43130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Task 6.2: Concept of RF systems for the muon cooling complex</a:t>
            </a:r>
          </a:p>
          <a:p>
            <a:pPr marL="0" indent="0" algn="ctr">
              <a:buNone/>
            </a:pPr>
            <a:r>
              <a:rPr lang="en-U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INFN, </a:t>
            </a:r>
            <a:r>
              <a:rPr lang="en-U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CEA, CERN)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8</a:t>
            </a:fld>
            <a:endParaRPr lang="en-GB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820AAF34-D6EC-3F2D-BAF0-1DCA4B89D34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559" t="26153" r="19641" b="21753"/>
          <a:stretch/>
        </p:blipFill>
        <p:spPr>
          <a:xfrm>
            <a:off x="1452464" y="915566"/>
            <a:ext cx="6624736" cy="3883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5598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8" name="Espace réservé du contenu 1">
            <a:extLst>
              <a:ext uri="{FF2B5EF4-FFF2-40B4-BE49-F238E27FC236}">
                <a16:creationId xmlns:a16="http://schemas.microsoft.com/office/drawing/2014/main" id="{43E32BED-A39C-954A-90EE-8F994740550E}"/>
              </a:ext>
            </a:extLst>
          </p:cNvPr>
          <p:cNvSpPr txBox="1">
            <a:spLocks/>
          </p:cNvSpPr>
          <p:nvPr/>
        </p:nvSpPr>
        <p:spPr>
          <a:xfrm>
            <a:off x="1249865" y="53161"/>
            <a:ext cx="7992888" cy="43130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Task 6.3: Break-down mitigation studies for muon cooling cell cavities</a:t>
            </a:r>
          </a:p>
          <a:p>
            <a:pPr marL="0" indent="0" algn="ctr">
              <a:buNone/>
            </a:pPr>
            <a:r>
              <a:rPr lang="en-U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CEA</a:t>
            </a:r>
            <a:r>
              <a:rPr lang="en-U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INFN, </a:t>
            </a:r>
            <a:r>
              <a:rPr lang="en-US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Strathclyde</a:t>
            </a:r>
            <a:r>
              <a:rPr lang="en-U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5AB9ADC5-1BB6-EE21-8AC3-17F9E752FFA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73" t="23648" r="32128" b="7177"/>
          <a:stretch/>
        </p:blipFill>
        <p:spPr>
          <a:xfrm>
            <a:off x="1043608" y="1275606"/>
            <a:ext cx="4896544" cy="3024337"/>
          </a:xfrm>
          <a:prstGeom prst="rect">
            <a:avLst/>
          </a:prstGeom>
        </p:spPr>
      </p:pic>
      <p:sp>
        <p:nvSpPr>
          <p:cNvPr id="3" name="Cadre 2">
            <a:extLst>
              <a:ext uri="{FF2B5EF4-FFF2-40B4-BE49-F238E27FC236}">
                <a16:creationId xmlns:a16="http://schemas.microsoft.com/office/drawing/2014/main" id="{A7A32F8E-30DF-F4C2-468A-1EB32D89C549}"/>
              </a:ext>
            </a:extLst>
          </p:cNvPr>
          <p:cNvSpPr/>
          <p:nvPr/>
        </p:nvSpPr>
        <p:spPr>
          <a:xfrm>
            <a:off x="1043608" y="2560404"/>
            <a:ext cx="4896544" cy="1307489"/>
          </a:xfrm>
          <a:prstGeom prst="frame">
            <a:avLst>
              <a:gd name="adj1" fmla="val 2330"/>
            </a:avLst>
          </a:prstGeom>
          <a:solidFill>
            <a:srgbClr val="00B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0CC6B3A-3510-7C7D-4F97-3D99CC98AD74}"/>
              </a:ext>
            </a:extLst>
          </p:cNvPr>
          <p:cNvSpPr txBox="1"/>
          <p:nvPr/>
        </p:nvSpPr>
        <p:spPr>
          <a:xfrm>
            <a:off x="6012160" y="2787774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solidFill>
                  <a:srgbClr val="FF0000"/>
                </a:solidFill>
              </a:rPr>
              <a:t>Only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err="1">
                <a:solidFill>
                  <a:srgbClr val="FF0000"/>
                </a:solidFill>
              </a:rPr>
              <a:t>this</a:t>
            </a:r>
            <a:r>
              <a:rPr lang="fr-FR" dirty="0">
                <a:solidFill>
                  <a:srgbClr val="FF0000"/>
                </a:solidFill>
              </a:rPr>
              <a:t> stricto sensu in the scope of MUCOL WP6</a:t>
            </a:r>
          </a:p>
        </p:txBody>
      </p:sp>
    </p:spTree>
    <p:extLst>
      <p:ext uri="{BB962C8B-B14F-4D97-AF65-F5344CB8AC3E}">
        <p14:creationId xmlns:p14="http://schemas.microsoft.com/office/powerpoint/2010/main" val="704286626"/>
      </p:ext>
    </p:extLst>
  </p:cSld>
  <p:clrMapOvr>
    <a:masterClrMapping/>
  </p:clrMapOvr>
</p:sld>
</file>

<file path=ppt/theme/theme1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947F2506E4E4646B744CDE35131544A" ma:contentTypeVersion="13" ma:contentTypeDescription="Create a new document." ma:contentTypeScope="" ma:versionID="14043b90b3cf8ee4c9c1203e10817731">
  <xsd:schema xmlns:xsd="http://www.w3.org/2001/XMLSchema" xmlns:xs="http://www.w3.org/2001/XMLSchema" xmlns:p="http://schemas.microsoft.com/office/2006/metadata/properties" xmlns:ns3="1e110155-a173-47cd-b891-f412286ef773" xmlns:ns4="20570098-6542-45bc-852f-3993cdce27a5" targetNamespace="http://schemas.microsoft.com/office/2006/metadata/properties" ma:root="true" ma:fieldsID="b8069b42d9b3d0382a97a7be21f6e516" ns3:_="" ns4:_="">
    <xsd:import namespace="1e110155-a173-47cd-b891-f412286ef773"/>
    <xsd:import namespace="20570098-6542-45bc-852f-3993cdce27a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110155-a173-47cd-b891-f412286ef77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0570098-6542-45bc-852f-3993cdce27a5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BB6BCB4-0CBE-4531-B80F-C7E0BDE322A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e110155-a173-47cd-b891-f412286ef773"/>
    <ds:schemaRef ds:uri="20570098-6542-45bc-852f-3993cdce27a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39E6303-560D-4712-BEC3-A253233F4310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20570098-6542-45bc-852f-3993cdce27a5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purl.org/dc/dcmitype/"/>
    <ds:schemaRef ds:uri="1e110155-a173-47cd-b891-f412286ef773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1280EB92-6C56-4421-9A69-202475D9CDD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3068</TotalTime>
  <Words>383</Words>
  <Application>Microsoft Macintosh PowerPoint</Application>
  <PresentationFormat>Affichage à l'écran (16:9)</PresentationFormat>
  <Paragraphs>63</Paragraphs>
  <Slides>11</Slides>
  <Notes>1</Notes>
  <HiddenSlides>1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11</vt:i4>
      </vt:variant>
    </vt:vector>
  </HeadingPairs>
  <TitlesOfParts>
    <vt:vector size="18" baseType="lpstr">
      <vt:lpstr>Arial</vt:lpstr>
      <vt:lpstr>Arial Narrow</vt:lpstr>
      <vt:lpstr>Calibri</vt:lpstr>
      <vt:lpstr>Times New Roman</vt:lpstr>
      <vt:lpstr>Wingdings</vt:lpstr>
      <vt:lpstr>IMCC - 1</vt:lpstr>
      <vt:lpstr>1_IMCC - 1</vt:lpstr>
      <vt:lpstr>Présentation PowerPoint</vt:lpstr>
      <vt:lpstr>RF presentations at IMCC annual meeting June 20, 2023</vt:lpstr>
      <vt:lpstr>RF presentations at IMCC annual meeting June 21, 2023</vt:lpstr>
      <vt:lpstr>Coordination of work for WP6</vt:lpstr>
      <vt:lpstr>Development plan for WP6 (let’s not reinvent the wheel ;-) )</vt:lpstr>
      <vt:lpstr>Présentation PowerPoint</vt:lpstr>
      <vt:lpstr>Task 6.1 Contributions (to be refined)</vt:lpstr>
      <vt:lpstr>Présentation PowerPoint</vt:lpstr>
      <vt:lpstr>Présentation PowerPoint</vt:lpstr>
      <vt:lpstr>Présentation PowerPoint</vt:lpstr>
      <vt:lpstr>Présentation PowerPoint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Microsoft Office User</cp:lastModifiedBy>
  <cp:revision>285</cp:revision>
  <dcterms:created xsi:type="dcterms:W3CDTF">2021-05-17T12:13:58Z</dcterms:created>
  <dcterms:modified xsi:type="dcterms:W3CDTF">2023-07-05T08:55:02Z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0x0101003947F2506E4E4646B744CDE35131544A</vt:lpwstr>
  </property>
</Properties>
</file>