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34"/>
  </p:notesMasterIdLst>
  <p:handoutMasterIdLst>
    <p:handoutMasterId r:id="rId35"/>
  </p:handoutMasterIdLst>
  <p:sldIdLst>
    <p:sldId id="434" r:id="rId3"/>
    <p:sldId id="470" r:id="rId4"/>
    <p:sldId id="490" r:id="rId5"/>
    <p:sldId id="501" r:id="rId6"/>
    <p:sldId id="484" r:id="rId7"/>
    <p:sldId id="477" r:id="rId8"/>
    <p:sldId id="478" r:id="rId9"/>
    <p:sldId id="480" r:id="rId10"/>
    <p:sldId id="481" r:id="rId11"/>
    <p:sldId id="482" r:id="rId12"/>
    <p:sldId id="483" r:id="rId13"/>
    <p:sldId id="486" r:id="rId14"/>
    <p:sldId id="472" r:id="rId15"/>
    <p:sldId id="474" r:id="rId16"/>
    <p:sldId id="475" r:id="rId17"/>
    <p:sldId id="473" r:id="rId18"/>
    <p:sldId id="485" r:id="rId19"/>
    <p:sldId id="487" r:id="rId20"/>
    <p:sldId id="488" r:id="rId21"/>
    <p:sldId id="489" r:id="rId22"/>
    <p:sldId id="502" r:id="rId23"/>
    <p:sldId id="491" r:id="rId24"/>
    <p:sldId id="492" r:id="rId25"/>
    <p:sldId id="493" r:id="rId26"/>
    <p:sldId id="494" r:id="rId27"/>
    <p:sldId id="495" r:id="rId28"/>
    <p:sldId id="496" r:id="rId29"/>
    <p:sldId id="497" r:id="rId30"/>
    <p:sldId id="498" r:id="rId31"/>
    <p:sldId id="499" r:id="rId32"/>
    <p:sldId id="500" r:id="rId33"/>
  </p:sldIdLst>
  <p:sldSz cx="9144000" cy="6858000" type="screen4x3"/>
  <p:notesSz cx="6781800" cy="9918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A3D8B"/>
    <a:srgbClr val="CC0000"/>
    <a:srgbClr val="FF3300"/>
    <a:srgbClr val="009900"/>
    <a:srgbClr val="1F3361"/>
    <a:srgbClr val="1C2A64"/>
    <a:srgbClr val="23415D"/>
    <a:srgbClr val="CC330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8" autoAdjust="0"/>
    <p:restoredTop sz="99458" autoAdjust="0"/>
  </p:normalViewPr>
  <p:slideViewPr>
    <p:cSldViewPr snapToGrid="0">
      <p:cViewPr>
        <p:scale>
          <a:sx n="90" d="100"/>
          <a:sy n="90" d="100"/>
        </p:scale>
        <p:origin x="-1440" y="-296"/>
      </p:cViewPr>
      <p:guideLst>
        <p:guide orient="horz" pos="388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-1890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1" Type="http://schemas.openxmlformats.org/officeDocument/2006/relationships/image" Target="../media/image15.emf"/><Relationship Id="rId2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Relationship Id="rId2" Type="http://schemas.openxmlformats.org/officeDocument/2006/relationships/image" Target="../media/image2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Relationship Id="rId2" Type="http://schemas.openxmlformats.org/officeDocument/2006/relationships/image" Target="../media/image24.emf"/><Relationship Id="rId3" Type="http://schemas.openxmlformats.org/officeDocument/2006/relationships/image" Target="../media/image2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Relationship Id="rId2" Type="http://schemas.openxmlformats.org/officeDocument/2006/relationships/image" Target="../media/image22.emf"/><Relationship Id="rId3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B703E68-9B3D-4E0D-AB17-1BAE5E5195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2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A2B532D-7594-4808-9555-F7BA070D8D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921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fld id="{3C352B64-7CDB-4BA9-830E-CE2C6B232ED7}" type="slidenum">
              <a:rPr lang="en-US" sz="1200" smtClean="0">
                <a:latin typeface="Arial" charset="0"/>
              </a:rPr>
              <a:pPr/>
              <a:t>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31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22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23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24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25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26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27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28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-110" charset="-128"/>
              </a:defRPr>
            </a:lvl9pPr>
          </a:lstStyle>
          <a:p>
            <a:fld id="{B3C0C01F-6805-455C-A2D9-12CC4D1F92CD}" type="slidenum">
              <a:rPr lang="en-US" sz="1200" smtClean="0">
                <a:latin typeface="Arial" charset="0"/>
              </a:rPr>
              <a:pPr/>
              <a:t>29</a:t>
            </a:fld>
            <a:endParaRPr lang="en-US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9178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Unit 2 – Magnet specifications in particle accelerators 2.</a:t>
            </a:r>
            <a:fld id="{7E2A935F-FE7E-4B75-8543-29890C61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5092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B33ECD1B-57C9-4D9F-90C7-204E6C8381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848468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43BEAD8B-B011-4DAB-9388-0735A77F8D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80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9EA4B-FB6A-4397-BEF9-CCBB4DB542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3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D9913-B802-486A-BF66-AFCCE9151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9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9CA2-D026-420A-B3F4-6E028B814F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00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183B4-5535-4991-9F99-DCB61D2AC4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6963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2F592-40FF-4A87-8DA1-13C43CF8BE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78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E9FC-EDBF-4C23-90C0-459D07E687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3208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97502-BA8B-4D6D-952C-B13E2FCB1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67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6AA2-CBE9-451F-A6FE-6D743D355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3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C133B56-E754-4BFE-B953-4D2FE74A09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7243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2ED23-B985-4B36-9E5F-09E2A8B25B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98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FF3F02-35EA-4E8A-9815-70A29528F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987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8F5A6F-4CDF-465E-896A-65D36DE8C1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92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8AED730-7B3C-4776-AA2D-711872C69A8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7448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 </a:t>
            </a:r>
            <a:r>
              <a:rPr lang="en-US" dirty="0" smtClean="0"/>
              <a:t>Unit 1 - </a:t>
            </a:r>
            <a:fld id="{891CCA51-090F-4883-8443-F7B0FE85FCB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968569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EEC36FB7-1894-4489-9473-21FAE43449C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504489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F6D07457-9BCC-4C11-A880-E7AAE35F332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1882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35FA2C35-A66C-485E-ABAA-0A1A88ACF80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876632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9F189952-A931-435E-95E4-B21AD634E1B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633752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Unit 1 - </a:t>
            </a:r>
            <a:fld id="{837C34AB-DDE8-4588-91C8-4AEB420ED8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036917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A3D8B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fr-CH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- </a:t>
            </a:r>
            <a:fld id="{37F824E6-4F65-4FD0-B2AC-7025D55EF6E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en-US" sz="1000" dirty="0" smtClean="0">
                <a:solidFill>
                  <a:srgbClr val="3399FF"/>
                </a:solidFill>
              </a:rPr>
              <a:t>E. Todesco,</a:t>
            </a:r>
            <a:r>
              <a:rPr lang="en-US" sz="1000" baseline="0" dirty="0" smtClean="0">
                <a:solidFill>
                  <a:srgbClr val="3399FF"/>
                </a:solidFill>
              </a:rPr>
              <a:t> </a:t>
            </a:r>
            <a:r>
              <a:rPr lang="en-US" sz="1000" baseline="0" dirty="0" err="1" smtClean="0">
                <a:solidFill>
                  <a:srgbClr val="3399FF"/>
                </a:solidFill>
              </a:rPr>
              <a:t>Aprile</a:t>
            </a:r>
            <a:r>
              <a:rPr lang="en-US" sz="1000" baseline="0" dirty="0" smtClean="0">
                <a:solidFill>
                  <a:srgbClr val="3399FF"/>
                </a:solidFill>
              </a:rPr>
              <a:t> 2023</a:t>
            </a:r>
            <a:endParaRPr lang="en-US" sz="1000" dirty="0">
              <a:solidFill>
                <a:srgbClr val="3399FF"/>
              </a:solidFill>
            </a:endParaRPr>
          </a:p>
        </p:txBody>
      </p:sp>
      <p:pic>
        <p:nvPicPr>
          <p:cNvPr id="2" name="Picture 1" descr="CERN-logo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450"/>
            <a:ext cx="881628" cy="8801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Book Antiqu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1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6D50C70-2C26-4E72-B99E-171AC0FE3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6.bin"/><Relationship Id="rId12" Type="http://schemas.openxmlformats.org/officeDocument/2006/relationships/image" Target="../media/image1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.bin"/><Relationship Id="rId4" Type="http://schemas.openxmlformats.org/officeDocument/2006/relationships/image" Target="../media/image15.emf"/><Relationship Id="rId5" Type="http://schemas.openxmlformats.org/officeDocument/2006/relationships/oleObject" Target="../embeddings/oleObject3.bin"/><Relationship Id="rId6" Type="http://schemas.openxmlformats.org/officeDocument/2006/relationships/image" Target="../media/image16.e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17.e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19.e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2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21.e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2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23.emf"/><Relationship Id="rId5" Type="http://schemas.openxmlformats.org/officeDocument/2006/relationships/oleObject" Target="../embeddings/oleObject12.bin"/><Relationship Id="rId6" Type="http://schemas.openxmlformats.org/officeDocument/2006/relationships/image" Target="../media/image24.emf"/><Relationship Id="rId7" Type="http://schemas.openxmlformats.org/officeDocument/2006/relationships/oleObject" Target="../embeddings/oleObject13.bin"/><Relationship Id="rId8" Type="http://schemas.openxmlformats.org/officeDocument/2006/relationships/image" Target="../media/image25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4" Type="http://schemas.openxmlformats.org/officeDocument/2006/relationships/image" Target="../media/image21.emf"/><Relationship Id="rId5" Type="http://schemas.openxmlformats.org/officeDocument/2006/relationships/oleObject" Target="../embeddings/oleObject15.bin"/><Relationship Id="rId6" Type="http://schemas.openxmlformats.org/officeDocument/2006/relationships/image" Target="../media/image22.emf"/><Relationship Id="rId7" Type="http://schemas.openxmlformats.org/officeDocument/2006/relationships/oleObject" Target="../embeddings/oleObject16.bin"/><Relationship Id="rId8" Type="http://schemas.openxmlformats.org/officeDocument/2006/relationships/image" Target="../media/image2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0111" y="1484137"/>
            <a:ext cx="7337778" cy="1831974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Parametric analysis for 14+ T magnet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based on block coils</a:t>
            </a:r>
            <a:br>
              <a:rPr lang="en-US" sz="3200" dirty="0" smtClean="0">
                <a:solidFill>
                  <a:schemeClr val="tx1"/>
                </a:solidFill>
              </a:rPr>
            </a:br>
            <a:endParaRPr lang="en-US" sz="1800" dirty="0" smtClean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4995" y="4106334"/>
            <a:ext cx="8634134" cy="2144888"/>
          </a:xfrm>
        </p:spPr>
        <p:txBody>
          <a:bodyPr/>
          <a:lstStyle/>
          <a:p>
            <a:pPr eaLnBrk="1" hangingPunct="1"/>
            <a:r>
              <a:rPr lang="en-US" dirty="0" smtClean="0"/>
              <a:t>Ezio Todesco</a:t>
            </a:r>
          </a:p>
          <a:p>
            <a:pPr eaLnBrk="1" hangingPunct="1"/>
            <a:r>
              <a:rPr lang="en-US" sz="1800" dirty="0"/>
              <a:t>Technology </a:t>
            </a:r>
            <a:r>
              <a:rPr lang="en-US" sz="1800" dirty="0" smtClean="0"/>
              <a:t>Department</a:t>
            </a:r>
          </a:p>
          <a:p>
            <a:pPr eaLnBrk="1" hangingPunct="1"/>
            <a:r>
              <a:rPr lang="en-US" sz="1800" dirty="0" smtClean="0"/>
              <a:t>European Organization for Nuclear Research (CERN)</a:t>
            </a:r>
          </a:p>
          <a:p>
            <a:pPr eaLnBrk="1" hangingPunct="1"/>
            <a:endParaRPr lang="en-US" sz="1800" dirty="0"/>
          </a:p>
          <a:p>
            <a:pPr eaLnBrk="1" hangingPunct="1"/>
            <a:r>
              <a:rPr lang="en-US" sz="1800" dirty="0" smtClean="0"/>
              <a:t>Acknowledgements to J. C. Perez and S. </a:t>
            </a:r>
            <a:r>
              <a:rPr lang="en-US" sz="1800" dirty="0" err="1" smtClean="0"/>
              <a:t>Izquierdo</a:t>
            </a:r>
            <a:r>
              <a:rPr lang="en-US" sz="1800" dirty="0" smtClean="0"/>
              <a:t> Bermudez </a:t>
            </a:r>
          </a:p>
          <a:p>
            <a:pPr eaLnBrk="1" hangingPunct="1"/>
            <a:r>
              <a:rPr lang="en-US" sz="1800" dirty="0" smtClean="0"/>
              <a:t>for feedback and </a:t>
            </a:r>
            <a:r>
              <a:rPr lang="en-US" sz="1800" dirty="0" smtClean="0"/>
              <a:t>discussions </a:t>
            </a:r>
            <a:endParaRPr lang="en-US" sz="1800" dirty="0" smtClean="0"/>
          </a:p>
          <a:p>
            <a:pPr eaLnBrk="1" hangingPunct="1"/>
            <a:endParaRPr lang="en-US" sz="1600" dirty="0" smtClean="0"/>
          </a:p>
          <a:p>
            <a:pPr eaLnBrk="1" hangingPunct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5366846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Iron contribution for sector coil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with 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i="1" dirty="0">
                <a:sym typeface="Symbol" pitchFamily="18" charset="2"/>
              </a:rPr>
              <a:t>r</a:t>
            </a:r>
            <a:r>
              <a:rPr lang="en-US" dirty="0" smtClean="0">
                <a:sym typeface="Symbol" pitchFamily="18" charset="2"/>
              </a:rPr>
              <a:t> aperture radius</a:t>
            </a:r>
          </a:p>
          <a:p>
            <a:pPr lvl="1" eaLnBrk="1" hangingPunct="1"/>
            <a:r>
              <a:rPr lang="en-US" i="1" dirty="0" smtClean="0">
                <a:sym typeface="Symbol" pitchFamily="18" charset="2"/>
              </a:rPr>
              <a:t>w</a:t>
            </a:r>
            <a:r>
              <a:rPr lang="en-US" dirty="0" smtClean="0">
                <a:sym typeface="Symbol" pitchFamily="18" charset="2"/>
              </a:rPr>
              <a:t> coil width</a:t>
            </a:r>
          </a:p>
          <a:p>
            <a:pPr lvl="1" eaLnBrk="1" hangingPunct="1"/>
            <a:r>
              <a:rPr lang="en-US" i="1" dirty="0" smtClean="0">
                <a:sym typeface="Symbol" pitchFamily="18" charset="2"/>
              </a:rPr>
              <a:t>R</a:t>
            </a:r>
            <a:r>
              <a:rPr lang="en-US" i="1" baseline="-25000" dirty="0" smtClean="0">
                <a:sym typeface="Symbol" pitchFamily="18" charset="2"/>
              </a:rPr>
              <a:t>I</a:t>
            </a:r>
            <a:r>
              <a:rPr lang="en-US" dirty="0" smtClean="0">
                <a:sym typeface="Symbol" pitchFamily="18" charset="2"/>
              </a:rPr>
              <a:t> iron radius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Can be as large as 30%, but there is saturation –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I would rather consider 15%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IRON CONTRIBUTION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198472"/>
              </p:ext>
            </p:extLst>
          </p:nvPr>
        </p:nvGraphicFramePr>
        <p:xfrm>
          <a:off x="5350227" y="1127125"/>
          <a:ext cx="27178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6" name="Equation" r:id="rId3" imgW="774700" imgH="215900" progId="Equation.3">
                  <p:embed/>
                </p:oleObj>
              </mc:Choice>
              <mc:Fallback>
                <p:oleObj name="Equation" r:id="rId3" imgW="7747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0227" y="1127125"/>
                        <a:ext cx="27178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2747773"/>
              </p:ext>
            </p:extLst>
          </p:nvPr>
        </p:nvGraphicFramePr>
        <p:xfrm>
          <a:off x="1856847" y="1763889"/>
          <a:ext cx="1834618" cy="10558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7" name="Equation" r:id="rId5" imgW="584200" imgH="330200" progId="Equation.3">
                  <p:embed/>
                </p:oleObj>
              </mc:Choice>
              <mc:Fallback>
                <p:oleObj name="Equation" r:id="rId5" imgW="5842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6847" y="1763889"/>
                        <a:ext cx="1834618" cy="10558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801949"/>
              </p:ext>
            </p:extLst>
          </p:nvPr>
        </p:nvGraphicFramePr>
        <p:xfrm>
          <a:off x="5324122" y="2201332"/>
          <a:ext cx="1859644" cy="596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8" name="Equation" r:id="rId7" imgW="927100" imgH="292100" progId="Equation.3">
                  <p:embed/>
                </p:oleObj>
              </mc:Choice>
              <mc:Fallback>
                <p:oleObj name="Equation" r:id="rId7" imgW="9271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24122" y="2201332"/>
                        <a:ext cx="1859644" cy="5965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0965717"/>
              </p:ext>
            </p:extLst>
          </p:nvPr>
        </p:nvGraphicFramePr>
        <p:xfrm>
          <a:off x="5421313" y="3076575"/>
          <a:ext cx="1885950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9" name="Equation" r:id="rId9" imgW="939800" imgH="317500" progId="Equation.3">
                  <p:embed/>
                </p:oleObj>
              </mc:Choice>
              <mc:Fallback>
                <p:oleObj name="Equation" r:id="rId9" imgW="939800" imgH="317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1313" y="3076575"/>
                        <a:ext cx="1885950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8851365"/>
              </p:ext>
            </p:extLst>
          </p:nvPr>
        </p:nvGraphicFramePr>
        <p:xfrm>
          <a:off x="2263775" y="5193771"/>
          <a:ext cx="4767263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80" name="Equation" r:id="rId11" imgW="1358900" imgH="228600" progId="Equation.3">
                  <p:embed/>
                </p:oleObj>
              </mc:Choice>
              <mc:Fallback>
                <p:oleObj name="Equation" r:id="rId11" imgW="1358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3775" y="5193771"/>
                        <a:ext cx="4767263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1642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WIDTH SELECTION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11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721230"/>
              </p:ext>
            </p:extLst>
          </p:nvPr>
        </p:nvGraphicFramePr>
        <p:xfrm>
          <a:off x="3251554" y="1468437"/>
          <a:ext cx="4767263" cy="81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3" name="Equation" r:id="rId3" imgW="1358900" imgH="228600" progId="Equation.3">
                  <p:embed/>
                </p:oleObj>
              </mc:Choice>
              <mc:Fallback>
                <p:oleObj name="Equation" r:id="rId3" imgW="13589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1554" y="1468437"/>
                        <a:ext cx="4767263" cy="817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Since one has</a:t>
            </a:r>
          </a:p>
          <a:p>
            <a:endParaRPr lang="en-US" dirty="0"/>
          </a:p>
          <a:p>
            <a:r>
              <a:rPr lang="en-US" dirty="0" smtClean="0"/>
              <a:t>To get 14 T: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With 50 mm coil width, you need 400 A/mm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With 55 mm coil width, you need 360 </a:t>
            </a:r>
            <a:r>
              <a:rPr lang="en-US" dirty="0"/>
              <a:t>A/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With 60 </a:t>
            </a:r>
            <a:r>
              <a:rPr lang="en-US" dirty="0"/>
              <a:t>mm coil width, </a:t>
            </a:r>
            <a:r>
              <a:rPr lang="en-US" dirty="0" smtClean="0"/>
              <a:t>you need 320 </a:t>
            </a:r>
            <a:r>
              <a:rPr lang="en-US" dirty="0"/>
              <a:t>A/</a:t>
            </a:r>
            <a:r>
              <a:rPr lang="en-US" dirty="0" smtClean="0"/>
              <a:t>mm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Note: MQXF has 460 A/mm</a:t>
            </a:r>
            <a:r>
              <a:rPr lang="en-US" baseline="30000" dirty="0" smtClean="0"/>
              <a:t>2</a:t>
            </a:r>
            <a:endParaRPr lang="en-US" baseline="30000" dirty="0"/>
          </a:p>
          <a:p>
            <a:r>
              <a:rPr lang="en-US" dirty="0" smtClean="0"/>
              <a:t>I would not go below 50 mm</a:t>
            </a:r>
            <a:endParaRPr lang="en-US" dirty="0"/>
          </a:p>
          <a:p>
            <a:endParaRPr lang="en-US" baseline="30000" dirty="0"/>
          </a:p>
          <a:p>
            <a:endParaRPr lang="en-US" dirty="0"/>
          </a:p>
        </p:txBody>
      </p:sp>
      <p:graphicFrame>
        <p:nvGraphicFramePr>
          <p:cNvPr id="12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493822"/>
              </p:ext>
            </p:extLst>
          </p:nvPr>
        </p:nvGraphicFramePr>
        <p:xfrm>
          <a:off x="2697691" y="2412824"/>
          <a:ext cx="57023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34" name="Equation" r:id="rId5" imgW="1625600" imgH="330200" progId="Equation.3">
                  <p:embed/>
                </p:oleObj>
              </mc:Choice>
              <mc:Fallback>
                <p:oleObj name="Equation" r:id="rId5" imgW="1625600" imgH="330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7691" y="2412824"/>
                        <a:ext cx="5702300" cy="1181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9007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LOADLINE FRACTION AND SHORT SAMPLE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LHC dipole: 86% (but they work today at 83.5%)</a:t>
            </a:r>
          </a:p>
          <a:p>
            <a:r>
              <a:rPr lang="en-US" dirty="0" smtClean="0"/>
              <a:t>MQXF: 77%</a:t>
            </a:r>
            <a:endParaRPr lang="en-US" dirty="0"/>
          </a:p>
          <a:p>
            <a:pPr lvl="1"/>
            <a:r>
              <a:rPr lang="en-US" dirty="0" smtClean="0"/>
              <a:t>These fractions computed on specified critical current, the production is better</a:t>
            </a:r>
          </a:p>
          <a:p>
            <a:r>
              <a:rPr lang="en-US" dirty="0" smtClean="0"/>
              <a:t>I would place the magnet at 80% of short sample</a:t>
            </a:r>
          </a:p>
          <a:p>
            <a:pPr lvl="1"/>
            <a:r>
              <a:rPr lang="en-US" dirty="0" smtClean="0"/>
              <a:t>14/0.8=17.5 T short sample</a:t>
            </a:r>
          </a:p>
          <a:p>
            <a:pPr lvl="1"/>
            <a:endParaRPr lang="en-US" dirty="0"/>
          </a:p>
          <a:p>
            <a:r>
              <a:rPr lang="en-US" dirty="0" smtClean="0"/>
              <a:t>To operate at 14 T, short models should reach systematically more … how much ?</a:t>
            </a:r>
          </a:p>
          <a:p>
            <a:pPr lvl="1"/>
            <a:r>
              <a:rPr lang="en-US" dirty="0" smtClean="0"/>
              <a:t>For MQXF, with 11.3 T peak field, we went in 6 out of 7 models up to 13 T and above</a:t>
            </a:r>
          </a:p>
          <a:p>
            <a:pPr lvl="1"/>
            <a:r>
              <a:rPr lang="en-US" dirty="0" smtClean="0"/>
              <a:t>For 14 T, we should have the possibility of testing up to 15 T – this has implications on current (is it possible to go above 20 kA?) and on protection and mechanics</a:t>
            </a:r>
          </a:p>
        </p:txBody>
      </p:sp>
    </p:spTree>
    <p:extLst>
      <p:ext uri="{BB962C8B-B14F-4D97-AF65-F5344CB8AC3E}">
        <p14:creationId xmlns:p14="http://schemas.microsoft.com/office/powerpoint/2010/main" val="36132965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Previous dipoles based on block coils</a:t>
            </a:r>
          </a:p>
          <a:p>
            <a:pPr eaLnBrk="1" hangingPunct="1"/>
            <a:endParaRPr lang="en-US" dirty="0">
              <a:solidFill>
                <a:schemeClr val="bg1">
                  <a:lumMod val="6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Main parameters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Sensitivity analysis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090594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The factor </a:t>
            </a:r>
            <a:r>
              <a:rPr lang="en-US" i="1" dirty="0" smtClean="0">
                <a:sym typeface="Symbol" pitchFamily="18" charset="2"/>
              </a:rPr>
              <a:t>X</a:t>
            </a:r>
            <a:r>
              <a:rPr lang="en-US" dirty="0" smtClean="0">
                <a:sym typeface="Symbol" pitchFamily="18" charset="2"/>
              </a:rPr>
              <a:t> is an analytical tool to estimate the sensitivity of short sample on magnet parameters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Geometrically, is defined as the slope of the critical surface divided by the slope of the </a:t>
            </a:r>
            <a:r>
              <a:rPr lang="en-US" dirty="0" err="1" smtClean="0">
                <a:sym typeface="Symbol" pitchFamily="18" charset="2"/>
              </a:rPr>
              <a:t>loadline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It is an </a:t>
            </a:r>
            <a:r>
              <a:rPr lang="en-US" dirty="0" err="1" smtClean="0">
                <a:sym typeface="Symbol" pitchFamily="18" charset="2"/>
              </a:rPr>
              <a:t>adimensional</a:t>
            </a:r>
            <a:r>
              <a:rPr lang="en-US" dirty="0" smtClean="0">
                <a:sym typeface="Symbol" pitchFamily="18" charset="2"/>
              </a:rPr>
              <a:t> parameter</a:t>
            </a:r>
          </a:p>
          <a:p>
            <a:pPr lvl="1" eaLnBrk="1" hangingPunct="1"/>
            <a:r>
              <a:rPr lang="en-US" i="1" dirty="0">
                <a:latin typeface="Symbol" charset="2"/>
                <a:cs typeface="Symbol" charset="2"/>
                <a:sym typeface="Symbol" pitchFamily="18" charset="2"/>
              </a:rPr>
              <a:t>k</a:t>
            </a:r>
            <a:r>
              <a:rPr lang="en-US" dirty="0" smtClean="0">
                <a:sym typeface="Symbol" pitchFamily="18" charset="2"/>
              </a:rPr>
              <a:t>: fraction of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in the insulated coil</a:t>
            </a:r>
          </a:p>
          <a:p>
            <a:pPr lvl="1" eaLnBrk="1" hangingPunct="1"/>
            <a:r>
              <a:rPr lang="en-US" i="1" dirty="0">
                <a:sym typeface="Symbol" pitchFamily="18" charset="2"/>
              </a:rPr>
              <a:t>s</a:t>
            </a:r>
            <a:r>
              <a:rPr lang="en-US" dirty="0" smtClean="0">
                <a:sym typeface="Symbol" pitchFamily="18" charset="2"/>
              </a:rPr>
              <a:t>: slope of the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critical surface</a:t>
            </a:r>
          </a:p>
          <a:p>
            <a:pPr lvl="1" eaLnBrk="1" hangingPunct="1"/>
            <a:r>
              <a:rPr lang="en-US" i="1" dirty="0" err="1" smtClean="0">
                <a:sym typeface="Symbol" pitchFamily="18" charset="2"/>
              </a:rPr>
              <a:t>w</a:t>
            </a:r>
            <a:r>
              <a:rPr lang="en-US" i="1" baseline="-25000" dirty="0" err="1" smtClean="0">
                <a:sym typeface="Symbol" pitchFamily="18" charset="2"/>
              </a:rPr>
              <a:t>eq</a:t>
            </a:r>
            <a:r>
              <a:rPr lang="en-US" dirty="0" smtClean="0">
                <a:sym typeface="Symbol" pitchFamily="18" charset="2"/>
              </a:rPr>
              <a:t>: equivalent coil width</a:t>
            </a:r>
          </a:p>
          <a:p>
            <a:pPr lvl="1" eaLnBrk="1" hangingPunct="1"/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c</a:t>
            </a:r>
            <a:r>
              <a:rPr lang="en-US" dirty="0" smtClean="0">
                <a:sym typeface="Symbol" pitchFamily="18" charset="2"/>
              </a:rPr>
              <a:t>: coil efficiency, see previous slides</a:t>
            </a:r>
          </a:p>
          <a:p>
            <a:pPr lvl="1" eaLnBrk="1" hangingPunct="1"/>
            <a:r>
              <a:rPr lang="en-US" i="1" dirty="0" smtClean="0">
                <a:latin typeface="Symbol" charset="2"/>
                <a:cs typeface="Symbol" charset="2"/>
                <a:sym typeface="Symbol" pitchFamily="18" charset="2"/>
              </a:rPr>
              <a:t>D</a:t>
            </a:r>
            <a:r>
              <a:rPr lang="en-US" i="1" baseline="-25000" dirty="0" smtClean="0">
                <a:sym typeface="Symbol" pitchFamily="18" charset="2"/>
              </a:rPr>
              <a:t>I</a:t>
            </a:r>
            <a:r>
              <a:rPr lang="en-US" dirty="0" smtClean="0">
                <a:sym typeface="Symbol" pitchFamily="18" charset="2"/>
              </a:rPr>
              <a:t>: iron contribution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Factor </a:t>
            </a:r>
            <a:r>
              <a:rPr lang="en-US" i="1" dirty="0" smtClean="0">
                <a:sym typeface="Symbol" pitchFamily="18" charset="2"/>
              </a:rPr>
              <a:t>X</a:t>
            </a:r>
            <a:r>
              <a:rPr lang="en-US" dirty="0" smtClean="0">
                <a:sym typeface="Symbol" pitchFamily="18" charset="2"/>
              </a:rPr>
              <a:t> is 1-1.5 for magnets with 10-mm-coil widths like RHIC or MCBXF</a:t>
            </a:r>
          </a:p>
          <a:p>
            <a:pPr eaLnBrk="1" hangingPunct="1"/>
            <a:r>
              <a:rPr lang="en-US" dirty="0">
                <a:sym typeface="Symbol" pitchFamily="18" charset="2"/>
              </a:rPr>
              <a:t>Factor </a:t>
            </a:r>
            <a:r>
              <a:rPr lang="en-US" i="1" dirty="0">
                <a:sym typeface="Symbol" pitchFamily="18" charset="2"/>
              </a:rPr>
              <a:t>X</a:t>
            </a:r>
            <a:r>
              <a:rPr lang="en-US" dirty="0">
                <a:sym typeface="Symbol" pitchFamily="18" charset="2"/>
              </a:rPr>
              <a:t> is </a:t>
            </a:r>
            <a:r>
              <a:rPr lang="en-US" dirty="0" smtClean="0">
                <a:sym typeface="Symbol" pitchFamily="18" charset="2"/>
              </a:rPr>
              <a:t>around 3.7 for LHC dipoles (28 mm </a:t>
            </a:r>
            <a:r>
              <a:rPr lang="en-US" dirty="0">
                <a:sym typeface="Symbol" pitchFamily="18" charset="2"/>
              </a:rPr>
              <a:t>coil </a:t>
            </a:r>
            <a:r>
              <a:rPr lang="en-US" dirty="0" smtClean="0">
                <a:sym typeface="Symbol" pitchFamily="18" charset="2"/>
              </a:rPr>
              <a:t>width)</a:t>
            </a:r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FACTOR 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8758046"/>
              </p:ext>
            </p:extLst>
          </p:nvPr>
        </p:nvGraphicFramePr>
        <p:xfrm>
          <a:off x="5668258" y="2650594"/>
          <a:ext cx="29845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5" name="Equation" r:id="rId3" imgW="850900" imgH="215900" progId="Equation.3">
                  <p:embed/>
                </p:oleObj>
              </mc:Choice>
              <mc:Fallback>
                <p:oleObj name="Equation" r:id="rId3" imgW="850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8258" y="2650594"/>
                        <a:ext cx="29845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2778308"/>
              </p:ext>
            </p:extLst>
          </p:nvPr>
        </p:nvGraphicFramePr>
        <p:xfrm>
          <a:off x="6558744" y="3852334"/>
          <a:ext cx="1922034" cy="803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6" name="Equation" r:id="rId5" imgW="711200" imgH="292100" progId="Equation.3">
                  <p:embed/>
                </p:oleObj>
              </mc:Choice>
              <mc:Fallback>
                <p:oleObj name="Equation" r:id="rId5" imgW="7112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8744" y="3852334"/>
                        <a:ext cx="1922034" cy="8038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677248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The larger is X, the less you gain in short sample field improving the design by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Adding conductor (more coil width </a:t>
            </a:r>
            <a:r>
              <a:rPr lang="en-US" i="1" dirty="0" err="1" smtClean="0">
                <a:sym typeface="Symbol" pitchFamily="18" charset="2"/>
              </a:rPr>
              <a:t>w</a:t>
            </a:r>
            <a:r>
              <a:rPr lang="en-US" i="1" baseline="-25000" dirty="0" err="1" smtClean="0">
                <a:sym typeface="Symbol" pitchFamily="18" charset="2"/>
              </a:rPr>
              <a:t>eq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Adding superconductor (increasing the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fraction in the strand </a:t>
            </a:r>
            <a:r>
              <a:rPr lang="en-US" i="1" dirty="0" smtClean="0">
                <a:latin typeface="Symbol" charset="2"/>
                <a:cs typeface="Symbol" charset="2"/>
                <a:sym typeface="Symbol" pitchFamily="18" charset="2"/>
              </a:rPr>
              <a:t>k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Improving the critical surface (increasing the slope </a:t>
            </a:r>
            <a:r>
              <a:rPr lang="en-US" i="1" dirty="0" smtClean="0">
                <a:sym typeface="Symbol" pitchFamily="18" charset="2"/>
              </a:rPr>
              <a:t>s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(see notes chapters 8 and 9)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LHC dipole, increasing the cable width or the critical current, or the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content, by 20%, you gain in short sample only  20%/(1+3.7), i.e. 4%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How much is the factor X for 14+ T dipole?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FACTOR 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5278895"/>
              </p:ext>
            </p:extLst>
          </p:nvPr>
        </p:nvGraphicFramePr>
        <p:xfrm>
          <a:off x="606955" y="3640024"/>
          <a:ext cx="2483379" cy="1072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Equation" r:id="rId3" imgW="838200" imgH="355600" progId="Equation.3">
                  <p:embed/>
                </p:oleObj>
              </mc:Choice>
              <mc:Fallback>
                <p:oleObj name="Equation" r:id="rId3" imgW="838200" imgH="355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955" y="3640024"/>
                        <a:ext cx="2483379" cy="10727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584467"/>
              </p:ext>
            </p:extLst>
          </p:nvPr>
        </p:nvGraphicFramePr>
        <p:xfrm>
          <a:off x="3755319" y="3642431"/>
          <a:ext cx="2220913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Equation" r:id="rId5" imgW="749300" imgH="342900" progId="Equation.3">
                  <p:embed/>
                </p:oleObj>
              </mc:Choice>
              <mc:Fallback>
                <p:oleObj name="Equation" r:id="rId5" imgW="7493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55319" y="3642431"/>
                        <a:ext cx="2220913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658632"/>
              </p:ext>
            </p:extLst>
          </p:nvPr>
        </p:nvGraphicFramePr>
        <p:xfrm>
          <a:off x="6468004" y="3639080"/>
          <a:ext cx="2295525" cy="103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Equation" r:id="rId7" imgW="774700" imgH="342900" progId="Equation.3">
                  <p:embed/>
                </p:oleObj>
              </mc:Choice>
              <mc:Fallback>
                <p:oleObj name="Equation" r:id="rId7" imgW="774700" imgH="342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8004" y="3639080"/>
                        <a:ext cx="2295525" cy="1035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8082290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Slope at 17.5 T: 250 (A/mm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)/T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Every additional tesla you lose 250 A/mm</a:t>
            </a:r>
            <a:r>
              <a:rPr lang="en-US" baseline="30000" dirty="0" smtClean="0">
                <a:sym typeface="Symbol" pitchFamily="18" charset="2"/>
              </a:rPr>
              <a:t>2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This is half of the slope of </a:t>
            </a:r>
            <a:r>
              <a:rPr lang="en-US" dirty="0" err="1" smtClean="0">
                <a:sym typeface="Symbol" pitchFamily="18" charset="2"/>
              </a:rPr>
              <a:t>Nb</a:t>
            </a:r>
            <a:r>
              <a:rPr lang="en-US" dirty="0" smtClean="0">
                <a:sym typeface="Symbol" pitchFamily="18" charset="2"/>
              </a:rPr>
              <a:t>-Ti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Filling factor: fraction of </a:t>
            </a:r>
            <a:r>
              <a:rPr lang="en-US" dirty="0" err="1" smtClean="0">
                <a:sym typeface="Symbol" pitchFamily="18" charset="2"/>
              </a:rPr>
              <a:t>sc</a:t>
            </a:r>
            <a:r>
              <a:rPr lang="en-US" dirty="0" smtClean="0">
                <a:sym typeface="Symbol" pitchFamily="18" charset="2"/>
              </a:rPr>
              <a:t> in the insulated cable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With 0.9 Cu fraction, 1.1 mm diameter and 0.15 mm insulation: 0.36</a:t>
            </a:r>
          </a:p>
          <a:p>
            <a:pPr lvl="1" eaLnBrk="1" hangingPunct="1"/>
            <a:r>
              <a:rPr lang="en-US" dirty="0">
                <a:sym typeface="Symbol" pitchFamily="18" charset="2"/>
              </a:rPr>
              <a:t>With 0.9 Cu fraction, </a:t>
            </a:r>
            <a:r>
              <a:rPr lang="en-US" dirty="0" smtClean="0">
                <a:sym typeface="Symbol" pitchFamily="18" charset="2"/>
              </a:rPr>
              <a:t>1.0 </a:t>
            </a:r>
            <a:r>
              <a:rPr lang="en-US" dirty="0">
                <a:sym typeface="Symbol" pitchFamily="18" charset="2"/>
              </a:rPr>
              <a:t>mm diameter and 0.15 mm insulation: </a:t>
            </a:r>
            <a:r>
              <a:rPr lang="en-US" dirty="0" smtClean="0">
                <a:sym typeface="Symbol" pitchFamily="18" charset="2"/>
              </a:rPr>
              <a:t>0.34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>
                <a:sym typeface="Symbol" pitchFamily="18" charset="2"/>
              </a:rPr>
              <a:t>With </a:t>
            </a:r>
            <a:r>
              <a:rPr lang="en-US" dirty="0" smtClean="0">
                <a:sym typeface="Symbol" pitchFamily="18" charset="2"/>
              </a:rPr>
              <a:t>1.2 </a:t>
            </a:r>
            <a:r>
              <a:rPr lang="en-US" dirty="0">
                <a:sym typeface="Symbol" pitchFamily="18" charset="2"/>
              </a:rPr>
              <a:t>Cu fraction, </a:t>
            </a:r>
            <a:r>
              <a:rPr lang="en-US" dirty="0" smtClean="0">
                <a:sym typeface="Symbol" pitchFamily="18" charset="2"/>
              </a:rPr>
              <a:t>0.85 </a:t>
            </a:r>
            <a:r>
              <a:rPr lang="en-US" dirty="0">
                <a:sym typeface="Symbol" pitchFamily="18" charset="2"/>
              </a:rPr>
              <a:t>mm diameter and 0.15 mm insulation: </a:t>
            </a:r>
            <a:r>
              <a:rPr lang="en-US" dirty="0" smtClean="0">
                <a:sym typeface="Symbol" pitchFamily="18" charset="2"/>
              </a:rPr>
              <a:t>0.29</a:t>
            </a: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Coil width: let us take 55 mm</a:t>
            </a: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Iron contribution: 15%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Factor X is around 3.2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FACTOR X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graphicFrame>
        <p:nvGraphicFramePr>
          <p:cNvPr id="5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195928"/>
              </p:ext>
            </p:extLst>
          </p:nvPr>
        </p:nvGraphicFramePr>
        <p:xfrm>
          <a:off x="5752923" y="4245150"/>
          <a:ext cx="29845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2" name="Equation" r:id="rId3" imgW="850900" imgH="215900" progId="Equation.3">
                  <p:embed/>
                </p:oleObj>
              </mc:Choice>
              <mc:Fallback>
                <p:oleObj name="Equation" r:id="rId3" imgW="8509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2923" y="4245150"/>
                        <a:ext cx="29845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5172604"/>
              </p:ext>
            </p:extLst>
          </p:nvPr>
        </p:nvGraphicFramePr>
        <p:xfrm>
          <a:off x="7221966" y="1213556"/>
          <a:ext cx="1922034" cy="803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3" name="Equation" r:id="rId5" imgW="711200" imgH="292100" progId="Equation.3">
                  <p:embed/>
                </p:oleObj>
              </mc:Choice>
              <mc:Fallback>
                <p:oleObj name="Equation" r:id="rId5" imgW="7112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1966" y="1213556"/>
                        <a:ext cx="1922034" cy="8038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71923"/>
              </p:ext>
            </p:extLst>
          </p:nvPr>
        </p:nvGraphicFramePr>
        <p:xfrm>
          <a:off x="939624" y="5074356"/>
          <a:ext cx="6681787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74" name="Equation" r:id="rId7" imgW="1905000" imgH="215900" progId="Equation.3">
                  <p:embed/>
                </p:oleObj>
              </mc:Choice>
              <mc:Fallback>
                <p:oleObj name="Equation" r:id="rId7" imgW="1905000" imgH="215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9624" y="5074356"/>
                        <a:ext cx="6681787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6206522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Dependence on strand critical current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A gain of 10% in critical current gives 10%/4.2=2.4% more short sample field (0.4 T)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Dependence on coil width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Increasing 9% coil width from 55 to 60 mm you gain 2.2% in short sample (0.4 T) – that is you have 2% more margin on the </a:t>
            </a:r>
            <a:r>
              <a:rPr lang="en-US" dirty="0" err="1" smtClean="0">
                <a:sym typeface="Symbol" pitchFamily="18" charset="2"/>
              </a:rPr>
              <a:t>loadline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Decreasing </a:t>
            </a:r>
            <a:r>
              <a:rPr lang="en-US" dirty="0">
                <a:sym typeface="Symbol" pitchFamily="18" charset="2"/>
              </a:rPr>
              <a:t>10% coil width from 55 to </a:t>
            </a:r>
            <a:r>
              <a:rPr lang="en-US" dirty="0" smtClean="0">
                <a:sym typeface="Symbol" pitchFamily="18" charset="2"/>
              </a:rPr>
              <a:t>50 </a:t>
            </a:r>
            <a:r>
              <a:rPr lang="en-US" dirty="0">
                <a:sym typeface="Symbol" pitchFamily="18" charset="2"/>
              </a:rPr>
              <a:t>mm you </a:t>
            </a:r>
            <a:r>
              <a:rPr lang="en-US" dirty="0" smtClean="0">
                <a:sym typeface="Symbol" pitchFamily="18" charset="2"/>
              </a:rPr>
              <a:t>lose 2.4% </a:t>
            </a:r>
            <a:r>
              <a:rPr lang="en-US" dirty="0">
                <a:sym typeface="Symbol" pitchFamily="18" charset="2"/>
              </a:rPr>
              <a:t>in short sample (</a:t>
            </a:r>
            <a:r>
              <a:rPr lang="en-US" dirty="0" smtClean="0">
                <a:sym typeface="Symbol" pitchFamily="18" charset="2"/>
              </a:rPr>
              <a:t>0.4 </a:t>
            </a:r>
            <a:r>
              <a:rPr lang="en-US" dirty="0">
                <a:sym typeface="Symbol" pitchFamily="18" charset="2"/>
              </a:rPr>
              <a:t>T) – that is you have 2% </a:t>
            </a:r>
            <a:r>
              <a:rPr lang="en-US" dirty="0" smtClean="0">
                <a:sym typeface="Symbol" pitchFamily="18" charset="2"/>
              </a:rPr>
              <a:t>less </a:t>
            </a:r>
            <a:r>
              <a:rPr lang="en-US" dirty="0">
                <a:sym typeface="Symbol" pitchFamily="18" charset="2"/>
              </a:rPr>
              <a:t>margin on the </a:t>
            </a:r>
            <a:r>
              <a:rPr lang="en-US" dirty="0" err="1">
                <a:sym typeface="Symbol" pitchFamily="18" charset="2"/>
              </a:rPr>
              <a:t>loadline</a:t>
            </a:r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Dependence on copper ratio of the strand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Going from the 1.0 mm strand with 0.9 copper ratio to MQXF strand (0.85 mm with 1.2 copper):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Filling factor lowers from 0.34 to 0.29 (-15%)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You lose in short sample 15%/4.2=3.5%, i.e. 0.6 T, i.e. 3% on margin on the </a:t>
            </a:r>
            <a:r>
              <a:rPr lang="en-US" dirty="0" err="1" smtClean="0">
                <a:sym typeface="Symbol" pitchFamily="18" charset="2"/>
              </a:rPr>
              <a:t>loadline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SENSITIVITY ANALYSIS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9542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Previous dipoles based on block coils</a:t>
            </a:r>
          </a:p>
          <a:p>
            <a:pPr eaLnBrk="1" hangingPunct="1"/>
            <a:endParaRPr lang="en-US" dirty="0">
              <a:solidFill>
                <a:schemeClr val="bg1">
                  <a:lumMod val="6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chemeClr val="bg1">
                    <a:lumMod val="65000"/>
                  </a:schemeClr>
                </a:solidFill>
                <a:sym typeface="Symbol" pitchFamily="18" charset="2"/>
              </a:rPr>
              <a:t>Main parameters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Sensitivity analysis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A few remarks on mechanics and protection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5175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Protection requirements: stick to the 40 </a:t>
            </a:r>
            <a:r>
              <a:rPr lang="en-US" dirty="0" err="1" smtClean="0">
                <a:sym typeface="Symbol" pitchFamily="18" charset="2"/>
              </a:rPr>
              <a:t>ms</a:t>
            </a:r>
            <a:r>
              <a:rPr lang="en-US" dirty="0" smtClean="0">
                <a:sym typeface="Symbol" pitchFamily="18" charset="2"/>
              </a:rPr>
              <a:t> of time margin at 300 K as set for FCC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Relevant variables (with values from preliminary estimates from S. </a:t>
            </a:r>
            <a:r>
              <a:rPr lang="en-US" dirty="0" err="1" smtClean="0">
                <a:sym typeface="Symbol" pitchFamily="18" charset="2"/>
              </a:rPr>
              <a:t>Izquierdo</a:t>
            </a:r>
            <a:r>
              <a:rPr lang="en-US" dirty="0" smtClean="0">
                <a:sym typeface="Symbol" pitchFamily="18" charset="2"/>
              </a:rPr>
              <a:t> Bermudez)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Stored energy density on the insulated coil (100 </a:t>
            </a:r>
            <a:r>
              <a:rPr lang="en-US" dirty="0" err="1" smtClean="0">
                <a:sym typeface="Symbol" pitchFamily="18" charset="2"/>
              </a:rPr>
              <a:t>mJ</a:t>
            </a:r>
            <a:r>
              <a:rPr lang="en-US" dirty="0" smtClean="0">
                <a:sym typeface="Symbol" pitchFamily="18" charset="2"/>
              </a:rPr>
              <a:t>/mm</a:t>
            </a:r>
            <a:r>
              <a:rPr lang="en-US" baseline="30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 in MQXF, here we will be between 80 and 90 </a:t>
            </a:r>
            <a:r>
              <a:rPr lang="en-US" dirty="0" err="1">
                <a:sym typeface="Symbol" pitchFamily="18" charset="2"/>
              </a:rPr>
              <a:t>mJ</a:t>
            </a:r>
            <a:r>
              <a:rPr lang="en-US" dirty="0">
                <a:sym typeface="Symbol" pitchFamily="18" charset="2"/>
              </a:rPr>
              <a:t>/</a:t>
            </a:r>
            <a:r>
              <a:rPr lang="en-US" dirty="0" smtClean="0">
                <a:sym typeface="Symbol" pitchFamily="18" charset="2"/>
              </a:rPr>
              <a:t>mm</a:t>
            </a:r>
            <a:r>
              <a:rPr lang="en-US" baseline="30000" dirty="0" smtClean="0">
                <a:sym typeface="Symbol" pitchFamily="18" charset="2"/>
              </a:rPr>
              <a:t>3</a:t>
            </a:r>
            <a:r>
              <a:rPr lang="en-US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Cu current density (1300 A/mm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 in MQXF, 1300-1100 in our case even for strand with 0.9 of Cu)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Overall current density (460 A/mm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 in MQXF, here we will have 350-420 A/</a:t>
            </a:r>
            <a:r>
              <a:rPr lang="en-US" dirty="0" smtClean="0">
                <a:sym typeface="Symbol" pitchFamily="18" charset="2"/>
              </a:rPr>
              <a:t>mm</a:t>
            </a:r>
            <a:r>
              <a:rPr lang="en-US" baseline="30000" dirty="0" smtClean="0">
                <a:sym typeface="Symbol" pitchFamily="18" charset="2"/>
              </a:rPr>
              <a:t>2</a:t>
            </a:r>
            <a:r>
              <a:rPr lang="en-US" dirty="0" smtClean="0">
                <a:sym typeface="Symbol" pitchFamily="18" charset="2"/>
              </a:rPr>
              <a:t>)</a:t>
            </a:r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That’s why the protection with a strand of 0.9 Cu ratio could be viable (to be confirmed by full simulations)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PROTECTION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8624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Previous dipoles based on block </a:t>
            </a:r>
            <a:r>
              <a:rPr lang="en-US" dirty="0" smtClean="0">
                <a:sym typeface="Symbol" pitchFamily="18" charset="2"/>
              </a:rPr>
              <a:t>coils (see Appendix)</a:t>
            </a:r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>
                <a:sym typeface="Symbol" pitchFamily="18" charset="2"/>
              </a:rPr>
              <a:t>Two features of block coils and main parameters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Sensitivity analysis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20962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The block design removes the issue of accumulation of stress in the </a:t>
            </a:r>
            <a:r>
              <a:rPr lang="en-US" dirty="0" err="1" smtClean="0">
                <a:sym typeface="Symbol" pitchFamily="18" charset="2"/>
              </a:rPr>
              <a:t>midplane</a:t>
            </a:r>
            <a:endParaRPr lang="en-US" dirty="0" smtClean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With the price of a structure inside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The relevant stress becomes the radial (horizontal), not the azimuthal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peak is on the upper deck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MECHANICS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552" y="3111757"/>
            <a:ext cx="3450893" cy="3084348"/>
          </a:xfrm>
          <a:prstGeom prst="rect">
            <a:avLst/>
          </a:prstGeom>
        </p:spPr>
      </p:pic>
      <p:cxnSp>
        <p:nvCxnSpPr>
          <p:cNvPr id="3" name="Straight Arrow Connector 2"/>
          <p:cNvCxnSpPr/>
          <p:nvPr/>
        </p:nvCxnSpPr>
        <p:spPr bwMode="auto">
          <a:xfrm>
            <a:off x="5884333" y="4543778"/>
            <a:ext cx="155222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702825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Previous dipoles based on block </a:t>
            </a:r>
            <a:r>
              <a:rPr lang="en-US" dirty="0" smtClean="0">
                <a:sym typeface="Symbol" pitchFamily="18" charset="2"/>
              </a:rPr>
              <a:t>coils (see Appendix)</a:t>
            </a:r>
            <a:endParaRPr lang="en-US" dirty="0" smtClean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APPENDIX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48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LNBL HD2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22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Scope: R&amp;D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magnet based on block coils</a:t>
            </a:r>
          </a:p>
          <a:p>
            <a:pPr lvl="1"/>
            <a:r>
              <a:rPr lang="en-US" sz="1600" dirty="0" smtClean="0"/>
              <a:t>Name: HD2</a:t>
            </a:r>
          </a:p>
          <a:p>
            <a:pPr lvl="1"/>
            <a:r>
              <a:rPr lang="en-US" sz="1600" dirty="0" smtClean="0"/>
              <a:t>Reference field: 15 T*</a:t>
            </a:r>
          </a:p>
          <a:p>
            <a:pPr lvl="1"/>
            <a:r>
              <a:rPr lang="en-US" sz="1600" dirty="0" smtClean="0"/>
              <a:t>Design</a:t>
            </a:r>
            <a:r>
              <a:rPr lang="en-US" sz="1600" dirty="0"/>
              <a:t>: </a:t>
            </a:r>
            <a:r>
              <a:rPr lang="en-US" sz="1600" dirty="0" smtClean="0"/>
              <a:t>LBNL</a:t>
            </a:r>
            <a:endParaRPr lang="en-US" sz="1600" dirty="0"/>
          </a:p>
          <a:p>
            <a:pPr lvl="1"/>
            <a:r>
              <a:rPr lang="en-US" sz="1600" dirty="0"/>
              <a:t>Production: </a:t>
            </a:r>
            <a:r>
              <a:rPr lang="en-US" sz="1600" dirty="0" smtClean="0"/>
              <a:t>LBNL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Period: 2005-2010</a:t>
            </a:r>
          </a:p>
          <a:p>
            <a:pPr lvl="1"/>
            <a:r>
              <a:rPr lang="en-US" sz="1600" dirty="0" smtClean="0"/>
              <a:t>Units: one short model HD2</a:t>
            </a:r>
          </a:p>
          <a:p>
            <a:pPr lvl="2"/>
            <a:r>
              <a:rPr lang="en-US" sz="1400" dirty="0"/>
              <a:t>a</a:t>
            </a:r>
            <a:r>
              <a:rPr lang="en-US" sz="1400" dirty="0" smtClean="0"/>
              <a:t>-b-c tests, plus d-e without cold bore,</a:t>
            </a:r>
          </a:p>
          <a:p>
            <a:pPr marL="914400" lvl="2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i.e. with 43 mm aperture </a:t>
            </a:r>
            <a:endParaRPr lang="en-US" sz="1400" dirty="0"/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Length: </a:t>
            </a:r>
            <a:r>
              <a:rPr lang="en-US" sz="1600" dirty="0">
                <a:solidFill>
                  <a:srgbClr val="000000"/>
                </a:solidFill>
              </a:rPr>
              <a:t>1</a:t>
            </a:r>
            <a:r>
              <a:rPr lang="en-US" sz="1600" dirty="0" smtClean="0">
                <a:solidFill>
                  <a:srgbClr val="000000"/>
                </a:solidFill>
              </a:rPr>
              <a:t> m</a:t>
            </a:r>
          </a:p>
          <a:p>
            <a:pPr lvl="1"/>
            <a:r>
              <a:rPr lang="en-US" sz="1600" dirty="0" smtClean="0"/>
              <a:t>Material: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</a:t>
            </a:r>
          </a:p>
          <a:p>
            <a:pPr lvl="1"/>
            <a:r>
              <a:rPr lang="en-US" sz="1600" dirty="0" smtClean="0"/>
              <a:t>Op. temperature: tested only at 4.5 K</a:t>
            </a:r>
          </a:p>
          <a:p>
            <a:pPr lvl="1"/>
            <a:r>
              <a:rPr lang="en-US" sz="1600" dirty="0" smtClean="0"/>
              <a:t>Aperture diameter: 35 mm</a:t>
            </a:r>
          </a:p>
          <a:p>
            <a:pPr lvl="2"/>
            <a:r>
              <a:rPr lang="en-US" sz="1400" dirty="0" smtClean="0"/>
              <a:t>Including the inner structure 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</a:rPr>
              <a:t>Outer diameter: 600 mm</a:t>
            </a:r>
          </a:p>
          <a:p>
            <a:pPr lvl="2"/>
            <a:r>
              <a:rPr lang="en-US" sz="1400" dirty="0" smtClean="0"/>
              <a:t>Note: reference field not defined, papers establish a target of 15.0 T bore field </a:t>
            </a:r>
          </a:p>
          <a:p>
            <a:pPr lvl="2"/>
            <a:r>
              <a:rPr lang="en-US" sz="1400" dirty="0" smtClean="0"/>
              <a:t>13.74 T reached at 4.5 K</a:t>
            </a:r>
          </a:p>
          <a:p>
            <a:pPr lvl="2"/>
            <a:r>
              <a:rPr lang="en-US" sz="1400" dirty="0" smtClean="0"/>
              <a:t>A second iteration on the design was done, named HD3 (2010-2014)</a:t>
            </a:r>
          </a:p>
        </p:txBody>
      </p:sp>
      <p:pic>
        <p:nvPicPr>
          <p:cNvPr id="2" name="Picture 1" descr="HD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17" y="1837765"/>
            <a:ext cx="4212938" cy="310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2930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23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features</a:t>
            </a:r>
          </a:p>
          <a:p>
            <a:pPr lvl="1"/>
            <a:r>
              <a:rPr lang="en-US" dirty="0" smtClean="0"/>
              <a:t>A dipole with accelerator features based on blocks</a:t>
            </a:r>
          </a:p>
          <a:p>
            <a:pPr lvl="1"/>
            <a:r>
              <a:rPr lang="en-US" dirty="0" smtClean="0"/>
              <a:t>No wedges needed in the coil</a:t>
            </a:r>
          </a:p>
          <a:p>
            <a:pPr lvl="1"/>
            <a:r>
              <a:rPr lang="en-US" dirty="0" smtClean="0"/>
              <a:t>Two layer coil, limiting the free aperture at 35 mm</a:t>
            </a:r>
          </a:p>
          <a:p>
            <a:pPr lvl="1"/>
            <a:r>
              <a:rPr lang="en-US" dirty="0" smtClean="0"/>
              <a:t>Saddle ends to give space to the aperture</a:t>
            </a:r>
          </a:p>
          <a:p>
            <a:pPr lvl="2"/>
            <a:r>
              <a:rPr lang="en-US" dirty="0" smtClean="0"/>
              <a:t>A similar paradigm adopted for </a:t>
            </a:r>
            <a:r>
              <a:rPr lang="en-US" dirty="0" err="1" smtClean="0"/>
              <a:t>FrescaII</a:t>
            </a:r>
            <a:r>
              <a:rPr lang="en-US" dirty="0" smtClean="0"/>
              <a:t>, but with four layers (no wedges, saddle ends</a:t>
            </a:r>
          </a:p>
        </p:txBody>
      </p:sp>
    </p:spTree>
    <p:extLst>
      <p:ext uri="{BB962C8B-B14F-4D97-AF65-F5344CB8AC3E}">
        <p14:creationId xmlns:p14="http://schemas.microsoft.com/office/powerpoint/2010/main" val="18456261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24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902483"/>
              </p:ext>
            </p:extLst>
          </p:nvPr>
        </p:nvGraphicFramePr>
        <p:xfrm>
          <a:off x="1" y="1380720"/>
          <a:ext cx="4526208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071"/>
                <a:gridCol w="1181349"/>
                <a:gridCol w="1318788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Strand diameter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Filament size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 strands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51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Cu/</a:t>
                      </a:r>
                      <a:r>
                        <a:rPr lang="en-US" sz="1600" dirty="0" err="1" smtClean="0"/>
                        <a:t>No_cu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0.95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Critical current density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(A/mm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1250 (16 T, 4.22 K)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Eq. coil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45.9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mid 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Keystone</a:t>
                      </a:r>
                      <a:r>
                        <a:rPr lang="en-US" sz="1600" baseline="0" dirty="0" smtClean="0"/>
                        <a:t> angle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(°)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turns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blocks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Insul</a:t>
                      </a:r>
                      <a:r>
                        <a:rPr lang="en-US" sz="1600" dirty="0" smtClean="0"/>
                        <a:t>. thickness (</a:t>
                      </a:r>
                      <a:r>
                        <a:rPr lang="en-US" sz="1600" dirty="0" err="1" smtClean="0"/>
                        <a:t>az</a:t>
                      </a:r>
                      <a:r>
                        <a:rPr lang="en-US" sz="1600" dirty="0" smtClean="0"/>
                        <a:t>/radial)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0.11/0.11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885" y="2465294"/>
            <a:ext cx="3889998" cy="347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3855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25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parameters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Current:  17400 A</a:t>
            </a: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Loadline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fraction: 0.96 (4.5 K)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</a:rPr>
              <a:t>0.88 (1.9 K)</a:t>
            </a:r>
            <a:r>
              <a:rPr lang="en-US" baseline="30000" dirty="0" smtClean="0">
                <a:solidFill>
                  <a:srgbClr val="000000"/>
                </a:solidFill>
              </a:rPr>
              <a:t>*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Temperature margin: -- </a:t>
            </a:r>
          </a:p>
          <a:p>
            <a:pPr lvl="1"/>
            <a:r>
              <a:rPr lang="en-US" dirty="0" smtClean="0"/>
              <a:t>Equivalent coil width: 44.1 mm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Inductance: 5.6 </a:t>
            </a:r>
            <a:r>
              <a:rPr lang="en-US" dirty="0" err="1" smtClean="0">
                <a:solidFill>
                  <a:srgbClr val="000000"/>
                </a:solidFill>
              </a:rPr>
              <a:t>mH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Stored energy: 0.75 MJ</a:t>
            </a:r>
          </a:p>
          <a:p>
            <a:pPr lvl="1"/>
            <a:r>
              <a:rPr lang="en-US" dirty="0" smtClean="0"/>
              <a:t>Grading: no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Distance coil to iron: few mm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Iron contribution to field: 15%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Saturation: 10%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Overall current density: </a:t>
            </a:r>
            <a:r>
              <a:rPr lang="en-US" dirty="0" smtClean="0">
                <a:solidFill>
                  <a:srgbClr val="000000"/>
                </a:solidFill>
              </a:rPr>
              <a:t>483 A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mm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pPr marL="457200" lvl="1" indent="0">
              <a:buNone/>
            </a:pPr>
            <a:r>
              <a:rPr lang="en-US" dirty="0" smtClean="0">
                <a:solidFill>
                  <a:srgbClr val="23415D"/>
                </a:solidFill>
              </a:rPr>
              <a:t>*never tested at 1.9 K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7" name="Picture 6" descr="HD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117" y="1837765"/>
            <a:ext cx="3708838" cy="272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65312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LNBL HD2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26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</a:p>
          <a:p>
            <a:pPr lvl="1"/>
            <a:r>
              <a:rPr lang="en-US" dirty="0" smtClean="0"/>
              <a:t>Bladder and keys and Al shell</a:t>
            </a:r>
          </a:p>
          <a:p>
            <a:pPr lvl="1"/>
            <a:r>
              <a:rPr lang="en-US" dirty="0" smtClean="0"/>
              <a:t>Iron is very close to the coil (few mm)</a:t>
            </a:r>
          </a:p>
          <a:p>
            <a:pPr lvl="1"/>
            <a:r>
              <a:rPr lang="en-US" dirty="0" smtClean="0"/>
              <a:t>Radial (horizontal) stress: 107/154 </a:t>
            </a:r>
            <a:r>
              <a:rPr lang="en-US" dirty="0" err="1" smtClean="0"/>
              <a:t>MPa</a:t>
            </a:r>
            <a:r>
              <a:rPr lang="en-US" dirty="0" smtClean="0"/>
              <a:t> (lower/upper deck)</a:t>
            </a:r>
          </a:p>
          <a:p>
            <a:pPr lvl="2"/>
            <a:r>
              <a:rPr lang="en-US" dirty="0" smtClean="0"/>
              <a:t>This estimated via the </a:t>
            </a:r>
            <a:r>
              <a:rPr lang="en-US" dirty="0" err="1" smtClean="0"/>
              <a:t>Fx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value given in the </a:t>
            </a:r>
            <a:r>
              <a:rPr lang="en-US" dirty="0" smtClean="0"/>
              <a:t>literature </a:t>
            </a:r>
            <a:r>
              <a:rPr lang="en-US" dirty="0"/>
              <a:t>divided </a:t>
            </a:r>
            <a:r>
              <a:rPr lang="en-US" dirty="0" smtClean="0"/>
              <a:t>by the cable width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Protection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extraction and quench heaters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2270" y="3844698"/>
            <a:ext cx="2590650" cy="2315478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 bwMode="auto">
          <a:xfrm flipV="1">
            <a:off x="6696833" y="4553827"/>
            <a:ext cx="1411210" cy="12831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 flipV="1">
            <a:off x="6964695" y="5785285"/>
            <a:ext cx="1117690" cy="24127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5683791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 smtClean="0"/>
              <a:t>FRESCA2</a:t>
            </a:r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27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Scope: </a:t>
            </a:r>
            <a:r>
              <a:rPr lang="en-US" sz="2000" dirty="0"/>
              <a:t>dipole for cable test station at </a:t>
            </a:r>
            <a:r>
              <a:rPr lang="en-US" sz="2000" dirty="0" smtClean="0"/>
              <a:t>CERN</a:t>
            </a:r>
          </a:p>
          <a:p>
            <a:pPr lvl="1"/>
            <a:r>
              <a:rPr lang="en-US" sz="1800" dirty="0" smtClean="0"/>
              <a:t>Name: FRESCA2</a:t>
            </a:r>
          </a:p>
          <a:p>
            <a:pPr lvl="1"/>
            <a:r>
              <a:rPr lang="en-US" sz="1800" dirty="0" smtClean="0"/>
              <a:t>Reference field: 13 T, with 15 T as ultimate</a:t>
            </a:r>
          </a:p>
          <a:p>
            <a:pPr lvl="1"/>
            <a:r>
              <a:rPr lang="en-US" sz="1800" dirty="0" smtClean="0"/>
              <a:t>Design</a:t>
            </a:r>
            <a:r>
              <a:rPr lang="en-US" sz="1800" dirty="0"/>
              <a:t>: </a:t>
            </a:r>
            <a:r>
              <a:rPr lang="en-US" sz="1800" dirty="0" smtClean="0"/>
              <a:t>CERN</a:t>
            </a:r>
            <a:endParaRPr lang="en-US" sz="1800" dirty="0"/>
          </a:p>
          <a:p>
            <a:pPr lvl="1"/>
            <a:r>
              <a:rPr lang="en-US" sz="1800" dirty="0"/>
              <a:t>Production: </a:t>
            </a:r>
            <a:r>
              <a:rPr lang="en-US" sz="1800" dirty="0" smtClean="0"/>
              <a:t>CERN and CEA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Period: 2012-2019</a:t>
            </a:r>
          </a:p>
          <a:p>
            <a:pPr lvl="1"/>
            <a:r>
              <a:rPr lang="en-US" sz="1800" dirty="0" smtClean="0"/>
              <a:t>Units: one</a:t>
            </a:r>
          </a:p>
          <a:p>
            <a:pPr lvl="2"/>
            <a:r>
              <a:rPr lang="en-US" sz="1600" dirty="0" smtClean="0"/>
              <a:t>Coil replacement</a:t>
            </a:r>
            <a:endParaRPr lang="en-US" sz="1600" dirty="0"/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Length: 1.2 m</a:t>
            </a:r>
          </a:p>
          <a:p>
            <a:pPr lvl="1"/>
            <a:r>
              <a:rPr lang="en-US" sz="1800" dirty="0" smtClean="0"/>
              <a:t>Material: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</a:t>
            </a:r>
          </a:p>
          <a:p>
            <a:pPr lvl="1"/>
            <a:r>
              <a:rPr lang="en-US" sz="1800" dirty="0" smtClean="0"/>
              <a:t>Op. temperature: 1.9 K</a:t>
            </a:r>
          </a:p>
          <a:p>
            <a:pPr lvl="1"/>
            <a:r>
              <a:rPr lang="en-US" sz="1800" dirty="0" smtClean="0"/>
              <a:t>Aperture diameter: 100 mm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Outer diameter: 1030 mm</a:t>
            </a:r>
          </a:p>
          <a:p>
            <a:pPr lvl="2"/>
            <a:r>
              <a:rPr lang="en-US" sz="1600" dirty="0" smtClean="0"/>
              <a:t>14.6 T reached</a:t>
            </a:r>
          </a:p>
        </p:txBody>
      </p:sp>
      <p:pic>
        <p:nvPicPr>
          <p:cNvPr id="3" name="Picture 2" descr="fresc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9177" y="2693813"/>
            <a:ext cx="4218239" cy="356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551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28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features</a:t>
            </a:r>
          </a:p>
          <a:p>
            <a:pPr lvl="1"/>
            <a:r>
              <a:rPr lang="en-US" dirty="0" smtClean="0"/>
              <a:t>Unprecedented coil width (80 mm equivalent)</a:t>
            </a:r>
          </a:p>
          <a:p>
            <a:pPr lvl="1"/>
            <a:r>
              <a:rPr lang="en-US" dirty="0" smtClean="0"/>
              <a:t>Very low overall current density to achieve the 13 T target (220 A/mm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 large aperture dipole with accelerator features based on blocks</a:t>
            </a:r>
          </a:p>
          <a:p>
            <a:pPr lvl="1"/>
            <a:r>
              <a:rPr lang="en-US" dirty="0" smtClean="0"/>
              <a:t>No wedges needed in the coil</a:t>
            </a:r>
          </a:p>
          <a:p>
            <a:pPr lvl="1"/>
            <a:r>
              <a:rPr lang="en-US" dirty="0" smtClean="0"/>
              <a:t>Four layers coil, required by the large aperture of 50 mm</a:t>
            </a:r>
          </a:p>
          <a:p>
            <a:pPr lvl="1"/>
            <a:r>
              <a:rPr lang="en-US" dirty="0" smtClean="0"/>
              <a:t>Saddle ends to give space to the aperture</a:t>
            </a:r>
          </a:p>
          <a:p>
            <a:pPr lvl="2"/>
            <a:r>
              <a:rPr lang="en-US" dirty="0" smtClean="0"/>
              <a:t>Same paradigm adopted for HD2</a:t>
            </a:r>
          </a:p>
        </p:txBody>
      </p:sp>
    </p:spTree>
    <p:extLst>
      <p:ext uri="{BB962C8B-B14F-4D97-AF65-F5344CB8AC3E}">
        <p14:creationId xmlns:p14="http://schemas.microsoft.com/office/powerpoint/2010/main" val="178068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29</a:t>
            </a:fld>
            <a:endParaRPr lang="en-US" sz="1000" dirty="0">
              <a:solidFill>
                <a:srgbClr val="3399FF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6179261"/>
              </p:ext>
            </p:extLst>
          </p:nvPr>
        </p:nvGraphicFramePr>
        <p:xfrm>
          <a:off x="1" y="1380720"/>
          <a:ext cx="4526208" cy="5237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6071"/>
                <a:gridCol w="1181349"/>
                <a:gridCol w="1318788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Strand diameter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Filament size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/>
                        <a:t>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48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 strands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Cu/</a:t>
                      </a:r>
                      <a:r>
                        <a:rPr lang="en-US" sz="1600" dirty="0" err="1" smtClean="0"/>
                        <a:t>No_cu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Critical current density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(A/mm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1400 (15 T, 4.22 K)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21.32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Eq.</a:t>
                      </a:r>
                      <a:r>
                        <a:rPr lang="en-US" sz="1600" baseline="0" dirty="0" smtClean="0"/>
                        <a:t> coil 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81.6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Cable mid 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1.890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Keystone</a:t>
                      </a:r>
                      <a:r>
                        <a:rPr lang="en-US" sz="1600" baseline="0" dirty="0" smtClean="0"/>
                        <a:t> angle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(°)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turns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156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N. blocks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Insulation thickness (</a:t>
                      </a:r>
                      <a:r>
                        <a:rPr lang="en-US" sz="1600" dirty="0" err="1" smtClean="0"/>
                        <a:t>az</a:t>
                      </a:r>
                      <a:r>
                        <a:rPr lang="en-US" sz="1600" dirty="0" smtClean="0"/>
                        <a:t>/radial)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00"/>
                          </a:solidFill>
                        </a:rPr>
                        <a:t>0.200/0.200</a:t>
                      </a:r>
                      <a:endParaRPr 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 descr="fresca2_coi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369" y="1667598"/>
            <a:ext cx="4034021" cy="215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81705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HD2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/>
              <a:t>13.74 T reached at 4.5 </a:t>
            </a:r>
            <a:r>
              <a:rPr lang="en-US" sz="1800" dirty="0" smtClean="0"/>
              <a:t>K, never tested at 1.9 K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45 mm equivalent coil width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480 A/mm2 overall current density at 15 T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PREVIOUS DIPOLES ON BLOCK COILS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0773" y="3499554"/>
            <a:ext cx="3027560" cy="2705980"/>
          </a:xfrm>
          <a:prstGeom prst="rect">
            <a:avLst/>
          </a:prstGeom>
        </p:spPr>
      </p:pic>
      <p:pic>
        <p:nvPicPr>
          <p:cNvPr id="7" name="Picture 6" descr="HD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94" y="3714372"/>
            <a:ext cx="3130428" cy="2304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9676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30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parameters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Current:  10900 A</a:t>
            </a:r>
          </a:p>
          <a:p>
            <a:pPr lvl="1"/>
            <a:r>
              <a:rPr lang="en-US" dirty="0" err="1">
                <a:solidFill>
                  <a:srgbClr val="000000"/>
                </a:solidFill>
              </a:rPr>
              <a:t>Loadline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fraction: 0.72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Temperature margin: 5.8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Inductance: 5</a:t>
            </a:r>
            <a:r>
              <a:rPr lang="en-US" dirty="0">
                <a:solidFill>
                  <a:srgbClr val="000000"/>
                </a:solidFill>
              </a:rPr>
              <a:t>0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mH</a:t>
            </a:r>
            <a:endParaRPr lang="en-US" dirty="0" smtClean="0">
              <a:solidFill>
                <a:srgbClr val="000000"/>
              </a:solidFill>
            </a:endParaRP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Stored energy: 4.6 MJ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Distance coil to iron: 20 mm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Iron contribution to field: 15%</a:t>
            </a:r>
          </a:p>
          <a:p>
            <a:pPr lvl="1"/>
            <a:r>
              <a:rPr lang="en-US" dirty="0">
                <a:solidFill>
                  <a:srgbClr val="000000"/>
                </a:solidFill>
              </a:rPr>
              <a:t>Overall current density: </a:t>
            </a:r>
            <a:r>
              <a:rPr lang="en-US" dirty="0" smtClean="0">
                <a:solidFill>
                  <a:srgbClr val="000000"/>
                </a:solidFill>
              </a:rPr>
              <a:t>220 A</a:t>
            </a:r>
            <a:r>
              <a:rPr lang="en-US" dirty="0">
                <a:solidFill>
                  <a:srgbClr val="000000"/>
                </a:solidFill>
              </a:rPr>
              <a:t>/</a:t>
            </a:r>
            <a:r>
              <a:rPr lang="en-US" dirty="0" smtClean="0">
                <a:solidFill>
                  <a:srgbClr val="000000"/>
                </a:solidFill>
              </a:rPr>
              <a:t>mm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8" name="Picture 7" descr="fresca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981" y="1269940"/>
            <a:ext cx="4218239" cy="356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7115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en-US" dirty="0"/>
              <a:t>FRESCA2</a:t>
            </a:r>
            <a:endParaRPr lang="en-US" dirty="0" smtClean="0"/>
          </a:p>
        </p:txBody>
      </p:sp>
      <p:sp>
        <p:nvSpPr>
          <p:cNvPr id="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5140325" y="6524625"/>
            <a:ext cx="3794125" cy="333375"/>
          </a:xfrm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Book Antiqua" pitchFamily="18" charset="0"/>
                <a:ea typeface="ＭＳ Ｐゴシック" pitchFamily="34" charset="-128"/>
              </a:defRPr>
            </a:lvl9pPr>
          </a:lstStyle>
          <a:p>
            <a:r>
              <a:rPr lang="en-US" sz="1000" dirty="0" smtClean="0">
                <a:solidFill>
                  <a:srgbClr val="3399FF"/>
                </a:solidFill>
              </a:rPr>
              <a:t>Appendix E - </a:t>
            </a:r>
            <a:fld id="{3A2CF900-4507-4025-9CEA-526593DF7AB5}" type="slidenum">
              <a:rPr lang="en-US" sz="1000" smtClean="0">
                <a:solidFill>
                  <a:srgbClr val="3399FF"/>
                </a:solidFill>
              </a:rPr>
              <a:pPr/>
              <a:t>31</a:t>
            </a:fld>
            <a:endParaRPr lang="en-US" sz="1000" dirty="0">
              <a:solidFill>
                <a:srgbClr val="3399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Mechanical structure</a:t>
            </a:r>
          </a:p>
          <a:p>
            <a:pPr lvl="1"/>
            <a:r>
              <a:rPr lang="en-US" dirty="0" smtClean="0"/>
              <a:t>Bladder and keys and Al shell</a:t>
            </a:r>
          </a:p>
          <a:p>
            <a:pPr lvl="1"/>
            <a:r>
              <a:rPr lang="en-US" dirty="0" smtClean="0"/>
              <a:t>Radial </a:t>
            </a:r>
            <a:r>
              <a:rPr lang="en-US" dirty="0"/>
              <a:t>(horizontal) stress: </a:t>
            </a:r>
            <a:r>
              <a:rPr lang="en-US" dirty="0" smtClean="0"/>
              <a:t>80/100 </a:t>
            </a:r>
            <a:r>
              <a:rPr lang="en-US" dirty="0" err="1"/>
              <a:t>MPa</a:t>
            </a:r>
            <a:r>
              <a:rPr lang="en-US" dirty="0"/>
              <a:t> (lower/upper deck)</a:t>
            </a:r>
          </a:p>
          <a:p>
            <a:pPr lvl="2"/>
            <a:r>
              <a:rPr lang="en-US" dirty="0"/>
              <a:t>This estimated via the </a:t>
            </a:r>
            <a:r>
              <a:rPr lang="en-US" dirty="0" err="1"/>
              <a:t>Fx</a:t>
            </a:r>
            <a:r>
              <a:rPr lang="en-US" dirty="0"/>
              <a:t>  value given in the literature divided by the cable width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Protection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density on the </a:t>
            </a:r>
            <a:r>
              <a:rPr lang="en-US" dirty="0">
                <a:solidFill>
                  <a:srgbClr val="000000"/>
                </a:solidFill>
              </a:rPr>
              <a:t>insulated </a:t>
            </a:r>
            <a:r>
              <a:rPr lang="en-US" dirty="0" smtClean="0">
                <a:solidFill>
                  <a:srgbClr val="000000"/>
                </a:solidFill>
              </a:rPr>
              <a:t>coil: 0.122 J/mm</a:t>
            </a:r>
            <a:r>
              <a:rPr lang="en-US" baseline="30000" dirty="0" smtClean="0">
                <a:solidFill>
                  <a:srgbClr val="000000"/>
                </a:solidFill>
              </a:rPr>
              <a:t>3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Energy extraction and heaters</a:t>
            </a:r>
          </a:p>
        </p:txBody>
      </p:sp>
    </p:spTree>
    <p:extLst>
      <p:ext uri="{BB962C8B-B14F-4D97-AF65-F5344CB8AC3E}">
        <p14:creationId xmlns:p14="http://schemas.microsoft.com/office/powerpoint/2010/main" val="26876418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FRESCA2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/>
              <a:t>14.6 T </a:t>
            </a:r>
            <a:r>
              <a:rPr lang="en-US" sz="1800" dirty="0" smtClean="0"/>
              <a:t>reached at 1.9 K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80 mm equivalent coil width</a:t>
            </a:r>
          </a:p>
          <a:p>
            <a:pPr marL="800100" lvl="3" indent="-342900" eaLnBrk="1" hangingPunct="1">
              <a:buBlip>
                <a:blip r:embed="rId2"/>
              </a:buBlip>
            </a:pPr>
            <a:r>
              <a:rPr lang="en-US" sz="1800" dirty="0" smtClean="0"/>
              <a:t>220 A/mm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 overall current density at 13 T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PREVIOUS DIPOLES ON BLOCK COILS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Picture 7" descr="fresca2_coi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703" y="4066487"/>
            <a:ext cx="4034021" cy="2152684"/>
          </a:xfrm>
          <a:prstGeom prst="rect">
            <a:avLst/>
          </a:prstGeom>
        </p:spPr>
      </p:pic>
      <p:pic>
        <p:nvPicPr>
          <p:cNvPr id="9" name="Picture 8" descr="fresca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15" y="3928247"/>
            <a:ext cx="2677574" cy="226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551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olidFill>
                  <a:srgbClr val="A6A6A6"/>
                </a:solidFill>
                <a:sym typeface="Symbol" pitchFamily="18" charset="2"/>
              </a:rPr>
              <a:t>Previous dipoles based on block coils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Two features of block coils and main parameters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Sensitivity analysis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CONTENTS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9511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Two features of block coils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ratio between peak field and bore field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Coil efficiency </a:t>
            </a:r>
          </a:p>
          <a:p>
            <a:pPr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r>
              <a:rPr lang="en-US" dirty="0" smtClean="0">
                <a:sym typeface="Symbol" pitchFamily="18" charset="2"/>
              </a:rPr>
              <a:t>Parameters of magnetic design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Iron contribution 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How much to share the 14 T between coil width and current density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The two in one effect</a:t>
            </a:r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TWO FEATURES OF BLOCK COILS </a:t>
            </a:r>
            <a:br>
              <a:rPr lang="en-US" dirty="0" smtClean="0"/>
            </a:br>
            <a:r>
              <a:rPr lang="en-US" dirty="0" smtClean="0"/>
              <a:t>AND MAIN PARAMETERS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65911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For large coils width/bore width, the ratio </a:t>
            </a:r>
            <a:r>
              <a:rPr lang="en-US" i="1" dirty="0" smtClean="0">
                <a:latin typeface="Symbol" charset="2"/>
                <a:cs typeface="Symbol" charset="2"/>
                <a:sym typeface="Symbol" pitchFamily="18" charset="2"/>
              </a:rPr>
              <a:t>l</a:t>
            </a:r>
            <a:r>
              <a:rPr lang="en-US" dirty="0" smtClean="0">
                <a:sym typeface="Symbol" pitchFamily="18" charset="2"/>
              </a:rPr>
              <a:t>=peak field/bore field goes to 1 (it is 1.03 in LHC MB)</a:t>
            </a:r>
          </a:p>
          <a:p>
            <a:pPr lvl="1" eaLnBrk="1" hangingPunct="1"/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Block coils in general have a less favorable </a:t>
            </a:r>
            <a:r>
              <a:rPr lang="en-US" dirty="0" smtClean="0">
                <a:sym typeface="Symbol" pitchFamily="18" charset="2"/>
              </a:rPr>
              <a:t>peak/bore field ratio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Here, </a:t>
            </a:r>
            <a:r>
              <a:rPr lang="en-US" dirty="0">
                <a:sym typeface="Symbol" pitchFamily="18" charset="2"/>
              </a:rPr>
              <a:t>having coils width/bore </a:t>
            </a:r>
            <a:r>
              <a:rPr lang="en-US" dirty="0" smtClean="0">
                <a:sym typeface="Symbol" pitchFamily="18" charset="2"/>
              </a:rPr>
              <a:t>width = 2, we should aim a peak field 2% more than bore field, but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we will probably get more </a:t>
            </a:r>
            <a:r>
              <a:rPr lang="en-US" dirty="0" smtClean="0">
                <a:sym typeface="Symbol" pitchFamily="18" charset="2"/>
              </a:rPr>
              <a:t>(4-6%)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Message: check that the ratio </a:t>
            </a:r>
            <a:r>
              <a:rPr lang="en-US" dirty="0" smtClean="0">
                <a:latin typeface="Symbol" charset="2"/>
                <a:cs typeface="Symbol" charset="2"/>
                <a:sym typeface="Symbol" pitchFamily="18" charset="2"/>
              </a:rPr>
              <a:t>l</a:t>
            </a:r>
            <a:r>
              <a:rPr lang="en-US" dirty="0" smtClean="0">
                <a:latin typeface="Times"/>
                <a:cs typeface="Times"/>
                <a:sym typeface="Symbol" pitchFamily="18" charset="2"/>
              </a:rPr>
              <a:t> is not too large …</a:t>
            </a: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PEAK TO BORE FIELD RATIO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2227687" y="3445014"/>
            <a:ext cx="5533425" cy="3229539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 bwMode="auto">
          <a:xfrm>
            <a:off x="4995333" y="2314222"/>
            <a:ext cx="522111" cy="30197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5277556" y="2370667"/>
            <a:ext cx="1594555" cy="31044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ounded Rectangle 10"/>
          <p:cNvSpPr/>
          <p:nvPr/>
        </p:nvSpPr>
        <p:spPr bwMode="auto">
          <a:xfrm>
            <a:off x="5799667" y="5178778"/>
            <a:ext cx="1298222" cy="1086555"/>
          </a:xfrm>
          <a:prstGeom prst="roundRect">
            <a:avLst/>
          </a:prstGeom>
          <a:solidFill>
            <a:srgbClr val="CC3300">
              <a:alpha val="27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54889" y="5489222"/>
            <a:ext cx="944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14+ 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760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Equivalent coil width is defined as the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width of the sector coil that has the same quantity of conductor of the actual coil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LHC dipole: 27 mm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FalconD</a:t>
            </a:r>
            <a:r>
              <a:rPr lang="en-US" dirty="0" smtClean="0">
                <a:sym typeface="Symbol" pitchFamily="18" charset="2"/>
              </a:rPr>
              <a:t> and 12 T: 37-40 mm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D20 and HD2: 45-46 mm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FrescaII</a:t>
            </a:r>
            <a:r>
              <a:rPr lang="en-US" dirty="0" smtClean="0">
                <a:sym typeface="Symbol" pitchFamily="18" charset="2"/>
              </a:rPr>
              <a:t>: 80 mm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EQUIVALENT COIL WIDTH DEFINITION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862" y="3880557"/>
            <a:ext cx="2875138" cy="24694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53554"/>
            <a:ext cx="2875140" cy="24694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9788" y="3795888"/>
            <a:ext cx="2825851" cy="24271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86555" y="6180666"/>
            <a:ext cx="1098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LHC MB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4357512" y="6248400"/>
            <a:ext cx="10371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FalconD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7487356" y="6273800"/>
            <a:ext cx="670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HD2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653815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ym typeface="Symbol" pitchFamily="18" charset="2"/>
              </a:rPr>
              <a:t>Coil efficiency </a:t>
            </a:r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c</a:t>
            </a:r>
            <a:r>
              <a:rPr lang="en-US" baseline="-25000" dirty="0" smtClean="0">
                <a:sym typeface="Symbol" pitchFamily="18" charset="2"/>
              </a:rPr>
              <a:t> </a:t>
            </a:r>
            <a:r>
              <a:rPr lang="en-US" dirty="0" smtClean="0">
                <a:sym typeface="Symbol" pitchFamily="18" charset="2"/>
              </a:rPr>
              <a:t>is defined as the the field divided by overall current density (over insulated coil) and equivalent coil width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For naked sector coils: </a:t>
            </a:r>
            <a:r>
              <a:rPr lang="en-US" dirty="0" err="1" smtClean="0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 smtClean="0">
                <a:sym typeface="Symbol" pitchFamily="18" charset="2"/>
              </a:rPr>
              <a:t>c</a:t>
            </a:r>
            <a:r>
              <a:rPr lang="en-US" dirty="0" smtClean="0">
                <a:sym typeface="Symbol" pitchFamily="18" charset="2"/>
              </a:rPr>
              <a:t>=0.00066 T/(A/mm)</a:t>
            </a:r>
          </a:p>
          <a:p>
            <a:pPr lvl="1" eaLnBrk="1" hangingPunct="1"/>
            <a:r>
              <a:rPr lang="en-US" dirty="0" err="1" smtClean="0">
                <a:sym typeface="Symbol" pitchFamily="18" charset="2"/>
              </a:rPr>
              <a:t>Tevatron</a:t>
            </a:r>
            <a:r>
              <a:rPr lang="en-US" dirty="0" smtClean="0">
                <a:sym typeface="Symbol" pitchFamily="18" charset="2"/>
              </a:rPr>
              <a:t>: 0.00069 (removing iron)</a:t>
            </a: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LHC MB and MBPCT1: 0.00066 (removing iron and grading)</a:t>
            </a:r>
          </a:p>
          <a:p>
            <a:pPr eaLnBrk="1" hangingPunct="1"/>
            <a:r>
              <a:rPr lang="en-US" dirty="0" smtClean="0">
                <a:sym typeface="Symbol" pitchFamily="18" charset="2"/>
              </a:rPr>
              <a:t>For block coils the efficiency </a:t>
            </a:r>
            <a:r>
              <a:rPr lang="en-US" dirty="0" smtClean="0">
                <a:solidFill>
                  <a:srgbClr val="CC3300"/>
                </a:solidFill>
                <a:sym typeface="Symbol" pitchFamily="18" charset="2"/>
              </a:rPr>
              <a:t>is about 10% lower</a:t>
            </a:r>
            <a:r>
              <a:rPr lang="en-US" dirty="0" smtClean="0">
                <a:sym typeface="Symbol" pitchFamily="18" charset="2"/>
              </a:rPr>
              <a:t>, we can expect 0.00060 from previous designs</a:t>
            </a:r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err="1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>
                <a:sym typeface="Symbol" pitchFamily="18" charset="2"/>
              </a:rPr>
              <a:t>c</a:t>
            </a:r>
            <a:r>
              <a:rPr lang="en-US" dirty="0">
                <a:sym typeface="Symbol" pitchFamily="18" charset="2"/>
              </a:rPr>
              <a:t>=</a:t>
            </a:r>
            <a:r>
              <a:rPr lang="en-US" dirty="0" smtClean="0">
                <a:sym typeface="Symbol" pitchFamily="18" charset="2"/>
              </a:rPr>
              <a:t>0.00059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 for HD2 (removing iron)</a:t>
            </a:r>
          </a:p>
          <a:p>
            <a:pPr lvl="1" eaLnBrk="1" hangingPunct="1"/>
            <a:r>
              <a:rPr lang="en-US" dirty="0" err="1">
                <a:latin typeface="Symbol" charset="2"/>
                <a:cs typeface="Symbol" charset="2"/>
                <a:sym typeface="Symbol" pitchFamily="18" charset="2"/>
              </a:rPr>
              <a:t>g</a:t>
            </a:r>
            <a:r>
              <a:rPr lang="en-US" baseline="-25000" dirty="0" err="1">
                <a:sym typeface="Symbol" pitchFamily="18" charset="2"/>
              </a:rPr>
              <a:t>c</a:t>
            </a:r>
            <a:r>
              <a:rPr lang="en-US" dirty="0">
                <a:sym typeface="Symbol" pitchFamily="18" charset="2"/>
              </a:rPr>
              <a:t>=</a:t>
            </a:r>
            <a:r>
              <a:rPr lang="en-US" dirty="0" smtClean="0">
                <a:sym typeface="Symbol" pitchFamily="18" charset="2"/>
              </a:rPr>
              <a:t>0.00061 </a:t>
            </a:r>
            <a:r>
              <a:rPr lang="en-US" dirty="0">
                <a:sym typeface="Symbol" pitchFamily="18" charset="2"/>
              </a:rPr>
              <a:t>T/(A/mm</a:t>
            </a:r>
            <a:r>
              <a:rPr lang="en-US" dirty="0" smtClean="0">
                <a:sym typeface="Symbol" pitchFamily="18" charset="2"/>
              </a:rPr>
              <a:t>) for </a:t>
            </a:r>
            <a:r>
              <a:rPr lang="en-US" dirty="0" err="1" smtClean="0">
                <a:sym typeface="Symbol" pitchFamily="18" charset="2"/>
              </a:rPr>
              <a:t>FrescaII</a:t>
            </a:r>
            <a:r>
              <a:rPr lang="en-US" dirty="0" smtClean="0">
                <a:sym typeface="Symbol" pitchFamily="18" charset="2"/>
              </a:rPr>
              <a:t> (removing iron)</a:t>
            </a:r>
          </a:p>
          <a:p>
            <a:pPr lvl="1" eaLnBrk="1" hangingPunct="1"/>
            <a:endParaRPr lang="en-US" dirty="0">
              <a:sym typeface="Symbol" pitchFamily="18" charset="2"/>
            </a:endParaRPr>
          </a:p>
          <a:p>
            <a:pPr lvl="1" eaLnBrk="1" hangingPunct="1"/>
            <a:r>
              <a:rPr lang="en-US" dirty="0" smtClean="0">
                <a:sym typeface="Symbol" pitchFamily="18" charset="2"/>
              </a:rPr>
              <a:t>(see Lecture notes chapter 4, section 4.4 and 4.5)</a:t>
            </a:r>
          </a:p>
          <a:p>
            <a:pPr lvl="1" eaLnBrk="1" hangingPunct="1"/>
            <a:endParaRPr lang="en-US" dirty="0" smtClean="0">
              <a:sym typeface="Symbol" pitchFamily="18" charset="2"/>
            </a:endParaRPr>
          </a:p>
          <a:p>
            <a:pPr eaLnBrk="1" hangingPunct="1"/>
            <a:endParaRPr lang="en-US" dirty="0">
              <a:sym typeface="Symbol" pitchFamily="18" charset="2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COIL EFFICIENCY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5140325" y="6524625"/>
            <a:ext cx="3794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</a:defRPr>
            </a:lvl1pPr>
          </a:lstStyle>
          <a:p>
            <a:pPr>
              <a:defRPr/>
            </a:pPr>
            <a:fld id="{37F824E6-4F65-4FD0-B2AC-7025D55EF6E6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aphicFrame>
        <p:nvGraphicFramePr>
          <p:cNvPr id="8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1824572"/>
              </p:ext>
            </p:extLst>
          </p:nvPr>
        </p:nvGraphicFramePr>
        <p:xfrm>
          <a:off x="6952192" y="1854906"/>
          <a:ext cx="1603375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65" name="Equation" r:id="rId3" imgW="457200" imgH="203200" progId="Equation.3">
                  <p:embed/>
                </p:oleObj>
              </mc:Choice>
              <mc:Fallback>
                <p:oleObj name="Equation" r:id="rId3" imgW="4572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2192" y="1854906"/>
                        <a:ext cx="1603375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528894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42563</TotalTime>
  <Words>2042</Words>
  <Application>Microsoft Macintosh PowerPoint</Application>
  <PresentationFormat>On-screen Show (4:3)</PresentationFormat>
  <Paragraphs>382</Paragraphs>
  <Slides>31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4" baseType="lpstr">
      <vt:lpstr>1_Default Design</vt:lpstr>
      <vt:lpstr>Custom Design</vt:lpstr>
      <vt:lpstr>Equation</vt:lpstr>
      <vt:lpstr>Parametric analysis for 14+ T magnet based on block coils </vt:lpstr>
      <vt:lpstr>CONTENTS</vt:lpstr>
      <vt:lpstr>PREVIOUS DIPOLES ON BLOCK COILS</vt:lpstr>
      <vt:lpstr>PREVIOUS DIPOLES ON BLOCK COILS</vt:lpstr>
      <vt:lpstr>CONTENTS</vt:lpstr>
      <vt:lpstr>TWO FEATURES OF BLOCK COILS  AND MAIN PARAMETERS</vt:lpstr>
      <vt:lpstr>PEAK TO BORE FIELD RATIO</vt:lpstr>
      <vt:lpstr>EQUIVALENT COIL WIDTH DEFINITION</vt:lpstr>
      <vt:lpstr>COIL EFFICIENCY</vt:lpstr>
      <vt:lpstr>IRON CONTRIBUTION</vt:lpstr>
      <vt:lpstr>COIL WIDTH SELECTION</vt:lpstr>
      <vt:lpstr>LOADLINE FRACTION AND SHORT SAMPLE</vt:lpstr>
      <vt:lpstr>CONTENTS</vt:lpstr>
      <vt:lpstr>FACTOR X</vt:lpstr>
      <vt:lpstr>FACTOR X</vt:lpstr>
      <vt:lpstr>FACTOR X</vt:lpstr>
      <vt:lpstr>SENSITIVITY ANALYSIS</vt:lpstr>
      <vt:lpstr>CONTENTS</vt:lpstr>
      <vt:lpstr>PROTECTION</vt:lpstr>
      <vt:lpstr>MECHANICS</vt:lpstr>
      <vt:lpstr>APPENDIX</vt:lpstr>
      <vt:lpstr>LNBL HD2</vt:lpstr>
      <vt:lpstr>LNBL HD2</vt:lpstr>
      <vt:lpstr>LNBL HD2</vt:lpstr>
      <vt:lpstr>LNBL HD2</vt:lpstr>
      <vt:lpstr>LNBL HD2</vt:lpstr>
      <vt:lpstr>FRESCA2</vt:lpstr>
      <vt:lpstr>FRESCA2</vt:lpstr>
      <vt:lpstr>FRESCA2</vt:lpstr>
      <vt:lpstr>FRESCA2</vt:lpstr>
      <vt:lpstr>FRESCA2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USPAS- Unit2</dc:title>
  <dc:creator>Ezio Todesco</dc:creator>
  <cp:lastModifiedBy>Ezio Todesco</cp:lastModifiedBy>
  <cp:revision>450</cp:revision>
  <dcterms:created xsi:type="dcterms:W3CDTF">2006-07-31T18:23:56Z</dcterms:created>
  <dcterms:modified xsi:type="dcterms:W3CDTF">2023-05-15T08:53:12Z</dcterms:modified>
</cp:coreProperties>
</file>