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45b8f1cc2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45b8f1cc2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530150" y="241825"/>
            <a:ext cx="267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IPAC'23 highlights</a:t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40656" l="10996" r="19577" t="0"/>
          <a:stretch/>
        </p:blipFill>
        <p:spPr>
          <a:xfrm>
            <a:off x="655725" y="705800"/>
            <a:ext cx="1828449" cy="208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725" y="2919450"/>
            <a:ext cx="1641649" cy="232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41725" y="683913"/>
            <a:ext cx="1570551" cy="2225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91500" y="705800"/>
            <a:ext cx="1873000" cy="2182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53100" y="683924"/>
            <a:ext cx="1570550" cy="2087518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2507425" y="2887975"/>
            <a:ext cx="6161100" cy="14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Talks:</a:t>
            </a:r>
            <a:endParaRPr sz="800">
              <a:solidFill>
                <a:schemeClr val="dk1"/>
              </a:solidFill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Char char="-"/>
            </a:pPr>
            <a:r>
              <a:rPr lang="en" sz="800">
                <a:solidFill>
                  <a:schemeClr val="dk1"/>
                </a:solidFill>
              </a:rPr>
              <a:t>Accelerators for Particle Physics – </a:t>
            </a:r>
            <a:r>
              <a:rPr b="1" lang="en" sz="800">
                <a:solidFill>
                  <a:schemeClr val="dk1"/>
                </a:solidFill>
              </a:rPr>
              <a:t>Beate Heinemann, DESY</a:t>
            </a:r>
            <a:endParaRPr sz="800">
              <a:solidFill>
                <a:schemeClr val="dk1"/>
              </a:solidFill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-"/>
            </a:pPr>
            <a:r>
              <a:rPr lang="en" sz="800">
                <a:solidFill>
                  <a:schemeClr val="dk1"/>
                </a:solidFill>
              </a:rPr>
              <a:t>Performance with the Upgraded LHC Injectors – </a:t>
            </a:r>
            <a:r>
              <a:rPr b="1" lang="en" sz="800">
                <a:solidFill>
                  <a:schemeClr val="dk1"/>
                </a:solidFill>
              </a:rPr>
              <a:t>Malika Meddahi, CERN</a:t>
            </a:r>
            <a:endParaRPr sz="800">
              <a:solidFill>
                <a:schemeClr val="dk1"/>
              </a:solidFill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-"/>
            </a:pPr>
            <a:r>
              <a:rPr lang="en" sz="800">
                <a:solidFill>
                  <a:schemeClr val="dk1"/>
                </a:solidFill>
              </a:rPr>
              <a:t>Overall Status of the HL-LHC Project – </a:t>
            </a:r>
            <a:r>
              <a:rPr b="1" lang="en" sz="800">
                <a:solidFill>
                  <a:schemeClr val="dk1"/>
                </a:solidFill>
              </a:rPr>
              <a:t>Oliver Bruning, CERN</a:t>
            </a:r>
            <a:endParaRPr sz="800">
              <a:solidFill>
                <a:schemeClr val="dk1"/>
              </a:solidFill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-"/>
            </a:pPr>
            <a:r>
              <a:rPr lang="en" sz="800">
                <a:solidFill>
                  <a:schemeClr val="dk1"/>
                </a:solidFill>
              </a:rPr>
              <a:t>Accelerator Physics Challenges for EIC – </a:t>
            </a:r>
            <a:r>
              <a:rPr b="1" lang="en" sz="800">
                <a:solidFill>
                  <a:schemeClr val="dk1"/>
                </a:solidFill>
              </a:rPr>
              <a:t>Vadim Ptitsyn, BNL</a:t>
            </a:r>
            <a:endParaRPr b="1" sz="800">
              <a:solidFill>
                <a:schemeClr val="dk1"/>
              </a:solidFill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-"/>
            </a:pPr>
            <a:r>
              <a:rPr lang="en" sz="800">
                <a:solidFill>
                  <a:schemeClr val="dk1"/>
                </a:solidFill>
              </a:rPr>
              <a:t>SRF Cavities for Crabbing at the Electron-Ion Collider – </a:t>
            </a:r>
            <a:r>
              <a:rPr b="1" lang="en" sz="800">
                <a:solidFill>
                  <a:schemeClr val="dk1"/>
                </a:solidFill>
              </a:rPr>
              <a:t>Todd Satogata, TJNAF</a:t>
            </a:r>
            <a:endParaRPr b="1" sz="800">
              <a:solidFill>
                <a:schemeClr val="dk1"/>
              </a:solidFill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-"/>
            </a:pPr>
            <a:r>
              <a:rPr lang="en" sz="800">
                <a:solidFill>
                  <a:schemeClr val="dk1"/>
                </a:solidFill>
              </a:rPr>
              <a:t>Timepix and Medipix Detectors and Their Applications – </a:t>
            </a:r>
            <a:r>
              <a:rPr b="1" lang="en" sz="800">
                <a:solidFill>
                  <a:schemeClr val="dk1"/>
                </a:solidFill>
              </a:rPr>
              <a:t>Michael Campbell, CERN</a:t>
            </a:r>
            <a:endParaRPr b="1" sz="800">
              <a:solidFill>
                <a:schemeClr val="dk1"/>
              </a:solidFill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-"/>
            </a:pPr>
            <a:r>
              <a:rPr lang="en" sz="800">
                <a:solidFill>
                  <a:schemeClr val="dk1"/>
                </a:solidFill>
              </a:rPr>
              <a:t>Accelerator Technology for Quantum Computing – </a:t>
            </a:r>
            <a:r>
              <a:rPr b="1" lang="en" sz="800">
                <a:solidFill>
                  <a:schemeClr val="dk1"/>
                </a:solidFill>
              </a:rPr>
              <a:t>Anna Grassellino, Fermi National Accelerator Laboratory</a:t>
            </a:r>
            <a:endParaRPr b="1" sz="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