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1680" r:id="rId3"/>
    <p:sldId id="1694" r:id="rId4"/>
    <p:sldId id="1688" r:id="rId5"/>
    <p:sldId id="1682" r:id="rId6"/>
    <p:sldId id="1683" r:id="rId7"/>
    <p:sldId id="1696" r:id="rId8"/>
    <p:sldId id="1697" r:id="rId9"/>
    <p:sldId id="1693" r:id="rId10"/>
    <p:sldId id="1695" r:id="rId11"/>
    <p:sldId id="1698" r:id="rId12"/>
    <p:sldId id="1676" r:id="rId13"/>
    <p:sldId id="1684" r:id="rId14"/>
    <p:sldId id="161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Lee Millar" initials="LM" lastIdx="1" clrIdx="1">
    <p:extLst>
      <p:ext uri="{19B8F6BF-5375-455C-9EA6-DF929625EA0E}">
        <p15:presenceInfo xmlns:p15="http://schemas.microsoft.com/office/powerpoint/2012/main" userId="S::lee.millar@cern.ch::729f779c-445f-4018-b8e5-ee8b941618a5" providerId="AD"/>
      </p:ext>
    </p:extLst>
  </p:cmAuthor>
  <p:cmAuthor id="3" name="Lee Millar" initials="LM [2]" lastIdx="1" clrIdx="2">
    <p:extLst>
      <p:ext uri="{19B8F6BF-5375-455C-9EA6-DF929625EA0E}">
        <p15:presenceInfo xmlns:p15="http://schemas.microsoft.com/office/powerpoint/2012/main" userId="10b3aa14d0e461c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33A0"/>
    <a:srgbClr val="DF680F"/>
    <a:srgbClr val="171717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46" autoAdjust="0"/>
    <p:restoredTop sz="95652" autoAdjust="0"/>
  </p:normalViewPr>
  <p:slideViewPr>
    <p:cSldViewPr snapToGrid="0" snapToObjects="1">
      <p:cViewPr varScale="1">
        <p:scale>
          <a:sx n="109" d="100"/>
          <a:sy n="109" d="100"/>
        </p:scale>
        <p:origin x="870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5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264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42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902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550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25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59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79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BD44C-4E47-7641-9144-60BC1FFF9E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6141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>
            <a:extLst>
              <a:ext uri="{FF2B5EF4-FFF2-40B4-BE49-F238E27FC236}">
                <a16:creationId xmlns:a16="http://schemas.microsoft.com/office/drawing/2014/main" id="{75B66A89-DCE1-A0F1-93FA-21F9100F54C7}"/>
              </a:ext>
            </a:extLst>
          </p:cNvPr>
          <p:cNvSpPr txBox="1">
            <a:spLocks/>
          </p:cNvSpPr>
          <p:nvPr/>
        </p:nvSpPr>
        <p:spPr>
          <a:xfrm>
            <a:off x="407880" y="34290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pc="-1" dirty="0">
                <a:solidFill>
                  <a:srgbClr val="FFFFFF"/>
                </a:solidFill>
                <a:latin typeface="Arial"/>
              </a:rPr>
              <a:t>RFQ2 Update</a:t>
            </a:r>
            <a:endParaRPr lang="en-US" b="0" spc="-1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5" name="PlaceHolder 2">
            <a:extLst>
              <a:ext uri="{FF2B5EF4-FFF2-40B4-BE49-F238E27FC236}">
                <a16:creationId xmlns:a16="http://schemas.microsoft.com/office/drawing/2014/main" id="{F326CDD1-38B2-2098-507D-9F62A73E1B35}"/>
              </a:ext>
            </a:extLst>
          </p:cNvPr>
          <p:cNvSpPr txBox="1">
            <a:spLocks/>
          </p:cNvSpPr>
          <p:nvPr/>
        </p:nvSpPr>
        <p:spPr>
          <a:xfrm>
            <a:off x="407880" y="4350600"/>
            <a:ext cx="11375640" cy="21528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2400" spc="-1" dirty="0">
                <a:solidFill>
                  <a:srgbClr val="FFFFFF"/>
                </a:solidFill>
                <a:latin typeface="Arial"/>
              </a:rPr>
              <a:t>L. Millar, A. </a:t>
            </a:r>
            <a:r>
              <a:rPr lang="en-GB" sz="2400" spc="-1" dirty="0" err="1">
                <a:solidFill>
                  <a:srgbClr val="FFFFFF"/>
                </a:solidFill>
                <a:latin typeface="Arial"/>
              </a:rPr>
              <a:t>Grudiev</a:t>
            </a:r>
            <a:endParaRPr lang="en-GB" sz="2400" spc="-1" dirty="0">
              <a:solidFill>
                <a:srgbClr val="FFFFFF"/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2400" spc="-1" dirty="0">
                <a:solidFill>
                  <a:srgbClr val="FFFFFF"/>
                </a:solidFill>
                <a:latin typeface="Arial"/>
              </a:rPr>
              <a:t>CERN, SY-RF-MKS Section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2400" spc="-1" dirty="0">
                <a:solidFill>
                  <a:srgbClr val="FFFFFF"/>
                </a:solidFill>
                <a:latin typeface="Arial"/>
              </a:rPr>
              <a:t>26/05/2023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Mode 1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F3CFA0-3E68-2225-1719-1CC4FF3A9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8325" y="1363309"/>
            <a:ext cx="5705841" cy="470532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C6A9EA-3D91-B5EB-714C-F9C2BA838514}"/>
              </a:ext>
            </a:extLst>
          </p:cNvPr>
          <p:cNvCxnSpPr>
            <a:cxnSpLocks/>
          </p:cNvCxnSpPr>
          <p:nvPr/>
        </p:nvCxnSpPr>
        <p:spPr>
          <a:xfrm flipV="1">
            <a:off x="2877501" y="3865123"/>
            <a:ext cx="509954" cy="538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85899B2-3E6E-BD28-F957-A652A1614CCB}"/>
              </a:ext>
            </a:extLst>
          </p:cNvPr>
          <p:cNvSpPr txBox="1"/>
          <p:nvPr/>
        </p:nvSpPr>
        <p:spPr>
          <a:xfrm>
            <a:off x="407989" y="3311125"/>
            <a:ext cx="2528642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Relative losses higher at full insertion (when field is concentrated around central module).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195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B1677365-3B61-B71B-A196-FAC08AFDC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877" y="1349981"/>
            <a:ext cx="5250115" cy="260254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Mode 1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BF5864E-3474-7594-8566-4AF220523A55}"/>
              </a:ext>
            </a:extLst>
          </p:cNvPr>
          <p:cNvCxnSpPr>
            <a:cxnSpLocks/>
          </p:cNvCxnSpPr>
          <p:nvPr/>
        </p:nvCxnSpPr>
        <p:spPr>
          <a:xfrm flipH="1">
            <a:off x="3688317" y="3508130"/>
            <a:ext cx="870578" cy="10947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6656295-664E-A2F3-C35C-67136D1A300B}"/>
              </a:ext>
            </a:extLst>
          </p:cNvPr>
          <p:cNvCxnSpPr>
            <a:cxnSpLocks/>
          </p:cNvCxnSpPr>
          <p:nvPr/>
        </p:nvCxnSpPr>
        <p:spPr>
          <a:xfrm>
            <a:off x="5831794" y="3508130"/>
            <a:ext cx="0" cy="1046298"/>
          </a:xfrm>
          <a:prstGeom prst="straightConnector1">
            <a:avLst/>
          </a:prstGeom>
          <a:ln w="28575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EC9FFAEF-ACED-E76A-CB31-6B6A79023A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0421" y="4566678"/>
            <a:ext cx="2562102" cy="131514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47FB54-03E7-8D18-3169-AD0DC6BDA5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6385" y="4545636"/>
            <a:ext cx="2790817" cy="1382972"/>
          </a:xfrm>
          <a:prstGeom prst="rect">
            <a:avLst/>
          </a:prstGeom>
          <a:ln>
            <a:solidFill>
              <a:srgbClr val="0033A0"/>
            </a:solidFill>
          </a:ln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1D3AE4DA-66E2-3213-650A-96E9BCA6BA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46328" y="4558156"/>
            <a:ext cx="2891304" cy="1379244"/>
          </a:xfrm>
          <a:prstGeom prst="rect">
            <a:avLst/>
          </a:prstGeom>
          <a:ln>
            <a:solidFill>
              <a:srgbClr val="00B050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0C6A9EA-3D91-B5EB-714C-F9C2BA838514}"/>
              </a:ext>
            </a:extLst>
          </p:cNvPr>
          <p:cNvCxnSpPr>
            <a:cxnSpLocks/>
          </p:cNvCxnSpPr>
          <p:nvPr/>
        </p:nvCxnSpPr>
        <p:spPr>
          <a:xfrm>
            <a:off x="7841482" y="3506895"/>
            <a:ext cx="388958" cy="104753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D419BDE4-72DA-D83E-38E0-98F61A07B7AD}"/>
              </a:ext>
            </a:extLst>
          </p:cNvPr>
          <p:cNvSpPr txBox="1"/>
          <p:nvPr/>
        </p:nvSpPr>
        <p:spPr>
          <a:xfrm>
            <a:off x="266092" y="1592152"/>
            <a:ext cx="2528642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More lossy when field is concentrated in central module.</a:t>
            </a:r>
          </a:p>
          <a:p>
            <a:pPr algn="l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D08C0C3-6594-8742-AEFE-A44F9223BDF3}"/>
              </a:ext>
            </a:extLst>
          </p:cNvPr>
          <p:cNvSpPr/>
          <p:nvPr/>
        </p:nvSpPr>
        <p:spPr>
          <a:xfrm>
            <a:off x="4116388" y="1529862"/>
            <a:ext cx="930397" cy="1969476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145A89B-2BAD-0EBE-802C-D85B422F29ED}"/>
              </a:ext>
            </a:extLst>
          </p:cNvPr>
          <p:cNvSpPr/>
          <p:nvPr/>
        </p:nvSpPr>
        <p:spPr>
          <a:xfrm>
            <a:off x="5508288" y="1529862"/>
            <a:ext cx="930397" cy="1969476"/>
          </a:xfrm>
          <a:prstGeom prst="rect">
            <a:avLst/>
          </a:prstGeom>
          <a:solidFill>
            <a:srgbClr val="0070C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659421F-4CFC-6CBD-8118-0879A418AEAC}"/>
              </a:ext>
            </a:extLst>
          </p:cNvPr>
          <p:cNvSpPr/>
          <p:nvPr/>
        </p:nvSpPr>
        <p:spPr>
          <a:xfrm>
            <a:off x="6911085" y="1528627"/>
            <a:ext cx="930397" cy="1969476"/>
          </a:xfrm>
          <a:prstGeom prst="rect">
            <a:avLst/>
          </a:prstGeom>
          <a:solidFill>
            <a:srgbClr val="92D05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963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3: Effect of Individual Tuners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DAC0C-7545-E13A-0099-FB2BB0625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4" descr="In Progress Stamp&quot; Images – Browse 17 Stock Photos, Vectors ...">
            <a:extLst>
              <a:ext uri="{FF2B5EF4-FFF2-40B4-BE49-F238E27FC236}">
                <a16:creationId xmlns:a16="http://schemas.microsoft.com/office/drawing/2014/main" id="{A1130315-9FF5-9EB7-31D8-1D6E2D4DFD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2" b="17062"/>
          <a:stretch/>
        </p:blipFill>
        <p:spPr bwMode="auto">
          <a:xfrm rot="21324493">
            <a:off x="3582736" y="3613297"/>
            <a:ext cx="4557599" cy="1805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CBC77CC5-96E2-8EEA-7A45-FF4BEB6A6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572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Effect of Individual Tuners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>
            <a:extLst>
              <a:ext uri="{FF2B5EF4-FFF2-40B4-BE49-F238E27FC236}">
                <a16:creationId xmlns:a16="http://schemas.microsoft.com/office/drawing/2014/main" id="{7D8AB054-30BD-0DF0-F4F2-C1D91F04A013}"/>
              </a:ext>
            </a:extLst>
          </p:cNvPr>
          <p:cNvSpPr txBox="1">
            <a:spLocks/>
          </p:cNvSpPr>
          <p:nvPr/>
        </p:nvSpPr>
        <p:spPr>
          <a:xfrm>
            <a:off x="407880" y="1592280"/>
            <a:ext cx="10685520" cy="46080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Idea is to measure how individual tuners affect Q</a:t>
            </a:r>
            <a:r>
              <a:rPr lang="en-US" sz="1800" spc="-1" baseline="-25000" dirty="0">
                <a:solidFill>
                  <a:srgbClr val="171717"/>
                </a:solidFill>
                <a:latin typeface="Arial"/>
              </a:rPr>
              <a:t>0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: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Field and surface current change as tuners are moved. By measuring Q</a:t>
            </a:r>
            <a:r>
              <a:rPr lang="en-US" sz="1800" spc="-1" baseline="-25000" dirty="0">
                <a:solidFill>
                  <a:srgbClr val="171717"/>
                </a:solidFill>
                <a:latin typeface="Arial"/>
              </a:rPr>
              <a:t>0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 we can “</a:t>
            </a:r>
            <a:r>
              <a:rPr lang="en-US" sz="1800" spc="-1" dirty="0" err="1">
                <a:solidFill>
                  <a:srgbClr val="171717"/>
                </a:solidFill>
                <a:latin typeface="Arial"/>
              </a:rPr>
              <a:t>localise</a:t>
            </a:r>
            <a:r>
              <a:rPr lang="en-US" sz="1800" spc="-1" dirty="0">
                <a:solidFill>
                  <a:srgbClr val="171717"/>
                </a:solidFill>
                <a:latin typeface="Arial"/>
              </a:rPr>
              <a:t>” losses to an extent.</a:t>
            </a: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Can use this data to form the matrix we need for tuning. This needs to be done anyway, no time </a:t>
            </a:r>
            <a:r>
              <a:rPr lang="en-US" sz="1800" spc="-1">
                <a:solidFill>
                  <a:srgbClr val="171717"/>
                </a:solidFill>
                <a:latin typeface="Arial"/>
              </a:rPr>
              <a:t>lost!</a:t>
            </a:r>
            <a:endParaRPr lang="en-US" sz="1800" spc="-1" dirty="0">
              <a:solidFill>
                <a:srgbClr val="171717"/>
              </a:solidFill>
              <a:latin typeface="Arial"/>
            </a:endParaRPr>
          </a:p>
        </p:txBody>
      </p:sp>
      <p:pic>
        <p:nvPicPr>
          <p:cNvPr id="1028" name="Picture 4" descr="In Progress Stamp&quot; Images – Browse 17 Stock Photos, Vectors ...">
            <a:extLst>
              <a:ext uri="{FF2B5EF4-FFF2-40B4-BE49-F238E27FC236}">
                <a16:creationId xmlns:a16="http://schemas.microsoft.com/office/drawing/2014/main" id="{0DA9BB00-0E99-28B1-451F-0C3960F6BE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42" b="17062"/>
          <a:stretch/>
        </p:blipFill>
        <p:spPr bwMode="auto">
          <a:xfrm>
            <a:off x="6785443" y="62550"/>
            <a:ext cx="2530835" cy="1002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18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149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" dirty="0">
                <a:solidFill>
                  <a:srgbClr val="0033A0"/>
                </a:solidFill>
                <a:latin typeface="Arial"/>
              </a:rPr>
              <a:t>Recap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>
            <a:extLst>
              <a:ext uri="{FF2B5EF4-FFF2-40B4-BE49-F238E27FC236}">
                <a16:creationId xmlns:a16="http://schemas.microsoft.com/office/drawing/2014/main" id="{7D8AB054-30BD-0DF0-F4F2-C1D91F04A013}"/>
              </a:ext>
            </a:extLst>
          </p:cNvPr>
          <p:cNvSpPr txBox="1">
            <a:spLocks/>
          </p:cNvSpPr>
          <p:nvPr/>
        </p:nvSpPr>
        <p:spPr>
          <a:xfrm>
            <a:off x="407879" y="1592280"/>
            <a:ext cx="10890235" cy="46080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Q factor of the first RFQ was 6772, The Q factor of the new RFQ (RFQ2) seems to be ~5200.</a:t>
            </a: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1800" spc="-1" dirty="0">
              <a:solidFill>
                <a:srgbClr val="171717"/>
              </a:solidFill>
              <a:latin typeface="Arial"/>
            </a:endParaRPr>
          </a:p>
          <a:p>
            <a:pPr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800" spc="-1" dirty="0">
                <a:solidFill>
                  <a:srgbClr val="171717"/>
                </a:solidFill>
                <a:latin typeface="Arial"/>
              </a:rPr>
              <a:t>Last time we agreed to:</a:t>
            </a:r>
          </a:p>
          <a:p>
            <a:pPr marL="571500" indent="-342900">
              <a:spcBef>
                <a:spcPts val="1800"/>
              </a:spcBef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0" algn="l"/>
              </a:tabLst>
            </a:pPr>
            <a:r>
              <a:rPr lang="en-US" sz="1800" spc="-1" dirty="0">
                <a:solidFill>
                  <a:srgbClr val="00B050"/>
                </a:solidFill>
                <a:latin typeface="Arial"/>
              </a:rPr>
              <a:t>Look inside the cavity with a borescope. </a:t>
            </a:r>
          </a:p>
          <a:p>
            <a:pPr marL="571500" indent="-342900">
              <a:spcBef>
                <a:spcPts val="1800"/>
              </a:spcBef>
              <a:spcAft>
                <a:spcPts val="400"/>
              </a:spcAft>
              <a:buFont typeface="Wingdings" panose="05000000000000000000" pitchFamily="2" charset="2"/>
              <a:buChar char="ü"/>
              <a:tabLst>
                <a:tab pos="0" algn="l"/>
              </a:tabLst>
            </a:pPr>
            <a:r>
              <a:rPr lang="en-US" sz="1800" spc="-1" dirty="0">
                <a:solidFill>
                  <a:srgbClr val="00B050"/>
                </a:solidFill>
                <a:latin typeface="Arial"/>
              </a:rPr>
              <a:t>Measure Q</a:t>
            </a:r>
            <a:r>
              <a:rPr lang="en-US" sz="1800" spc="-1" baseline="-25000" dirty="0">
                <a:solidFill>
                  <a:srgbClr val="00B050"/>
                </a:solidFill>
                <a:latin typeface="Arial"/>
              </a:rPr>
              <a:t>0 </a:t>
            </a:r>
            <a:r>
              <a:rPr lang="en-US" sz="1800" spc="-1" dirty="0">
                <a:solidFill>
                  <a:srgbClr val="00B050"/>
                </a:solidFill>
                <a:latin typeface="Arial"/>
              </a:rPr>
              <a:t>vs tuner position (simulate and compare with measurement).</a:t>
            </a:r>
          </a:p>
          <a:p>
            <a:pPr marL="571500" indent="-342900">
              <a:spcBef>
                <a:spcPts val="1800"/>
              </a:spcBef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en-US" sz="1800" spc="-1" dirty="0">
                <a:solidFill>
                  <a:srgbClr val="DF680F"/>
                </a:solidFill>
                <a:latin typeface="Arial"/>
              </a:rPr>
              <a:t>Investigate how individual tuners affect Q while forming the matrix which will be used for tuning (in progress) .</a:t>
            </a:r>
          </a:p>
        </p:txBody>
      </p:sp>
    </p:spTree>
    <p:extLst>
      <p:ext uri="{BB962C8B-B14F-4D97-AF65-F5344CB8AC3E}">
        <p14:creationId xmlns:p14="http://schemas.microsoft.com/office/powerpoint/2010/main" val="2298130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1: Borescope Investigation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DAC0C-7545-E13A-0099-FB2BB0625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2B09205B-F79E-F2A5-B023-5606DC6FB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377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Borescope Investigation</a:t>
            </a:r>
            <a:endParaRPr lang="en-GB" dirty="0"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9B70F342-1F1B-5BF5-24B4-BA34D0457AB7}"/>
              </a:ext>
            </a:extLst>
          </p:cNvPr>
          <p:cNvSpPr txBox="1">
            <a:spLocks/>
          </p:cNvSpPr>
          <p:nvPr/>
        </p:nvSpPr>
        <p:spPr>
          <a:xfrm>
            <a:off x="407882" y="1592280"/>
            <a:ext cx="10699664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Inspection performed on 25/05/2023, photos and videos not included in this presentation. To </a:t>
            </a:r>
            <a:r>
              <a:rPr lang="en-US" sz="1800" b="1" spc="-1" dirty="0" err="1">
                <a:solidFill>
                  <a:srgbClr val="171717"/>
                </a:solidFill>
                <a:latin typeface="Arial"/>
              </a:rPr>
              <a:t>summarise</a:t>
            </a: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, no obvious problems were visible.</a:t>
            </a: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6794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6E2A-854B-35CB-352C-AACE874387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5400" dirty="0"/>
              <a:t>2: Q</a:t>
            </a:r>
            <a:r>
              <a:rPr lang="en-GB" sz="5400" baseline="-25000" dirty="0"/>
              <a:t>0</a:t>
            </a:r>
            <a:r>
              <a:rPr lang="en-GB" sz="5400" dirty="0"/>
              <a:t> vs Tuner Position (with simulation results)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05C0D-18A1-4086-1BA5-2FA7E62A55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DAC0C-7545-E13A-0099-FB2BB0625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A8173-31A8-EDDB-D430-7D1917E7C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9FC5D6-269E-03DD-63A4-70AE78F0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336FFA0-D033-8B79-5B83-357DD64E5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650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A Reminder..</a:t>
            </a:r>
            <a:endParaRPr lang="en-GB" dirty="0"/>
          </a:p>
        </p:txBody>
      </p:sp>
      <p:sp>
        <p:nvSpPr>
          <p:cNvPr id="2" name="PlaceHolder 1">
            <a:extLst>
              <a:ext uri="{FF2B5EF4-FFF2-40B4-BE49-F238E27FC236}">
                <a16:creationId xmlns:a16="http://schemas.microsoft.com/office/drawing/2014/main" id="{9B70F342-1F1B-5BF5-24B4-BA34D0457AB7}"/>
              </a:ext>
            </a:extLst>
          </p:cNvPr>
          <p:cNvSpPr txBox="1">
            <a:spLocks/>
          </p:cNvSpPr>
          <p:nvPr/>
        </p:nvSpPr>
        <p:spPr>
          <a:xfrm>
            <a:off x="407881" y="1592280"/>
            <a:ext cx="11470527" cy="460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r>
              <a:rPr lang="en-US" sz="1800" b="1" spc="-1" dirty="0">
                <a:solidFill>
                  <a:srgbClr val="171717"/>
                </a:solidFill>
                <a:latin typeface="Arial"/>
              </a:rPr>
              <a:t>Two quadrupole </a:t>
            </a:r>
            <a:r>
              <a:rPr lang="en-US" sz="1800" b="1" spc="-1">
                <a:solidFill>
                  <a:srgbClr val="171717"/>
                </a:solidFill>
                <a:latin typeface="Arial"/>
              </a:rPr>
              <a:t>modes measured:</a:t>
            </a: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marL="514350" indent="-285750">
              <a:spcBef>
                <a:spcPts val="1800"/>
              </a:spcBef>
              <a:spcAft>
                <a:spcPts val="400"/>
              </a:spcAft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171717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pos="0" algn="l"/>
              </a:tabLst>
            </a:pPr>
            <a:endParaRPr lang="en-US" sz="1800" b="1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430224-BA1F-5052-4A1D-2621DF1F4306}"/>
              </a:ext>
            </a:extLst>
          </p:cNvPr>
          <p:cNvSpPr txBox="1"/>
          <p:nvPr/>
        </p:nvSpPr>
        <p:spPr>
          <a:xfrm>
            <a:off x="1924593" y="4975556"/>
            <a:ext cx="31212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spc="-1" dirty="0">
                <a:solidFill>
                  <a:srgbClr val="171717"/>
                </a:solidFill>
              </a:rPr>
              <a:t>Mode 1 (operating mode) 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195F8-8452-FC59-15A9-2090EBF7AE6F}"/>
              </a:ext>
            </a:extLst>
          </p:cNvPr>
          <p:cNvSpPr txBox="1"/>
          <p:nvPr/>
        </p:nvSpPr>
        <p:spPr>
          <a:xfrm>
            <a:off x="7611084" y="5018352"/>
            <a:ext cx="24180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spc="-1" dirty="0">
                <a:solidFill>
                  <a:srgbClr val="171717"/>
                </a:solidFill>
              </a:rPr>
              <a:t>Mode 2 </a:t>
            </a:r>
            <a:endParaRPr lang="en-GB" dirty="0"/>
          </a:p>
        </p:txBody>
      </p:sp>
      <p:pic>
        <p:nvPicPr>
          <p:cNvPr id="9" name="Picture 8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4276C385-D6C7-CF95-27CF-D0AF3284C9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63" y="2453090"/>
            <a:ext cx="4849570" cy="2453312"/>
          </a:xfrm>
          <a:prstGeom prst="rect">
            <a:avLst/>
          </a:prstGeom>
        </p:spPr>
      </p:pic>
      <p:pic>
        <p:nvPicPr>
          <p:cNvPr id="11" name="Picture 10" descr="A picture containing text, diagram, line, plot&#10;&#10;Description automatically generated">
            <a:extLst>
              <a:ext uri="{FF2B5EF4-FFF2-40B4-BE49-F238E27FC236}">
                <a16:creationId xmlns:a16="http://schemas.microsoft.com/office/drawing/2014/main" id="{0350B03C-3250-CC0B-ADAF-387B505D84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3515" y="2495885"/>
            <a:ext cx="4830110" cy="245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1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Mode 2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E257E7-D69B-021A-E123-104FCE146473}"/>
              </a:ext>
            </a:extLst>
          </p:cNvPr>
          <p:cNvSpPr txBox="1"/>
          <p:nvPr/>
        </p:nvSpPr>
        <p:spPr>
          <a:xfrm>
            <a:off x="8830520" y="1834583"/>
            <a:ext cx="1333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-1" dirty="0">
                <a:solidFill>
                  <a:srgbClr val="171717"/>
                </a:solidFill>
              </a:rPr>
              <a:t>CST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FCE53F-A62E-49CF-B0FC-52700AD21769}"/>
              </a:ext>
            </a:extLst>
          </p:cNvPr>
          <p:cNvSpPr txBox="1"/>
          <p:nvPr/>
        </p:nvSpPr>
        <p:spPr>
          <a:xfrm>
            <a:off x="2220135" y="1786831"/>
            <a:ext cx="1866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-1" dirty="0">
                <a:solidFill>
                  <a:srgbClr val="171717"/>
                </a:solidFill>
              </a:rPr>
              <a:t>Measurement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136A25-D343-6B94-B8B6-5474178689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799" y="2374483"/>
            <a:ext cx="5011981" cy="21443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976B40-658F-AA30-44D0-D36AB04BE5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729" y="2402293"/>
            <a:ext cx="4546034" cy="235751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C5A95D7-6E86-6E2D-4B0F-991484D02C92}"/>
              </a:ext>
            </a:extLst>
          </p:cNvPr>
          <p:cNvSpPr txBox="1"/>
          <p:nvPr/>
        </p:nvSpPr>
        <p:spPr>
          <a:xfrm>
            <a:off x="993492" y="5533429"/>
            <a:ext cx="10205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 dirty="0">
                <a:solidFill>
                  <a:srgbClr val="171717"/>
                </a:solidFill>
              </a:rPr>
              <a:t>Note: Absolute values shown in simulation, simulation setup is not entirely identical to the measurement setup.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79815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Mode 2</a:t>
            </a:r>
            <a:endParaRPr lang="en-GB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EFBF812-DEB4-989B-8DCB-A3290329C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00745" y="1234115"/>
            <a:ext cx="5794438" cy="4947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C4D5309-0636-9E1E-025E-1AC0133DFDEA}"/>
              </a:ext>
            </a:extLst>
          </p:cNvPr>
          <p:cNvSpPr txBox="1"/>
          <p:nvPr/>
        </p:nvSpPr>
        <p:spPr>
          <a:xfrm>
            <a:off x="419980" y="1804036"/>
            <a:ext cx="252864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Absolute Q</a:t>
            </a:r>
            <a:r>
              <a:rPr lang="en-US" baseline="-25000" dirty="0">
                <a:solidFill>
                  <a:srgbClr val="C00000"/>
                </a:solidFill>
              </a:rPr>
              <a:t>0</a:t>
            </a:r>
            <a:r>
              <a:rPr lang="en-US" dirty="0">
                <a:solidFill>
                  <a:srgbClr val="C00000"/>
                </a:solidFill>
              </a:rPr>
              <a:t> values are different.</a:t>
            </a:r>
          </a:p>
          <a:p>
            <a:pPr algn="l"/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6F7ABE2-9971-C76C-9337-C0328B37335C}"/>
              </a:ext>
            </a:extLst>
          </p:cNvPr>
          <p:cNvCxnSpPr>
            <a:cxnSpLocks/>
          </p:cNvCxnSpPr>
          <p:nvPr/>
        </p:nvCxnSpPr>
        <p:spPr>
          <a:xfrm>
            <a:off x="2819498" y="1991753"/>
            <a:ext cx="420467" cy="227781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470FE0D-57B8-D609-8DD2-EA813854A4CA}"/>
              </a:ext>
            </a:extLst>
          </p:cNvPr>
          <p:cNvSpPr txBox="1"/>
          <p:nvPr/>
        </p:nvSpPr>
        <p:spPr>
          <a:xfrm>
            <a:off x="490046" y="4089266"/>
            <a:ext cx="252864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Reasonable tracking of normalised Q and frequency.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62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F2BE8-C8C1-174A-8BBC-2DF47D596640}" type="datetime1">
              <a:rPr lang="de-CH" smtClean="0"/>
              <a:t>26.05.2023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B40B6FE-0A7B-40B2-9252-FD802F730FBF}"/>
              </a:ext>
            </a:extLst>
          </p:cNvPr>
          <p:cNvCxnSpPr>
            <a:cxnSpLocks/>
          </p:cNvCxnSpPr>
          <p:nvPr/>
        </p:nvCxnSpPr>
        <p:spPr>
          <a:xfrm>
            <a:off x="419980" y="1153793"/>
            <a:ext cx="1138081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14B27D63-91B4-43B5-AFE1-46E970DA1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555" y="6383646"/>
            <a:ext cx="426470" cy="426470"/>
          </a:xfrm>
          <a:prstGeom prst="rect">
            <a:avLst/>
          </a:prstGeom>
        </p:spPr>
      </p:pic>
      <p:pic>
        <p:nvPicPr>
          <p:cNvPr id="7" name="Picture 8" descr="Icon&#10;&#10;Description automatically generated">
            <a:extLst>
              <a:ext uri="{FF2B5EF4-FFF2-40B4-BE49-F238E27FC236}">
                <a16:creationId xmlns:a16="http://schemas.microsoft.com/office/drawing/2014/main" id="{76BCDB23-CDFD-07B6-7DF7-D69A8663FFB3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11093400" y="136440"/>
            <a:ext cx="896760" cy="896760"/>
          </a:xfrm>
          <a:prstGeom prst="rect">
            <a:avLst/>
          </a:prstGeom>
          <a:ln w="0">
            <a:noFill/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5192618-2D9D-31BB-C444-98B83B7C3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Mode 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E257E7-D69B-021A-E123-104FCE146473}"/>
              </a:ext>
            </a:extLst>
          </p:cNvPr>
          <p:cNvSpPr txBox="1"/>
          <p:nvPr/>
        </p:nvSpPr>
        <p:spPr>
          <a:xfrm>
            <a:off x="8830520" y="1834583"/>
            <a:ext cx="1333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-1" dirty="0">
                <a:solidFill>
                  <a:srgbClr val="171717"/>
                </a:solidFill>
              </a:rPr>
              <a:t>CST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FCE53F-A62E-49CF-B0FC-52700AD21769}"/>
              </a:ext>
            </a:extLst>
          </p:cNvPr>
          <p:cNvSpPr txBox="1"/>
          <p:nvPr/>
        </p:nvSpPr>
        <p:spPr>
          <a:xfrm>
            <a:off x="2249490" y="1785809"/>
            <a:ext cx="1866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spc="-1" dirty="0">
                <a:solidFill>
                  <a:srgbClr val="171717"/>
                </a:solidFill>
              </a:rPr>
              <a:t>Measurement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F47A54-ED2D-FC13-87AE-1A6840C1D3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0385" y="2363542"/>
            <a:ext cx="5832624" cy="25418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4661F8-F840-0DF2-4FAA-A9B5716767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8080" y="2501615"/>
            <a:ext cx="5314950" cy="25431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2B0A54-20DE-2FD0-4FFA-1C69E438B52C}"/>
              </a:ext>
            </a:extLst>
          </p:cNvPr>
          <p:cNvSpPr txBox="1"/>
          <p:nvPr/>
        </p:nvSpPr>
        <p:spPr>
          <a:xfrm>
            <a:off x="993492" y="5533429"/>
            <a:ext cx="102050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spc="-1">
                <a:solidFill>
                  <a:srgbClr val="171717"/>
                </a:solidFill>
              </a:rPr>
              <a:t>Note: Absolute values shown in simulation, simulation setup is not entirely identical to the measurement setup.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582545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7266</TotalTime>
  <Words>336</Words>
  <Application>Microsoft Office PowerPoint</Application>
  <PresentationFormat>Widescreen</PresentationFormat>
  <Paragraphs>75</Paragraphs>
  <Slides>14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Office Theme</vt:lpstr>
      <vt:lpstr>PowerPoint Presentation</vt:lpstr>
      <vt:lpstr>Recap</vt:lpstr>
      <vt:lpstr>1: Borescope Investigation</vt:lpstr>
      <vt:lpstr>Borescope Investigation</vt:lpstr>
      <vt:lpstr>2: Q0 vs Tuner Position (with simulation results) </vt:lpstr>
      <vt:lpstr>A Reminder..</vt:lpstr>
      <vt:lpstr>Mode 2</vt:lpstr>
      <vt:lpstr>Mode 2</vt:lpstr>
      <vt:lpstr>Mode 1</vt:lpstr>
      <vt:lpstr>Mode 1</vt:lpstr>
      <vt:lpstr>Mode 1</vt:lpstr>
      <vt:lpstr>3: Effect of Individual Tuners</vt:lpstr>
      <vt:lpstr>Effect of Individual Tuners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Meeting </dc:title>
  <dc:creator>Millar, Lee (Student)</dc:creator>
  <cp:lastModifiedBy>Lee Millar</cp:lastModifiedBy>
  <cp:revision>799</cp:revision>
  <dcterms:created xsi:type="dcterms:W3CDTF">2021-05-25T08:34:48Z</dcterms:created>
  <dcterms:modified xsi:type="dcterms:W3CDTF">2023-05-26T13:59:40Z</dcterms:modified>
</cp:coreProperties>
</file>