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9" r:id="rId3"/>
    <p:sldId id="320" r:id="rId4"/>
    <p:sldId id="321" r:id="rId5"/>
    <p:sldId id="295" r:id="rId6"/>
    <p:sldId id="301" r:id="rId7"/>
    <p:sldId id="304" r:id="rId8"/>
    <p:sldId id="305" r:id="rId9"/>
    <p:sldId id="306" r:id="rId10"/>
    <p:sldId id="308" r:id="rId11"/>
    <p:sldId id="313" r:id="rId12"/>
    <p:sldId id="316" r:id="rId13"/>
    <p:sldId id="314" r:id="rId14"/>
    <p:sldId id="315" r:id="rId15"/>
    <p:sldId id="317" r:id="rId16"/>
    <p:sldId id="318" r:id="rId17"/>
    <p:sldId id="310" r:id="rId18"/>
  </p:sldIdLst>
  <p:sldSz cx="12187238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orient="horz" pos="297">
          <p15:clr>
            <a:srgbClr val="A4A3A4"/>
          </p15:clr>
        </p15:guide>
        <p15:guide id="9" pos="272">
          <p15:clr>
            <a:srgbClr val="A4A3A4"/>
          </p15:clr>
        </p15:guide>
        <p15:guide id="10" pos="7405">
          <p15:clr>
            <a:srgbClr val="A4A3A4"/>
          </p15:clr>
        </p15:guide>
        <p15:guide id="11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8408" autoAdjust="0"/>
  </p:normalViewPr>
  <p:slideViewPr>
    <p:cSldViewPr snapToGrid="0" snapToObjects="1">
      <p:cViewPr varScale="1">
        <p:scale>
          <a:sx n="92" d="100"/>
          <a:sy n="92" d="100"/>
        </p:scale>
        <p:origin x="72" y="173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74"/>
        <p:guide orient="horz" pos="297"/>
        <p:guide pos="272"/>
        <p:guide pos="740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ftmat-s02.ethz.ch\softies\Pascal_Alain_Shared\FE%20(Filled%20Epoxies)\NP%20(NanoPox)\Samples%20(old%20and%20new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Fracture toughness @ LN2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9101643934490253E-2"/>
          <c:y val="8.7535104827552807E-2"/>
          <c:w val="0.65623745324561999"/>
          <c:h val="0.6924049290136364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'Sample Matrix'!$B$5</c:f>
              <c:strCache>
                <c:ptCount val="1"/>
                <c:pt idx="0">
                  <c:v>Base System (DGEBA + MPD)
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>
                <a:srgbClr val="000000">
                  <a:alpha val="38000"/>
                </a:srgbClr>
              </a:outerShdw>
            </a:effectLst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cat>
            <c:numRef>
              <c:f>('Sample Matrix'!$C$4,'Sample Matrix'!$E$4,'Sample Matrix'!$G$4,'Sample Matrix'!$I$4,'Sample Matrix'!$K$4,'Sample Matrix'!$M$4)</c:f>
              <c:numCache>
                <c:formatCode>General</c:formatCode>
                <c:ptCount val="6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5</c:v>
                </c:pt>
                <c:pt idx="4">
                  <c:v>7.5</c:v>
                </c:pt>
                <c:pt idx="5">
                  <c:v>10</c:v>
                </c:pt>
              </c:numCache>
            </c:numRef>
          </c:cat>
          <c:val>
            <c:numRef>
              <c:f>('Sample Matrix'!$C$6,'Sample Matrix'!$E$6,'Sample Matrix'!$G$6,'Sample Matrix'!$I$6,'Sample Matrix'!$K$6,'Sample Matrix'!$M$6)</c:f>
              <c:numCache>
                <c:formatCode>General</c:formatCode>
                <c:ptCount val="6"/>
                <c:pt idx="0">
                  <c:v>2.06</c:v>
                </c:pt>
                <c:pt idx="3">
                  <c:v>2.42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BC-4F1C-9F56-4386B8164277}"/>
            </c:ext>
          </c:extLst>
        </c:ser>
        <c:ser>
          <c:idx val="1"/>
          <c:order val="1"/>
          <c:tx>
            <c:strRef>
              <c:f>'Sample Matrix'!$B$9</c:f>
              <c:strCache>
                <c:ptCount val="1"/>
                <c:pt idx="0">
                  <c:v>Butylamine (f=3, R=9:8)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>
                <a:srgbClr val="000000">
                  <a:alpha val="38000"/>
                </a:srgbClr>
              </a:outerShdw>
            </a:effectLst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cat>
            <c:numRef>
              <c:f>('Sample Matrix'!$C$4,'Sample Matrix'!$E$4,'Sample Matrix'!$G$4,'Sample Matrix'!$I$4,'Sample Matrix'!$K$4,'Sample Matrix'!$M$4)</c:f>
              <c:numCache>
                <c:formatCode>General</c:formatCode>
                <c:ptCount val="6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5</c:v>
                </c:pt>
                <c:pt idx="4">
                  <c:v>7.5</c:v>
                </c:pt>
                <c:pt idx="5">
                  <c:v>10</c:v>
                </c:pt>
              </c:numCache>
            </c:numRef>
          </c:cat>
          <c:val>
            <c:numRef>
              <c:f>('Sample Matrix'!$C$10,'Sample Matrix'!$E$10,'Sample Matrix'!$G$10,'Sample Matrix'!$I$10,'Sample Matrix'!$K$10,'Sample Matrix'!$M$10)</c:f>
              <c:numCache>
                <c:formatCode>General</c:formatCode>
                <c:ptCount val="6"/>
                <c:pt idx="0">
                  <c:v>4.42</c:v>
                </c:pt>
                <c:pt idx="1">
                  <c:v>5.1100000000000003</c:v>
                </c:pt>
                <c:pt idx="2">
                  <c:v>5.35</c:v>
                </c:pt>
                <c:pt idx="3">
                  <c:v>5.84</c:v>
                </c:pt>
                <c:pt idx="4">
                  <c:v>2.34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BC-4F1C-9F56-4386B8164277}"/>
            </c:ext>
          </c:extLst>
        </c:ser>
        <c:ser>
          <c:idx val="2"/>
          <c:order val="2"/>
          <c:tx>
            <c:strRef>
              <c:f>'Sample Matrix'!$B$13</c:f>
              <c:strCache>
                <c:ptCount val="1"/>
                <c:pt idx="0">
                  <c:v>2-Heptylamine (f=3, R=9:8)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40000" dist="20000" dir="5400000">
                <a:srgbClr val="000000">
                  <a:alpha val="38000"/>
                </a:srgbClr>
              </a:outerShdw>
            </a:effectLst>
            <a:sp3d contourW="9525">
              <a:contourClr>
                <a:schemeClr val="accent3">
                  <a:shade val="95000"/>
                </a:schemeClr>
              </a:contourClr>
            </a:sp3d>
          </c:spPr>
          <c:invertIfNegative val="0"/>
          <c:cat>
            <c:numRef>
              <c:f>('Sample Matrix'!$C$4,'Sample Matrix'!$E$4,'Sample Matrix'!$G$4,'Sample Matrix'!$I$4,'Sample Matrix'!$K$4,'Sample Matrix'!$M$4)</c:f>
              <c:numCache>
                <c:formatCode>General</c:formatCode>
                <c:ptCount val="6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5</c:v>
                </c:pt>
                <c:pt idx="4">
                  <c:v>7.5</c:v>
                </c:pt>
                <c:pt idx="5">
                  <c:v>10</c:v>
                </c:pt>
              </c:numCache>
            </c:numRef>
          </c:cat>
          <c:val>
            <c:numRef>
              <c:f>('Sample Matrix'!$C$14,'Sample Matrix'!$E$14,'Sample Matrix'!$G$14,'Sample Matrix'!$I$14,'Sample Matrix'!$K$14,'Sample Matrix'!$M$14)</c:f>
              <c:numCache>
                <c:formatCode>General</c:formatCode>
                <c:ptCount val="6"/>
                <c:pt idx="0">
                  <c:v>4.49</c:v>
                </c:pt>
                <c:pt idx="1">
                  <c:v>2.78</c:v>
                </c:pt>
                <c:pt idx="2">
                  <c:v>3.6</c:v>
                </c:pt>
                <c:pt idx="3">
                  <c:v>3.84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BC-4F1C-9F56-4386B8164277}"/>
            </c:ext>
          </c:extLst>
        </c:ser>
        <c:ser>
          <c:idx val="3"/>
          <c:order val="3"/>
          <c:tx>
            <c:strRef>
              <c:f>'Sample Matrix'!$B$17</c:f>
              <c:strCache>
                <c:ptCount val="1"/>
                <c:pt idx="0">
                  <c:v>Mix1 (5% Butylamine, 95% 2-HA, f=3, R=9:8)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50000"/>
                    <a:satMod val="300000"/>
                  </a:schemeClr>
                </a:gs>
                <a:gs pos="35000">
                  <a:schemeClr val="accent4">
                    <a:tint val="37000"/>
                    <a:satMod val="300000"/>
                  </a:schemeClr>
                </a:gs>
                <a:gs pos="100000">
                  <a:schemeClr val="accent4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>
              <a:outerShdw blurRad="40000" dist="20000" dir="5400000">
                <a:srgbClr val="000000">
                  <a:alpha val="38000"/>
                </a:srgbClr>
              </a:outerShdw>
            </a:effectLst>
            <a:sp3d contourW="9525">
              <a:contourClr>
                <a:schemeClr val="accent4">
                  <a:shade val="95000"/>
                </a:schemeClr>
              </a:contourClr>
            </a:sp3d>
          </c:spPr>
          <c:invertIfNegative val="0"/>
          <c:cat>
            <c:numRef>
              <c:f>('Sample Matrix'!$C$4,'Sample Matrix'!$E$4,'Sample Matrix'!$G$4,'Sample Matrix'!$I$4,'Sample Matrix'!$K$4,'Sample Matrix'!$M$4)</c:f>
              <c:numCache>
                <c:formatCode>General</c:formatCode>
                <c:ptCount val="6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5</c:v>
                </c:pt>
                <c:pt idx="4">
                  <c:v>7.5</c:v>
                </c:pt>
                <c:pt idx="5">
                  <c:v>10</c:v>
                </c:pt>
              </c:numCache>
            </c:numRef>
          </c:cat>
          <c:val>
            <c:numRef>
              <c:f>('Sample Matrix'!$C$18,'Sample Matrix'!$E$18,'Sample Matrix'!$G$18,'Sample Matrix'!$I$18,'Sample Matrix'!$K$18,'Sample Matrix'!$M$18)</c:f>
              <c:numCache>
                <c:formatCode>General</c:formatCode>
                <c:ptCount val="6"/>
                <c:pt idx="0">
                  <c:v>4.45</c:v>
                </c:pt>
                <c:pt idx="1">
                  <c:v>5.03</c:v>
                </c:pt>
                <c:pt idx="2">
                  <c:v>4.57</c:v>
                </c:pt>
                <c:pt idx="3">
                  <c:v>3.17</c:v>
                </c:pt>
                <c:pt idx="4">
                  <c:v>1.37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BC-4F1C-9F56-4386B8164277}"/>
            </c:ext>
          </c:extLst>
        </c:ser>
        <c:ser>
          <c:idx val="4"/>
          <c:order val="4"/>
          <c:tx>
            <c:strRef>
              <c:f>'Sample Matrix'!$B$21</c:f>
              <c:strCache>
                <c:ptCount val="1"/>
                <c:pt idx="0">
                  <c:v>Benzylamine (f=3, R=9:8)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50000"/>
                    <a:satMod val="300000"/>
                  </a:schemeClr>
                </a:gs>
                <a:gs pos="35000">
                  <a:schemeClr val="accent5">
                    <a:tint val="37000"/>
                    <a:satMod val="30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>
              <a:outerShdw blurRad="40000" dist="20000" dir="5400000">
                <a:srgbClr val="000000">
                  <a:alpha val="38000"/>
                </a:srgbClr>
              </a:outerShdw>
            </a:effectLst>
            <a:sp3d contourW="9525">
              <a:contourClr>
                <a:schemeClr val="accent5">
                  <a:shade val="95000"/>
                </a:schemeClr>
              </a:contourClr>
            </a:sp3d>
          </c:spPr>
          <c:invertIfNegative val="0"/>
          <c:cat>
            <c:numRef>
              <c:f>('Sample Matrix'!$C$4,'Sample Matrix'!$E$4,'Sample Matrix'!$G$4,'Sample Matrix'!$I$4,'Sample Matrix'!$K$4,'Sample Matrix'!$M$4)</c:f>
              <c:numCache>
                <c:formatCode>General</c:formatCode>
                <c:ptCount val="6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5</c:v>
                </c:pt>
                <c:pt idx="4">
                  <c:v>7.5</c:v>
                </c:pt>
                <c:pt idx="5">
                  <c:v>10</c:v>
                </c:pt>
              </c:numCache>
            </c:numRef>
          </c:cat>
          <c:val>
            <c:numRef>
              <c:f>('Sample Matrix'!$C$22,'Sample Matrix'!$E$22,'Sample Matrix'!$G$22,'Sample Matrix'!$I$22,'Sample Matrix'!$K$22,'Sample Matrix'!$M$22)</c:f>
              <c:numCache>
                <c:formatCode>General</c:formatCode>
                <c:ptCount val="6"/>
                <c:pt idx="5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BC-4F1C-9F56-4386B81642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94987104"/>
        <c:axId val="1694995840"/>
        <c:axId val="1700460352"/>
      </c:bar3DChart>
      <c:catAx>
        <c:axId val="16949871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/>
                  <a:t>Nanofiller vol.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94995840"/>
        <c:crosses val="autoZero"/>
        <c:auto val="1"/>
        <c:lblAlgn val="ctr"/>
        <c:lblOffset val="100"/>
        <c:noMultiLvlLbl val="0"/>
      </c:catAx>
      <c:valAx>
        <c:axId val="1694995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KIC (77K)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94987104"/>
        <c:crosses val="autoZero"/>
        <c:crossBetween val="between"/>
      </c:valAx>
      <c:serAx>
        <c:axId val="17004603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94995840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260209833711749"/>
          <c:y val="0.85603556517842483"/>
          <c:w val="0.69756204661925858"/>
          <c:h val="0.143964434821575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B2D2D-3EC7-4A89-8CDB-F719BDE3593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CF03F8F-F8DE-4F6F-B9C8-76659530072E}">
      <dgm:prSet phldrT="[Text]" custT="1"/>
      <dgm:spPr/>
      <dgm:t>
        <a:bodyPr/>
        <a:lstStyle/>
        <a:p>
          <a:r>
            <a:rPr lang="de-DE" sz="1600"/>
            <a:t>Polyol synthesis of Gd2O3 NP</a:t>
          </a:r>
        </a:p>
      </dgm:t>
    </dgm:pt>
    <dgm:pt modelId="{48164FE5-7848-4140-A153-4F40B27BDC1B}" type="parTrans" cxnId="{C8CC96EA-3CE6-481F-BE77-49C1B074D657}">
      <dgm:prSet/>
      <dgm:spPr/>
      <dgm:t>
        <a:bodyPr/>
        <a:lstStyle/>
        <a:p>
          <a:endParaRPr lang="de-CH"/>
        </a:p>
      </dgm:t>
    </dgm:pt>
    <dgm:pt modelId="{C69D8AA3-549B-4BAB-B0E0-8FB8B9674297}" type="sibTrans" cxnId="{C8CC96EA-3CE6-481F-BE77-49C1B074D657}">
      <dgm:prSet/>
      <dgm:spPr/>
      <dgm:t>
        <a:bodyPr/>
        <a:lstStyle/>
        <a:p>
          <a:endParaRPr lang="de-CH"/>
        </a:p>
      </dgm:t>
    </dgm:pt>
    <dgm:pt modelId="{73E4F83C-1DBB-49C7-96BB-93E9A59030D8}">
      <dgm:prSet phldrT="[Text]" custT="1"/>
      <dgm:spPr/>
      <dgm:t>
        <a:bodyPr/>
        <a:lstStyle/>
        <a:p>
          <a:r>
            <a:rPr lang="de-DE" sz="1600"/>
            <a:t>Crosslinking of polyol without purification</a:t>
          </a:r>
          <a:endParaRPr lang="de-CH" sz="1600"/>
        </a:p>
      </dgm:t>
    </dgm:pt>
    <dgm:pt modelId="{CAE9839F-BE19-4F7F-A6FD-8DB587A8D560}" type="parTrans" cxnId="{A842E9AD-C34C-43EF-977A-25463AA27FE0}">
      <dgm:prSet/>
      <dgm:spPr/>
      <dgm:t>
        <a:bodyPr/>
        <a:lstStyle/>
        <a:p>
          <a:endParaRPr lang="de-CH"/>
        </a:p>
      </dgm:t>
    </dgm:pt>
    <dgm:pt modelId="{9B2D0F2B-C0B9-4CDB-B878-1077F6DDAA86}" type="sibTrans" cxnId="{A842E9AD-C34C-43EF-977A-25463AA27FE0}">
      <dgm:prSet/>
      <dgm:spPr/>
      <dgm:t>
        <a:bodyPr/>
        <a:lstStyle/>
        <a:p>
          <a:endParaRPr lang="de-CH"/>
        </a:p>
      </dgm:t>
    </dgm:pt>
    <dgm:pt modelId="{14AD46CE-84CE-4D9B-86F1-E49996311DA9}">
      <dgm:prSet phldrT="[Text]" custT="1"/>
      <dgm:spPr/>
      <dgm:t>
        <a:bodyPr/>
        <a:lstStyle/>
        <a:p>
          <a:r>
            <a:rPr lang="de-DE" sz="1600"/>
            <a:t>Final Epoxy resin</a:t>
          </a:r>
          <a:endParaRPr lang="de-CH" sz="1600"/>
        </a:p>
      </dgm:t>
    </dgm:pt>
    <dgm:pt modelId="{B598A16E-C535-48D3-8FFC-A5D75B9B4DD8}" type="parTrans" cxnId="{668724ED-5D4A-4C4B-B44A-12038AFCC057}">
      <dgm:prSet/>
      <dgm:spPr/>
      <dgm:t>
        <a:bodyPr/>
        <a:lstStyle/>
        <a:p>
          <a:endParaRPr lang="de-CH"/>
        </a:p>
      </dgm:t>
    </dgm:pt>
    <dgm:pt modelId="{EEC2E780-BF63-49FD-ABCB-45A07CFFB7AD}" type="sibTrans" cxnId="{668724ED-5D4A-4C4B-B44A-12038AFCC057}">
      <dgm:prSet/>
      <dgm:spPr/>
      <dgm:t>
        <a:bodyPr/>
        <a:lstStyle/>
        <a:p>
          <a:endParaRPr lang="de-CH"/>
        </a:p>
      </dgm:t>
    </dgm:pt>
    <dgm:pt modelId="{C836A643-4EFB-481D-979C-73E937D43490}" type="pres">
      <dgm:prSet presAssocID="{FA9B2D2D-3EC7-4A89-8CDB-F719BDE35938}" presName="CompostProcess" presStyleCnt="0">
        <dgm:presLayoutVars>
          <dgm:dir/>
          <dgm:resizeHandles val="exact"/>
        </dgm:presLayoutVars>
      </dgm:prSet>
      <dgm:spPr/>
    </dgm:pt>
    <dgm:pt modelId="{1A752C2F-4610-405A-86B1-05AE92221FF3}" type="pres">
      <dgm:prSet presAssocID="{FA9B2D2D-3EC7-4A89-8CDB-F719BDE35938}" presName="arrow" presStyleLbl="bgShp" presStyleIdx="0" presStyleCnt="1" custLinFactNeighborX="964"/>
      <dgm:spPr/>
    </dgm:pt>
    <dgm:pt modelId="{88D3F5E6-1D52-474F-A966-4C53AA640461}" type="pres">
      <dgm:prSet presAssocID="{FA9B2D2D-3EC7-4A89-8CDB-F719BDE35938}" presName="linearProcess" presStyleCnt="0"/>
      <dgm:spPr/>
    </dgm:pt>
    <dgm:pt modelId="{18BA9DBF-BC68-4C87-BCBF-AEB8A6348266}" type="pres">
      <dgm:prSet presAssocID="{0CF03F8F-F8DE-4F6F-B9C8-76659530072E}" presName="textNode" presStyleLbl="node1" presStyleIdx="0" presStyleCnt="3">
        <dgm:presLayoutVars>
          <dgm:bulletEnabled val="1"/>
        </dgm:presLayoutVars>
      </dgm:prSet>
      <dgm:spPr/>
    </dgm:pt>
    <dgm:pt modelId="{1B751708-0FA8-427A-BDFB-DF696D652788}" type="pres">
      <dgm:prSet presAssocID="{C69D8AA3-549B-4BAB-B0E0-8FB8B9674297}" presName="sibTrans" presStyleCnt="0"/>
      <dgm:spPr/>
    </dgm:pt>
    <dgm:pt modelId="{7CF4D22C-6AE7-4D05-9C27-215624F4EAC1}" type="pres">
      <dgm:prSet presAssocID="{73E4F83C-1DBB-49C7-96BB-93E9A59030D8}" presName="textNode" presStyleLbl="node1" presStyleIdx="1" presStyleCnt="3">
        <dgm:presLayoutVars>
          <dgm:bulletEnabled val="1"/>
        </dgm:presLayoutVars>
      </dgm:prSet>
      <dgm:spPr/>
    </dgm:pt>
    <dgm:pt modelId="{37F70274-C06C-480C-AB65-19A3330E5235}" type="pres">
      <dgm:prSet presAssocID="{9B2D0F2B-C0B9-4CDB-B878-1077F6DDAA86}" presName="sibTrans" presStyleCnt="0"/>
      <dgm:spPr/>
    </dgm:pt>
    <dgm:pt modelId="{1E733EAC-17BA-4CA7-B2B5-105F177B940E}" type="pres">
      <dgm:prSet presAssocID="{14AD46CE-84CE-4D9B-86F1-E49996311DA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8FCF96A-FE67-467D-BCC3-6F05EBCA751C}" type="presOf" srcId="{FA9B2D2D-3EC7-4A89-8CDB-F719BDE35938}" destId="{C836A643-4EFB-481D-979C-73E937D43490}" srcOrd="0" destOrd="0" presId="urn:microsoft.com/office/officeart/2005/8/layout/hProcess9"/>
    <dgm:cxn modelId="{562A7C9A-2994-4C98-8A85-222D57DA939F}" type="presOf" srcId="{73E4F83C-1DBB-49C7-96BB-93E9A59030D8}" destId="{7CF4D22C-6AE7-4D05-9C27-215624F4EAC1}" srcOrd="0" destOrd="0" presId="urn:microsoft.com/office/officeart/2005/8/layout/hProcess9"/>
    <dgm:cxn modelId="{A842E9AD-C34C-43EF-977A-25463AA27FE0}" srcId="{FA9B2D2D-3EC7-4A89-8CDB-F719BDE35938}" destId="{73E4F83C-1DBB-49C7-96BB-93E9A59030D8}" srcOrd="1" destOrd="0" parTransId="{CAE9839F-BE19-4F7F-A6FD-8DB587A8D560}" sibTransId="{9B2D0F2B-C0B9-4CDB-B878-1077F6DDAA86}"/>
    <dgm:cxn modelId="{1CDCCEC9-2E79-485E-8E06-E7229D09E8AA}" type="presOf" srcId="{14AD46CE-84CE-4D9B-86F1-E49996311DA9}" destId="{1E733EAC-17BA-4CA7-B2B5-105F177B940E}" srcOrd="0" destOrd="0" presId="urn:microsoft.com/office/officeart/2005/8/layout/hProcess9"/>
    <dgm:cxn modelId="{C70907EA-DC82-4612-825B-7C0D7D3093B6}" type="presOf" srcId="{0CF03F8F-F8DE-4F6F-B9C8-76659530072E}" destId="{18BA9DBF-BC68-4C87-BCBF-AEB8A6348266}" srcOrd="0" destOrd="0" presId="urn:microsoft.com/office/officeart/2005/8/layout/hProcess9"/>
    <dgm:cxn modelId="{C8CC96EA-3CE6-481F-BE77-49C1B074D657}" srcId="{FA9B2D2D-3EC7-4A89-8CDB-F719BDE35938}" destId="{0CF03F8F-F8DE-4F6F-B9C8-76659530072E}" srcOrd="0" destOrd="0" parTransId="{48164FE5-7848-4140-A153-4F40B27BDC1B}" sibTransId="{C69D8AA3-549B-4BAB-B0E0-8FB8B9674297}"/>
    <dgm:cxn modelId="{668724ED-5D4A-4C4B-B44A-12038AFCC057}" srcId="{FA9B2D2D-3EC7-4A89-8CDB-F719BDE35938}" destId="{14AD46CE-84CE-4D9B-86F1-E49996311DA9}" srcOrd="2" destOrd="0" parTransId="{B598A16E-C535-48D3-8FFC-A5D75B9B4DD8}" sibTransId="{EEC2E780-BF63-49FD-ABCB-45A07CFFB7AD}"/>
    <dgm:cxn modelId="{7DF0F54F-1492-4A34-B14E-93C7BA7937F3}" type="presParOf" srcId="{C836A643-4EFB-481D-979C-73E937D43490}" destId="{1A752C2F-4610-405A-86B1-05AE92221FF3}" srcOrd="0" destOrd="0" presId="urn:microsoft.com/office/officeart/2005/8/layout/hProcess9"/>
    <dgm:cxn modelId="{8B89580D-57F8-46A3-953A-3054AC79B150}" type="presParOf" srcId="{C836A643-4EFB-481D-979C-73E937D43490}" destId="{88D3F5E6-1D52-474F-A966-4C53AA640461}" srcOrd="1" destOrd="0" presId="urn:microsoft.com/office/officeart/2005/8/layout/hProcess9"/>
    <dgm:cxn modelId="{C8A8CF7B-F604-4865-9CCF-2022A6D59737}" type="presParOf" srcId="{88D3F5E6-1D52-474F-A966-4C53AA640461}" destId="{18BA9DBF-BC68-4C87-BCBF-AEB8A6348266}" srcOrd="0" destOrd="0" presId="urn:microsoft.com/office/officeart/2005/8/layout/hProcess9"/>
    <dgm:cxn modelId="{4EAD76C7-ECBC-4DDB-899B-DC5C2ED67521}" type="presParOf" srcId="{88D3F5E6-1D52-474F-A966-4C53AA640461}" destId="{1B751708-0FA8-427A-BDFB-DF696D652788}" srcOrd="1" destOrd="0" presId="urn:microsoft.com/office/officeart/2005/8/layout/hProcess9"/>
    <dgm:cxn modelId="{7488FC8F-D5EA-4747-BCAF-4CBBC49C2D5F}" type="presParOf" srcId="{88D3F5E6-1D52-474F-A966-4C53AA640461}" destId="{7CF4D22C-6AE7-4D05-9C27-215624F4EAC1}" srcOrd="2" destOrd="0" presId="urn:microsoft.com/office/officeart/2005/8/layout/hProcess9"/>
    <dgm:cxn modelId="{D59E6B2C-E51B-4500-8462-CE0B42C49DD3}" type="presParOf" srcId="{88D3F5E6-1D52-474F-A966-4C53AA640461}" destId="{37F70274-C06C-480C-AB65-19A3330E5235}" srcOrd="3" destOrd="0" presId="urn:microsoft.com/office/officeart/2005/8/layout/hProcess9"/>
    <dgm:cxn modelId="{ECBFB762-6979-47A3-B13D-8F45AA98CB3F}" type="presParOf" srcId="{88D3F5E6-1D52-474F-A966-4C53AA640461}" destId="{1E733EAC-17BA-4CA7-B2B5-105F177B940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52C2F-4610-405A-86B1-05AE92221FF3}">
      <dsp:nvSpPr>
        <dsp:cNvPr id="0" name=""/>
        <dsp:cNvSpPr/>
      </dsp:nvSpPr>
      <dsp:spPr>
        <a:xfrm>
          <a:off x="591822" y="0"/>
          <a:ext cx="6046704" cy="266524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A9DBF-BC68-4C87-BCBF-AEB8A6348266}">
      <dsp:nvSpPr>
        <dsp:cNvPr id="0" name=""/>
        <dsp:cNvSpPr/>
      </dsp:nvSpPr>
      <dsp:spPr>
        <a:xfrm>
          <a:off x="0" y="799572"/>
          <a:ext cx="2134131" cy="10660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/>
            <a:t>Polyol synthesis of Gd2O3 NP</a:t>
          </a:r>
        </a:p>
      </dsp:txBody>
      <dsp:txXfrm>
        <a:off x="52043" y="851615"/>
        <a:ext cx="2030045" cy="962011"/>
      </dsp:txXfrm>
    </dsp:sp>
    <dsp:sp modelId="{7CF4D22C-6AE7-4D05-9C27-215624F4EAC1}">
      <dsp:nvSpPr>
        <dsp:cNvPr id="0" name=""/>
        <dsp:cNvSpPr/>
      </dsp:nvSpPr>
      <dsp:spPr>
        <a:xfrm>
          <a:off x="2489819" y="799572"/>
          <a:ext cx="2134131" cy="10660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/>
            <a:t>Crosslinking of polyol without purification</a:t>
          </a:r>
          <a:endParaRPr lang="de-CH" sz="1600" kern="1200"/>
        </a:p>
      </dsp:txBody>
      <dsp:txXfrm>
        <a:off x="2541862" y="851615"/>
        <a:ext cx="2030045" cy="962011"/>
      </dsp:txXfrm>
    </dsp:sp>
    <dsp:sp modelId="{1E733EAC-17BA-4CA7-B2B5-105F177B940E}">
      <dsp:nvSpPr>
        <dsp:cNvPr id="0" name=""/>
        <dsp:cNvSpPr/>
      </dsp:nvSpPr>
      <dsp:spPr>
        <a:xfrm>
          <a:off x="4979639" y="799572"/>
          <a:ext cx="2134131" cy="10660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/>
            <a:t>Final Epoxy resin</a:t>
          </a:r>
          <a:endParaRPr lang="de-CH" sz="1600" kern="1200"/>
        </a:p>
      </dsp:txBody>
      <dsp:txXfrm>
        <a:off x="5031682" y="851615"/>
        <a:ext cx="2030045" cy="962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/>
            </a:lvl1pPr>
          </a:lstStyle>
          <a:p>
            <a:fld id="{BCDB334D-D17F-49C4-91DD-37BB7E818209}" type="datetimeFigureOut">
              <a:rPr lang="de-CH" smtClean="0"/>
              <a:t>19.06.2023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/>
            </a:lvl1pPr>
          </a:lstStyle>
          <a:p>
            <a:fld id="{A51C0C35-A9A2-4EFD-9BAF-1E52E29E03D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Small update </a:t>
            </a:r>
            <a:r>
              <a:rPr lang="de-CH" dirty="0" err="1"/>
              <a:t>over</a:t>
            </a:r>
            <a:r>
              <a:rPr lang="de-CH" dirty="0"/>
              <a:t> </a:t>
            </a:r>
            <a:r>
              <a:rPr lang="de-CH" dirty="0" err="1"/>
              <a:t>chemistry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on </a:t>
            </a:r>
            <a:r>
              <a:rPr lang="de-CH" dirty="0" err="1"/>
              <a:t>epoxies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1309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2200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6474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56564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1074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3244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2878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8136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6702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1755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5389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7301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1047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9597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1" b="31272"/>
          <a:stretch/>
        </p:blipFill>
        <p:spPr>
          <a:xfrm>
            <a:off x="431800" y="620713"/>
            <a:ext cx="11323637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4563876"/>
            <a:ext cx="11323975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4FBE-0522-49A2-A01E-13F521B4C0B7}" type="datetime1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3429000"/>
            <a:ext cx="11323975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632" y="612001"/>
            <a:ext cx="11323975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F6098-E9E1-42B4-9C80-2F52B9453439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((Vorname Nachname))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04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4823306"/>
            <a:ext cx="11323975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5809754"/>
            <a:ext cx="11323975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7BD4-0686-495C-8D8F-54DB8CB790DF}" type="datetime1">
              <a:rPr lang="de-DE" smtClean="0"/>
              <a:t>19.06.2023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3"/>
            <a:ext cx="11323975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841B0D-0E3B-477D-BBF8-E0581793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4823306"/>
            <a:ext cx="11323975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2" y="5809754"/>
            <a:ext cx="11323975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7BD4-0686-495C-8D8F-54DB8CB790DF}" type="datetime1">
              <a:rPr lang="de-DE" smtClean="0"/>
              <a:t>19.06.2023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4"/>
            <a:ext cx="11323975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F9F9A5D-95AA-4C3E-9C10-474600260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631" y="620714"/>
            <a:ext cx="11323973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90426" y="152401"/>
            <a:ext cx="11806387" cy="612775"/>
            <a:chOff x="142875" y="152400"/>
            <a:chExt cx="8858250" cy="612775"/>
          </a:xfrm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632" y="1063255"/>
            <a:ext cx="11323974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632" y="2024064"/>
            <a:ext cx="11323975" cy="421004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3DE9BA7B-8BB9-4E94-9BA7-B93F8B1E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631" y="2024064"/>
            <a:ext cx="5469863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470041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1628A-2A40-4B37-B167-309C0EBB4BBF}" type="datetime1">
              <a:rPr lang="de-DE" smtClean="0"/>
              <a:t>19.06.2023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B751F86E-C14A-4EE1-82A7-6A18C33E0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1E89-2EE0-4320-B5A2-F15E505D5862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6B5644F-E18D-49D0-9FA1-7FDDC10D0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0B62-60FD-48EF-B2F4-6E7265AD3459}" type="datetime1">
              <a:rPr lang="de-DE" smtClean="0"/>
              <a:t>19.06.2023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632" y="620713"/>
            <a:ext cx="11323975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2F57482A-30A9-45D0-A3E8-64244407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20" y="6308726"/>
            <a:ext cx="4276480" cy="46831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91D9-FBFE-4ACC-A99A-BC74A6E03CC5}" type="datetime1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((Vorname Nachname))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632" y="1565138"/>
            <a:ext cx="11323975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632" y="612000"/>
            <a:ext cx="11323975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9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 userDrawn="1"/>
        </p:nvGrpSpPr>
        <p:grpSpPr>
          <a:xfrm>
            <a:off x="190425" y="152401"/>
            <a:ext cx="11808187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79365" y="6308726"/>
            <a:ext cx="815772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BD23B19E-8C35-419D-B8B2-87612A89E43F}" type="datetime1">
              <a:rPr lang="de-DE" smtClean="0"/>
              <a:t>19.06.2023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3620" y="6308726"/>
            <a:ext cx="427648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Pascal Studer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497309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631" y="2024064"/>
            <a:ext cx="11307499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408674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441931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pic>
        <p:nvPicPr>
          <p:cNvPr id="1026" name="Picture 2" descr="ETH Department of Materials (@ETH_Materials) | Twitter">
            <a:extLst>
              <a:ext uri="{FF2B5EF4-FFF2-40B4-BE49-F238E27FC236}">
                <a16:creationId xmlns:a16="http://schemas.microsoft.com/office/drawing/2014/main" id="{17CF977B-E506-4835-91CB-2EB2FB3ECB2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3" t="26000" r="12417" b="54750"/>
          <a:stretch/>
        </p:blipFill>
        <p:spPr bwMode="auto">
          <a:xfrm>
            <a:off x="334469" y="6432231"/>
            <a:ext cx="865682" cy="23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4" r:id="rId9"/>
    <p:sldLayoutId id="2147483663" r:id="rId1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tiff"/><Relationship Id="rId5" Type="http://schemas.openxmlformats.org/officeDocument/2006/relationships/image" Target="../media/image24.tif"/><Relationship Id="rId4" Type="http://schemas.openxmlformats.org/officeDocument/2006/relationships/image" Target="../media/image2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tiff"/><Relationship Id="rId5" Type="http://schemas.openxmlformats.org/officeDocument/2006/relationships/image" Target="../media/image20.tif"/><Relationship Id="rId4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31632" y="5085158"/>
            <a:ext cx="11323975" cy="1152129"/>
          </a:xfrm>
        </p:spPr>
        <p:txBody>
          <a:bodyPr/>
          <a:lstStyle/>
          <a:p>
            <a:pPr algn="ctr"/>
            <a:r>
              <a:rPr lang="de-DE" dirty="0">
                <a:latin typeface="Segoe UI Variable Text" pitchFamily="2" charset="0"/>
              </a:rPr>
              <a:t>Pascal Studer</a:t>
            </a:r>
          </a:p>
          <a:p>
            <a:pPr algn="ctr"/>
            <a:r>
              <a:rPr lang="de-DE" dirty="0">
                <a:latin typeface="Segoe UI Variable Text" pitchFamily="2" charset="0"/>
              </a:rPr>
              <a:t> Laboratory </a:t>
            </a:r>
            <a:r>
              <a:rPr lang="de-DE" dirty="0" err="1">
                <a:latin typeface="Segoe UI Variable Text" pitchFamily="2" charset="0"/>
              </a:rPr>
              <a:t>for</a:t>
            </a:r>
            <a:r>
              <a:rPr lang="de-DE" dirty="0">
                <a:latin typeface="Segoe UI Variable Text" pitchFamily="2" charset="0"/>
              </a:rPr>
              <a:t> Soft Materials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4FBE-0522-49A2-A01E-13F521B4C0B7}" type="datetime1">
              <a:rPr lang="de-DE" smtClean="0"/>
              <a:t>19.06.2023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093620" y="6319000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431632" y="3429000"/>
            <a:ext cx="11323975" cy="1656158"/>
          </a:xfrm>
        </p:spPr>
        <p:txBody>
          <a:bodyPr/>
          <a:lstStyle/>
          <a:p>
            <a:pPr algn="ctr"/>
            <a:r>
              <a:rPr lang="de-DE">
                <a:latin typeface="Segoe UI Variable Text" pitchFamily="2" charset="0"/>
              </a:rPr>
              <a:t>Meeting </a:t>
            </a:r>
            <a:br>
              <a:rPr lang="de-DE" dirty="0">
                <a:latin typeface="Segoe UI Variable Text" pitchFamily="2" charset="0"/>
              </a:rPr>
            </a:br>
            <a:endParaRPr lang="de-CH" dirty="0">
              <a:latin typeface="Segoe UI Variable Text" pitchFamily="2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0AD5A31-7F7D-46D9-A80C-03EF15A06925}"/>
              </a:ext>
            </a:extLst>
          </p:cNvPr>
          <p:cNvSpPr txBox="1"/>
          <p:nvPr/>
        </p:nvSpPr>
        <p:spPr>
          <a:xfrm>
            <a:off x="2392471" y="4041635"/>
            <a:ext cx="7628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800">
                <a:solidFill>
                  <a:schemeClr val="bg1"/>
                </a:solidFill>
                <a:latin typeface="Segoe UI Variable Text" pitchFamily="2" charset="0"/>
              </a:rPr>
              <a:t>Research – MagRES project </a:t>
            </a:r>
            <a:endParaRPr lang="de-CH" sz="2800" dirty="0">
              <a:solidFill>
                <a:schemeClr val="bg1"/>
              </a:solidFill>
              <a:latin typeface="Segoe UI Variable Text" pitchFamily="2" charset="0"/>
            </a:endParaRPr>
          </a:p>
          <a:p>
            <a:pPr algn="ctr"/>
            <a:r>
              <a:rPr lang="de-CH" sz="2800">
                <a:solidFill>
                  <a:schemeClr val="bg1"/>
                </a:solidFill>
                <a:latin typeface="Segoe UI Variable Text" pitchFamily="2" charset="0"/>
              </a:rPr>
              <a:t>June 2023</a:t>
            </a:r>
            <a:endParaRPr lang="de-CH" sz="2800" dirty="0">
              <a:solidFill>
                <a:schemeClr val="bg1"/>
              </a:solidFill>
              <a:latin typeface="Segoe UI Variable Tex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09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Scanning electron micrographs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40279" y="620204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F830543-3BF2-E50F-EED5-4597492BDE2B}"/>
              </a:ext>
            </a:extLst>
          </p:cNvPr>
          <p:cNvSpPr txBox="1"/>
          <p:nvPr/>
        </p:nvSpPr>
        <p:spPr>
          <a:xfrm>
            <a:off x="635475" y="5482944"/>
            <a:ext cx="54048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Particles synthesized in 1,4-butanediol, with 5 wt. % PEG-1K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250°C</a:t>
            </a:r>
          </a:p>
          <a:p>
            <a:endParaRPr lang="de-CH" sz="1600"/>
          </a:p>
          <a:p>
            <a:endParaRPr lang="de-CH"/>
          </a:p>
        </p:txBody>
      </p:sp>
      <p:pic>
        <p:nvPicPr>
          <p:cNvPr id="11" name="Grafik 10" descr="Ein Bild, das Karte, Screenshot, Natur, Schwarzweiß enthält.&#10;&#10;Automatisch generierte Beschreibung">
            <a:extLst>
              <a:ext uri="{FF2B5EF4-FFF2-40B4-BE49-F238E27FC236}">
                <a16:creationId xmlns:a16="http://schemas.microsoft.com/office/drawing/2014/main" id="{72CAB175-247B-D85E-65DD-32AF3DFFA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5" y="1280160"/>
            <a:ext cx="5384800" cy="4038600"/>
          </a:xfrm>
          <a:prstGeom prst="rect">
            <a:avLst/>
          </a:prstGeom>
        </p:spPr>
      </p:pic>
      <p:pic>
        <p:nvPicPr>
          <p:cNvPr id="8" name="Grafik 7" descr="Ein Bild, das Screenshot, Natur, Schwarzweiß enthält.&#10;&#10;Automatisch generierte Beschreibung">
            <a:extLst>
              <a:ext uri="{FF2B5EF4-FFF2-40B4-BE49-F238E27FC236}">
                <a16:creationId xmlns:a16="http://schemas.microsoft.com/office/drawing/2014/main" id="{15562588-A32B-F722-1995-ADFD01BA8A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1280160"/>
            <a:ext cx="2007075" cy="150530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E446105-4F3D-33A0-4B98-33D128F4C200}"/>
              </a:ext>
            </a:extLst>
          </p:cNvPr>
          <p:cNvSpPr txBox="1"/>
          <p:nvPr/>
        </p:nvSpPr>
        <p:spPr>
          <a:xfrm>
            <a:off x="6309441" y="5482944"/>
            <a:ext cx="518786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Particles synthesized in 1,3-butanediol, with 5 wt. % PEG-1K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250°C</a:t>
            </a:r>
          </a:p>
          <a:p>
            <a:endParaRPr lang="de-CH" sz="1600"/>
          </a:p>
          <a:p>
            <a:endParaRPr lang="de-CH"/>
          </a:p>
        </p:txBody>
      </p:sp>
      <p:pic>
        <p:nvPicPr>
          <p:cNvPr id="7" name="Grafik 6" descr="Ein Bild, das Screenshot, Schwarzweiß, monochrom enthält.&#10;&#10;Automatisch generierte Beschreibung">
            <a:extLst>
              <a:ext uri="{FF2B5EF4-FFF2-40B4-BE49-F238E27FC236}">
                <a16:creationId xmlns:a16="http://schemas.microsoft.com/office/drawing/2014/main" id="{E4A1B47E-52E8-E9B1-D465-29E100567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352" y="1280160"/>
            <a:ext cx="5384800" cy="4038600"/>
          </a:xfrm>
          <a:prstGeom prst="rect">
            <a:avLst/>
          </a:prstGeom>
        </p:spPr>
      </p:pic>
      <p:pic>
        <p:nvPicPr>
          <p:cNvPr id="9" name="Grafik 8" descr="Ein Bild, das Röntgenfilm, medizinische Bildgebung, Radiologie, Röntgenstrahlung enthält.&#10;&#10;Automatisch generierte Beschreibung">
            <a:extLst>
              <a:ext uri="{FF2B5EF4-FFF2-40B4-BE49-F238E27FC236}">
                <a16:creationId xmlns:a16="http://schemas.microsoft.com/office/drawing/2014/main" id="{692FD60A-BA94-966F-D1C1-DF9CD58CF4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077" y="1280161"/>
            <a:ext cx="2007075" cy="1505306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5D0D96D3-69EE-506A-05A6-9E0D295B4907}"/>
              </a:ext>
            </a:extLst>
          </p:cNvPr>
          <p:cNvSpPr/>
          <p:nvPr/>
        </p:nvSpPr>
        <p:spPr>
          <a:xfrm>
            <a:off x="4013200" y="1280159"/>
            <a:ext cx="2007075" cy="15053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9725BF0-7A0E-A64B-19E8-B6510F1AF244}"/>
              </a:ext>
            </a:extLst>
          </p:cNvPr>
          <p:cNvSpPr/>
          <p:nvPr/>
        </p:nvSpPr>
        <p:spPr>
          <a:xfrm>
            <a:off x="9570078" y="1293054"/>
            <a:ext cx="1998040" cy="14703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05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TGA of commercial VS synthesized powders 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E7E514F-3D2E-DEC7-B2F4-D705FB660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3" y="1750218"/>
            <a:ext cx="5334000" cy="40005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52FAA5C4-CF2B-FB0A-DEFB-5C2378219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9687" y="175021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87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D4CB8094-9973-077C-3BFF-F3C5B0761FE7}"/>
              </a:ext>
            </a:extLst>
          </p:cNvPr>
          <p:cNvSpPr/>
          <p:nvPr/>
        </p:nvSpPr>
        <p:spPr>
          <a:xfrm>
            <a:off x="5240224" y="2650589"/>
            <a:ext cx="998061" cy="2611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9EEDC53-3FF9-9224-962C-9EE49CC217C5}"/>
              </a:ext>
            </a:extLst>
          </p:cNvPr>
          <p:cNvSpPr/>
          <p:nvPr/>
        </p:nvSpPr>
        <p:spPr>
          <a:xfrm>
            <a:off x="6813832" y="3537583"/>
            <a:ext cx="998061" cy="2611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Wide-angle XRD Setup (Xeuss 3.0, G-floor, XRD platform)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26" name="Picture 2" descr="SAXS | Nuclear Science Center | Washington State University">
            <a:extLst>
              <a:ext uri="{FF2B5EF4-FFF2-40B4-BE49-F238E27FC236}">
                <a16:creationId xmlns:a16="http://schemas.microsoft.com/office/drawing/2014/main" id="{9176028F-EC16-6040-597D-B501E56E1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4" y="1081852"/>
            <a:ext cx="3933825" cy="223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F4F31E70-5CEA-9DBF-C1FD-806195C16E1F}"/>
              </a:ext>
            </a:extLst>
          </p:cNvPr>
          <p:cNvCxnSpPr>
            <a:cxnSpLocks/>
          </p:cNvCxnSpPr>
          <p:nvPr/>
        </p:nvCxnSpPr>
        <p:spPr>
          <a:xfrm>
            <a:off x="2222704" y="4260949"/>
            <a:ext cx="143256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FA2029B0-9FBE-B0E4-1B4E-2A3C8ACBB6F3}"/>
              </a:ext>
            </a:extLst>
          </p:cNvPr>
          <p:cNvSpPr txBox="1"/>
          <p:nvPr/>
        </p:nvSpPr>
        <p:spPr>
          <a:xfrm>
            <a:off x="1307069" y="3799284"/>
            <a:ext cx="915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/>
              <a:t>Source</a:t>
            </a:r>
          </a:p>
          <a:p>
            <a:pPr algn="ctr"/>
            <a:r>
              <a:rPr lang="de-DE"/>
              <a:t>CuKa</a:t>
            </a:r>
          </a:p>
          <a:p>
            <a:pPr algn="ctr"/>
            <a:r>
              <a:rPr lang="de-DE"/>
              <a:t>1.54 A</a:t>
            </a:r>
            <a:endParaRPr lang="de-CH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9B26FB2C-1863-28E3-CAAD-E3A480484BEB}"/>
              </a:ext>
            </a:extLst>
          </p:cNvPr>
          <p:cNvCxnSpPr/>
          <p:nvPr/>
        </p:nvCxnSpPr>
        <p:spPr>
          <a:xfrm>
            <a:off x="3655264" y="3956149"/>
            <a:ext cx="0" cy="26416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C2ED0A01-FCA6-18F8-9048-2D5980FAE273}"/>
              </a:ext>
            </a:extLst>
          </p:cNvPr>
          <p:cNvCxnSpPr/>
          <p:nvPr/>
        </p:nvCxnSpPr>
        <p:spPr>
          <a:xfrm>
            <a:off x="3655264" y="4301589"/>
            <a:ext cx="0" cy="26416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3822B0A3-B767-0C78-AF7C-CBC590121DAC}"/>
              </a:ext>
            </a:extLst>
          </p:cNvPr>
          <p:cNvSpPr txBox="1"/>
          <p:nvPr/>
        </p:nvSpPr>
        <p:spPr>
          <a:xfrm>
            <a:off x="4512919" y="3527423"/>
            <a:ext cx="96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/>
              <a:t>Sample</a:t>
            </a:r>
            <a:endParaRPr lang="de-CH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14A7587C-EB07-3213-703E-E3FA71BDF665}"/>
              </a:ext>
            </a:extLst>
          </p:cNvPr>
          <p:cNvCxnSpPr>
            <a:cxnSpLocks/>
          </p:cNvCxnSpPr>
          <p:nvPr/>
        </p:nvCxnSpPr>
        <p:spPr>
          <a:xfrm>
            <a:off x="3716224" y="4260949"/>
            <a:ext cx="1432560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Kreis: nicht ausgefüllt 14">
            <a:extLst>
              <a:ext uri="{FF2B5EF4-FFF2-40B4-BE49-F238E27FC236}">
                <a16:creationId xmlns:a16="http://schemas.microsoft.com/office/drawing/2014/main" id="{0EC1BB10-7E70-E3BC-7B6A-60DC42536711}"/>
              </a:ext>
            </a:extLst>
          </p:cNvPr>
          <p:cNvSpPr/>
          <p:nvPr/>
        </p:nvSpPr>
        <p:spPr>
          <a:xfrm>
            <a:off x="4965904" y="4009796"/>
            <a:ext cx="264160" cy="502305"/>
          </a:xfrm>
          <a:prstGeom prst="donut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BC9165F-6ACA-1DCE-2B5D-534BCD937BED}"/>
              </a:ext>
            </a:extLst>
          </p:cNvPr>
          <p:cNvSpPr txBox="1"/>
          <p:nvPr/>
        </p:nvSpPr>
        <p:spPr>
          <a:xfrm>
            <a:off x="3344922" y="355455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/>
              <a:t>Slits</a:t>
            </a:r>
            <a:endParaRPr lang="de-CH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CF09FE6-C1F6-52DD-604C-91EB5CBDB74C}"/>
              </a:ext>
            </a:extLst>
          </p:cNvPr>
          <p:cNvSpPr/>
          <p:nvPr/>
        </p:nvSpPr>
        <p:spPr>
          <a:xfrm>
            <a:off x="6020162" y="3104941"/>
            <a:ext cx="998061" cy="2611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A4277C51-D043-2E09-F870-B5FA8D9E11BA}"/>
              </a:ext>
            </a:extLst>
          </p:cNvPr>
          <p:cNvCxnSpPr>
            <a:cxnSpLocks/>
          </p:cNvCxnSpPr>
          <p:nvPr/>
        </p:nvCxnSpPr>
        <p:spPr>
          <a:xfrm flipV="1">
            <a:off x="5230064" y="3619976"/>
            <a:ext cx="1065565" cy="607814"/>
          </a:xfrm>
          <a:prstGeom prst="line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ABE5247-E55D-6A89-A4FD-855C6F03E39E}"/>
              </a:ext>
            </a:extLst>
          </p:cNvPr>
          <p:cNvCxnSpPr>
            <a:cxnSpLocks/>
          </p:cNvCxnSpPr>
          <p:nvPr/>
        </p:nvCxnSpPr>
        <p:spPr>
          <a:xfrm flipV="1">
            <a:off x="5230064" y="3652242"/>
            <a:ext cx="1258605" cy="607814"/>
          </a:xfrm>
          <a:prstGeom prst="line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5EA87194-3EBE-25B0-0C48-4502FD6BD6F2}"/>
              </a:ext>
            </a:extLst>
          </p:cNvPr>
          <p:cNvCxnSpPr>
            <a:cxnSpLocks/>
          </p:cNvCxnSpPr>
          <p:nvPr/>
        </p:nvCxnSpPr>
        <p:spPr>
          <a:xfrm>
            <a:off x="6020162" y="2650589"/>
            <a:ext cx="1260987" cy="70790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B828129A-DF30-D0BD-8476-038EFB18E557}"/>
              </a:ext>
            </a:extLst>
          </p:cNvPr>
          <p:cNvSpPr txBox="1"/>
          <p:nvPr/>
        </p:nvSpPr>
        <p:spPr>
          <a:xfrm>
            <a:off x="6238285" y="2142757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/>
              <a:t>Detector</a:t>
            </a:r>
          </a:p>
          <a:p>
            <a:pPr algn="ctr"/>
            <a:r>
              <a:rPr lang="de-DE"/>
              <a:t>Moving axis</a:t>
            </a:r>
            <a:endParaRPr lang="de-CH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81236C4-BC74-733C-7341-0A32E1C8F49E}"/>
              </a:ext>
            </a:extLst>
          </p:cNvPr>
          <p:cNvSpPr txBox="1"/>
          <p:nvPr/>
        </p:nvSpPr>
        <p:spPr>
          <a:xfrm>
            <a:off x="8370583" y="2094229"/>
            <a:ext cx="302455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High Flux beam profile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45 mm detector-sample distance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3 Detector positions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3 * 30 min irradiation time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Sample: 0.5 mm washer with kapton foil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endParaRPr lang="de-CH" sz="140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27C34494-2CF0-C27F-BE10-A558C89C10DD}"/>
              </a:ext>
            </a:extLst>
          </p:cNvPr>
          <p:cNvCxnSpPr>
            <a:cxnSpLocks/>
          </p:cNvCxnSpPr>
          <p:nvPr/>
        </p:nvCxnSpPr>
        <p:spPr>
          <a:xfrm>
            <a:off x="1198880" y="2473254"/>
            <a:ext cx="680720" cy="1178988"/>
          </a:xfrm>
          <a:prstGeom prst="line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9A0720A5-7269-2D2B-A50F-E17762A16B12}"/>
              </a:ext>
            </a:extLst>
          </p:cNvPr>
          <p:cNvCxnSpPr>
            <a:cxnSpLocks/>
          </p:cNvCxnSpPr>
          <p:nvPr/>
        </p:nvCxnSpPr>
        <p:spPr>
          <a:xfrm>
            <a:off x="2092960" y="2103047"/>
            <a:ext cx="1391920" cy="1424376"/>
          </a:xfrm>
          <a:prstGeom prst="line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30C106CD-E33A-9162-6534-A7211AEF3407}"/>
              </a:ext>
            </a:extLst>
          </p:cNvPr>
          <p:cNvCxnSpPr>
            <a:cxnSpLocks/>
          </p:cNvCxnSpPr>
          <p:nvPr/>
        </p:nvCxnSpPr>
        <p:spPr>
          <a:xfrm>
            <a:off x="2573685" y="1938401"/>
            <a:ext cx="2211675" cy="1589022"/>
          </a:xfrm>
          <a:prstGeom prst="line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F9550C32-0813-E6D0-45D1-83CC34E5C7F5}"/>
              </a:ext>
            </a:extLst>
          </p:cNvPr>
          <p:cNvCxnSpPr>
            <a:cxnSpLocks/>
          </p:cNvCxnSpPr>
          <p:nvPr/>
        </p:nvCxnSpPr>
        <p:spPr>
          <a:xfrm>
            <a:off x="2937109" y="1856078"/>
            <a:ext cx="3358520" cy="389282"/>
          </a:xfrm>
          <a:prstGeom prst="line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5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Wide-angle XRD before/after annealing at 800°C for 2 hours – Commercial powder 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38103CA-75C5-CB41-B533-BFF29F6B9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559" y="3341742"/>
            <a:ext cx="6549150" cy="338083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EB193812-6374-6BF8-A706-7B38D1FAD44A}"/>
              </a:ext>
            </a:extLst>
          </p:cNvPr>
          <p:cNvSpPr txBox="1"/>
          <p:nvPr/>
        </p:nvSpPr>
        <p:spPr>
          <a:xfrm>
            <a:off x="8954086" y="3716044"/>
            <a:ext cx="30245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Main peaks of cubic Gd2O3 present after annealing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Before annealing not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45 mm detector-sample distance, 3*30 min irradiation, Hi-Flux beam profile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endParaRPr lang="de-CH" sz="140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F28F352-9469-2D2A-34DF-3090310B4F7C}"/>
              </a:ext>
            </a:extLst>
          </p:cNvPr>
          <p:cNvSpPr txBox="1"/>
          <p:nvPr/>
        </p:nvSpPr>
        <p:spPr>
          <a:xfrm>
            <a:off x="5573115" y="6041154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(222)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40C334B-9B7C-C3A3-562C-929B6DD5AB76}"/>
              </a:ext>
            </a:extLst>
          </p:cNvPr>
          <p:cNvSpPr txBox="1"/>
          <p:nvPr/>
        </p:nvSpPr>
        <p:spPr>
          <a:xfrm>
            <a:off x="7071613" y="6047392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(400)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14BDF24-C3F7-A301-0AE6-6A6F775C49BF}"/>
              </a:ext>
            </a:extLst>
          </p:cNvPr>
          <p:cNvSpPr txBox="1"/>
          <p:nvPr/>
        </p:nvSpPr>
        <p:spPr>
          <a:xfrm>
            <a:off x="5956849" y="6029235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(440)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CA7F5DF-F453-7F96-50DA-530550F2E5A2}"/>
              </a:ext>
            </a:extLst>
          </p:cNvPr>
          <p:cNvSpPr txBox="1"/>
          <p:nvPr/>
        </p:nvSpPr>
        <p:spPr>
          <a:xfrm>
            <a:off x="7791373" y="6031727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(622)</a:t>
            </a:r>
          </a:p>
        </p:txBody>
      </p:sp>
      <p:pic>
        <p:nvPicPr>
          <p:cNvPr id="7" name="Grafik 6" descr="Ein Bild, das Screenshot, Natur, Schwarzweiß, monochrom enthält.&#10;&#10;Automatisch generierte Beschreibung">
            <a:extLst>
              <a:ext uri="{FF2B5EF4-FFF2-40B4-BE49-F238E27FC236}">
                <a16:creationId xmlns:a16="http://schemas.microsoft.com/office/drawing/2014/main" id="{C02731B7-F164-586E-3469-7F232E5014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31" y="2114975"/>
            <a:ext cx="2596613" cy="1947460"/>
          </a:xfrm>
          <a:prstGeom prst="rect">
            <a:avLst/>
          </a:prstGeom>
        </p:spPr>
      </p:pic>
      <p:pic>
        <p:nvPicPr>
          <p:cNvPr id="9" name="Grafik 8" descr="Ein Bild, das Screenshot, Karte, Schwarzweiß enthält.&#10;&#10;Automatisch generierte Beschreibung">
            <a:extLst>
              <a:ext uri="{FF2B5EF4-FFF2-40B4-BE49-F238E27FC236}">
                <a16:creationId xmlns:a16="http://schemas.microsoft.com/office/drawing/2014/main" id="{5989AA27-2522-CC50-E890-69A866A463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92" y="4279986"/>
            <a:ext cx="2637253" cy="197794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67BFB30-116A-0962-F48B-413BC21D44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99" t="8889" b="55903"/>
          <a:stretch/>
        </p:blipFill>
        <p:spPr>
          <a:xfrm>
            <a:off x="3555395" y="1220776"/>
            <a:ext cx="6631824" cy="213112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DDD6413-2811-C71F-22CE-5C517BCF8425}"/>
              </a:ext>
            </a:extLst>
          </p:cNvPr>
          <p:cNvSpPr txBox="1"/>
          <p:nvPr/>
        </p:nvSpPr>
        <p:spPr>
          <a:xfrm>
            <a:off x="3545235" y="1229360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After annealing</a:t>
            </a:r>
            <a:endParaRPr lang="de-CH" sz="1400">
              <a:solidFill>
                <a:schemeClr val="bg1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18F35F4-1D61-B9F8-4C8F-DEECF8642E96}"/>
              </a:ext>
            </a:extLst>
          </p:cNvPr>
          <p:cNvSpPr txBox="1"/>
          <p:nvPr/>
        </p:nvSpPr>
        <p:spPr>
          <a:xfrm>
            <a:off x="390992" y="4279986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Before annealing</a:t>
            </a:r>
            <a:endParaRPr lang="de-CH" sz="1400">
              <a:solidFill>
                <a:schemeClr val="bg1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1D58716-3E24-FB28-FCB2-75194BA00EA9}"/>
              </a:ext>
            </a:extLst>
          </p:cNvPr>
          <p:cNvSpPr txBox="1"/>
          <p:nvPr/>
        </p:nvSpPr>
        <p:spPr>
          <a:xfrm>
            <a:off x="390992" y="2126066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Before annealing</a:t>
            </a:r>
            <a:endParaRPr lang="de-CH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51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Wide-angle XRD before/after annealing at 800°C for 2 hours 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3DECB44-F088-E9C4-2C36-8C07E4D4A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312" y="3236434"/>
            <a:ext cx="6750928" cy="349185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40E00F5-741D-30AF-8FBE-CE6F8AE60B45}"/>
              </a:ext>
            </a:extLst>
          </p:cNvPr>
          <p:cNvSpPr txBox="1"/>
          <p:nvPr/>
        </p:nvSpPr>
        <p:spPr>
          <a:xfrm>
            <a:off x="8880412" y="3488563"/>
            <a:ext cx="29723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Main peaks of cubic Gd2O3 present after annealing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Beam transmission: Factor 1000 lower (?!) Denser packing?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Less prominent than for the commercial particles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endParaRPr lang="de-CH" sz="140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D515172-629C-7C29-2898-E59691246890}"/>
              </a:ext>
            </a:extLst>
          </p:cNvPr>
          <p:cNvSpPr txBox="1"/>
          <p:nvPr/>
        </p:nvSpPr>
        <p:spPr>
          <a:xfrm>
            <a:off x="5458266" y="6031727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(222)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AE315A-2898-890C-5D31-3FBF546B3BD8}"/>
              </a:ext>
            </a:extLst>
          </p:cNvPr>
          <p:cNvSpPr txBox="1"/>
          <p:nvPr/>
        </p:nvSpPr>
        <p:spPr>
          <a:xfrm>
            <a:off x="5854463" y="6031727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(400)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1C27CD8-6701-7622-8D82-7DD9B8110E04}"/>
              </a:ext>
            </a:extLst>
          </p:cNvPr>
          <p:cNvSpPr txBox="1"/>
          <p:nvPr/>
        </p:nvSpPr>
        <p:spPr>
          <a:xfrm>
            <a:off x="7038498" y="6038574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(440)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C066222-50AA-68EC-AD2F-D4C0CB981BE4}"/>
              </a:ext>
            </a:extLst>
          </p:cNvPr>
          <p:cNvSpPr txBox="1"/>
          <p:nvPr/>
        </p:nvSpPr>
        <p:spPr>
          <a:xfrm>
            <a:off x="7771616" y="6038574"/>
            <a:ext cx="57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/>
              <a:t>(622)</a:t>
            </a:r>
          </a:p>
        </p:txBody>
      </p:sp>
      <p:pic>
        <p:nvPicPr>
          <p:cNvPr id="2" name="Grafik 1" descr="Ein Bild, das Screenshot, Schwarzweiß, Schimmel, monochrom enthält.&#10;&#10;Automatisch generierte Beschreibung">
            <a:extLst>
              <a:ext uri="{FF2B5EF4-FFF2-40B4-BE49-F238E27FC236}">
                <a16:creationId xmlns:a16="http://schemas.microsoft.com/office/drawing/2014/main" id="{87575C12-D9BA-5213-F77B-592086D428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18" y="3794369"/>
            <a:ext cx="2669739" cy="200230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CCA458B-A6DB-D317-13A1-471D6F8D77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87" t="9153" b="56296"/>
          <a:stretch/>
        </p:blipFill>
        <p:spPr>
          <a:xfrm>
            <a:off x="3397347" y="1187486"/>
            <a:ext cx="6671213" cy="2092056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B43D504-BBDC-C250-A900-84D3304932FA}"/>
              </a:ext>
            </a:extLst>
          </p:cNvPr>
          <p:cNvSpPr txBox="1"/>
          <p:nvPr/>
        </p:nvSpPr>
        <p:spPr>
          <a:xfrm>
            <a:off x="3397347" y="1187486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After annealing</a:t>
            </a:r>
            <a:endParaRPr lang="de-CH" sz="140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0135FAD-C1FC-7797-F374-24A3D400E29C}"/>
              </a:ext>
            </a:extLst>
          </p:cNvPr>
          <p:cNvSpPr txBox="1"/>
          <p:nvPr/>
        </p:nvSpPr>
        <p:spPr>
          <a:xfrm>
            <a:off x="178518" y="3794369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solidFill>
                  <a:schemeClr val="bg1"/>
                </a:solidFill>
              </a:rPr>
              <a:t>Before annealing</a:t>
            </a:r>
            <a:endParaRPr lang="de-CH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39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2373AB4B-E319-3333-5DE5-22361914AC12}"/>
              </a:ext>
            </a:extLst>
          </p:cNvPr>
          <p:cNvSpPr/>
          <p:nvPr/>
        </p:nvSpPr>
        <p:spPr>
          <a:xfrm>
            <a:off x="8256381" y="1208834"/>
            <a:ext cx="3472152" cy="37924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ADA80F2-CF91-9B39-34CB-F6C45B19B87A}"/>
              </a:ext>
            </a:extLst>
          </p:cNvPr>
          <p:cNvSpPr/>
          <p:nvPr/>
        </p:nvSpPr>
        <p:spPr>
          <a:xfrm>
            <a:off x="854055" y="1194003"/>
            <a:ext cx="3472152" cy="37924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Resins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0A5359A-0059-DEC4-80E4-3850D13DC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69" y="1878975"/>
            <a:ext cx="2632661" cy="9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65BD5BD-E7B6-7792-A76E-E956BEF1B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54" y="2939668"/>
            <a:ext cx="1920017" cy="78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yrogallol - Wikipedia">
            <a:extLst>
              <a:ext uri="{FF2B5EF4-FFF2-40B4-BE49-F238E27FC236}">
                <a16:creationId xmlns:a16="http://schemas.microsoft.com/office/drawing/2014/main" id="{A101B79B-DFAE-E2AF-6E94-A9A6624EC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69" y="2986124"/>
            <a:ext cx="975888" cy="73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Nadic anhydride - Wikipedia">
            <a:extLst>
              <a:ext uri="{FF2B5EF4-FFF2-40B4-BE49-F238E27FC236}">
                <a16:creationId xmlns:a16="http://schemas.microsoft.com/office/drawing/2014/main" id="{A7752140-7FA8-7A7B-503F-8AF5E416B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169" y="2748360"/>
            <a:ext cx="833032" cy="92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40B1CBE-4AD1-A256-E5F4-590034804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923" y="1910684"/>
            <a:ext cx="2632661" cy="9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D478EDA-F962-27BE-2CF1-DB04F24EE19C}"/>
              </a:ext>
            </a:extLst>
          </p:cNvPr>
          <p:cNvSpPr txBox="1"/>
          <p:nvPr/>
        </p:nvSpPr>
        <p:spPr>
          <a:xfrm>
            <a:off x="9848573" y="3119906"/>
            <a:ext cx="1194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/>
              <a:t>+Accelerator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3D7A71D-02F8-1947-072F-CDEC047BFD85}"/>
              </a:ext>
            </a:extLst>
          </p:cNvPr>
          <p:cNvSpPr txBox="1"/>
          <p:nvPr/>
        </p:nvSpPr>
        <p:spPr>
          <a:xfrm>
            <a:off x="1290152" y="1317114"/>
            <a:ext cx="2509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/>
              <a:t>Custom weak acidic resin</a:t>
            </a:r>
          </a:p>
          <a:p>
            <a:r>
              <a:rPr lang="de-CH" sz="1600">
                <a:sym typeface="Wingdings" panose="05000000000000000000" pitchFamily="2" charset="2"/>
              </a:rPr>
              <a:t> CryoSet III</a:t>
            </a:r>
            <a:endParaRPr lang="de-CH" sz="160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49D02D8-3B39-664A-6235-BF992412F81F}"/>
              </a:ext>
            </a:extLst>
          </p:cNvPr>
          <p:cNvSpPr txBox="1"/>
          <p:nvPr/>
        </p:nvSpPr>
        <p:spPr>
          <a:xfrm>
            <a:off x="8480591" y="1315069"/>
            <a:ext cx="2941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/>
              <a:t>Commercial resin (CTD-101K)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13FAB8B-06FB-0EA2-D660-1D7FEB9106FA}"/>
              </a:ext>
            </a:extLst>
          </p:cNvPr>
          <p:cNvSpPr txBox="1"/>
          <p:nvPr/>
        </p:nvSpPr>
        <p:spPr>
          <a:xfrm>
            <a:off x="938461" y="3928551"/>
            <a:ext cx="32190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DGEBA, Pyrogallol, PPG-DGE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Weakly acidic (aromatic –OH)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Extremely long pot-life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PPG-DGE adjusts toughness &amp; Tg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386A9CC-3596-5D08-66AB-2A7BC476A73B}"/>
              </a:ext>
            </a:extLst>
          </p:cNvPr>
          <p:cNvSpPr txBox="1"/>
          <p:nvPr/>
        </p:nvSpPr>
        <p:spPr>
          <a:xfrm>
            <a:off x="8256381" y="3942724"/>
            <a:ext cx="330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Industry standard resin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40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D48159-FE8E-EDBA-CAB0-893B75164D81}"/>
              </a:ext>
            </a:extLst>
          </p:cNvPr>
          <p:cNvSpPr/>
          <p:nvPr/>
        </p:nvSpPr>
        <p:spPr>
          <a:xfrm>
            <a:off x="4652644" y="1194002"/>
            <a:ext cx="3472152" cy="37924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AFCA5A7-599C-5E63-3D13-BDD7D6D5F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358" y="1783576"/>
            <a:ext cx="2632661" cy="9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28DD62C-1D9D-4205-FC20-2521B4C4F5F7}"/>
              </a:ext>
            </a:extLst>
          </p:cNvPr>
          <p:cNvSpPr txBox="1"/>
          <p:nvPr/>
        </p:nvSpPr>
        <p:spPr>
          <a:xfrm>
            <a:off x="5408398" y="1315069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/>
              <a:t>CryoSet II Resin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1BA8B8A-3194-6284-89E5-A46C7F10D124}"/>
              </a:ext>
            </a:extLst>
          </p:cNvPr>
          <p:cNvSpPr txBox="1"/>
          <p:nvPr/>
        </p:nvSpPr>
        <p:spPr>
          <a:xfrm>
            <a:off x="4737050" y="3928551"/>
            <a:ext cx="20505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DGEBA, MPD, 2HA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Long pot-life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High toughness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/>
              <a:t>Alkaline</a:t>
            </a:r>
          </a:p>
        </p:txBody>
      </p:sp>
      <p:pic>
        <p:nvPicPr>
          <p:cNvPr id="2056" name="Picture 8" descr="m-Phenylenediamine - Wikiwand">
            <a:extLst>
              <a:ext uri="{FF2B5EF4-FFF2-40B4-BE49-F238E27FC236}">
                <a16:creationId xmlns:a16="http://schemas.microsoft.com/office/drawing/2014/main" id="{CB5598F9-16DB-F24E-0FE0-8798E74D1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64" y="3105074"/>
            <a:ext cx="1271026" cy="54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uaminoheptane - Wikipedia">
            <a:extLst>
              <a:ext uri="{FF2B5EF4-FFF2-40B4-BE49-F238E27FC236}">
                <a16:creationId xmlns:a16="http://schemas.microsoft.com/office/drawing/2014/main" id="{2C817304-CED7-EC87-657B-2E65FEDA7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002" y="3143321"/>
            <a:ext cx="1412829" cy="48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E7365BA3-BA06-2B4F-162B-2D9839EEDE87}"/>
              </a:ext>
            </a:extLst>
          </p:cNvPr>
          <p:cNvSpPr txBox="1"/>
          <p:nvPr/>
        </p:nvSpPr>
        <p:spPr>
          <a:xfrm>
            <a:off x="2358907" y="5139757"/>
            <a:ext cx="72707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de-CH" sz="1400"/>
              <a:t>Functionalized vs non-functionalized samples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de-CH" sz="1400"/>
              <a:t>Commercial vs synthesized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de-CH" sz="1400"/>
              <a:t>Two (or three) resins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de-CH" sz="1400">
                <a:sym typeface="Wingdings" panose="05000000000000000000" pitchFamily="2" charset="2"/>
              </a:rPr>
              <a:t> 2*2*2 = 8 samples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de-CH" sz="1400">
                <a:sym typeface="Wingdings" panose="05000000000000000000" pitchFamily="2" charset="2"/>
              </a:rPr>
              <a:t>USAXS / SEM(TEM) / Mechanical properties / Drop-test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de-CH" sz="1400"/>
          </a:p>
          <a:p>
            <a:pPr algn="ctr"/>
            <a:endParaRPr lang="de-CH" sz="1400"/>
          </a:p>
        </p:txBody>
      </p:sp>
    </p:spTree>
    <p:extLst>
      <p:ext uri="{BB962C8B-B14F-4D97-AF65-F5344CB8AC3E}">
        <p14:creationId xmlns:p14="http://schemas.microsoft.com/office/powerpoint/2010/main" val="2571940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3-Aminopropyl)triethoxysilane - Wikipedia">
            <a:extLst>
              <a:ext uri="{FF2B5EF4-FFF2-40B4-BE49-F238E27FC236}">
                <a16:creationId xmlns:a16="http://schemas.microsoft.com/office/drawing/2014/main" id="{2A53FA37-EE7C-D32B-13C3-C1A2590BA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2613">
            <a:off x="5515742" y="2419067"/>
            <a:ext cx="1310298" cy="47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3-Aminopropyl)triethoxysilane - Wikipedia">
            <a:extLst>
              <a:ext uri="{FF2B5EF4-FFF2-40B4-BE49-F238E27FC236}">
                <a16:creationId xmlns:a16="http://schemas.microsoft.com/office/drawing/2014/main" id="{84947836-E819-6921-88C5-26E13C6D1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57160">
            <a:off x="5560290" y="3645301"/>
            <a:ext cx="1310298" cy="47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3-Aminopropyl)triethoxysilane - Wikipedia">
            <a:extLst>
              <a:ext uri="{FF2B5EF4-FFF2-40B4-BE49-F238E27FC236}">
                <a16:creationId xmlns:a16="http://schemas.microsoft.com/office/drawing/2014/main" id="{D7616EBF-DEBC-8D35-F5AF-0DEB994AC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3870">
            <a:off x="7145250" y="3745777"/>
            <a:ext cx="1310298" cy="47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3-Aminopropyl)triethoxysilane - Wikipedia">
            <a:extLst>
              <a:ext uri="{FF2B5EF4-FFF2-40B4-BE49-F238E27FC236}">
                <a16:creationId xmlns:a16="http://schemas.microsoft.com/office/drawing/2014/main" id="{944A6418-5EA3-0AC8-CCD2-3DCBD24E8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4319">
            <a:off x="7338990" y="2652267"/>
            <a:ext cx="1310298" cy="47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16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Particle functionalization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026" name="Picture 2" descr="3-Aminopropyl)triethoxysilane - Wikipedia">
            <a:extLst>
              <a:ext uri="{FF2B5EF4-FFF2-40B4-BE49-F238E27FC236}">
                <a16:creationId xmlns:a16="http://schemas.microsoft.com/office/drawing/2014/main" id="{305EE395-C6EB-3AD6-F2AA-B284C75C5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00" y="2917586"/>
            <a:ext cx="1310298" cy="47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349E1306-1CFC-9755-1D1C-F57EA74D202B}"/>
              </a:ext>
            </a:extLst>
          </p:cNvPr>
          <p:cNvSpPr/>
          <p:nvPr/>
        </p:nvSpPr>
        <p:spPr>
          <a:xfrm>
            <a:off x="682285" y="2467420"/>
            <a:ext cx="1343464" cy="1343464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AB17BE4-3DB6-7609-A06C-6C5C7C4614FD}"/>
              </a:ext>
            </a:extLst>
          </p:cNvPr>
          <p:cNvSpPr txBox="1"/>
          <p:nvPr/>
        </p:nvSpPr>
        <p:spPr>
          <a:xfrm>
            <a:off x="2236764" y="296276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/>
              <a:t>+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611C2F40-F5F5-F54F-505A-CD6D545C5C67}"/>
              </a:ext>
            </a:extLst>
          </p:cNvPr>
          <p:cNvCxnSpPr>
            <a:cxnSpLocks/>
          </p:cNvCxnSpPr>
          <p:nvPr/>
        </p:nvCxnSpPr>
        <p:spPr>
          <a:xfrm>
            <a:off x="4276579" y="3175781"/>
            <a:ext cx="112541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23CC78BD-D04F-77BE-242D-565945196818}"/>
              </a:ext>
            </a:extLst>
          </p:cNvPr>
          <p:cNvSpPr/>
          <p:nvPr/>
        </p:nvSpPr>
        <p:spPr>
          <a:xfrm>
            <a:off x="6342187" y="2514567"/>
            <a:ext cx="1343464" cy="1343464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9A8D9D8-0281-A3B4-4D66-0DDBA71F6DAD}"/>
              </a:ext>
            </a:extLst>
          </p:cNvPr>
          <p:cNvSpPr txBox="1"/>
          <p:nvPr/>
        </p:nvSpPr>
        <p:spPr>
          <a:xfrm>
            <a:off x="8955040" y="2275615"/>
            <a:ext cx="297235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/>
              <a:t>Alkaline surface funcitionalization </a:t>
            </a:r>
            <a:r>
              <a:rPr lang="de-CH" sz="1400">
                <a:sym typeface="Wingdings" panose="05000000000000000000" pitchFamily="2" charset="2"/>
              </a:rPr>
              <a:t> Isoelectric point &gt; 7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>
                <a:sym typeface="Wingdings" panose="05000000000000000000" pitchFamily="2" charset="2"/>
              </a:rPr>
              <a:t> Better stabilization in acidic media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400">
                <a:sym typeface="Wingdings" panose="05000000000000000000" pitchFamily="2" charset="2"/>
              </a:rPr>
              <a:t>-NH2 crosslinkable to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CH" sz="1400">
                <a:sym typeface="Wingdings" panose="05000000000000000000" pitchFamily="2" charset="2"/>
              </a:rPr>
              <a:t>Epoxides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CH" sz="1400">
                <a:sym typeface="Wingdings" panose="05000000000000000000" pitchFamily="2" charset="2"/>
              </a:rPr>
              <a:t>Isocyanates </a:t>
            </a: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CH" sz="1400"/>
          </a:p>
          <a:p>
            <a:endParaRPr lang="de-CH" sz="140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F850710-BDC7-C972-D922-835EE2BCA359}"/>
              </a:ext>
            </a:extLst>
          </p:cNvPr>
          <p:cNvSpPr txBox="1"/>
          <p:nvPr/>
        </p:nvSpPr>
        <p:spPr>
          <a:xfrm>
            <a:off x="4430536" y="2655976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1400"/>
              <a:t>EtOH</a:t>
            </a:r>
          </a:p>
          <a:p>
            <a:pPr algn="ctr"/>
            <a:r>
              <a:rPr lang="de-CH" sz="1400"/>
              <a:t>24h</a:t>
            </a:r>
          </a:p>
        </p:txBody>
      </p:sp>
    </p:spTree>
    <p:extLst>
      <p:ext uri="{BB962C8B-B14F-4D97-AF65-F5344CB8AC3E}">
        <p14:creationId xmlns:p14="http://schemas.microsoft.com/office/powerpoint/2010/main" val="648487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98966"/>
            <a:ext cx="11323975" cy="2015734"/>
          </a:xfrm>
        </p:spPr>
        <p:txBody>
          <a:bodyPr/>
          <a:lstStyle/>
          <a:p>
            <a:r>
              <a:rPr lang="de-DE" sz="2000">
                <a:latin typeface="Segoe UI Variable Text" pitchFamily="2" charset="0"/>
              </a:rPr>
              <a:t>XRD: 	Crystal structure &amp; Material 				</a:t>
            </a:r>
            <a:r>
              <a:rPr lang="de-CH" sz="1600" b="0" i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✔</a:t>
            </a:r>
            <a:endParaRPr lang="de-DE" sz="2000">
              <a:latin typeface="Segoe UI Variable Text" pitchFamily="2" charset="0"/>
            </a:endParaRPr>
          </a:p>
          <a:p>
            <a:r>
              <a:rPr lang="de-DE" sz="2000">
                <a:latin typeface="Segoe UI Variable Text" pitchFamily="2" charset="0"/>
              </a:rPr>
              <a:t>USAXS: 	Dispersion quality of composite				June/July</a:t>
            </a:r>
          </a:p>
          <a:p>
            <a:r>
              <a:rPr lang="de-DE" sz="2000">
                <a:latin typeface="Segoe UI Variable Text" pitchFamily="2" charset="0"/>
              </a:rPr>
              <a:t>SEM/TEM:	Dispersion quality of composite				June/July</a:t>
            </a:r>
          </a:p>
          <a:p>
            <a:r>
              <a:rPr lang="de-DE" sz="2000">
                <a:latin typeface="Segoe UI Variable Text" pitchFamily="2" charset="0"/>
              </a:rPr>
              <a:t>SEM: 	Particle shape &amp; size					</a:t>
            </a:r>
            <a:r>
              <a:rPr lang="de-CH" sz="1600" b="0" i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✔</a:t>
            </a:r>
            <a:endParaRPr lang="de-DE" sz="2000">
              <a:latin typeface="Segoe UI Variable Text" pitchFamily="2" charset="0"/>
            </a:endParaRPr>
          </a:p>
          <a:p>
            <a:endParaRPr lang="de-DE" sz="2000">
              <a:latin typeface="Segoe UI Variable Text" pitchFamily="2" charset="0"/>
            </a:endParaRPr>
          </a:p>
          <a:p>
            <a:r>
              <a:rPr lang="de-DE" sz="2000">
                <a:latin typeface="Segoe UI Variable Text" pitchFamily="2" charset="0"/>
              </a:rPr>
              <a:t>Isoelectric point of Gd</a:t>
            </a:r>
            <a:r>
              <a:rPr lang="de-DE" sz="2000" baseline="-25000">
                <a:latin typeface="Segoe UI Variable Text" pitchFamily="2" charset="0"/>
              </a:rPr>
              <a:t>2</a:t>
            </a:r>
            <a:r>
              <a:rPr lang="de-DE" sz="2000">
                <a:latin typeface="Segoe UI Variable Text" pitchFamily="2" charset="0"/>
              </a:rPr>
              <a:t>O</a:t>
            </a:r>
            <a:r>
              <a:rPr lang="de-DE" sz="2000" baseline="-25000">
                <a:latin typeface="Segoe UI Variable Text" pitchFamily="2" charset="0"/>
              </a:rPr>
              <a:t>3</a:t>
            </a:r>
            <a:r>
              <a:rPr lang="de-DE" sz="2000">
                <a:latin typeface="Segoe UI Variable Text" pitchFamily="2" charset="0"/>
              </a:rPr>
              <a:t>: 7.5-9.5 </a:t>
            </a:r>
            <a:r>
              <a:rPr lang="de-DE" sz="2000">
                <a:latin typeface="Segoe UI Variable Text" pitchFamily="2" charset="0"/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de-DE" sz="1600">
                <a:latin typeface="Segoe UI Variable Text" pitchFamily="2" charset="0"/>
                <a:sym typeface="Wingdings" panose="05000000000000000000" pitchFamily="2" charset="2"/>
              </a:rPr>
              <a:t>At this pH, no net charge on particle surface  agglomeration most probable</a:t>
            </a:r>
          </a:p>
          <a:p>
            <a:pPr lvl="1"/>
            <a:r>
              <a:rPr lang="de-DE" sz="1600">
                <a:latin typeface="Segoe UI Variable Text" pitchFamily="2" charset="0"/>
                <a:sym typeface="Wingdings" panose="05000000000000000000" pitchFamily="2" charset="2"/>
              </a:rPr>
              <a:t>Move pH away from IEP  increase acidity of surrounding medium</a:t>
            </a:r>
            <a:endParaRPr lang="de-DE" sz="1600">
              <a:latin typeface="Segoe UI Variable Text" pitchFamily="2" charset="0"/>
            </a:endParaRPr>
          </a:p>
          <a:p>
            <a:pPr marL="0" indent="0">
              <a:buNone/>
            </a:pPr>
            <a:r>
              <a:rPr lang="de-DE" sz="1200">
                <a:solidFill>
                  <a:srgbClr val="FF0000"/>
                </a:solidFill>
                <a:latin typeface="Segoe UI Variable Text" pitchFamily="2" charset="0"/>
              </a:rPr>
              <a:t>	</a:t>
            </a: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000">
              <a:latin typeface="Segoe UI Variable Text" pitchFamily="2" charset="0"/>
            </a:endParaRPr>
          </a:p>
          <a:p>
            <a:endParaRPr lang="de-DE" dirty="0">
              <a:latin typeface="Segoe UI Variable Text" pitchFamily="2" charset="0"/>
            </a:endParaRPr>
          </a:p>
          <a:p>
            <a:endParaRPr lang="de-DE" dirty="0">
              <a:latin typeface="Segoe UI Variable Text" pitchFamily="2" charset="0"/>
            </a:endParaRPr>
          </a:p>
          <a:p>
            <a:pPr lvl="1"/>
            <a:endParaRPr lang="de-DE" dirty="0">
              <a:solidFill>
                <a:srgbClr val="0070C0"/>
              </a:solidFill>
              <a:latin typeface="Segoe UI Variable Text" pitchFamily="2" charset="0"/>
            </a:endParaRPr>
          </a:p>
          <a:p>
            <a:pPr lvl="1"/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lvl="1"/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lvl="1"/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17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Gd2O3 nanoparticles Characterization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</p:spTree>
    <p:extLst>
      <p:ext uri="{BB962C8B-B14F-4D97-AF65-F5344CB8AC3E}">
        <p14:creationId xmlns:p14="http://schemas.microsoft.com/office/powerpoint/2010/main" val="134847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85775D-1EC3-0C8A-245F-E2C607975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23EAFF-1E07-0C8B-BFAE-2BFA2A18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0E123A-AFEF-C69D-4EA4-7E9253482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36586"/>
          </a:xfrm>
        </p:spPr>
        <p:txBody>
          <a:bodyPr/>
          <a:lstStyle/>
          <a:p>
            <a:r>
              <a:rPr lang="de-DE"/>
              <a:t>Toughness – SiO2 nanofiller system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DA0B2-599E-7153-765D-5F2A46212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Pascal Studer</a:t>
            </a:r>
            <a:endParaRPr lang="de-DE" dirty="0"/>
          </a:p>
        </p:txBody>
      </p:sp>
      <p:pic>
        <p:nvPicPr>
          <p:cNvPr id="7" name="Grafik 6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B26014E6-3AF0-5B39-60B8-F2C541DBC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293" y="1759563"/>
            <a:ext cx="8617807" cy="4083331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FB245217-361B-8789-6A16-EC36203F0487}"/>
              </a:ext>
            </a:extLst>
          </p:cNvPr>
          <p:cNvSpPr/>
          <p:nvPr/>
        </p:nvSpPr>
        <p:spPr>
          <a:xfrm>
            <a:off x="8300720" y="1849120"/>
            <a:ext cx="2570480" cy="30378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C6B3718-4086-14CB-91E6-139E0694702B}"/>
              </a:ext>
            </a:extLst>
          </p:cNvPr>
          <p:cNvSpPr/>
          <p:nvPr/>
        </p:nvSpPr>
        <p:spPr>
          <a:xfrm>
            <a:off x="1036320" y="1330960"/>
            <a:ext cx="4968240" cy="473456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8C829E9-833B-6D3C-0534-9EA51F77A838}"/>
              </a:ext>
            </a:extLst>
          </p:cNvPr>
          <p:cNvSpPr txBox="1"/>
          <p:nvPr/>
        </p:nvSpPr>
        <p:spPr>
          <a:xfrm>
            <a:off x="2743200" y="612406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/>
              <a:t>Base system</a:t>
            </a:r>
          </a:p>
        </p:txBody>
      </p:sp>
    </p:spTree>
    <p:extLst>
      <p:ext uri="{BB962C8B-B14F-4D97-AF65-F5344CB8AC3E}">
        <p14:creationId xmlns:p14="http://schemas.microsoft.com/office/powerpoint/2010/main" val="192638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85775D-1EC3-0C8A-245F-E2C607975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23EAFF-1E07-0C8B-BFAE-2BFA2A18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0E123A-AFEF-C69D-4EA4-7E9253482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36586"/>
          </a:xfrm>
        </p:spPr>
        <p:txBody>
          <a:bodyPr/>
          <a:lstStyle/>
          <a:p>
            <a:r>
              <a:rPr lang="de-DE"/>
              <a:t>Toughness results – SiO2 nanofiller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DA0B2-599E-7153-765D-5F2A46212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Pascal Studer</a:t>
            </a:r>
            <a:endParaRPr lang="de-DE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1B590932-99E7-5D9B-8B85-6A452EB9D8A7}"/>
              </a:ext>
            </a:extLst>
          </p:cNvPr>
          <p:cNvGraphicFramePr>
            <a:graphicFrameLocks/>
          </p:cNvGraphicFramePr>
          <p:nvPr/>
        </p:nvGraphicFramePr>
        <p:xfrm>
          <a:off x="1280841" y="1350168"/>
          <a:ext cx="9182128" cy="4958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A0695C1-DD71-DB4D-0225-AD5B62046E35}"/>
              </a:ext>
            </a:extLst>
          </p:cNvPr>
          <p:cNvCxnSpPr/>
          <p:nvPr/>
        </p:nvCxnSpPr>
        <p:spPr>
          <a:xfrm flipH="1">
            <a:off x="5171440" y="5008880"/>
            <a:ext cx="162560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5DFB78B-BFD9-3112-FE12-B935BD683026}"/>
              </a:ext>
            </a:extLst>
          </p:cNvPr>
          <p:cNvCxnSpPr>
            <a:cxnSpLocks/>
          </p:cNvCxnSpPr>
          <p:nvPr/>
        </p:nvCxnSpPr>
        <p:spPr>
          <a:xfrm flipH="1">
            <a:off x="6187440" y="4805680"/>
            <a:ext cx="87376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677F13C-7AAB-790B-6180-EFAFAE6D039F}"/>
              </a:ext>
            </a:extLst>
          </p:cNvPr>
          <p:cNvCxnSpPr>
            <a:cxnSpLocks/>
          </p:cNvCxnSpPr>
          <p:nvPr/>
        </p:nvCxnSpPr>
        <p:spPr>
          <a:xfrm flipH="1">
            <a:off x="6187440" y="4602480"/>
            <a:ext cx="113792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E6D02BE4-E546-9D1F-8DA2-4F5DE8188BA4}"/>
              </a:ext>
            </a:extLst>
          </p:cNvPr>
          <p:cNvCxnSpPr>
            <a:cxnSpLocks/>
          </p:cNvCxnSpPr>
          <p:nvPr/>
        </p:nvCxnSpPr>
        <p:spPr>
          <a:xfrm flipH="1">
            <a:off x="6797040" y="4399280"/>
            <a:ext cx="75184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06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85775D-1EC3-0C8A-245F-E2C607975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23EAFF-1E07-0C8B-BFAE-2BFA2A18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0E123A-AFEF-C69D-4EA4-7E9253482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0714"/>
            <a:ext cx="11323975" cy="636586"/>
          </a:xfrm>
        </p:spPr>
        <p:txBody>
          <a:bodyPr/>
          <a:lstStyle/>
          <a:p>
            <a:r>
              <a:rPr lang="de-DE"/>
              <a:t>TEM imaging – SiO2 nanofiller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DA0B2-599E-7153-765D-5F2A46212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Pascal Studer</a:t>
            </a:r>
            <a:endParaRPr lang="de-DE" dirty="0"/>
          </a:p>
        </p:txBody>
      </p:sp>
      <p:pic>
        <p:nvPicPr>
          <p:cNvPr id="8" name="Grafik 7" descr="Ein Bild, das Grau, Granit, Gebäude, Gelände enthält.&#10;&#10;Automatisch generierte Beschreibung">
            <a:extLst>
              <a:ext uri="{FF2B5EF4-FFF2-40B4-BE49-F238E27FC236}">
                <a16:creationId xmlns:a16="http://schemas.microsoft.com/office/drawing/2014/main" id="{A5E4AC3A-3F66-CC70-3C9C-AE6759B58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52" y="1515922"/>
            <a:ext cx="6630950" cy="4539502"/>
          </a:xfrm>
          <a:prstGeom prst="rect">
            <a:avLst/>
          </a:prstGeom>
        </p:spPr>
      </p:pic>
      <p:pic>
        <p:nvPicPr>
          <p:cNvPr id="10" name="Grafik 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786C7038-1EBF-1B4D-151F-60F33EA465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323" y="3907092"/>
            <a:ext cx="3138116" cy="21483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4253E3C-DF5E-C246-527F-B64A67C142D2}"/>
              </a:ext>
            </a:extLst>
          </p:cNvPr>
          <p:cNvSpPr txBox="1"/>
          <p:nvPr/>
        </p:nvSpPr>
        <p:spPr>
          <a:xfrm>
            <a:off x="7723282" y="1727544"/>
            <a:ext cx="3259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/>
              <a:t>60 nm cut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/>
              <a:t>~20 nm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/>
              <a:t>7.5 vol. % particles (butylamine system) </a:t>
            </a:r>
          </a:p>
        </p:txBody>
      </p:sp>
    </p:spTree>
    <p:extLst>
      <p:ext uri="{BB962C8B-B14F-4D97-AF65-F5344CB8AC3E}">
        <p14:creationId xmlns:p14="http://schemas.microsoft.com/office/powerpoint/2010/main" val="179665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Project INSITU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C4A41C03-9D19-DE0C-E54E-8A85E69C24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2982044"/>
              </p:ext>
            </p:extLst>
          </p:nvPr>
        </p:nvGraphicFramePr>
        <p:xfrm>
          <a:off x="2383540" y="880409"/>
          <a:ext cx="7113770" cy="2665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32144B02-D8C3-29D3-5FB0-FAB67CD61951}"/>
              </a:ext>
            </a:extLst>
          </p:cNvPr>
          <p:cNvSpPr txBox="1"/>
          <p:nvPr/>
        </p:nvSpPr>
        <p:spPr>
          <a:xfrm>
            <a:off x="862753" y="3083115"/>
            <a:ext cx="101553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CH"/>
              <a:t>Dispersion &amp; mechanical breakup of particle agglomerates is obsolete (particles pre-dispersed)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CH"/>
              <a:t>Gadolinium Oxide nanoparticles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CH"/>
              <a:t>MRI imaging (High magnetic moment)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CH"/>
              <a:t>Magnetic refrigerant (Magnetocaloric effect ~2-20K)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CH"/>
              <a:t>Fluorescent phosphor (Doping with other RE’s)</a:t>
            </a:r>
          </a:p>
        </p:txBody>
      </p:sp>
      <p:sp>
        <p:nvSpPr>
          <p:cNvPr id="7" name="AutoShape 4" descr="What's New in MRI Technology — 2022 Edition">
            <a:extLst>
              <a:ext uri="{FF2B5EF4-FFF2-40B4-BE49-F238E27FC236}">
                <a16:creationId xmlns:a16="http://schemas.microsoft.com/office/drawing/2014/main" id="{CB856B38-64AD-B27F-945C-FC9CD7C22B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0425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4D24C06-D447-8A3E-CD28-2A34CF6227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3407" y="4822505"/>
            <a:ext cx="2549366" cy="1913893"/>
          </a:xfrm>
          <a:prstGeom prst="rect">
            <a:avLst/>
          </a:prstGeom>
        </p:spPr>
      </p:pic>
      <p:pic>
        <p:nvPicPr>
          <p:cNvPr id="3086" name="Picture 14" descr="undefined">
            <a:extLst>
              <a:ext uri="{FF2B5EF4-FFF2-40B4-BE49-F238E27FC236}">
                <a16:creationId xmlns:a16="http://schemas.microsoft.com/office/drawing/2014/main" id="{EE031478-9253-A2CE-6097-F064BAE5E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077" y="4793802"/>
            <a:ext cx="2512695" cy="179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LED Phosphor Market 2022: Major Geographies, Prominent Players">
            <a:extLst>
              <a:ext uri="{FF2B5EF4-FFF2-40B4-BE49-F238E27FC236}">
                <a16:creationId xmlns:a16="http://schemas.microsoft.com/office/drawing/2014/main" id="{EB968307-8209-3DF1-8B01-E89771C8F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313" y="4702017"/>
            <a:ext cx="3047048" cy="182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11892B7-8EE3-C2DD-79AC-CDBD4344C8F4}"/>
              </a:ext>
            </a:extLst>
          </p:cNvPr>
          <p:cNvCxnSpPr/>
          <p:nvPr/>
        </p:nvCxnSpPr>
        <p:spPr>
          <a:xfrm>
            <a:off x="4972929" y="1709225"/>
            <a:ext cx="1955409" cy="97067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55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98966"/>
            <a:ext cx="10864553" cy="2407190"/>
          </a:xfrm>
        </p:spPr>
        <p:txBody>
          <a:bodyPr/>
          <a:lstStyle/>
          <a:p>
            <a:r>
              <a:rPr lang="de-DE" sz="2000">
                <a:latin typeface="Segoe UI Variable Text" pitchFamily="2" charset="0"/>
              </a:rPr>
              <a:t>Classical polyol method</a:t>
            </a:r>
          </a:p>
          <a:p>
            <a:pPr lvl="1"/>
            <a:r>
              <a:rPr lang="de-DE" sz="1600">
                <a:latin typeface="Segoe UI Variable Text" pitchFamily="2" charset="0"/>
              </a:rPr>
              <a:t>Polyalcohol solvent + NaOH + Gd-Salt</a:t>
            </a:r>
          </a:p>
          <a:p>
            <a:pPr lvl="1"/>
            <a:r>
              <a:rPr lang="de-DE" sz="1600">
                <a:latin typeface="Segoe UI Variable Text" pitchFamily="2" charset="0"/>
              </a:rPr>
              <a:t>Dissolution of precursor, heating 100-200°C</a:t>
            </a:r>
          </a:p>
          <a:p>
            <a:pPr lvl="1"/>
            <a:r>
              <a:rPr lang="de-DE" sz="1600">
                <a:latin typeface="Segoe UI Variable Text" pitchFamily="2" charset="0"/>
              </a:rPr>
              <a:t>Gives nanoparticles + NaCl</a:t>
            </a:r>
          </a:p>
          <a:p>
            <a:pPr lvl="1"/>
            <a:r>
              <a:rPr lang="de-DE" sz="1600">
                <a:solidFill>
                  <a:srgbClr val="FF0000"/>
                </a:solidFill>
                <a:latin typeface="Segoe UI Variable Text" pitchFamily="2" charset="0"/>
              </a:rPr>
              <a:t>Low conversion efficiency</a:t>
            </a:r>
          </a:p>
          <a:p>
            <a:pPr lvl="1"/>
            <a:r>
              <a:rPr lang="de-DE" sz="1600">
                <a:solidFill>
                  <a:srgbClr val="FF0000"/>
                </a:solidFill>
                <a:latin typeface="Segoe UI Variable Text" pitchFamily="2" charset="0"/>
              </a:rPr>
              <a:t>Not easy to separate particles  </a:t>
            </a:r>
            <a:r>
              <a:rPr lang="de-DE" sz="1200">
                <a:solidFill>
                  <a:srgbClr val="FF0000"/>
                </a:solidFill>
                <a:latin typeface="Segoe UI Variable Text" pitchFamily="2" charset="0"/>
              </a:rPr>
              <a:t>	</a:t>
            </a: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lvl="1"/>
            <a:endParaRPr lang="de-DE" sz="1000">
              <a:latin typeface="Segoe UI Variable Text" pitchFamily="2" charset="0"/>
            </a:endParaRPr>
          </a:p>
          <a:p>
            <a:endParaRPr lang="de-DE" dirty="0">
              <a:latin typeface="Segoe UI Variable Text" pitchFamily="2" charset="0"/>
            </a:endParaRPr>
          </a:p>
          <a:p>
            <a:endParaRPr lang="de-DE" dirty="0">
              <a:latin typeface="Segoe UI Variable Text" pitchFamily="2" charset="0"/>
            </a:endParaRPr>
          </a:p>
          <a:p>
            <a:pPr lvl="1"/>
            <a:endParaRPr lang="de-DE" dirty="0">
              <a:solidFill>
                <a:srgbClr val="0070C0"/>
              </a:solidFill>
              <a:latin typeface="Segoe UI Variable Text" pitchFamily="2" charset="0"/>
            </a:endParaRPr>
          </a:p>
          <a:p>
            <a:pPr lvl="1"/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lvl="1"/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lvl="1"/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Classical Polyol method recap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D0DAFE2-612D-8A94-31C8-444B7CAA1C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013" y="1376338"/>
            <a:ext cx="4968057" cy="3726042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6FD9187-C286-EACD-AC18-13281627F6BE}"/>
              </a:ext>
            </a:extLst>
          </p:cNvPr>
          <p:cNvSpPr txBox="1"/>
          <p:nvPr/>
        </p:nvSpPr>
        <p:spPr>
          <a:xfrm>
            <a:off x="6708685" y="5212935"/>
            <a:ext cx="530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/>
              <a:t>Fig.1 : Initial classical polyol syntheses, SEM of product after </a:t>
            </a:r>
          </a:p>
          <a:p>
            <a:r>
              <a:rPr lang="de-CH" sz="1400"/>
              <a:t>Solvent exchange &amp; drying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6517AB88-B162-63F8-E1CD-E9F890B7173B}"/>
              </a:ext>
            </a:extLst>
          </p:cNvPr>
          <p:cNvCxnSpPr>
            <a:cxnSpLocks/>
          </p:cNvCxnSpPr>
          <p:nvPr/>
        </p:nvCxnSpPr>
        <p:spPr>
          <a:xfrm>
            <a:off x="5780218" y="4009292"/>
            <a:ext cx="2672861" cy="14771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67BECA44-D5D7-15B4-C378-58AF9461DF4C}"/>
              </a:ext>
            </a:extLst>
          </p:cNvPr>
          <p:cNvCxnSpPr>
            <a:cxnSpLocks/>
          </p:cNvCxnSpPr>
          <p:nvPr/>
        </p:nvCxnSpPr>
        <p:spPr>
          <a:xfrm flipV="1">
            <a:off x="6284547" y="2656449"/>
            <a:ext cx="1548346" cy="300545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07FEAE3E-48DA-0CF2-5DCC-7344AB5688E2}"/>
              </a:ext>
            </a:extLst>
          </p:cNvPr>
          <p:cNvSpPr/>
          <p:nvPr/>
        </p:nvSpPr>
        <p:spPr>
          <a:xfrm>
            <a:off x="8453079" y="3875648"/>
            <a:ext cx="773724" cy="7455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465CEC1-10B6-C695-8F8D-152BC38219A3}"/>
              </a:ext>
            </a:extLst>
          </p:cNvPr>
          <p:cNvSpPr txBox="1"/>
          <p:nvPr/>
        </p:nvSpPr>
        <p:spPr>
          <a:xfrm>
            <a:off x="4739548" y="3818448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/>
              <a:t>Particles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1986658-BD91-41A9-51AA-F6584646CB8D}"/>
              </a:ext>
            </a:extLst>
          </p:cNvPr>
          <p:cNvSpPr txBox="1"/>
          <p:nvPr/>
        </p:nvSpPr>
        <p:spPr>
          <a:xfrm>
            <a:off x="4570616" y="2956994"/>
            <a:ext cx="1713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/>
              <a:t>NaOH / NaCl /…</a:t>
            </a:r>
          </a:p>
        </p:txBody>
      </p:sp>
    </p:spTree>
    <p:extLst>
      <p:ext uri="{BB962C8B-B14F-4D97-AF65-F5344CB8AC3E}">
        <p14:creationId xmlns:p14="http://schemas.microsoft.com/office/powerpoint/2010/main" val="63459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ight Bulb Idea Images - Free Download on Freepik">
            <a:extLst>
              <a:ext uri="{FF2B5EF4-FFF2-40B4-BE49-F238E27FC236}">
                <a16:creationId xmlns:a16="http://schemas.microsoft.com/office/drawing/2014/main" id="{C912230D-B5CD-0704-A1F5-CF783DA3D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124" y="5895817"/>
            <a:ext cx="825818" cy="82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7557F8C-6F00-43ED-9739-AA07E01FE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632" y="1298966"/>
            <a:ext cx="10864553" cy="2407190"/>
          </a:xfrm>
        </p:spPr>
        <p:txBody>
          <a:bodyPr/>
          <a:lstStyle/>
          <a:p>
            <a:r>
              <a:rPr lang="de-DE" sz="2000">
                <a:latin typeface="Segoe UI Variable Text" pitchFamily="2" charset="0"/>
              </a:rPr>
              <a:t>Basis research paper</a:t>
            </a:r>
          </a:p>
          <a:p>
            <a:pPr lvl="1"/>
            <a:r>
              <a:rPr lang="de-DE" sz="1200">
                <a:latin typeface="Segoe UI Variable Text" pitchFamily="2" charset="0"/>
              </a:rPr>
              <a:t>Thermal decomposition of Gd(CH3COO)3 hydrate at 260°C</a:t>
            </a:r>
          </a:p>
          <a:p>
            <a:pPr lvl="1"/>
            <a:r>
              <a:rPr lang="de-DE" sz="1200">
                <a:latin typeface="Segoe UI Variable Text" pitchFamily="2" charset="0"/>
              </a:rPr>
              <a:t>Solvent: PEG-1000 </a:t>
            </a:r>
          </a:p>
          <a:p>
            <a:pPr lvl="1"/>
            <a:r>
              <a:rPr lang="de-DE" sz="1200">
                <a:latin typeface="Segoe UI Variable Text" pitchFamily="2" charset="0"/>
              </a:rPr>
              <a:t>Particle sizes: ~200 nm</a:t>
            </a:r>
          </a:p>
          <a:p>
            <a:pPr lvl="1"/>
            <a:r>
              <a:rPr lang="de-DE" sz="1200">
                <a:latin typeface="Segoe UI Variable Text" pitchFamily="2" charset="0"/>
              </a:rPr>
              <a:t>Crystallite sizes: ~4 nm</a:t>
            </a:r>
          </a:p>
          <a:p>
            <a:pPr lvl="1"/>
            <a:r>
              <a:rPr lang="de-DE" sz="1200">
                <a:latin typeface="Segoe UI Variable Text" pitchFamily="2" charset="0"/>
              </a:rPr>
              <a:t>Gd2O3 confirmed</a:t>
            </a:r>
          </a:p>
          <a:p>
            <a:pPr lvl="1"/>
            <a:r>
              <a:rPr lang="de-DE" sz="1200">
                <a:latin typeface="Segoe UI Variable Text" pitchFamily="2" charset="0"/>
              </a:rPr>
              <a:t>PEG-1000 partially decomposes &amp; acts as surface capping agent</a:t>
            </a:r>
          </a:p>
          <a:p>
            <a:pPr lvl="1"/>
            <a:endParaRPr lang="de-DE" sz="1200">
              <a:solidFill>
                <a:srgbClr val="FF0000"/>
              </a:solidFill>
              <a:latin typeface="Segoe UI Variable Text" pitchFamily="2" charset="0"/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  <a:p>
            <a:pPr marL="361950" lvl="1" indent="0">
              <a:buNone/>
            </a:pPr>
            <a:endParaRPr lang="de-DE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Thermal decomposition paper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6FD9187-C286-EACD-AC18-13281627F6BE}"/>
              </a:ext>
            </a:extLst>
          </p:cNvPr>
          <p:cNvSpPr txBox="1"/>
          <p:nvPr/>
        </p:nvSpPr>
        <p:spPr>
          <a:xfrm>
            <a:off x="6093619" y="5195990"/>
            <a:ext cx="5303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/>
              <a:t>Research paper on which based new approach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D81A2CC-7573-65FB-26A4-2E8D927EE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9813" y="1524705"/>
            <a:ext cx="5609727" cy="364949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E53AF00D-E73D-BE5A-D8D0-5C4C5276F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8182" y="3395273"/>
            <a:ext cx="3436620" cy="2500544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6DA2956F-93E3-EB78-C943-AAD88FB6F57C}"/>
              </a:ext>
            </a:extLst>
          </p:cNvPr>
          <p:cNvSpPr txBox="1"/>
          <p:nvPr/>
        </p:nvSpPr>
        <p:spPr>
          <a:xfrm>
            <a:off x="4092362" y="6186252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>
                <a:solidFill>
                  <a:schemeClr val="bg2">
                    <a:lumMod val="60000"/>
                    <a:lumOff val="40000"/>
                  </a:schemeClr>
                </a:solidFill>
              </a:rPr>
              <a:t>Replace PEG-1K by EG (ethylene glycol) </a:t>
            </a:r>
          </a:p>
        </p:txBody>
      </p:sp>
    </p:spTree>
    <p:extLst>
      <p:ext uri="{BB962C8B-B14F-4D97-AF65-F5344CB8AC3E}">
        <p14:creationId xmlns:p14="http://schemas.microsoft.com/office/powerpoint/2010/main" val="20546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Basic experiments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3619" y="630872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ACA870B-3F49-F856-DE27-38E0933F3890}"/>
              </a:ext>
            </a:extLst>
          </p:cNvPr>
          <p:cNvGrpSpPr/>
          <p:nvPr/>
        </p:nvGrpSpPr>
        <p:grpSpPr>
          <a:xfrm>
            <a:off x="6190782" y="1630680"/>
            <a:ext cx="5661988" cy="2639411"/>
            <a:chOff x="2742379" y="3554815"/>
            <a:chExt cx="5044148" cy="226213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74533D1-2FC8-DD10-1489-A6923D72A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03" t="28667" b="34040"/>
            <a:stretch/>
          </p:blipFill>
          <p:spPr>
            <a:xfrm>
              <a:off x="2742379" y="3554815"/>
              <a:ext cx="5044148" cy="1695365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C89C8BD-CDBE-8ABA-1019-B78583E21C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83" t="45630" r="5959" b="43073"/>
            <a:stretch/>
          </p:blipFill>
          <p:spPr>
            <a:xfrm>
              <a:off x="2742379" y="5250180"/>
              <a:ext cx="5044148" cy="566771"/>
            </a:xfrm>
            <a:prstGeom prst="rect">
              <a:avLst/>
            </a:prstGeom>
          </p:spPr>
        </p:pic>
      </p:grpSp>
      <p:graphicFrame>
        <p:nvGraphicFramePr>
          <p:cNvPr id="14" name="Tabelle 13">
            <a:extLst>
              <a:ext uri="{FF2B5EF4-FFF2-40B4-BE49-F238E27FC236}">
                <a16:creationId xmlns:a16="http://schemas.microsoft.com/office/drawing/2014/main" id="{47C526D4-B448-293F-D85E-98DD81876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693810"/>
              </p:ext>
            </p:extLst>
          </p:nvPr>
        </p:nvGraphicFramePr>
        <p:xfrm>
          <a:off x="231615" y="1211075"/>
          <a:ext cx="5847248" cy="38000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497">
                  <a:extLst>
                    <a:ext uri="{9D8B030D-6E8A-4147-A177-3AD203B41FA5}">
                      <a16:colId xmlns:a16="http://schemas.microsoft.com/office/drawing/2014/main" val="3237971652"/>
                    </a:ext>
                  </a:extLst>
                </a:gridCol>
                <a:gridCol w="1701769">
                  <a:extLst>
                    <a:ext uri="{9D8B030D-6E8A-4147-A177-3AD203B41FA5}">
                      <a16:colId xmlns:a16="http://schemas.microsoft.com/office/drawing/2014/main" val="1860461531"/>
                    </a:ext>
                  </a:extLst>
                </a:gridCol>
                <a:gridCol w="3756982">
                  <a:extLst>
                    <a:ext uri="{9D8B030D-6E8A-4147-A177-3AD203B41FA5}">
                      <a16:colId xmlns:a16="http://schemas.microsoft.com/office/drawing/2014/main" val="1344752099"/>
                    </a:ext>
                  </a:extLst>
                </a:gridCol>
              </a:tblGrid>
              <a:tr h="323403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Blank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Gd-ac, PEG-1K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85692471"/>
                  </a:ext>
                </a:extLst>
              </a:tr>
              <a:tr h="599642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S1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100" u="none" strike="noStrike">
                          <a:effectLst/>
                        </a:rPr>
                        <a:t>0.1g Gd-ac, 0.12g PEG-1K, 2.38g EG</a:t>
                      </a:r>
                      <a:endParaRPr lang="nn-N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Complete Dissolution at 150C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Instantaneous formation of particles at 250°C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31957802"/>
                  </a:ext>
                </a:extLst>
              </a:tr>
              <a:tr h="45141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S2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0.1g Gd-ac, 0.12g PEG-1K, 2.38g Glycerol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Complete dissolution of pellets at 150°C 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No particle formation when heated to 250°C+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98468233"/>
                  </a:ext>
                </a:extLst>
              </a:tr>
              <a:tr h="45141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 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0.1g Gd-ac, 0.12g PEG-1K, 2.38g 1,4-BDO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Dissolution of pellets from 160-170°C 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Sudden nanoparticle formation at 170-180°C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8116008"/>
                  </a:ext>
                </a:extLst>
              </a:tr>
              <a:tr h="747868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S4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0.1g Gd-ac, 2.5 1,4-BDO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Dissolution of pellets at 165°C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"Particle formation" when cooled, but just precipitation of precursor probably 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Particle formation when heated to 200-250 with heatgun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72990476"/>
                  </a:ext>
                </a:extLst>
              </a:tr>
              <a:tr h="599642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S5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100" u="none" strike="noStrike">
                          <a:effectLst/>
                        </a:rPr>
                        <a:t>0.1g Gd-ac, 0.12g PEG-1K, 2.38g EG</a:t>
                      </a:r>
                      <a:endParaRPr lang="nn-N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Dissolution of pellets at 150°C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en-US" sz="1100" u="none" strike="noStrike">
                          <a:effectLst/>
                          <a:latin typeface="+mj-lt"/>
                        </a:rPr>
                        <a:t>No particles are formed when heated upto 200°C for 5 minutes in oil bath (Compare with sample3!)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21723766"/>
                  </a:ext>
                </a:extLst>
              </a:tr>
              <a:tr h="161701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S3-2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sample 3 heated to 260°C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  <a:latin typeface="+mj-lt"/>
                        </a:rPr>
                        <a:t>No visible change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5296902"/>
                  </a:ext>
                </a:extLst>
              </a:tr>
              <a:tr h="45141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S6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0.1g Gd-ac, 2.5g 1,3-BDO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228600" indent="-228600" algn="l" fontAlgn="b">
                        <a:buAutoNum type="arabicParenR"/>
                      </a:pPr>
                      <a:r>
                        <a:rPr lang="da-DK" sz="1100" u="none" strike="noStrike">
                          <a:effectLst/>
                          <a:latin typeface="+mj-lt"/>
                        </a:rPr>
                        <a:t>Pellets dissolve at 165-170°C</a:t>
                      </a:r>
                    </a:p>
                    <a:p>
                      <a:pPr marL="228600" indent="-228600" algn="l" fontAlgn="b">
                        <a:buAutoNum type="arabicParenR"/>
                      </a:pPr>
                      <a:r>
                        <a:rPr lang="da-DK" sz="1100" u="none" strike="noStrike">
                          <a:effectLst/>
                          <a:latin typeface="+mj-lt"/>
                        </a:rPr>
                        <a:t>Sudden particle formation at 180-190°C</a:t>
                      </a:r>
                      <a:endParaRPr lang="da-DK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51228749"/>
                  </a:ext>
                </a:extLst>
              </a:tr>
            </a:tbl>
          </a:graphicData>
        </a:graphic>
      </p:graphicFrame>
      <p:sp>
        <p:nvSpPr>
          <p:cNvPr id="15" name="Textfeld 14">
            <a:extLst>
              <a:ext uri="{FF2B5EF4-FFF2-40B4-BE49-F238E27FC236}">
                <a16:creationId xmlns:a16="http://schemas.microsoft.com/office/drawing/2014/main" id="{5F830543-3BF2-E50F-EED5-4597492BDE2B}"/>
              </a:ext>
            </a:extLst>
          </p:cNvPr>
          <p:cNvSpPr txBox="1"/>
          <p:nvPr/>
        </p:nvSpPr>
        <p:spPr>
          <a:xfrm>
            <a:off x="944880" y="5372100"/>
            <a:ext cx="61991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Ethylene glycol works, butanediol too, glycerol doesn’t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Ethylene glycol particles formed at 250°C (boiling point: 190°C)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Some PEG-1K stabilizes particles</a:t>
            </a:r>
          </a:p>
          <a:p>
            <a:endParaRPr lang="de-CH"/>
          </a:p>
        </p:txBody>
      </p:sp>
      <p:pic>
        <p:nvPicPr>
          <p:cNvPr id="4098" name="Picture 2" descr="Hydrothermal Synthesis Autoclave Reactor with PTFE Lined Vessel – Cambridge  Energy Solutions Ltd.">
            <a:extLst>
              <a:ext uri="{FF2B5EF4-FFF2-40B4-BE49-F238E27FC236}">
                <a16:creationId xmlns:a16="http://schemas.microsoft.com/office/drawing/2014/main" id="{5F3D610F-E715-2EE6-74E9-5742DB33F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655" y="4789767"/>
            <a:ext cx="1310005" cy="169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Light Bulb Idea Images - Free Download on Freepik">
            <a:extLst>
              <a:ext uri="{FF2B5EF4-FFF2-40B4-BE49-F238E27FC236}">
                <a16:creationId xmlns:a16="http://schemas.microsoft.com/office/drawing/2014/main" id="{E78D83B8-A602-7FC7-B67F-0A21E912A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404" y="5382816"/>
            <a:ext cx="825818" cy="82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128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04FE70-9057-4090-891A-99538C24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F6CB8-9391-4BED-909F-C47A979AE1C4}" type="datetime1">
              <a:rPr lang="de-DE" smtClean="0"/>
              <a:t>19.06.2023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18C788-A11D-4DAD-A286-AC78497C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1EF77D-59FC-4966-8AC7-7F66E5B0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32" y="627748"/>
            <a:ext cx="11323975" cy="454104"/>
          </a:xfrm>
        </p:spPr>
        <p:txBody>
          <a:bodyPr/>
          <a:lstStyle/>
          <a:p>
            <a:r>
              <a:rPr lang="de-DE" sz="2000" b="0">
                <a:latin typeface="Segoe UI Variable Text" pitchFamily="2" charset="0"/>
                <a:ea typeface="Batang" panose="02030600000101010101" pitchFamily="18" charset="-127"/>
                <a:cs typeface="Segoe UI Light" panose="020B0502040204020203" pitchFamily="34" charset="0"/>
              </a:rPr>
              <a:t>Scanning electron micrographs</a:t>
            </a:r>
            <a:endParaRPr lang="de-CH" sz="2000" b="0" dirty="0">
              <a:latin typeface="Segoe UI Variable Text" pitchFamily="2" charset="0"/>
              <a:ea typeface="Batang" panose="02030600000101010101" pitchFamily="18" charset="-127"/>
              <a:cs typeface="Segoe UI Light" panose="020B0502040204020203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1DAFB3-E9BC-410D-8A8E-F0D6B3E9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40279" y="6202046"/>
            <a:ext cx="4276480" cy="468312"/>
          </a:xfrm>
        </p:spPr>
        <p:txBody>
          <a:bodyPr/>
          <a:lstStyle/>
          <a:p>
            <a:r>
              <a:rPr lang="de-DE" dirty="0"/>
              <a:t>Pascal Studer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F830543-3BF2-E50F-EED5-4597492BDE2B}"/>
              </a:ext>
            </a:extLst>
          </p:cNvPr>
          <p:cNvSpPr txBox="1"/>
          <p:nvPr/>
        </p:nvSpPr>
        <p:spPr>
          <a:xfrm>
            <a:off x="635476" y="5406744"/>
            <a:ext cx="512685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Particles synthesized in ethylene glycol, without PEG-1K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Hydrothermal reactor @ 250°C</a:t>
            </a:r>
          </a:p>
          <a:p>
            <a:endParaRPr lang="de-CH" sz="1600"/>
          </a:p>
          <a:p>
            <a:endParaRPr lang="de-CH"/>
          </a:p>
        </p:txBody>
      </p:sp>
      <p:pic>
        <p:nvPicPr>
          <p:cNvPr id="12" name="Grafik 11" descr="Ein Bild, das Screenshot, Natur, Gelände, Astronomie enthält.&#10;&#10;Automatisch generierte Beschreibung">
            <a:extLst>
              <a:ext uri="{FF2B5EF4-FFF2-40B4-BE49-F238E27FC236}">
                <a16:creationId xmlns:a16="http://schemas.microsoft.com/office/drawing/2014/main" id="{6D3F6F49-DE62-1010-AA85-FBD1DE318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95" y="1356359"/>
            <a:ext cx="5275748" cy="3956811"/>
          </a:xfrm>
          <a:prstGeom prst="rect">
            <a:avLst/>
          </a:prstGeom>
        </p:spPr>
      </p:pic>
      <p:pic>
        <p:nvPicPr>
          <p:cNvPr id="17" name="Grafik 16" descr="Ein Bild, das Screenshot, Schwarzweiß, Schimmel, monochrom enthält.&#10;&#10;Automatisch generierte Beschreibung">
            <a:extLst>
              <a:ext uri="{FF2B5EF4-FFF2-40B4-BE49-F238E27FC236}">
                <a16:creationId xmlns:a16="http://schemas.microsoft.com/office/drawing/2014/main" id="{1F0FDDA9-6E0D-B2D9-A43E-38977F9B84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138" y="1356359"/>
            <a:ext cx="1960405" cy="147030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51488FB-13F2-C9A2-AE56-5E5B272DD973}"/>
              </a:ext>
            </a:extLst>
          </p:cNvPr>
          <p:cNvSpPr txBox="1"/>
          <p:nvPr/>
        </p:nvSpPr>
        <p:spPr>
          <a:xfrm>
            <a:off x="5762325" y="5406744"/>
            <a:ext cx="610615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Particles synthesized in ethylene glycol, with 5 wt. % PEG-1K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Hydrothermal reactor @ 250°C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/>
              <a:t>Less prone to sedimentation</a:t>
            </a:r>
          </a:p>
          <a:p>
            <a:endParaRPr lang="de-CH" sz="1600"/>
          </a:p>
          <a:p>
            <a:endParaRPr lang="de-CH"/>
          </a:p>
        </p:txBody>
      </p:sp>
      <p:pic>
        <p:nvPicPr>
          <p:cNvPr id="8" name="Grafik 7" descr="Ein Bild, das Natur, Screenshot, Astronomie enthält.&#10;&#10;Automatisch generierte Beschreibung">
            <a:extLst>
              <a:ext uri="{FF2B5EF4-FFF2-40B4-BE49-F238E27FC236}">
                <a16:creationId xmlns:a16="http://schemas.microsoft.com/office/drawing/2014/main" id="{F3D09470-DAF6-BDD0-44D5-3D7A9F809F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79" y="1362319"/>
            <a:ext cx="5267801" cy="3950851"/>
          </a:xfrm>
          <a:prstGeom prst="rect">
            <a:avLst/>
          </a:prstGeom>
        </p:spPr>
      </p:pic>
      <p:pic>
        <p:nvPicPr>
          <p:cNvPr id="7" name="Grafik 6" descr="Ein Bild, das Screenshot, Schwarzweiß, Röntgenfilm, monochrom enthält.&#10;&#10;Automatisch generierte Beschreibung">
            <a:extLst>
              <a:ext uri="{FF2B5EF4-FFF2-40B4-BE49-F238E27FC236}">
                <a16:creationId xmlns:a16="http://schemas.microsoft.com/office/drawing/2014/main" id="{6073C7A4-A984-700B-04C8-ECEC93334D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618" y="1356359"/>
            <a:ext cx="1996281" cy="149721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E1260798-54F1-229B-C6FC-0BE03B4013C1}"/>
              </a:ext>
            </a:extLst>
          </p:cNvPr>
          <p:cNvSpPr/>
          <p:nvPr/>
        </p:nvSpPr>
        <p:spPr>
          <a:xfrm>
            <a:off x="3844138" y="1356359"/>
            <a:ext cx="1960405" cy="14703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04A3911-1D02-DBE0-DBEA-371722D4CD14}"/>
              </a:ext>
            </a:extLst>
          </p:cNvPr>
          <p:cNvSpPr/>
          <p:nvPr/>
        </p:nvSpPr>
        <p:spPr>
          <a:xfrm>
            <a:off x="9354494" y="1356359"/>
            <a:ext cx="1960405" cy="14703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9060830"/>
      </p:ext>
    </p:extLst>
  </p:cSld>
  <p:clrMapOvr>
    <a:masterClrMapping/>
  </p:clrMapOvr>
</p:sld>
</file>

<file path=ppt/theme/theme1.xml><?xml version="1.0" encoding="utf-8"?>
<a:theme xmlns:a="http://schemas.openxmlformats.org/drawingml/2006/main" name="Folienmaster ETH Zuerich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Project_Proposal_New_Epoxy</Template>
  <TotalTime>0</TotalTime>
  <Words>955</Words>
  <Application>Microsoft Office PowerPoint</Application>
  <PresentationFormat>Benutzerdefiniert</PresentationFormat>
  <Paragraphs>264</Paragraphs>
  <Slides>17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Calibri</vt:lpstr>
      <vt:lpstr>Segoe UI Variable Text</vt:lpstr>
      <vt:lpstr>Wingdings</vt:lpstr>
      <vt:lpstr>Folienmaster ETH Zuerich</vt:lpstr>
      <vt:lpstr>Meeting  </vt:lpstr>
      <vt:lpstr>Toughness – SiO2 nanofiller system</vt:lpstr>
      <vt:lpstr>Toughness results – SiO2 nanofiller</vt:lpstr>
      <vt:lpstr>TEM imaging – SiO2 nanofiller</vt:lpstr>
      <vt:lpstr>Project INSITU</vt:lpstr>
      <vt:lpstr>Classical Polyol method recap</vt:lpstr>
      <vt:lpstr>Thermal decomposition paper</vt:lpstr>
      <vt:lpstr>Basic experiments</vt:lpstr>
      <vt:lpstr>Scanning electron micrographs</vt:lpstr>
      <vt:lpstr>Scanning electron micrographs</vt:lpstr>
      <vt:lpstr>TGA of commercial VS synthesized powders </vt:lpstr>
      <vt:lpstr>Wide-angle XRD Setup (Xeuss 3.0, G-floor, XRD platform)</vt:lpstr>
      <vt:lpstr>Wide-angle XRD before/after annealing at 800°C for 2 hours – Commercial powder </vt:lpstr>
      <vt:lpstr>Wide-angle XRD before/after annealing at 800°C for 2 hours </vt:lpstr>
      <vt:lpstr>Resins</vt:lpstr>
      <vt:lpstr>Particle functionalization</vt:lpstr>
      <vt:lpstr>Gd2O3 nanoparticles Characterization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new epoxy composite with unusual properties</dc:title>
  <dc:creator>Studer  Pascal</dc:creator>
  <cp:lastModifiedBy>Studer  Pascal</cp:lastModifiedBy>
  <cp:revision>324</cp:revision>
  <cp:lastPrinted>2013-06-08T11:22:51Z</cp:lastPrinted>
  <dcterms:created xsi:type="dcterms:W3CDTF">2020-10-27T11:55:45Z</dcterms:created>
  <dcterms:modified xsi:type="dcterms:W3CDTF">2023-06-19T14:05:19Z</dcterms:modified>
</cp:coreProperties>
</file>