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15" r:id="rId5"/>
    <p:sldMasterId id="2147483700" r:id="rId6"/>
    <p:sldMasterId id="2147483776" r:id="rId7"/>
  </p:sldMasterIdLst>
  <p:notesMasterIdLst>
    <p:notesMasterId r:id="rId20"/>
  </p:notesMasterIdLst>
  <p:handoutMasterIdLst>
    <p:handoutMasterId r:id="rId21"/>
  </p:handoutMasterIdLst>
  <p:sldIdLst>
    <p:sldId id="961" r:id="rId8"/>
    <p:sldId id="667" r:id="rId9"/>
    <p:sldId id="982" r:id="rId10"/>
    <p:sldId id="981" r:id="rId11"/>
    <p:sldId id="976" r:id="rId12"/>
    <p:sldId id="977" r:id="rId13"/>
    <p:sldId id="978" r:id="rId14"/>
    <p:sldId id="980" r:id="rId15"/>
    <p:sldId id="979" r:id="rId16"/>
    <p:sldId id="983" r:id="rId17"/>
    <p:sldId id="971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40" userDrawn="1">
          <p15:clr>
            <a:srgbClr val="A4A3A4"/>
          </p15:clr>
        </p15:guide>
        <p15:guide id="2" pos="1753" userDrawn="1">
          <p15:clr>
            <a:srgbClr val="A4A3A4"/>
          </p15:clr>
        </p15:guide>
        <p15:guide id="3" orient="horz" pos="270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7" orient="horz" pos="4065" userDrawn="1">
          <p15:clr>
            <a:srgbClr val="A4A3A4"/>
          </p15:clr>
        </p15:guide>
        <p15:guide id="8" pos="1980" userDrawn="1">
          <p15:clr>
            <a:srgbClr val="A4A3A4"/>
          </p15:clr>
        </p15:guide>
        <p15:guide id="9" orient="horz" pos="1480" userDrawn="1">
          <p15:clr>
            <a:srgbClr val="A4A3A4"/>
          </p15:clr>
        </p15:guide>
        <p15:guide id="11" orient="horz" pos="210" userDrawn="1">
          <p15:clr>
            <a:srgbClr val="A4A3A4"/>
          </p15:clr>
        </p15:guide>
        <p15:guide id="12" pos="1141" userDrawn="1">
          <p15:clr>
            <a:srgbClr val="A4A3A4"/>
          </p15:clr>
        </p15:guide>
        <p15:guide id="14" pos="5790" userDrawn="1">
          <p15:clr>
            <a:srgbClr val="A4A3A4"/>
          </p15:clr>
        </p15:guide>
        <p15:guide id="18" pos="234" userDrawn="1">
          <p15:clr>
            <a:srgbClr val="A4A3A4"/>
          </p15:clr>
        </p15:guide>
        <p15:guide id="20" pos="3046" userDrawn="1">
          <p15:clr>
            <a:srgbClr val="A4A3A4"/>
          </p15:clr>
        </p15:guide>
        <p15:guide id="24" pos="6425" userDrawn="1">
          <p15:clr>
            <a:srgbClr val="A4A3A4"/>
          </p15:clr>
        </p15:guide>
        <p15:guide id="25" pos="982" userDrawn="1">
          <p15:clr>
            <a:srgbClr val="A4A3A4"/>
          </p15:clr>
        </p15:guide>
        <p15:guide id="28" pos="688" userDrawn="1">
          <p15:clr>
            <a:srgbClr val="A4A3A4"/>
          </p15:clr>
        </p15:guide>
        <p15:guide id="29" pos="7673" userDrawn="1">
          <p15:clr>
            <a:srgbClr val="A4A3A4"/>
          </p15:clr>
        </p15:guide>
        <p15:guide id="30" pos="2615" userDrawn="1">
          <p15:clr>
            <a:srgbClr val="A4A3A4"/>
          </p15:clr>
        </p15:guide>
        <p15:guide id="31" orient="horz" pos="731" userDrawn="1">
          <p15:clr>
            <a:srgbClr val="A4A3A4"/>
          </p15:clr>
        </p15:guide>
        <p15:guide id="32" orient="horz" pos="1185" userDrawn="1">
          <p15:clr>
            <a:srgbClr val="A4A3A4"/>
          </p15:clr>
        </p15:guide>
        <p15:guide id="33" pos="4112" userDrawn="1">
          <p15:clr>
            <a:srgbClr val="A4A3A4"/>
          </p15:clr>
        </p15:guide>
        <p15:guide id="34" pos="7129" userDrawn="1">
          <p15:clr>
            <a:srgbClr val="A4A3A4"/>
          </p15:clr>
        </p15:guide>
        <p15:guide id="35" orient="horz" pos="4165" userDrawn="1">
          <p15:clr>
            <a:srgbClr val="A4A3A4"/>
          </p15:clr>
        </p15:guide>
        <p15:guide id="36" pos="3613" userDrawn="1">
          <p15:clr>
            <a:srgbClr val="A4A3A4"/>
          </p15:clr>
        </p15:guide>
        <p15:guide id="37" pos="3477" userDrawn="1">
          <p15:clr>
            <a:srgbClr val="A4A3A4"/>
          </p15:clr>
        </p15:guide>
        <p15:guide id="38" orient="horz" pos="3770" userDrawn="1">
          <p15:clr>
            <a:srgbClr val="A4A3A4"/>
          </p15:clr>
        </p15:guide>
        <p15:guide id="39" orient="horz" pos="125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6920"/>
    <a:srgbClr val="F08900"/>
    <a:srgbClr val="FF5A5A"/>
    <a:srgbClr val="FF6900"/>
    <a:srgbClr val="003088"/>
    <a:srgbClr val="00BED5"/>
    <a:srgbClr val="2E2D62"/>
    <a:srgbClr val="1E5DF8"/>
    <a:srgbClr val="FFFFFF"/>
    <a:srgbClr val="BE2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0"/>
    <p:restoredTop sz="94577"/>
  </p:normalViewPr>
  <p:slideViewPr>
    <p:cSldViewPr snapToGrid="0">
      <p:cViewPr varScale="1">
        <p:scale>
          <a:sx n="110" d="100"/>
          <a:sy n="110" d="100"/>
        </p:scale>
        <p:origin x="392" y="176"/>
      </p:cViewPr>
      <p:guideLst>
        <p:guide orient="horz" pos="2840"/>
        <p:guide pos="1753"/>
        <p:guide orient="horz" pos="2704"/>
        <p:guide pos="7355"/>
        <p:guide pos="3840"/>
        <p:guide orient="horz" pos="4065"/>
        <p:guide pos="1980"/>
        <p:guide orient="horz" pos="1480"/>
        <p:guide orient="horz" pos="210"/>
        <p:guide pos="1141"/>
        <p:guide pos="5790"/>
        <p:guide pos="234"/>
        <p:guide pos="3046"/>
        <p:guide pos="6425"/>
        <p:guide pos="982"/>
        <p:guide pos="688"/>
        <p:guide pos="7673"/>
        <p:guide pos="2615"/>
        <p:guide orient="horz" pos="731"/>
        <p:guide orient="horz" pos="1185"/>
        <p:guide pos="4112"/>
        <p:guide pos="7129"/>
        <p:guide orient="horz" pos="4165"/>
        <p:guide pos="3613"/>
        <p:guide pos="3477"/>
        <p:guide orient="horz" pos="3770"/>
        <p:guide orient="horz" pos="125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90891A3-B3BF-EE4A-B72F-9DC5677D8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CCA953-6AA9-784D-AA53-0836BF688D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19C7E-7B24-274E-8CB7-52C4522250E3}" type="datetimeFigureOut">
              <a:rPr lang="en-US" smtClean="0"/>
              <a:t>6/21/23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7EFAB-CFCF-A74D-B725-295B520F7A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AB5E6-26B5-1D41-A451-AE363F4C6B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41029-40F4-D847-893E-D265EE59D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45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705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619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10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9998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8278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51A27-3A46-6548-A658-AF078FEDC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3235BA-4644-F742-B68A-58857ABFA7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258F6-501F-DF4D-BC61-AD3F27C1A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1A04B-89FD-BB4A-BE38-11423AD0E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82FEF-A672-D74A-818C-FD7E25F8D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97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7BE78-2DAE-784C-8BDD-1ACFE9325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A6CBD-752B-C54A-9472-476012303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EB16F-2AF7-AF4F-BAC0-66A9F203F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97A28-8E57-8849-B304-4BD747CD2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34E1A-BF2D-3F43-B5E9-97AA6F77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339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4472D-C6B8-F544-BCBA-6D34B6B81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E73B32-686A-E649-86AB-3479FB66E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5A8D1-9377-1742-BBD6-21C94A27E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9E8E3-692C-EB47-AE32-1D59637AE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299E9-66F9-CC49-AF60-86ECA79F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617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E006E-3602-3240-801F-364000B45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A57B7-EF2C-3044-B58B-175EDDFEA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875FEF-E26D-7D4C-9207-D0510ACF4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407D9-439C-464B-B83C-AD392B6C6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BC8E8-C96E-A644-AFCF-9A484B2E3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BDBDA-2F87-E140-8669-57B9B712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972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C6AA6-F7E1-E941-BB92-88330D63E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13033-E229-2848-A214-6BD8D631D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B6FF0D-44BC-1845-ADBF-A1BDA30F4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43DBC9-6028-9A46-8CF4-7F90F03B2D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30AFFD-F8E0-FA48-8C05-C1EA3B8174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2EF13E-80AE-2F4B-99DD-2E1E85DF1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6/21/23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D6405-91B4-B742-BE0F-74FC8409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47248F-EB72-3A40-8C00-44A631D3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87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29E50-BA89-B14D-B9B0-2C2D41422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63D20A-A613-5C4C-A2D9-3F3716F24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6/21/23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434657-A7D5-C94F-8190-795F9A70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68932-BF18-6D41-AAA1-AA62712FC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636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04FA24-B38B-8E42-AD9A-46A8FE745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6/21/23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5B9E2C-DF1C-3348-A7D0-868403EF1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C3B7E-3AE4-3248-816B-42AEABE32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979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46E7B-2B21-4349-A5E8-F51BDA4F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00EC2-20B6-564C-B497-8BC94D18A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D7AB7-03F9-CB44-8B65-1FA651581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543C11-7DE1-A040-A366-66CFE0770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8A39E-CEDC-5D45-B7A7-427E12AD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3EE87-F227-0641-991C-BC2504CBA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507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36682-8C5D-5446-8420-6965F374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959B58-CA83-2541-BFBB-72A596B18F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69452C-75B1-A440-9A3E-16096BEAA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3ABED3-0D2E-C24F-AB08-D6551BC9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B2E6C-CD2C-CD47-A952-D2C835A6B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FB704-2EF3-024E-A7B5-B19083B6B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491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64499-2F4D-F54B-B034-112AA6F67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82BD32-AEFC-9C43-9EC4-4770BA5A5B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B193B-4C5C-8349-A401-B84C817E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25579-668C-6E4A-9506-5AD2E00C5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93645-915D-A945-A086-86CD13508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992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D6932E-B973-1440-8C8A-A20FC31CE2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C55602-66E9-6A44-8E3B-7944447C11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233EE-C4AC-3944-8F41-167DE075E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DC9E0-7443-FC45-B98E-6EEECFAD3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199EE-E38E-C842-82B0-22CAA11BE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073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6478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461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701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1574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8373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1093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10886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6879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0289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887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33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69499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9947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C2532C7-2F5B-1D4C-AABE-7920BCE81ADB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rcRect/>
          <a:stretch/>
        </p:blipFill>
        <p:spPr>
          <a:xfrm>
            <a:off x="131244" y="5733029"/>
            <a:ext cx="2352675" cy="1010412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7" r:id="rId12"/>
    <p:sldLayoutId id="2147483698" r:id="rId13"/>
    <p:sldLayoutId id="214748369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3657" userDrawn="1">
          <p15:clr>
            <a:srgbClr val="F26B43"/>
          </p15:clr>
        </p15:guide>
        <p15:guide id="4" orient="horz" pos="3997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pos="166" userDrawn="1">
          <p15:clr>
            <a:srgbClr val="F26B43"/>
          </p15:clr>
        </p15:guide>
        <p15:guide id="7" pos="778" userDrawn="1">
          <p15:clr>
            <a:srgbClr val="F26B43"/>
          </p15:clr>
        </p15:guide>
        <p15:guide id="8" pos="1504" userDrawn="1">
          <p15:clr>
            <a:srgbClr val="F26B43"/>
          </p15:clr>
        </p15:guide>
        <p15:guide id="9" orient="horz" pos="406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F700E1-8806-684B-92DD-38F427D72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64E7C5-4BAD-EE4F-97FA-4ABC35C18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F891B-020E-3848-8F43-83411742EA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F4130-B4A6-894D-B490-953E3F85E7B4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B35C3-6F52-0E4C-9B18-32A0FD1E7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25824-A379-764C-93C6-08FD5AE01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7A6D54-AC15-8A4B-A922-13EEDB57B1E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72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8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166" userDrawn="1">
          <p15:clr>
            <a:srgbClr val="F26B43"/>
          </p15:clr>
        </p15:guide>
        <p15:guide id="4" pos="1481" userDrawn="1">
          <p15:clr>
            <a:srgbClr val="F26B43"/>
          </p15:clr>
        </p15:guide>
        <p15:guide id="5" pos="756" userDrawn="1">
          <p15:clr>
            <a:srgbClr val="F26B43"/>
          </p15:clr>
        </p15:guide>
        <p15:guide id="6" orient="horz" pos="3657" userDrawn="1">
          <p15:clr>
            <a:srgbClr val="F26B43"/>
          </p15:clr>
        </p15:guide>
        <p15:guide id="7" orient="horz" pos="4156" userDrawn="1">
          <p15:clr>
            <a:srgbClr val="F26B43"/>
          </p15:clr>
        </p15:guide>
        <p15:guide id="8" orient="horz" pos="3997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6F0458-1043-DD48-BCF5-887F260443B1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972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026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5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3657" userDrawn="1">
          <p15:clr>
            <a:srgbClr val="F26B43"/>
          </p15:clr>
        </p15:guide>
        <p15:guide id="4" orient="horz" pos="3997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pos="166" userDrawn="1">
          <p15:clr>
            <a:srgbClr val="F26B43"/>
          </p15:clr>
        </p15:guide>
        <p15:guide id="7" pos="778" userDrawn="1">
          <p15:clr>
            <a:srgbClr val="F26B43"/>
          </p15:clr>
        </p15:guide>
        <p15:guide id="8" pos="1504" userDrawn="1">
          <p15:clr>
            <a:srgbClr val="F26B43"/>
          </p15:clr>
        </p15:guide>
        <p15:guide id="9" orient="horz" pos="40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emf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4.png"/><Relationship Id="rId11" Type="http://schemas.openxmlformats.org/officeDocument/2006/relationships/hyperlink" Target="mailto:Vassil.Alexandrov@stfc.ac.uk" TargetMode="External"/><Relationship Id="rId5" Type="http://schemas.openxmlformats.org/officeDocument/2006/relationships/image" Target="../media/image1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kri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artree.stfc.ac.uk/training-skills/" TargetMode="External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5102595-480A-0C4D-8270-9D40FCE49A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48" t="-1407" r="20198" b="5035"/>
          <a:stretch/>
        </p:blipFill>
        <p:spPr>
          <a:xfrm>
            <a:off x="3359992" y="-101600"/>
            <a:ext cx="9409112" cy="69596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296669" y="3288306"/>
            <a:ext cx="7144294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spc="-150" dirty="0" err="1">
                <a:latin typeface="Arial"/>
                <a:cs typeface="Arial"/>
              </a:rPr>
              <a:t>ExaTEPP</a:t>
            </a:r>
            <a:r>
              <a:rPr lang="en-US" sz="4800" b="1" spc="-150" dirty="0">
                <a:latin typeface="Arial"/>
                <a:cs typeface="Arial"/>
              </a:rPr>
              <a:t> – Knowledge Exchange </a:t>
            </a:r>
            <a:r>
              <a:rPr lang="en-US" sz="4800" b="1" spc="-150">
                <a:latin typeface="Arial"/>
                <a:cs typeface="Arial"/>
              </a:rPr>
              <a:t>and Training</a:t>
            </a:r>
            <a:endParaRPr lang="en-US" sz="4800" b="1" spc="-150" dirty="0">
              <a:latin typeface="Arial"/>
              <a:cs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294830" y="4966927"/>
            <a:ext cx="5745669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400" dirty="0">
                <a:latin typeface="Arial"/>
                <a:cs typeface="Arial"/>
              </a:rPr>
              <a:t>Vassil </a:t>
            </a:r>
            <a:r>
              <a:rPr lang="en-GB" sz="2400" dirty="0" err="1">
                <a:latin typeface="Arial"/>
                <a:cs typeface="Arial"/>
              </a:rPr>
              <a:t>Alexandrov</a:t>
            </a:r>
            <a:r>
              <a:rPr lang="en-GB" sz="2400" dirty="0">
                <a:latin typeface="Arial"/>
                <a:cs typeface="Arial"/>
              </a:rPr>
              <a:t> and Nia </a:t>
            </a:r>
            <a:r>
              <a:rPr lang="en-GB" sz="2400" dirty="0" err="1">
                <a:latin typeface="Arial"/>
                <a:cs typeface="Arial"/>
              </a:rPr>
              <a:t>Alexandrov</a:t>
            </a:r>
            <a:endParaRPr lang="en-US" dirty="0"/>
          </a:p>
          <a:p>
            <a:r>
              <a:rPr lang="en-GB" sz="2400" dirty="0">
                <a:latin typeface="Arial"/>
                <a:cs typeface="Arial"/>
              </a:rPr>
              <a:t>Hartree Centre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AEF60E3-5ED4-A441-87BF-145C86F0269E}"/>
              </a:ext>
            </a:extLst>
          </p:cNvPr>
          <p:cNvSpPr/>
          <p:nvPr/>
        </p:nvSpPr>
        <p:spPr>
          <a:xfrm>
            <a:off x="10482057" y="1869982"/>
            <a:ext cx="2275840" cy="1176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480" t="50485" r="18482" b="2465"/>
          <a:stretch/>
        </p:blipFill>
        <p:spPr>
          <a:xfrm rot="5400000">
            <a:off x="6910747" y="1575508"/>
            <a:ext cx="6858000" cy="37069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DE3690-5535-C74B-B155-ACB201E96A9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51200" y="140400"/>
            <a:ext cx="361950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07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496F0-E878-6B46-84A4-ACA1C8B85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latin typeface="+mn-lt"/>
                <a:ea typeface="+mn-ea"/>
                <a:cs typeface="+mn-cs"/>
              </a:rPr>
              <a:t>Dissemination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97C9AD1-824B-C84D-B3E1-E114DA891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page &amp; shared work space behind login</a:t>
            </a:r>
          </a:p>
          <a:p>
            <a:endParaRPr lang="en-US" dirty="0"/>
          </a:p>
          <a:p>
            <a:r>
              <a:rPr lang="en-US" dirty="0"/>
              <a:t>social media around events (8)</a:t>
            </a:r>
          </a:p>
          <a:p>
            <a:endParaRPr lang="en-US" dirty="0"/>
          </a:p>
          <a:p>
            <a:r>
              <a:rPr lang="en-US" dirty="0"/>
              <a:t>Letter x4</a:t>
            </a:r>
          </a:p>
          <a:p>
            <a:endParaRPr lang="en-US" dirty="0"/>
          </a:p>
          <a:p>
            <a:r>
              <a:rPr lang="en-US" dirty="0"/>
              <a:t>outreach material (?)</a:t>
            </a:r>
          </a:p>
        </p:txBody>
      </p:sp>
    </p:spTree>
    <p:extLst>
      <p:ext uri="{BB962C8B-B14F-4D97-AF65-F5344CB8AC3E}">
        <p14:creationId xmlns:p14="http://schemas.microsoft.com/office/powerpoint/2010/main" val="951842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156205" y="345182"/>
            <a:ext cx="1193171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latin typeface="Arial"/>
                <a:cs typeface="Arial"/>
              </a:rPr>
              <a:t>Application areas industry (incl. public sector) </a:t>
            </a:r>
            <a:endParaRPr lang="en-US" sz="4400" b="1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031E0E-7B73-C24F-B7CF-E006CEBB9629}"/>
              </a:ext>
            </a:extLst>
          </p:cNvPr>
          <p:cNvSpPr txBox="1"/>
          <p:nvPr/>
        </p:nvSpPr>
        <p:spPr>
          <a:xfrm>
            <a:off x="481222" y="1059470"/>
            <a:ext cx="113074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Hartree is supporting digital innovation in the following thematic application areas with a sector based approach, underpinned by transferable technologies and skills to ensure maximum impact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C987991-E07E-9246-A9BD-2E4FA5BD671B}"/>
              </a:ext>
            </a:extLst>
          </p:cNvPr>
          <p:cNvSpPr/>
          <p:nvPr/>
        </p:nvSpPr>
        <p:spPr>
          <a:xfrm>
            <a:off x="3199278" y="1887900"/>
            <a:ext cx="1839685" cy="13016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Materials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8710D1-D911-584D-A1B8-2F9C0DB43542}"/>
              </a:ext>
            </a:extLst>
          </p:cNvPr>
          <p:cNvSpPr/>
          <p:nvPr/>
        </p:nvSpPr>
        <p:spPr>
          <a:xfrm>
            <a:off x="5151878" y="1887900"/>
            <a:ext cx="1839685" cy="13016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Transport, Logistics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CD4C65-32F3-D043-B10B-A98E779C93EF}"/>
              </a:ext>
            </a:extLst>
          </p:cNvPr>
          <p:cNvSpPr/>
          <p:nvPr/>
        </p:nvSpPr>
        <p:spPr>
          <a:xfrm>
            <a:off x="7104479" y="1887900"/>
            <a:ext cx="1968084" cy="13016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Health, Wellbeing &amp; Life Science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EC29DC-9A96-774D-8D53-496F23569320}"/>
              </a:ext>
            </a:extLst>
          </p:cNvPr>
          <p:cNvSpPr/>
          <p:nvPr/>
        </p:nvSpPr>
        <p:spPr>
          <a:xfrm>
            <a:off x="3181037" y="3363057"/>
            <a:ext cx="1898370" cy="13016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Environment, Energy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DDC354-75D6-014D-8BDA-A198B6A0291A}"/>
              </a:ext>
            </a:extLst>
          </p:cNvPr>
          <p:cNvSpPr/>
          <p:nvPr/>
        </p:nvSpPr>
        <p:spPr>
          <a:xfrm>
            <a:off x="5169379" y="3366220"/>
            <a:ext cx="1872126" cy="13016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Industry 4.0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9BC715-CE10-CE41-94E9-179BD2D866ED}"/>
              </a:ext>
            </a:extLst>
          </p:cNvPr>
          <p:cNvSpPr/>
          <p:nvPr/>
        </p:nvSpPr>
        <p:spPr>
          <a:xfrm>
            <a:off x="7174192" y="3359655"/>
            <a:ext cx="1898370" cy="13016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Process Engineering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18EE4A-0696-194B-B4E8-0B39545F58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496" b="496"/>
          <a:stretch/>
        </p:blipFill>
        <p:spPr>
          <a:xfrm>
            <a:off x="9328970" y="1887900"/>
            <a:ext cx="2176193" cy="10509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3C817F6-8854-FC47-9C43-56400ECED05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056" t="-2057" r="-1"/>
          <a:stretch/>
        </p:blipFill>
        <p:spPr>
          <a:xfrm>
            <a:off x="9277300" y="3127976"/>
            <a:ext cx="2227863" cy="11895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FD9E23C-F9A9-E24E-A6BE-80286B8523E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204" t="11654"/>
          <a:stretch/>
        </p:blipFill>
        <p:spPr>
          <a:xfrm>
            <a:off x="563342" y="1887900"/>
            <a:ext cx="2219546" cy="10509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C7E56C-BDBC-0943-AA57-CC91D3F266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681" y="3127977"/>
            <a:ext cx="2219546" cy="118956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586B4B0-D807-2345-B09E-2836793BBBF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9602"/>
          <a:stretch/>
        </p:blipFill>
        <p:spPr>
          <a:xfrm>
            <a:off x="560681" y="4506686"/>
            <a:ext cx="2219546" cy="12664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3FB22CD-6DF1-054E-BFEF-5893B9428F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13043" y="4506686"/>
            <a:ext cx="2227863" cy="119401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C72473F-FA36-D743-879E-5C0F57EEE715}"/>
              </a:ext>
            </a:extLst>
          </p:cNvPr>
          <p:cNvSpPr/>
          <p:nvPr/>
        </p:nvSpPr>
        <p:spPr>
          <a:xfrm>
            <a:off x="3181037" y="4785215"/>
            <a:ext cx="1880129" cy="11940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Nuclear Fusion &amp; cognate areas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99429B-DA07-1C4D-92A3-719428C9B76A}"/>
              </a:ext>
            </a:extLst>
          </p:cNvPr>
          <p:cNvSpPr/>
          <p:nvPr/>
        </p:nvSpPr>
        <p:spPr>
          <a:xfrm>
            <a:off x="5161376" y="4785215"/>
            <a:ext cx="1880129" cy="11940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Security and Defense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9C14DB5-49CE-8D49-AFC0-4BB3168CAC4F}"/>
              </a:ext>
            </a:extLst>
          </p:cNvPr>
          <p:cNvSpPr/>
          <p:nvPr/>
        </p:nvSpPr>
        <p:spPr>
          <a:xfrm>
            <a:off x="7192434" y="4785215"/>
            <a:ext cx="1880129" cy="11940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Smart  Regions </a:t>
            </a:r>
          </a:p>
        </p:txBody>
      </p:sp>
    </p:spTree>
    <p:extLst>
      <p:ext uri="{BB962C8B-B14F-4D97-AF65-F5344CB8AC3E}">
        <p14:creationId xmlns:p14="http://schemas.microsoft.com/office/powerpoint/2010/main" val="1559005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33CB272B-4841-644A-ADBC-0583BB293CD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159" b="8841"/>
          <a:stretch/>
        </p:blipFill>
        <p:spPr>
          <a:xfrm rot="10800000">
            <a:off x="5827058" y="0"/>
            <a:ext cx="12192000" cy="3429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D0B5B3-E5EE-2940-A0ED-26727C02B16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51200" y="140400"/>
            <a:ext cx="3619500" cy="15544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96A358-CF8A-9741-9C85-A77CCE375E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2179" y="2813050"/>
            <a:ext cx="7442200" cy="1231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AA7269-FB1A-CA42-8EFB-FB8048104F51}"/>
              </a:ext>
            </a:extLst>
          </p:cNvPr>
          <p:cNvSpPr txBox="1"/>
          <p:nvPr/>
        </p:nvSpPr>
        <p:spPr>
          <a:xfrm>
            <a:off x="-1110866" y="3573418"/>
            <a:ext cx="7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192CA47-4254-8745-8E42-29B01045328B}"/>
              </a:ext>
            </a:extLst>
          </p:cNvPr>
          <p:cNvGrpSpPr/>
          <p:nvPr/>
        </p:nvGrpSpPr>
        <p:grpSpPr>
          <a:xfrm>
            <a:off x="5648393" y="5904000"/>
            <a:ext cx="2437037" cy="338554"/>
            <a:chOff x="5189914" y="5904000"/>
            <a:chExt cx="2437037" cy="33855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22EBE48-06F0-5046-8489-90BD776AE4EA}"/>
                </a:ext>
              </a:extLst>
            </p:cNvPr>
            <p:cNvSpPr/>
            <p:nvPr/>
          </p:nvSpPr>
          <p:spPr>
            <a:xfrm>
              <a:off x="5484951" y="5904000"/>
              <a:ext cx="21420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STFC Hartree Centre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3EF3E15-E0C8-424D-9F1F-FD6816895CB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5189914" y="5917069"/>
              <a:ext cx="383540" cy="307848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BB47A29-78F0-DD4E-9A5D-B91CAA1F1D90}"/>
              </a:ext>
            </a:extLst>
          </p:cNvPr>
          <p:cNvGrpSpPr/>
          <p:nvPr/>
        </p:nvGrpSpPr>
        <p:grpSpPr>
          <a:xfrm>
            <a:off x="3266200" y="5904254"/>
            <a:ext cx="1865340" cy="338554"/>
            <a:chOff x="2418046" y="5904254"/>
            <a:chExt cx="1865340" cy="33855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D2F9C90-4F5F-C646-B06B-DFD755F1E99B}"/>
                </a:ext>
              </a:extLst>
            </p:cNvPr>
            <p:cNvSpPr/>
            <p:nvPr/>
          </p:nvSpPr>
          <p:spPr>
            <a:xfrm>
              <a:off x="2591386" y="5904254"/>
              <a:ext cx="16920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@</a:t>
              </a:r>
              <a:r>
                <a:rPr lang="en-GB" sz="16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HartreeCentre</a:t>
              </a: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7" name="Picture 26" descr="A close-up of a person's face&#10;&#10;Description automatically generated with low confidence">
              <a:extLst>
                <a:ext uri="{FF2B5EF4-FFF2-40B4-BE49-F238E27FC236}">
                  <a16:creationId xmlns:a16="http://schemas.microsoft.com/office/drawing/2014/main" id="{4F8B2B32-85F7-2144-B426-20FC458D652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418046" y="5994000"/>
              <a:ext cx="236330" cy="194400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93B05B2-A219-C548-81C1-86F275C10E78}"/>
              </a:ext>
            </a:extLst>
          </p:cNvPr>
          <p:cNvGrpSpPr/>
          <p:nvPr/>
        </p:nvGrpSpPr>
        <p:grpSpPr>
          <a:xfrm>
            <a:off x="723346" y="5904254"/>
            <a:ext cx="1911969" cy="338554"/>
            <a:chOff x="381600" y="5904254"/>
            <a:chExt cx="1911969" cy="338554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E963220-C494-4A4C-9C12-A8D1763A6859}"/>
                </a:ext>
              </a:extLst>
            </p:cNvPr>
            <p:cNvSpPr/>
            <p:nvPr/>
          </p:nvSpPr>
          <p:spPr>
            <a:xfrm>
              <a:off x="547892" y="5904254"/>
              <a:ext cx="174567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hartree.stfc.ac.uk</a:t>
              </a: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21529C3-848A-8846-B6F0-FC20AC4ADE4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81600" y="5969000"/>
              <a:ext cx="209550" cy="193675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C9DE94-F52A-A843-8FC7-AAE7873A39BB}"/>
              </a:ext>
            </a:extLst>
          </p:cNvPr>
          <p:cNvGrpSpPr/>
          <p:nvPr/>
        </p:nvGrpSpPr>
        <p:grpSpPr>
          <a:xfrm>
            <a:off x="8688341" y="5904000"/>
            <a:ext cx="2331667" cy="338554"/>
            <a:chOff x="8229862" y="5904000"/>
            <a:chExt cx="2331667" cy="33855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160A167-012A-D147-92C4-0954E18B7877}"/>
                </a:ext>
              </a:extLst>
            </p:cNvPr>
            <p:cNvSpPr/>
            <p:nvPr/>
          </p:nvSpPr>
          <p:spPr>
            <a:xfrm>
              <a:off x="8419529" y="5904000"/>
              <a:ext cx="21420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hartree@stfc.ac.uk</a:t>
              </a: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" name="Picture 10" descr="A black and white logo&#10;&#10;Description automatically generated with medium confidence">
              <a:extLst>
                <a:ext uri="{FF2B5EF4-FFF2-40B4-BE49-F238E27FC236}">
                  <a16:creationId xmlns:a16="http://schemas.microsoft.com/office/drawing/2014/main" id="{88E7CEBB-B713-C34C-90E6-5DF97284E8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229862" y="5990254"/>
              <a:ext cx="229235" cy="161671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1379538" y="4317397"/>
            <a:ext cx="71748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>
                <a:solidFill>
                  <a:srgbClr val="2E2C61"/>
                </a:solidFill>
                <a:latin typeface="Arial" panose="020B0604020202020204"/>
              </a:rPr>
              <a:t>Vassil </a:t>
            </a:r>
            <a:r>
              <a:rPr lang="en-GB" sz="2000" b="1" err="1">
                <a:solidFill>
                  <a:srgbClr val="2E2C61"/>
                </a:solidFill>
                <a:latin typeface="Arial" panose="020B0604020202020204"/>
              </a:rPr>
              <a:t>Alexandrov</a:t>
            </a:r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11"/>
              </a:rPr>
              <a:t>Vassil.Alexandrov@stfc.ac.uk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730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704281" y="326101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spc="-150" dirty="0">
                <a:solidFill>
                  <a:srgbClr val="2E2C61"/>
                </a:solidFill>
                <a:latin typeface="Calibri" panose="020F0502020204030204"/>
                <a:cs typeface="Arial" panose="020B0604020202020204" pitchFamily="34" charset="0"/>
              </a:rPr>
              <a:t>Knowledge Exchange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885900" y="7161914"/>
            <a:ext cx="10719460" cy="2559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-100" normalizeH="0" baseline="0" noProof="0">
                <a:ln>
                  <a:noFill/>
                </a:ln>
                <a:solidFill>
                  <a:srgbClr val="FF5A5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Headings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 headings to help people navigate through your content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headings, use a font size that is at least 20% larger than the normal text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 </a:t>
            </a:r>
            <a:r>
              <a:rPr kumimoji="0" lang="en-GB" sz="2400" b="1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bold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for further emphasis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add extra space around headings and between paragraphs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ensure </a:t>
            </a:r>
            <a:r>
              <a:rPr kumimoji="0" lang="en-GB" sz="2400" b="0" i="0" u="sng" strike="noStrike" kern="1200" cap="none" spc="0" normalizeH="0" baseline="0" noProof="0">
                <a:ln>
                  <a:noFill/>
                </a:ln>
                <a:solidFill>
                  <a:srgbClr val="FF5A5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hyperlinks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look different from headings and normal text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66C80EFA-2A96-7449-9951-A607C708EFE0}"/>
              </a:ext>
            </a:extLst>
          </p:cNvPr>
          <p:cNvSpPr txBox="1">
            <a:spLocks/>
          </p:cNvSpPr>
          <p:nvPr/>
        </p:nvSpPr>
        <p:spPr>
          <a:xfrm>
            <a:off x="596197" y="920747"/>
            <a:ext cx="10999606" cy="5016506"/>
          </a:xfrm>
          <a:prstGeom prst="rect">
            <a:avLst/>
          </a:prstGeom>
        </p:spPr>
        <p:txBody>
          <a:bodyPr lIns="91440" tIns="45720" rIns="91440" bIns="4572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Arial"/>
                <a:cs typeface="Arial"/>
              </a:rPr>
              <a:t>Participating in EXCALIBUR KE regular meetings</a:t>
            </a:r>
          </a:p>
          <a:p>
            <a:r>
              <a:rPr lang="en-GB" sz="2400" dirty="0">
                <a:latin typeface="Arial"/>
                <a:cs typeface="Arial"/>
              </a:rPr>
              <a:t>Exascale Computing Workshop at Hartree – May 2023 (86 – (14+10))</a:t>
            </a:r>
          </a:p>
          <a:p>
            <a:r>
              <a:rPr lang="en-GB" sz="2400" dirty="0">
                <a:latin typeface="Arial"/>
                <a:cs typeface="Arial"/>
              </a:rPr>
              <a:t>KE with Hartree – UKAEA team working on modelling and simulation in the area of Nuclear Fusion ( through Hartree - UKAEA joint centre of excellence in extreme scale computing in fusion) 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/>
                <a:cs typeface="Arial"/>
              </a:rPr>
              <a:t>Considering KE in the area of performance portability (transferring approaches from Hartree’s work with the </a:t>
            </a:r>
            <a:r>
              <a:rPr lang="en-GB" sz="2400" dirty="0" err="1">
                <a:latin typeface="Arial"/>
                <a:cs typeface="Arial"/>
              </a:rPr>
              <a:t>MetOffice</a:t>
            </a:r>
            <a:r>
              <a:rPr lang="en-GB" sz="2400" dirty="0">
                <a:latin typeface="Arial"/>
                <a:cs typeface="Arial"/>
              </a:rPr>
              <a:t>.</a:t>
            </a:r>
          </a:p>
          <a:p>
            <a:r>
              <a:rPr lang="en-GB" sz="2400" dirty="0">
                <a:latin typeface="Arial"/>
                <a:cs typeface="Arial"/>
              </a:rPr>
              <a:t>KE with ECP – USA project through participating in particular deep dives of relevance to </a:t>
            </a:r>
            <a:r>
              <a:rPr lang="en-GB" sz="2400" dirty="0" err="1">
                <a:latin typeface="Arial"/>
                <a:cs typeface="Arial"/>
              </a:rPr>
              <a:t>ExaTEPP</a:t>
            </a:r>
            <a:r>
              <a:rPr lang="en-GB" sz="2400" dirty="0">
                <a:latin typeface="Arial"/>
                <a:cs typeface="Arial"/>
              </a:rPr>
              <a:t> in particular with ORNL and LLNL.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11233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82D64-92D5-8D4F-B443-55B064B69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005" y="388275"/>
            <a:ext cx="10515600" cy="1325563"/>
          </a:xfrm>
        </p:spPr>
        <p:txBody>
          <a:bodyPr/>
          <a:lstStyle/>
          <a:p>
            <a:r>
              <a:rPr lang="en-US" b="1" spc="-150" dirty="0">
                <a:solidFill>
                  <a:srgbClr val="2E2C61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General Points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BFC92-237A-9744-BDBE-D257E3147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Technical Course suitable across science domains with case studies inn particular use in PP</a:t>
            </a:r>
          </a:p>
          <a:p>
            <a:r>
              <a:rPr lang="en-US" dirty="0"/>
              <a:t>Blended mode of delivery: self learning materials with scheduled life online tutorials/discussions on introductory and learner level</a:t>
            </a:r>
          </a:p>
          <a:p>
            <a:r>
              <a:rPr lang="en-US" dirty="0"/>
              <a:t>Presential courses on independent user level and workshops on practitioner level</a:t>
            </a:r>
          </a:p>
          <a:p>
            <a:r>
              <a:rPr lang="en-US" dirty="0"/>
              <a:t>Training Steering Group</a:t>
            </a:r>
          </a:p>
        </p:txBody>
      </p:sp>
    </p:spTree>
    <p:extLst>
      <p:ext uri="{BB962C8B-B14F-4D97-AF65-F5344CB8AC3E}">
        <p14:creationId xmlns:p14="http://schemas.microsoft.com/office/powerpoint/2010/main" val="951154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5C7E3-C786-604A-A864-2E909A27D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8521"/>
            <a:ext cx="10515600" cy="1325563"/>
          </a:xfrm>
        </p:spPr>
        <p:txBody>
          <a:bodyPr/>
          <a:lstStyle/>
          <a:p>
            <a:r>
              <a:rPr lang="en-US" sz="4000" b="1" dirty="0">
                <a:latin typeface="+mn-lt"/>
                <a:ea typeface="+mn-ea"/>
                <a:cs typeface="+mn-cs"/>
              </a:rPr>
              <a:t>Training and Upskilling – </a:t>
            </a:r>
            <a:r>
              <a:rPr lang="en-US" sz="4000" b="1" dirty="0" err="1">
                <a:latin typeface="+mn-lt"/>
                <a:ea typeface="+mn-ea"/>
                <a:cs typeface="+mn-cs"/>
              </a:rPr>
              <a:t>Stearing</a:t>
            </a:r>
            <a:r>
              <a:rPr lang="en-US" sz="4000" b="1" dirty="0">
                <a:latin typeface="+mn-lt"/>
                <a:ea typeface="+mn-ea"/>
                <a:cs typeface="+mn-cs"/>
              </a:rPr>
              <a:t> Group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FE6F8D-7C7C-7345-A33D-36EF95D3A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V. </a:t>
            </a:r>
            <a:r>
              <a:rPr lang="en-US" dirty="0" err="1"/>
              <a:t>Alexandrov</a:t>
            </a:r>
            <a:r>
              <a:rPr lang="en-US" dirty="0"/>
              <a:t>, N. </a:t>
            </a:r>
            <a:r>
              <a:rPr lang="en-US" dirty="0" err="1"/>
              <a:t>Alexandrov</a:t>
            </a:r>
            <a:r>
              <a:rPr lang="en-US" dirty="0"/>
              <a:t>, Sue Thorne,</a:t>
            </a:r>
          </a:p>
          <a:p>
            <a:r>
              <a:rPr lang="en-US" dirty="0"/>
              <a:t>Representative from EXCALIBUR KE network, </a:t>
            </a:r>
          </a:p>
          <a:p>
            <a:r>
              <a:rPr lang="en-US" dirty="0"/>
              <a:t>Davide </a:t>
            </a:r>
            <a:r>
              <a:rPr lang="en-US" dirty="0" err="1"/>
              <a:t>Constanzo</a:t>
            </a:r>
            <a:r>
              <a:rPr lang="en-US" dirty="0"/>
              <a:t>, </a:t>
            </a:r>
          </a:p>
          <a:p>
            <a:r>
              <a:rPr lang="en-US" dirty="0"/>
              <a:t>Luigi Del </a:t>
            </a:r>
            <a:r>
              <a:rPr lang="en-US" dirty="0" err="1"/>
              <a:t>Debio</a:t>
            </a:r>
            <a:r>
              <a:rPr lang="en-US" dirty="0"/>
              <a:t>, </a:t>
            </a:r>
          </a:p>
          <a:p>
            <a:r>
              <a:rPr lang="en-US" dirty="0" err="1"/>
              <a:t>Biagio</a:t>
            </a:r>
            <a:r>
              <a:rPr lang="en-US" dirty="0"/>
              <a:t> </a:t>
            </a:r>
            <a:r>
              <a:rPr lang="en-US" dirty="0" err="1"/>
              <a:t>Lucini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04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9EC34B9-4178-6E43-A789-AE1FBFD0FCF4}"/>
              </a:ext>
            </a:extLst>
          </p:cNvPr>
          <p:cNvSpPr txBox="1"/>
          <p:nvPr/>
        </p:nvSpPr>
        <p:spPr>
          <a:xfrm>
            <a:off x="696734" y="501730"/>
            <a:ext cx="11301411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b="1" dirty="0"/>
              <a:t>Training and Upskilling for the project</a:t>
            </a:r>
            <a:endParaRPr lang="en-US" b="1" dirty="0"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E9F437-F92B-F1C1-7CDF-323C2D050FA6}"/>
              </a:ext>
            </a:extLst>
          </p:cNvPr>
          <p:cNvSpPr txBox="1"/>
          <p:nvPr/>
        </p:nvSpPr>
        <p:spPr>
          <a:xfrm>
            <a:off x="3240215" y="1894703"/>
            <a:ext cx="247135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F04267-44BD-74D9-95EA-8150C6DFBCE7}"/>
              </a:ext>
            </a:extLst>
          </p:cNvPr>
          <p:cNvSpPr txBox="1"/>
          <p:nvPr/>
        </p:nvSpPr>
        <p:spPr>
          <a:xfrm>
            <a:off x="695575" y="1553779"/>
            <a:ext cx="10225553" cy="517064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dirty="0">
                <a:solidFill>
                  <a:srgbClr val="000000"/>
                </a:solidFill>
                <a:cs typeface="Arial"/>
              </a:rPr>
              <a:t>Tailored courses in the areas of:</a:t>
            </a:r>
          </a:p>
          <a:p>
            <a:pPr marL="342900" indent="-342900">
              <a:buFont typeface="Wingdings"/>
              <a:buChar char="§"/>
            </a:pPr>
            <a:r>
              <a:rPr lang="en-GB" sz="2800" dirty="0">
                <a:solidFill>
                  <a:srgbClr val="000000"/>
                </a:solidFill>
                <a:cs typeface="Arial"/>
              </a:rPr>
              <a:t>Performance portability and efficiency on heterogeneous HPC architectures </a:t>
            </a:r>
            <a:endParaRPr lang="en-US" sz="2800" dirty="0">
              <a:cs typeface="Arial" panose="020B0604020202020204"/>
            </a:endParaRPr>
          </a:p>
          <a:p>
            <a:pPr marL="342900" indent="-342900">
              <a:buFont typeface="Wingdings"/>
              <a:buChar char="§"/>
            </a:pPr>
            <a:r>
              <a:rPr lang="en-GB" sz="2800" dirty="0">
                <a:solidFill>
                  <a:srgbClr val="000000"/>
                </a:solidFill>
                <a:cs typeface="Arial"/>
              </a:rPr>
              <a:t>Modelling processing with high precision and (using) high order methods</a:t>
            </a:r>
          </a:p>
          <a:p>
            <a:pPr marL="342900" indent="-342900">
              <a:buFont typeface="Wingdings"/>
              <a:buChar char="§"/>
            </a:pPr>
            <a:r>
              <a:rPr lang="en-GB" sz="2800" dirty="0">
                <a:solidFill>
                  <a:srgbClr val="000000"/>
                </a:solidFill>
                <a:cs typeface="Arial"/>
              </a:rPr>
              <a:t>Exascale Tools- Capability scale computing</a:t>
            </a:r>
          </a:p>
          <a:p>
            <a:pPr marL="342900" indent="-342900">
              <a:buFont typeface="Wingdings"/>
              <a:buChar char="§"/>
            </a:pPr>
            <a:r>
              <a:rPr lang="en-GB" sz="2800" dirty="0">
                <a:solidFill>
                  <a:srgbClr val="000000"/>
                </a:solidFill>
                <a:cs typeface="Arial"/>
              </a:rPr>
              <a:t>Advanced parallel libraries and testbeds</a:t>
            </a:r>
          </a:p>
          <a:p>
            <a:pPr marL="342900" indent="-342900">
              <a:buFont typeface="Wingdings"/>
              <a:buChar char="§"/>
            </a:pPr>
            <a:r>
              <a:rPr lang="en-GB" sz="2800" dirty="0">
                <a:solidFill>
                  <a:srgbClr val="000000"/>
                </a:solidFill>
                <a:cs typeface="Arial"/>
              </a:rPr>
              <a:t>Advanced Simulation and UQ approaches</a:t>
            </a:r>
          </a:p>
          <a:p>
            <a:pPr marL="342900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342900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342900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endParaRPr lang="en-GB" sz="2200" dirty="0">
              <a:solidFill>
                <a:srgbClr val="000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3901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9EC34B9-4178-6E43-A789-AE1FBFD0FCF4}"/>
              </a:ext>
            </a:extLst>
          </p:cNvPr>
          <p:cNvSpPr txBox="1"/>
          <p:nvPr/>
        </p:nvSpPr>
        <p:spPr>
          <a:xfrm>
            <a:off x="696734" y="501730"/>
            <a:ext cx="11301411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b="1" dirty="0"/>
              <a:t>Training and Upskilling for the community</a:t>
            </a:r>
            <a:endParaRPr lang="en-US" b="1" dirty="0"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E9F437-F92B-F1C1-7CDF-323C2D050FA6}"/>
              </a:ext>
            </a:extLst>
          </p:cNvPr>
          <p:cNvSpPr txBox="1"/>
          <p:nvPr/>
        </p:nvSpPr>
        <p:spPr>
          <a:xfrm>
            <a:off x="3240215" y="1894703"/>
            <a:ext cx="247135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F04267-44BD-74D9-95EA-8150C6DFBCE7}"/>
              </a:ext>
            </a:extLst>
          </p:cNvPr>
          <p:cNvSpPr txBox="1"/>
          <p:nvPr/>
        </p:nvSpPr>
        <p:spPr>
          <a:xfrm>
            <a:off x="598789" y="1490007"/>
            <a:ext cx="10225553" cy="38779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dirty="0">
                <a:solidFill>
                  <a:srgbClr val="000000"/>
                </a:solidFill>
                <a:cs typeface="Arial"/>
              </a:rPr>
              <a:t>Training  for the community based on the results from the project :</a:t>
            </a:r>
          </a:p>
          <a:p>
            <a:pPr marL="342900" indent="-342900">
              <a:buFont typeface="Wingdings"/>
              <a:buChar char="§"/>
            </a:pPr>
            <a:r>
              <a:rPr lang="en-GB" sz="2800" dirty="0" err="1">
                <a:solidFill>
                  <a:srgbClr val="000000"/>
                </a:solidFill>
                <a:cs typeface="Arial"/>
              </a:rPr>
              <a:t>ExaTEPP</a:t>
            </a:r>
            <a:r>
              <a:rPr lang="en-GB" sz="2800" dirty="0">
                <a:solidFill>
                  <a:srgbClr val="000000"/>
                </a:solidFill>
                <a:cs typeface="Arial"/>
              </a:rPr>
              <a:t> codes dissemination</a:t>
            </a:r>
          </a:p>
          <a:p>
            <a:pPr marL="342900" indent="-342900">
              <a:buFont typeface="Wingdings"/>
              <a:buChar char="§"/>
            </a:pPr>
            <a:r>
              <a:rPr lang="en-GB" sz="2800" dirty="0">
                <a:solidFill>
                  <a:srgbClr val="000000"/>
                </a:solidFill>
                <a:cs typeface="Arial"/>
              </a:rPr>
              <a:t>HPC/RSE Transferable skills for Exascale PP</a:t>
            </a:r>
          </a:p>
          <a:p>
            <a:pPr marL="342900" indent="-342900">
              <a:buFont typeface="Wingdings"/>
              <a:buChar char="§"/>
            </a:pPr>
            <a:r>
              <a:rPr lang="en-GB" sz="2800" dirty="0">
                <a:solidFill>
                  <a:srgbClr val="000000"/>
                </a:solidFill>
                <a:cs typeface="Arial"/>
              </a:rPr>
              <a:t>Efficient co-design approaches</a:t>
            </a:r>
          </a:p>
          <a:p>
            <a:endParaRPr lang="en-US" sz="2800" dirty="0">
              <a:cs typeface="Arial" panose="020B0604020202020204"/>
            </a:endParaRPr>
          </a:p>
          <a:p>
            <a:pPr marL="342900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342900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342900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endParaRPr lang="en-GB" sz="2200" dirty="0">
              <a:solidFill>
                <a:srgbClr val="000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014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9EC34B9-4178-6E43-A789-AE1FBFD0FCF4}"/>
              </a:ext>
            </a:extLst>
          </p:cNvPr>
          <p:cNvSpPr txBox="1"/>
          <p:nvPr/>
        </p:nvSpPr>
        <p:spPr>
          <a:xfrm>
            <a:off x="696734" y="374409"/>
            <a:ext cx="11301411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b="1" dirty="0"/>
              <a:t>Training and Upskilling </a:t>
            </a:r>
            <a:endParaRPr lang="en-US" b="1" dirty="0"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E9F437-F92B-F1C1-7CDF-323C2D050FA6}"/>
              </a:ext>
            </a:extLst>
          </p:cNvPr>
          <p:cNvSpPr txBox="1"/>
          <p:nvPr/>
        </p:nvSpPr>
        <p:spPr>
          <a:xfrm>
            <a:off x="3240215" y="1894703"/>
            <a:ext cx="247135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F04267-44BD-74D9-95EA-8150C6DFBCE7}"/>
              </a:ext>
            </a:extLst>
          </p:cNvPr>
          <p:cNvSpPr txBox="1"/>
          <p:nvPr/>
        </p:nvSpPr>
        <p:spPr>
          <a:xfrm>
            <a:off x="696734" y="1275987"/>
            <a:ext cx="10225553" cy="68941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2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cs typeface="Arial"/>
              </a:rPr>
              <a:t>Already available courses self-learning on line:</a:t>
            </a:r>
          </a:p>
          <a:p>
            <a:pPr marL="342900" indent="-342900">
              <a:buFont typeface="Wingdings"/>
              <a:buChar char="§"/>
            </a:pPr>
            <a:r>
              <a:rPr lang="en-GB" sz="2400" dirty="0">
                <a:solidFill>
                  <a:srgbClr val="000000"/>
                </a:solidFill>
                <a:cs typeface="Arial"/>
              </a:rPr>
              <a:t>Hartree Training : </a:t>
            </a:r>
          </a:p>
          <a:p>
            <a:r>
              <a:rPr lang="en-GB" sz="2400" dirty="0">
                <a:solidFill>
                  <a:srgbClr val="000000"/>
                </a:solidFill>
                <a:cs typeface="Arial"/>
                <a:hlinkClick r:id="rId2"/>
              </a:rPr>
              <a:t>https://www.hartree.stfc.ac.uk/training-skills/</a:t>
            </a:r>
            <a:endParaRPr lang="en-GB" sz="2400" dirty="0">
              <a:solidFill>
                <a:srgbClr val="000000"/>
              </a:solidFill>
              <a:cs typeface="Arial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n-GB" sz="2400" dirty="0">
                <a:solidFill>
                  <a:srgbClr val="000000"/>
                </a:solidFill>
                <a:cs typeface="Arial"/>
              </a:rPr>
              <a:t>Entrance levels:</a:t>
            </a:r>
          </a:p>
          <a:p>
            <a:pPr marL="800100" lvl="1" indent="-342900">
              <a:buFont typeface="Wingdings"/>
              <a:buChar char="§"/>
            </a:pPr>
            <a:r>
              <a:rPr lang="en-GB" sz="2400" dirty="0">
                <a:solidFill>
                  <a:srgbClr val="000000"/>
                </a:solidFill>
                <a:cs typeface="Arial"/>
              </a:rPr>
              <a:t>Beginner’s guides</a:t>
            </a:r>
          </a:p>
          <a:p>
            <a:pPr marL="800100" lvl="1" indent="-342900">
              <a:buFont typeface="Wingdings"/>
              <a:buChar char="§"/>
            </a:pPr>
            <a:r>
              <a:rPr lang="en-GB" sz="2400" dirty="0">
                <a:solidFill>
                  <a:srgbClr val="000000"/>
                </a:solidFill>
                <a:cs typeface="Arial"/>
              </a:rPr>
              <a:t>Practical guides </a:t>
            </a:r>
          </a:p>
          <a:p>
            <a:pPr marL="800100" lvl="1" indent="-342900">
              <a:buFont typeface="Wingdings"/>
              <a:buChar char="§"/>
            </a:pPr>
            <a:r>
              <a:rPr lang="en-GB" sz="2400" dirty="0">
                <a:solidFill>
                  <a:srgbClr val="000000"/>
                </a:solidFill>
                <a:cs typeface="Arial"/>
              </a:rPr>
              <a:t>Fundamentals of …</a:t>
            </a:r>
          </a:p>
          <a:p>
            <a:pPr marL="342900" indent="-342900">
              <a:buFont typeface="Wingdings"/>
              <a:buChar char="§"/>
            </a:pPr>
            <a:r>
              <a:rPr lang="en-GB" sz="2400" dirty="0">
                <a:solidFill>
                  <a:srgbClr val="000000"/>
                </a:solidFill>
                <a:cs typeface="Arial"/>
              </a:rPr>
              <a:t>Subject areas: </a:t>
            </a:r>
          </a:p>
          <a:p>
            <a:pPr marL="800100" lvl="1" indent="-342900">
              <a:buFont typeface="Wingdings"/>
              <a:buChar char="§"/>
            </a:pPr>
            <a:r>
              <a:rPr lang="en-GB" sz="2400" dirty="0">
                <a:solidFill>
                  <a:srgbClr val="000000"/>
                </a:solidFill>
                <a:cs typeface="Arial"/>
              </a:rPr>
              <a:t>HPC to Exascale</a:t>
            </a:r>
          </a:p>
          <a:p>
            <a:pPr marL="800100" lvl="1" indent="-342900">
              <a:buFont typeface="Wingdings"/>
              <a:buChar char="§"/>
            </a:pPr>
            <a:r>
              <a:rPr lang="en-GB" sz="2400" dirty="0">
                <a:solidFill>
                  <a:srgbClr val="000000"/>
                </a:solidFill>
                <a:cs typeface="Arial"/>
              </a:rPr>
              <a:t>Data Science</a:t>
            </a:r>
          </a:p>
          <a:p>
            <a:pPr marL="800100" lvl="1" indent="-342900">
              <a:buFont typeface="Wingdings"/>
              <a:buChar char="§"/>
            </a:pPr>
            <a:endParaRPr lang="en-GB" sz="24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4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4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4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4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4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400" dirty="0">
              <a:solidFill>
                <a:srgbClr val="000000"/>
              </a:solidFill>
              <a:cs typeface="Arial"/>
            </a:endParaRPr>
          </a:p>
          <a:p>
            <a:pPr lvl="1"/>
            <a:endParaRPr lang="en-GB" sz="24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4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4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4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4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r>
              <a:rPr lang="en-GB" sz="2400" dirty="0">
                <a:solidFill>
                  <a:srgbClr val="000000"/>
                </a:solidFill>
                <a:cs typeface="Arial"/>
              </a:rPr>
              <a:t>AI &amp; modelling</a:t>
            </a:r>
          </a:p>
          <a:p>
            <a:pPr marL="800100" lvl="1" indent="-342900">
              <a:buFont typeface="Wingdings"/>
              <a:buChar char="§"/>
            </a:pPr>
            <a:r>
              <a:rPr lang="en-GB" sz="2400" dirty="0">
                <a:solidFill>
                  <a:srgbClr val="000000"/>
                </a:solidFill>
                <a:cs typeface="Arial"/>
              </a:rPr>
              <a:t>Software engineering</a:t>
            </a:r>
          </a:p>
          <a:p>
            <a:pPr marL="800100" lvl="1" indent="-342900">
              <a:buFont typeface="Wingdings"/>
              <a:buChar char="§"/>
            </a:pPr>
            <a:r>
              <a:rPr lang="en-GB" sz="2400" dirty="0">
                <a:solidFill>
                  <a:srgbClr val="000000"/>
                </a:solidFill>
                <a:cs typeface="Arial"/>
              </a:rPr>
              <a:t>Emerging Technologies</a:t>
            </a:r>
          </a:p>
          <a:p>
            <a:pPr marL="800100" lvl="1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342900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endParaRPr lang="en-GB" sz="2200" dirty="0">
              <a:solidFill>
                <a:srgbClr val="000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2052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9EC34B9-4178-6E43-A789-AE1FBFD0FCF4}"/>
              </a:ext>
            </a:extLst>
          </p:cNvPr>
          <p:cNvSpPr txBox="1"/>
          <p:nvPr/>
        </p:nvSpPr>
        <p:spPr>
          <a:xfrm>
            <a:off x="696734" y="501730"/>
            <a:ext cx="11301411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b="1" dirty="0"/>
              <a:t>Training and Upskilling </a:t>
            </a:r>
            <a:endParaRPr lang="en-US" b="1" dirty="0"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E9F437-F92B-F1C1-7CDF-323C2D050FA6}"/>
              </a:ext>
            </a:extLst>
          </p:cNvPr>
          <p:cNvSpPr txBox="1"/>
          <p:nvPr/>
        </p:nvSpPr>
        <p:spPr>
          <a:xfrm>
            <a:off x="3240215" y="1894703"/>
            <a:ext cx="247135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F04267-44BD-74D9-95EA-8150C6DFBCE7}"/>
              </a:ext>
            </a:extLst>
          </p:cNvPr>
          <p:cNvSpPr txBox="1"/>
          <p:nvPr/>
        </p:nvSpPr>
        <p:spPr>
          <a:xfrm>
            <a:off x="598789" y="1519055"/>
            <a:ext cx="10225553" cy="90486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dirty="0">
                <a:solidFill>
                  <a:srgbClr val="000000"/>
                </a:solidFill>
                <a:cs typeface="Arial"/>
              </a:rPr>
              <a:t>Already available courses from other partners:</a:t>
            </a:r>
          </a:p>
          <a:p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r>
              <a:rPr lang="en-GB" sz="2800" dirty="0">
                <a:solidFill>
                  <a:srgbClr val="000000"/>
                </a:solidFill>
                <a:cs typeface="Arial"/>
              </a:rPr>
              <a:t>Please let me know ….</a:t>
            </a:r>
          </a:p>
          <a:p>
            <a:pPr marL="800100" lvl="1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lvl="1"/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r>
              <a:rPr lang="en-GB" sz="2800" dirty="0">
                <a:solidFill>
                  <a:srgbClr val="000000"/>
                </a:solidFill>
                <a:cs typeface="Arial"/>
              </a:rPr>
              <a:t>AI &amp; modelling</a:t>
            </a:r>
          </a:p>
          <a:p>
            <a:pPr marL="800100" lvl="1" indent="-342900">
              <a:buFont typeface="Wingdings"/>
              <a:buChar char="§"/>
            </a:pPr>
            <a:r>
              <a:rPr lang="en-GB" sz="2800" dirty="0">
                <a:solidFill>
                  <a:srgbClr val="000000"/>
                </a:solidFill>
                <a:cs typeface="Arial"/>
              </a:rPr>
              <a:t>Software engineering</a:t>
            </a:r>
          </a:p>
          <a:p>
            <a:pPr marL="800100" lvl="1" indent="-342900">
              <a:buFont typeface="Wingdings"/>
              <a:buChar char="§"/>
            </a:pPr>
            <a:r>
              <a:rPr lang="en-GB" sz="2800" dirty="0">
                <a:solidFill>
                  <a:srgbClr val="000000"/>
                </a:solidFill>
                <a:cs typeface="Arial"/>
              </a:rPr>
              <a:t>Emerging Technologies</a:t>
            </a:r>
          </a:p>
          <a:p>
            <a:pPr marL="800100" lvl="1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800100" lvl="1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pPr marL="342900" indent="-342900">
              <a:buFont typeface="Wingdings"/>
              <a:buChar char="§"/>
            </a:pPr>
            <a:endParaRPr lang="en-GB" sz="2800" dirty="0">
              <a:solidFill>
                <a:srgbClr val="000000"/>
              </a:solidFill>
              <a:cs typeface="Arial"/>
            </a:endParaRPr>
          </a:p>
          <a:p>
            <a:endParaRPr lang="en-GB" sz="2200" dirty="0">
              <a:solidFill>
                <a:srgbClr val="000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6327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9EC34B9-4178-6E43-A789-AE1FBFD0FCF4}"/>
              </a:ext>
            </a:extLst>
          </p:cNvPr>
          <p:cNvSpPr txBox="1"/>
          <p:nvPr/>
        </p:nvSpPr>
        <p:spPr>
          <a:xfrm>
            <a:off x="696734" y="501730"/>
            <a:ext cx="11301411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b="1" dirty="0"/>
              <a:t>Workshops &amp; Presential Schools </a:t>
            </a:r>
            <a:endParaRPr lang="en-US" b="1" dirty="0"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E9F437-F92B-F1C1-7CDF-323C2D050FA6}"/>
              </a:ext>
            </a:extLst>
          </p:cNvPr>
          <p:cNvSpPr txBox="1"/>
          <p:nvPr/>
        </p:nvSpPr>
        <p:spPr>
          <a:xfrm>
            <a:off x="3240215" y="1894703"/>
            <a:ext cx="247135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F04267-44BD-74D9-95EA-8150C6DFBCE7}"/>
              </a:ext>
            </a:extLst>
          </p:cNvPr>
          <p:cNvSpPr txBox="1"/>
          <p:nvPr/>
        </p:nvSpPr>
        <p:spPr>
          <a:xfrm>
            <a:off x="695575" y="1553779"/>
            <a:ext cx="10225553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dirty="0">
                <a:solidFill>
                  <a:srgbClr val="000000"/>
                </a:solidFill>
                <a:cs typeface="Arial"/>
              </a:rPr>
              <a:t>Already Delivered workshops:</a:t>
            </a:r>
          </a:p>
          <a:p>
            <a:r>
              <a:rPr lang="en-GB" sz="2800" dirty="0">
                <a:solidFill>
                  <a:srgbClr val="000000"/>
                </a:solidFill>
                <a:cs typeface="Arial"/>
              </a:rPr>
              <a:t>(H1)On the Trail of Exascale – May 2023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F8C7E04-8AD3-3743-8C51-EAD4123092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879567"/>
              </p:ext>
            </p:extLst>
          </p:nvPr>
        </p:nvGraphicFramePr>
        <p:xfrm>
          <a:off x="792479" y="2869586"/>
          <a:ext cx="4556760" cy="26663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56760">
                  <a:extLst>
                    <a:ext uri="{9D8B030D-6E8A-4147-A177-3AD203B41FA5}">
                      <a16:colId xmlns:a16="http://schemas.microsoft.com/office/drawing/2014/main" val="3786341345"/>
                    </a:ext>
                  </a:extLst>
                </a:gridCol>
              </a:tblGrid>
              <a:tr h="480690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Workshops x 4 (1.5 days)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47526314"/>
                  </a:ext>
                </a:extLst>
              </a:tr>
              <a:tr h="480690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u="none" strike="noStrike" dirty="0">
                          <a:effectLst/>
                        </a:rPr>
                        <a:t>(H2) Performance Portability and Efficiency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14466353"/>
                  </a:ext>
                </a:extLst>
              </a:tr>
              <a:tr h="480690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u="none" strike="noStrike" dirty="0">
                          <a:effectLst/>
                        </a:rPr>
                        <a:t>(H3) Co-design approaches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69213780"/>
                  </a:ext>
                </a:extLst>
              </a:tr>
              <a:tr h="221610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u="none" strike="noStrike" dirty="0">
                          <a:effectLst/>
                        </a:rPr>
                        <a:t>(H4) Final Dissemination </a:t>
                      </a:r>
                      <a:r>
                        <a:rPr lang="en-GB" sz="2200" u="none" strike="noStrike" dirty="0" err="1">
                          <a:effectLst/>
                        </a:rPr>
                        <a:t>Wsh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11298159"/>
                  </a:ext>
                </a:extLst>
              </a:tr>
              <a:tr h="221610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Engagement with </a:t>
                      </a:r>
                      <a:r>
                        <a:rPr lang="en-GB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Farscape</a:t>
                      </a:r>
                      <a:r>
                        <a:rPr lang="en-GB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&amp; the Deep dives from ECP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8806744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55CC191-E755-CA4B-917E-B2FF3A42AA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336512"/>
              </p:ext>
            </p:extLst>
          </p:nvPr>
        </p:nvGraphicFramePr>
        <p:xfrm>
          <a:off x="6692291" y="2852049"/>
          <a:ext cx="4078366" cy="28063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78366">
                  <a:extLst>
                    <a:ext uri="{9D8B030D-6E8A-4147-A177-3AD203B41FA5}">
                      <a16:colId xmlns:a16="http://schemas.microsoft.com/office/drawing/2014/main" val="1654499618"/>
                    </a:ext>
                  </a:extLst>
                </a:gridCol>
              </a:tblGrid>
              <a:tr h="383042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u="none" strike="noStrike" dirty="0">
                          <a:effectLst/>
                        </a:rPr>
                        <a:t>Presential schools. x 4 (2-3 full days)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94777949"/>
                  </a:ext>
                </a:extLst>
              </a:tr>
              <a:tr h="383042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u="none" strike="noStrike" dirty="0">
                          <a:effectLst/>
                        </a:rPr>
                        <a:t>(H2)Computing for PP community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5365692"/>
                  </a:ext>
                </a:extLst>
              </a:tr>
              <a:tr h="383042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u="none" strike="noStrike" dirty="0">
                          <a:effectLst/>
                        </a:rPr>
                        <a:t>(H3) Modelling and big data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07229727"/>
                  </a:ext>
                </a:extLst>
              </a:tr>
              <a:tr h="383042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u="none" strike="noStrike" dirty="0">
                          <a:effectLst/>
                        </a:rPr>
                        <a:t>(H2 -H3) GPU programming &amp; portability to AMD(?)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7218410"/>
                  </a:ext>
                </a:extLst>
              </a:tr>
              <a:tr h="383042">
                <a:tc>
                  <a:txBody>
                    <a:bodyPr/>
                    <a:lstStyle/>
                    <a:p>
                      <a:pPr algn="l" fontAlgn="b"/>
                      <a:r>
                        <a:rPr lang="en-GB" sz="2200" u="none" strike="noStrike" dirty="0">
                          <a:effectLst/>
                        </a:rPr>
                        <a:t>(H4) Project codes and how to use them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26162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4814293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Custom 10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676767"/>
      </a:accent3>
      <a:accent4>
        <a:srgbClr val="2E2C61"/>
      </a:accent4>
      <a:accent5>
        <a:srgbClr val="00BED5"/>
      </a:accent5>
      <a:accent6>
        <a:srgbClr val="FFFFFF"/>
      </a:accent6>
      <a:hlink>
        <a:srgbClr val="FF5A5A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Hartree">
      <a:dk1>
        <a:srgbClr val="2E2C61"/>
      </a:dk1>
      <a:lt1>
        <a:srgbClr val="FFFFFF"/>
      </a:lt1>
      <a:dk2>
        <a:srgbClr val="003087"/>
      </a:dk2>
      <a:lt2>
        <a:srgbClr val="FFFFFF"/>
      </a:lt2>
      <a:accent1>
        <a:srgbClr val="1E5DF8"/>
      </a:accent1>
      <a:accent2>
        <a:srgbClr val="003088"/>
      </a:accent2>
      <a:accent3>
        <a:srgbClr val="676767"/>
      </a:accent3>
      <a:accent4>
        <a:srgbClr val="2E2C61"/>
      </a:accent4>
      <a:accent5>
        <a:srgbClr val="00BED5"/>
      </a:accent5>
      <a:accent6>
        <a:srgbClr val="FF5A59"/>
      </a:accent6>
      <a:hlink>
        <a:srgbClr val="FF5A5A"/>
      </a:hlink>
      <a:folHlink>
        <a:srgbClr val="944E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1de1993-89db-4ae4-a069-6319ff6cd35d">
      <UserInfo>
        <DisplayName>Smith, Jonathan (STFC,DL,BID)</DisplayName>
        <AccountId>390</AccountId>
        <AccountType/>
      </UserInfo>
      <UserInfo>
        <DisplayName>Sime, Duncan (STFC,DL,BID)</DisplayName>
        <AccountId>44</AccountId>
        <AccountType/>
      </UserInfo>
    </SharedWithUsers>
    <lcf76f155ced4ddcb4097134ff3c332f xmlns="871e54d2-93d9-4a43-a7f1-8853e45a93fe">
      <Terms xmlns="http://schemas.microsoft.com/office/infopath/2007/PartnerControls"/>
    </lcf76f155ced4ddcb4097134ff3c332f>
    <TaxCatchAll xmlns="71de1993-89db-4ae4-a069-6319ff6cd35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AC9C2DF2F6324D918FFAEDE596A27C" ma:contentTypeVersion="16" ma:contentTypeDescription="Create a new document." ma:contentTypeScope="" ma:versionID="de0a487ba3cd8b8aa1c6c452b3f0d40b">
  <xsd:schema xmlns:xsd="http://www.w3.org/2001/XMLSchema" xmlns:xs="http://www.w3.org/2001/XMLSchema" xmlns:p="http://schemas.microsoft.com/office/2006/metadata/properties" xmlns:ns2="871e54d2-93d9-4a43-a7f1-8853e45a93fe" xmlns:ns3="71de1993-89db-4ae4-a069-6319ff6cd35d" targetNamespace="http://schemas.microsoft.com/office/2006/metadata/properties" ma:root="true" ma:fieldsID="f165c1679ec6e481d4045e302ae0afa0" ns2:_="" ns3:_="">
    <xsd:import namespace="871e54d2-93d9-4a43-a7f1-8853e45a93fe"/>
    <xsd:import namespace="71de1993-89db-4ae4-a069-6319ff6cd35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e54d2-93d9-4a43-a7f1-8853e45a93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de1993-89db-4ae4-a069-6319ff6cd35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579b1c8-d570-4837-83ee-8d7870ce5b34}" ma:internalName="TaxCatchAll" ma:showField="CatchAllData" ma:web="71de1993-89db-4ae4-a069-6319ff6cd35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F1C4F4-B514-46B5-BA53-F3136A038A55}">
  <ds:schemaRefs>
    <ds:schemaRef ds:uri="71de1993-89db-4ae4-a069-6319ff6cd35d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871e54d2-93d9-4a43-a7f1-8853e45a93f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5D5D5B8-BF10-44EC-A741-7A15D8CEAE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109FA3-B0F1-4D5F-9C43-823064C18514}">
  <ds:schemaRefs>
    <ds:schemaRef ds:uri="71de1993-89db-4ae4-a069-6319ff6cd35d"/>
    <ds:schemaRef ds:uri="871e54d2-93d9-4a43-a7f1-8853e45a93f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226</TotalTime>
  <Words>671</Words>
  <Application>Microsoft Macintosh PowerPoint</Application>
  <PresentationFormat>Widescreen</PresentationFormat>
  <Paragraphs>137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Arial Regular</vt:lpstr>
      <vt:lpstr>Calibri</vt:lpstr>
      <vt:lpstr>Calibri Light</vt:lpstr>
      <vt:lpstr>Wingdings</vt:lpstr>
      <vt:lpstr>Font and logo master</vt:lpstr>
      <vt:lpstr>Custom Design</vt:lpstr>
      <vt:lpstr>Font WITHOUT logo master</vt:lpstr>
      <vt:lpstr>Office Theme</vt:lpstr>
      <vt:lpstr>PowerPoint Presentation</vt:lpstr>
      <vt:lpstr>PowerPoint Presentation</vt:lpstr>
      <vt:lpstr>General Points </vt:lpstr>
      <vt:lpstr>Training and Upskilling – Stearing Group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Dissemination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Alexandrov, Vassil (STFC,DL,HC)</cp:lastModifiedBy>
  <cp:revision>169</cp:revision>
  <cp:lastPrinted>2019-10-02T08:27:37Z</cp:lastPrinted>
  <dcterms:created xsi:type="dcterms:W3CDTF">2019-09-17T08:04:08Z</dcterms:created>
  <dcterms:modified xsi:type="dcterms:W3CDTF">2023-06-21T15:54:18Z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0x01010047AC9C2DF2F6324D918FFAEDE596A27C</vt:lpwstr>
  </property>
  <property fmtid="{D5CDD505-2E9C-101B-9397-08002B2CF9AE}" pid="3" name="_dlc_DocIdItemGuid">
    <vt:lpwstr>7d6dd9f8-2757-4d2f-b6c5-c8fdb553a0d1</vt:lpwstr>
  </property>
</Properties>
</file>