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6327"/>
  </p:normalViewPr>
  <p:slideViewPr>
    <p:cSldViewPr snapToGrid="0">
      <p:cViewPr varScale="1">
        <p:scale>
          <a:sx n="128" d="100"/>
          <a:sy n="128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595DC-74B9-97DC-1996-25AE2C81E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EC494F-1788-93F3-A85B-F0801D619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8376E-4BDB-576E-006D-4E662F1C3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F89A6-C52B-F2CE-82B9-00D587C70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AE99D-5B99-39CE-F126-B1A34BA0D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68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63073-2EDA-9F1C-3617-4E6111597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8FAC3A-7FBC-D279-5089-B4286DBAB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401D8-AAAF-77D8-CAB3-5DD70DF7F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2967B-0D47-7C83-0A95-72569871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DB012-DE21-1F4F-2B05-79178F87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2CEADC-02A1-807E-499E-5701237A2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17AD4-CB55-EA77-A4C5-0D8F6314E3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26A79-E848-94CE-10E9-B1DC76D49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C1F88-3DD1-C800-0C88-1DD2631EF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24C64-BADB-AC70-88A9-C44A5A781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6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435E-7ABB-9642-8CF0-26C5514B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07076-4184-1143-9BDF-E79D2345C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53323-A859-8274-0531-361B6D334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C4AC5-C39F-25C1-BF71-B487BF4E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6EE39-6F61-3166-7AF1-E6FE1F78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3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F9C09-D980-6188-B137-7D040233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E54C4-5DD5-0CEE-70AB-CBEC6D7E5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A5655-4625-9F8E-10E9-5A7FD4A97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017FC-E3D2-7415-5EDC-E70C46FC3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66E67-1A08-529A-9228-A639AE010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6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6558-150A-9754-A18C-98C12AF7E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D4EE0-79D9-8805-9D7A-52DE3B783F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2427D-A5F7-680A-5EDC-1427B25D8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721B2-4EC0-C0D9-DD6D-BD4CF0FC7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37893-D18F-87C4-C70F-B70547F96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7433C-1F47-7DFC-0903-6D3CDFE7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47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813C2-706A-CB2C-D088-A035232B2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86BD8-5559-EA09-9C4E-4CBF6248E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07CA0-2608-8262-4016-D4E7BDA58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CD4235-AEB1-8542-9A98-C202701BD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0541A5-6E40-B965-9378-B3B97F0EF0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2DEABF-A4EC-33E5-2117-464FE9BB9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BEF52E-1412-3DE2-0125-CF0EB68DE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DDA800-A9CA-973A-48BC-BE932EB22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7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0B15D-EEA5-B9AB-3831-5347BE561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CFB501-465D-BB1E-9135-EBBD51F1B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B76B7A-0343-0558-7C51-2C6AB2BE0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D33645-31F9-F640-6F84-875CB0A2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7B968B-CD80-3222-46C3-F3042907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F01FEC-59A5-D1AF-D706-4FDB1F5C9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2E830-099E-C953-6A40-22A95BCCE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6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D9C9-AFA0-1930-D751-C72C9D6E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6A659-CEAC-F78A-19C9-40040660B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8CE93-53C5-D336-60F8-748F991FA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816699-7F9C-69E2-B6E6-A7AC967A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88C73-D3DC-443B-AC82-0E9075EBF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453E3-297E-48E0-AE7D-30A7215DF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2B5C1-392C-8076-731F-8FF22D101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3C334A-9FAA-2BCB-EB66-C544F7BF5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7DC6CD-61BA-82BD-3787-4BC31725A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84F45B-C1C3-BF64-D3AB-035ADA2B2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C6C34-B488-113D-503A-F800EC2B1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D9481-5BA3-2038-0B72-451E8A5D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1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47C28A-CDA9-669B-76D9-3F80B526D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75145-1D19-C50E-5736-0BBD35F80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B023A-F0D1-6F12-BCAB-A48275FA3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3D2C-16BE-9F4D-BF44-4A097C05E524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9BB4B7-6582-A62F-501A-64AA83849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BA4C7-FD87-0803-332C-F830AFC65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E3C36-081B-2F44-AD24-CB8F30DD1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0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BF93-C187-46AE-8E63-975ACEB0BE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EXALAT Benchmarking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ED5E09-C23E-C1EA-D389-EE90CAE7F4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Ed Bennett</a:t>
            </a:r>
          </a:p>
          <a:p>
            <a:endParaRPr lang="en-US" dirty="0"/>
          </a:p>
          <a:p>
            <a:r>
              <a:rPr lang="en-US" dirty="0" err="1"/>
              <a:t>ExaTEPP</a:t>
            </a:r>
            <a:r>
              <a:rPr lang="en-US" dirty="0"/>
              <a:t> Workshop, 2023-06-22</a:t>
            </a:r>
          </a:p>
        </p:txBody>
      </p:sp>
    </p:spTree>
    <p:extLst>
      <p:ext uri="{BB962C8B-B14F-4D97-AF65-F5344CB8AC3E}">
        <p14:creationId xmlns:p14="http://schemas.microsoft.com/office/powerpoint/2010/main" val="2075635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06F40-68E0-5EC8-2CFB-20E56404A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compilers for Grid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46E103-CD5B-0EE8-DF7F-B72757539A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144"/>
          <a:stretch/>
        </p:blipFill>
        <p:spPr>
          <a:xfrm>
            <a:off x="19465" y="2371725"/>
            <a:ext cx="12153071" cy="309969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C93551-2E57-B439-42EE-CF72E78CB538}"/>
              </a:ext>
            </a:extLst>
          </p:cNvPr>
          <p:cNvSpPr txBox="1"/>
          <p:nvPr/>
        </p:nvSpPr>
        <p:spPr>
          <a:xfrm>
            <a:off x="457200" y="5943600"/>
            <a:ext cx="5243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is better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3EA2BFD-C68D-D53A-BB3A-493039DC95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183" t="35858" r="160" b="38352"/>
          <a:stretch/>
        </p:blipFill>
        <p:spPr>
          <a:xfrm>
            <a:off x="11572876" y="5185291"/>
            <a:ext cx="599660" cy="80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53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D877E-F86E-B729-C54F-C7CF9F8CD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for SOMBRERO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D36A81-3FBA-A289-FDA0-BE23D5E118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8801" r="7320"/>
          <a:stretch/>
        </p:blipFill>
        <p:spPr>
          <a:xfrm>
            <a:off x="6096000" y="1894065"/>
            <a:ext cx="5806754" cy="3942438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568E751-08CF-0A46-DFE9-A2DDCFD28F9D}"/>
              </a:ext>
            </a:extLst>
          </p:cNvPr>
          <p:cNvGrpSpPr/>
          <p:nvPr/>
        </p:nvGrpSpPr>
        <p:grpSpPr>
          <a:xfrm>
            <a:off x="0" y="1825625"/>
            <a:ext cx="6265419" cy="4017963"/>
            <a:chOff x="456116" y="1825625"/>
            <a:chExt cx="3540498" cy="2270493"/>
          </a:xfrm>
        </p:grpSpPr>
        <p:pic>
          <p:nvPicPr>
            <p:cNvPr id="6" name="Content Placeholder 4">
              <a:extLst>
                <a:ext uri="{FF2B5EF4-FFF2-40B4-BE49-F238E27FC236}">
                  <a16:creationId xmlns:a16="http://schemas.microsoft.com/office/drawing/2014/main" id="{B002444E-1509-C76A-E514-6B03A10B71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320" b="51199"/>
            <a:stretch/>
          </p:blipFill>
          <p:spPr>
            <a:xfrm>
              <a:off x="456116" y="1825625"/>
              <a:ext cx="3281313" cy="2123523"/>
            </a:xfrm>
            <a:prstGeom prst="rect">
              <a:avLst/>
            </a:prstGeom>
          </p:spPr>
        </p:pic>
        <p:pic>
          <p:nvPicPr>
            <p:cNvPr id="7" name="Content Placeholder 4">
              <a:extLst>
                <a:ext uri="{FF2B5EF4-FFF2-40B4-BE49-F238E27FC236}">
                  <a16:creationId xmlns:a16="http://schemas.microsoft.com/office/drawing/2014/main" id="{DCDF3012-88E3-0FAA-60E7-38B08CDE0E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5776"/>
            <a:stretch/>
          </p:blipFill>
          <p:spPr>
            <a:xfrm>
              <a:off x="456116" y="3912313"/>
              <a:ext cx="3540498" cy="183805"/>
            </a:xfrm>
            <a:prstGeom prst="rect">
              <a:avLst/>
            </a:prstGeom>
          </p:spPr>
        </p:pic>
      </p:grp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F250C26-43D9-C03F-4476-E0BCABEDBF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11" t="45436" b="44390"/>
          <a:stretch/>
        </p:blipFill>
        <p:spPr>
          <a:xfrm>
            <a:off x="5816279" y="5836503"/>
            <a:ext cx="558636" cy="7858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9DFE21-5B66-6343-9B14-9F1A4E24D678}"/>
              </a:ext>
            </a:extLst>
          </p:cNvPr>
          <p:cNvSpPr txBox="1"/>
          <p:nvPr/>
        </p:nvSpPr>
        <p:spPr>
          <a:xfrm>
            <a:off x="457200" y="5943600"/>
            <a:ext cx="5243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is better; flat = no improvement</a:t>
            </a:r>
          </a:p>
        </p:txBody>
      </p:sp>
    </p:spTree>
    <p:extLst>
      <p:ext uri="{BB962C8B-B14F-4D97-AF65-F5344CB8AC3E}">
        <p14:creationId xmlns:p14="http://schemas.microsoft.com/office/powerpoint/2010/main" val="3962279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EFF17-84A8-427C-00C4-B2510466D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for Grid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624BF3-DB04-1D9C-D9A0-663332419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7688" y="2516188"/>
            <a:ext cx="12227376" cy="29702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221300-412A-1A9D-C528-2364AAE8302D}"/>
              </a:ext>
            </a:extLst>
          </p:cNvPr>
          <p:cNvSpPr txBox="1"/>
          <p:nvPr/>
        </p:nvSpPr>
        <p:spPr>
          <a:xfrm>
            <a:off x="457200" y="5943600"/>
            <a:ext cx="5243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is better; flat = perfect scaling</a:t>
            </a:r>
          </a:p>
        </p:txBody>
      </p:sp>
    </p:spTree>
    <p:extLst>
      <p:ext uri="{BB962C8B-B14F-4D97-AF65-F5344CB8AC3E}">
        <p14:creationId xmlns:p14="http://schemas.microsoft.com/office/powerpoint/2010/main" val="636061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39181-B900-BC26-C602-1EF866EE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ExCALIBUR</a:t>
            </a:r>
            <a:r>
              <a:rPr lang="en-US" dirty="0"/>
              <a:t> Benchmarking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84377-1C0E-C252-51AD-A57A5171327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Quasi-automated benchmarking suite based on </a:t>
            </a:r>
            <a:r>
              <a:rPr lang="en-US" dirty="0" err="1"/>
              <a:t>Spack</a:t>
            </a:r>
            <a:r>
              <a:rPr lang="en-US" dirty="0"/>
              <a:t> and </a:t>
            </a:r>
            <a:r>
              <a:rPr lang="en-US" dirty="0" err="1"/>
              <a:t>ReFrame</a:t>
            </a:r>
            <a:endParaRPr lang="en-US" dirty="0"/>
          </a:p>
          <a:p>
            <a:r>
              <a:rPr lang="en-US" dirty="0"/>
              <a:t>SOMBRERO adapted into this framework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5DA073-C234-114D-F331-DF1A3FC9B9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240461"/>
            <a:ext cx="5181600" cy="35216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F7A56-BC85-1941-B02F-2D5BC7F56A5A}"/>
              </a:ext>
            </a:extLst>
          </p:cNvPr>
          <p:cNvSpPr txBox="1"/>
          <p:nvPr/>
        </p:nvSpPr>
        <p:spPr>
          <a:xfrm>
            <a:off x="8620539" y="843240"/>
            <a:ext cx="273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Michele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Mesiti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EXALAT</a:t>
            </a:r>
          </a:p>
        </p:txBody>
      </p:sp>
    </p:spTree>
    <p:extLst>
      <p:ext uri="{BB962C8B-B14F-4D97-AF65-F5344CB8AC3E}">
        <p14:creationId xmlns:p14="http://schemas.microsoft.com/office/powerpoint/2010/main" val="1182558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picture containing text, plot, number, font&#10;&#10;Description automatically generated">
            <a:extLst>
              <a:ext uri="{FF2B5EF4-FFF2-40B4-BE49-F238E27FC236}">
                <a16:creationId xmlns:a16="http://schemas.microsoft.com/office/drawing/2014/main" id="{73260D89-B040-9B9B-4657-A0EC7F79E6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69" t="2406" r="4969" b="2406"/>
          <a:stretch/>
        </p:blipFill>
        <p:spPr>
          <a:xfrm>
            <a:off x="1790700" y="1212572"/>
            <a:ext cx="8610600" cy="5577444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230056D-3C37-3234-3CB4-A359B841F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Benchmark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728922-380D-FFC8-96C7-164E9EC4D6FB}"/>
              </a:ext>
            </a:extLst>
          </p:cNvPr>
          <p:cNvSpPr txBox="1"/>
          <p:nvPr/>
        </p:nvSpPr>
        <p:spPr>
          <a:xfrm>
            <a:off x="8620539" y="843240"/>
            <a:ext cx="273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Andy Sunderland, EXALAT</a:t>
            </a:r>
          </a:p>
        </p:txBody>
      </p:sp>
    </p:spTree>
    <p:extLst>
      <p:ext uri="{BB962C8B-B14F-4D97-AF65-F5344CB8AC3E}">
        <p14:creationId xmlns:p14="http://schemas.microsoft.com/office/powerpoint/2010/main" val="1953427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B39FA-2F8C-3663-687A-867D38518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23300-35E7-90A7-334B-7CB2BD579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Lattice benchmarks (SOMBRERO and predecessors + Grid) have also</a:t>
            </a:r>
          </a:p>
          <a:p>
            <a:pPr lvl="1"/>
            <a:r>
              <a:rPr lang="en-US" dirty="0"/>
              <a:t>Identified performance issues on new machine setups</a:t>
            </a:r>
          </a:p>
          <a:p>
            <a:pPr lvl="1"/>
            <a:r>
              <a:rPr lang="en-US" dirty="0"/>
              <a:t>Identified compiler bugs on new architectures</a:t>
            </a:r>
          </a:p>
          <a:p>
            <a:pPr lvl="1"/>
            <a:r>
              <a:rPr lang="en-US" dirty="0"/>
              <a:t>Contributed to procurement decisions and acceptance tests</a:t>
            </a:r>
          </a:p>
          <a:p>
            <a:pPr lvl="1"/>
            <a:r>
              <a:rPr lang="en-US" dirty="0"/>
              <a:t>Been used by vendors internally</a:t>
            </a:r>
          </a:p>
        </p:txBody>
      </p:sp>
    </p:spTree>
    <p:extLst>
      <p:ext uri="{BB962C8B-B14F-4D97-AF65-F5344CB8AC3E}">
        <p14:creationId xmlns:p14="http://schemas.microsoft.com/office/powerpoint/2010/main" val="123322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57091-210D-4D3F-7322-DC7202074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for </a:t>
            </a:r>
            <a:r>
              <a:rPr lang="en-US" dirty="0" err="1"/>
              <a:t>ExaTEPP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D46F3-6B8C-CC3E-ED8D-002018CE6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HiRep</a:t>
            </a:r>
            <a:r>
              <a:rPr lang="en-US" dirty="0"/>
              <a:t> development has moved on</a:t>
            </a:r>
          </a:p>
          <a:p>
            <a:pPr lvl="1"/>
            <a:r>
              <a:rPr lang="en-US" dirty="0"/>
              <a:t>CUDA branch under active development</a:t>
            </a:r>
          </a:p>
          <a:p>
            <a:pPr lvl="1"/>
            <a:r>
              <a:rPr lang="en-US" dirty="0"/>
              <a:t>Shoplifter no longer compatible; needs updating</a:t>
            </a:r>
          </a:p>
          <a:p>
            <a:r>
              <a:rPr lang="en-US" dirty="0"/>
              <a:t>Upcoming </a:t>
            </a:r>
            <a:r>
              <a:rPr lang="en-US" dirty="0" err="1"/>
              <a:t>DiRAC</a:t>
            </a:r>
            <a:r>
              <a:rPr lang="en-US" dirty="0"/>
              <a:t> uplift</a:t>
            </a:r>
          </a:p>
          <a:p>
            <a:pPr lvl="1"/>
            <a:r>
              <a:rPr lang="en-US" dirty="0"/>
              <a:t>Repeat previous technical commissioning exercise</a:t>
            </a:r>
          </a:p>
          <a:p>
            <a:pPr lvl="1"/>
            <a:r>
              <a:rPr lang="en-US" dirty="0"/>
              <a:t>Ideally now with SOMBRERO on GPU as well</a:t>
            </a:r>
          </a:p>
          <a:p>
            <a:r>
              <a:rPr lang="en-US" dirty="0" err="1"/>
              <a:t>ExCALIBUR</a:t>
            </a:r>
            <a:r>
              <a:rPr lang="en-US" dirty="0"/>
              <a:t> test beds</a:t>
            </a:r>
          </a:p>
          <a:p>
            <a:pPr lvl="1"/>
            <a:r>
              <a:rPr lang="en-US" dirty="0"/>
              <a:t>Some are compatible with Grid and/or </a:t>
            </a:r>
            <a:r>
              <a:rPr lang="en-US" dirty="0" err="1"/>
              <a:t>HiRep</a:t>
            </a:r>
            <a:r>
              <a:rPr lang="en-US" dirty="0"/>
              <a:t>, so want benchmarking</a:t>
            </a:r>
          </a:p>
        </p:txBody>
      </p:sp>
    </p:spTree>
    <p:extLst>
      <p:ext uri="{BB962C8B-B14F-4D97-AF65-F5344CB8AC3E}">
        <p14:creationId xmlns:p14="http://schemas.microsoft.com/office/powerpoint/2010/main" val="671754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FB52A-DCBC-30F2-9E2D-568BF0362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73911E-5C26-91F7-6C22-C6DE4139B3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Gauge (gluon) fields are represented on the lattice by matrices, e.g.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/>
                  <a:t>: complex,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d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et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𝑆𝑂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/>
                  <a:t>: real,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nor/>
                      </m:rPr>
                      <a:rPr lang="en-US" dirty="0"/>
                      <m:t>,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𝑆𝑝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r>
                  <a:rPr lang="en-US" dirty="0"/>
                  <a:t>: complex,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det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𝕀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𝕀</m:t>
                              </m:r>
                            </m:e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Fermion (quark) fields represented by vectors acted on by some representation of these</a:t>
                </a:r>
              </a:p>
              <a:p>
                <a:pPr lvl="1"/>
                <a:r>
                  <a:rPr lang="en-US" dirty="0"/>
                  <a:t>Fundamental representation: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elements</a:t>
                </a:r>
              </a:p>
              <a:p>
                <a:pPr lvl="1"/>
                <a:r>
                  <a:rPr lang="en-US" dirty="0"/>
                  <a:t>Higher representations (antisymmetric, adjoint, …):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 elements,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73911E-5C26-91F7-6C22-C6DE4139B3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757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3D492-6D2A-095B-BC17-24D203E0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Codes for Lattice QFT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1C4755-68E4-49EF-0BEF-1AB00C1FA3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HiRep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D945E-568A-302F-D3FF-D2C33B5338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Started ~2007</a:t>
            </a:r>
          </a:p>
          <a:p>
            <a:r>
              <a:rPr lang="en-US" dirty="0"/>
              <a:t>C, with C++/Perl code generator</a:t>
            </a:r>
          </a:p>
          <a:p>
            <a:r>
              <a:rPr lang="en-US" dirty="0"/>
              <a:t>Heavy use of preprocessor macros</a:t>
            </a:r>
          </a:p>
          <a:p>
            <a:r>
              <a:rPr lang="en-US" dirty="0"/>
              <a:t>Support general SU(N), SO(N)</a:t>
            </a:r>
          </a:p>
          <a:p>
            <a:pPr lvl="1"/>
            <a:r>
              <a:rPr lang="en-US" dirty="0" err="1"/>
              <a:t>Sp</a:t>
            </a:r>
            <a:r>
              <a:rPr lang="en-US" dirty="0"/>
              <a:t>(2N) theories in fork, since 2018</a:t>
            </a:r>
          </a:p>
          <a:p>
            <a:r>
              <a:rPr lang="en-US" dirty="0"/>
              <a:t>Supports general 2-index rep</a:t>
            </a:r>
          </a:p>
          <a:p>
            <a:r>
              <a:rPr lang="en-US" dirty="0"/>
              <a:t>Historically CPU-only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AA1DB4-DB9E-D638-CF72-10AC6E68CF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Grid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D35E58-D4BA-9100-E03D-B9155B4B396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Started ~2013</a:t>
            </a:r>
          </a:p>
          <a:p>
            <a:r>
              <a:rPr lang="en-US" dirty="0"/>
              <a:t>C++</a:t>
            </a:r>
          </a:p>
          <a:p>
            <a:r>
              <a:rPr lang="en-US" dirty="0"/>
              <a:t>Heavy use of templating, expression templates</a:t>
            </a:r>
          </a:p>
          <a:p>
            <a:r>
              <a:rPr lang="en-US" dirty="0"/>
              <a:t>Supports SU(N) (esp. SU(3))</a:t>
            </a:r>
          </a:p>
          <a:p>
            <a:pPr lvl="1"/>
            <a:r>
              <a:rPr lang="en-US" dirty="0" err="1"/>
              <a:t>Sp</a:t>
            </a:r>
            <a:r>
              <a:rPr lang="en-US" dirty="0"/>
              <a:t>(2N) theories in fork, since 2023</a:t>
            </a:r>
          </a:p>
          <a:p>
            <a:r>
              <a:rPr lang="en-US" dirty="0"/>
              <a:t>Supports general 2-index fermion representation</a:t>
            </a:r>
          </a:p>
          <a:p>
            <a:pPr lvl="1"/>
            <a:r>
              <a:rPr lang="en-US" dirty="0"/>
              <a:t>Bias towards fundamental rep</a:t>
            </a:r>
          </a:p>
          <a:p>
            <a:r>
              <a:rPr lang="en-US" dirty="0"/>
              <a:t>CPU (AVX2/512/QPX), GPU (CUDA, HIP, SYCL)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551845-59F3-385A-D0A6-AF4927AF4841}"/>
              </a:ext>
            </a:extLst>
          </p:cNvPr>
          <p:cNvSpPr txBox="1"/>
          <p:nvPr/>
        </p:nvSpPr>
        <p:spPr>
          <a:xfrm>
            <a:off x="8063326" y="2093119"/>
            <a:ext cx="273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Boyle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AB43E0-3E1E-6641-BB5A-14B9C2484D49}"/>
              </a:ext>
            </a:extLst>
          </p:cNvPr>
          <p:cNvSpPr txBox="1"/>
          <p:nvPr/>
        </p:nvSpPr>
        <p:spPr>
          <a:xfrm>
            <a:off x="2729327" y="2093119"/>
            <a:ext cx="273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Pica et al.</a:t>
            </a:r>
          </a:p>
        </p:txBody>
      </p:sp>
    </p:spTree>
    <p:extLst>
      <p:ext uri="{BB962C8B-B14F-4D97-AF65-F5344CB8AC3E}">
        <p14:creationId xmlns:p14="http://schemas.microsoft.com/office/powerpoint/2010/main" val="3221967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3C2E8-0EE0-47C5-CAFE-7800FAFA0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46CE7-FB27-17FE-CE28-509A5B909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Benchmarks the CG inversion of the Dirac operator</a:t>
            </a:r>
          </a:p>
          <a:p>
            <a:pPr lvl="1"/>
            <a:r>
              <a:rPr lang="en-US" dirty="0"/>
              <a:t>Primary consumer of FLOPs in production code</a:t>
            </a:r>
          </a:p>
          <a:p>
            <a:pPr lvl="1"/>
            <a:r>
              <a:rPr lang="en-US" dirty="0"/>
              <a:t>Fixed iteration count</a:t>
            </a:r>
          </a:p>
          <a:p>
            <a:r>
              <a:rPr lang="en-US" dirty="0"/>
              <a:t>Tests six different theories (varying gauge group, fermion rep)</a:t>
            </a:r>
          </a:p>
          <a:p>
            <a:pPr lvl="1"/>
            <a:r>
              <a:rPr lang="en-US" dirty="0"/>
              <a:t>Changes the relative demands on on-node compute, inter-node comms</a:t>
            </a:r>
          </a:p>
          <a:p>
            <a:r>
              <a:rPr lang="en-US" dirty="0"/>
              <a:t>Strips down </a:t>
            </a:r>
            <a:r>
              <a:rPr lang="en-US" dirty="0" err="1"/>
              <a:t>HiRep</a:t>
            </a:r>
            <a:endParaRPr lang="en-US" dirty="0"/>
          </a:p>
          <a:p>
            <a:pPr lvl="1"/>
            <a:r>
              <a:rPr lang="en-US" dirty="0"/>
              <a:t>Removes code generator</a:t>
            </a:r>
          </a:p>
          <a:p>
            <a:pPr lvl="1"/>
            <a:r>
              <a:rPr lang="en-US" dirty="0"/>
              <a:t>Removes unused function</a:t>
            </a:r>
          </a:p>
          <a:p>
            <a:pPr lvl="1"/>
            <a:r>
              <a:rPr lang="en-US" dirty="0"/>
              <a:t>&lt;10k SLOC</a:t>
            </a:r>
          </a:p>
          <a:p>
            <a:r>
              <a:rPr lang="en-US" dirty="0"/>
              <a:t>First version released 2018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32BA136-8A14-9F50-6697-9801E0C34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42549"/>
            <a:ext cx="4766134" cy="8998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42C095-2DA1-8026-AD5B-F9157DF00813}"/>
              </a:ext>
            </a:extLst>
          </p:cNvPr>
          <p:cNvSpPr txBox="1"/>
          <p:nvPr/>
        </p:nvSpPr>
        <p:spPr>
          <a:xfrm>
            <a:off x="8620539" y="704740"/>
            <a:ext cx="2733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Jarno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Rantaharju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Supercomputing Wales</a:t>
            </a:r>
          </a:p>
        </p:txBody>
      </p:sp>
    </p:spTree>
    <p:extLst>
      <p:ext uri="{BB962C8B-B14F-4D97-AF65-F5344CB8AC3E}">
        <p14:creationId xmlns:p14="http://schemas.microsoft.com/office/powerpoint/2010/main" val="2412038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BB7E0-35D0-A11D-C47E-CB54A00E5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Shoplifter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484239-4605-7361-8630-748864FEF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Extracting by hand is time-consuming</a:t>
            </a:r>
          </a:p>
          <a:p>
            <a:r>
              <a:rPr lang="en-US" dirty="0"/>
              <a:t>Instead, use </a:t>
            </a:r>
            <a:r>
              <a:rPr lang="en-US" dirty="0" err="1"/>
              <a:t>pycparser</a:t>
            </a:r>
            <a:r>
              <a:rPr lang="en-US" dirty="0"/>
              <a:t> to extract and prune call graph</a:t>
            </a:r>
          </a:p>
          <a:p>
            <a:r>
              <a:rPr lang="en-US" dirty="0"/>
              <a:t>Automatically generate headers and remove any dead code</a:t>
            </a:r>
          </a:p>
          <a:p>
            <a:r>
              <a:rPr lang="en-US" dirty="0"/>
              <a:t>Shoplifter then generates a packaged SOMBRERO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7E0258-7AFC-1FEF-DB62-79BD72117927}"/>
              </a:ext>
            </a:extLst>
          </p:cNvPr>
          <p:cNvSpPr txBox="1"/>
          <p:nvPr/>
        </p:nvSpPr>
        <p:spPr>
          <a:xfrm>
            <a:off x="8620539" y="843240"/>
            <a:ext cx="273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Michele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Mesiti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EXALAT</a:t>
            </a:r>
          </a:p>
        </p:txBody>
      </p:sp>
    </p:spTree>
    <p:extLst>
      <p:ext uri="{BB962C8B-B14F-4D97-AF65-F5344CB8AC3E}">
        <p14:creationId xmlns:p14="http://schemas.microsoft.com/office/powerpoint/2010/main" val="153411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E8B47-BE63-63C1-231F-8D48B97BB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benchmarks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9E9BA-AB87-55B7-EA83-5ED4EF864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Extensive set of unit benchmarks built into Grid</a:t>
            </a:r>
          </a:p>
          <a:p>
            <a:pPr lvl="1"/>
            <a:r>
              <a:rPr lang="en-US" dirty="0"/>
              <a:t>Dirac operator application (at various volumes, fermion formulations)</a:t>
            </a:r>
          </a:p>
          <a:p>
            <a:pPr lvl="1"/>
            <a:r>
              <a:rPr lang="en-US" dirty="0"/>
              <a:t>Disk I/O</a:t>
            </a:r>
          </a:p>
          <a:p>
            <a:pPr lvl="1"/>
            <a:r>
              <a:rPr lang="en-US"/>
              <a:t>Memory bandwidth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85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2B94C-29B0-52F8-C370-87D702C23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DiRAC</a:t>
            </a:r>
            <a:r>
              <a:rPr lang="en-US" dirty="0"/>
              <a:t> Technical Commissioning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88D366-8D9A-F294-1C8C-C865D91D32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DiRAC procured new systems in 2021</a:t>
                </a:r>
              </a:p>
              <a:p>
                <a:pPr lvl="1"/>
                <a:r>
                  <a:rPr lang="en-US" dirty="0" err="1"/>
                  <a:t>Tursa</a:t>
                </a:r>
                <a:r>
                  <a:rPr lang="en-US" dirty="0"/>
                  <a:t>: 112 nodes, 4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A100 40GB, 4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Infiniband</a:t>
                </a:r>
                <a:r>
                  <a:rPr lang="en-US" dirty="0"/>
                  <a:t> HDR</a:t>
                </a:r>
              </a:p>
              <a:p>
                <a:pPr lvl="1"/>
                <a:r>
                  <a:rPr lang="en-US" dirty="0"/>
                  <a:t>COSMA8: 360 nodes, 2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AMD 7H12 + 1TB RAM</a:t>
                </a:r>
              </a:p>
              <a:p>
                <a:pPr lvl="1"/>
                <a:r>
                  <a:rPr lang="en-US" dirty="0"/>
                  <a:t>DIaL3: 200 nodes, 2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AMD 7742</a:t>
                </a:r>
              </a:p>
              <a:p>
                <a:pPr lvl="1"/>
                <a:r>
                  <a:rPr lang="en-US" dirty="0"/>
                  <a:t>CSD3: 267 nodes, 2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Intel Ice Lake + 10 nodes, 4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A100 80GB</a:t>
                </a:r>
              </a:p>
              <a:p>
                <a:r>
                  <a:rPr lang="en-US" dirty="0"/>
                  <a:t>Initial acceptance testing done by vendors + </a:t>
                </a:r>
                <a:r>
                  <a:rPr lang="en-US" dirty="0" err="1"/>
                  <a:t>DiRAC</a:t>
                </a:r>
                <a:r>
                  <a:rPr lang="en-US" dirty="0"/>
                  <a:t> RSE team</a:t>
                </a:r>
              </a:p>
              <a:p>
                <a:pPr lvl="1"/>
                <a:r>
                  <a:rPr lang="en-US" dirty="0"/>
                  <a:t>2</a:t>
                </a: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 committed performance achieved for Grid on </a:t>
                </a:r>
                <a:r>
                  <a:rPr lang="en-US" dirty="0" err="1"/>
                  <a:t>Tursa</a:t>
                </a:r>
                <a:endParaRPr lang="en-US" dirty="0"/>
              </a:p>
              <a:p>
                <a:r>
                  <a:rPr lang="en-US" dirty="0"/>
                  <a:t>Next: community tests software</a:t>
                </a:r>
              </a:p>
              <a:p>
                <a:r>
                  <a:rPr lang="en-US" dirty="0"/>
                  <a:t>Aim: Test both SOMBRERO and Grid on </a:t>
                </a:r>
                <a:r>
                  <a:rPr lang="en-US" dirty="0" err="1"/>
                  <a:t>Tursa</a:t>
                </a:r>
                <a:r>
                  <a:rPr lang="en-US" dirty="0"/>
                  <a:t>, COSMA8, DIaL3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88D366-8D9A-F294-1C8C-C865D91D32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1243879-847F-6453-6032-67D478A5F4EB}"/>
              </a:ext>
            </a:extLst>
          </p:cNvPr>
          <p:cNvSpPr txBox="1"/>
          <p:nvPr/>
        </p:nvSpPr>
        <p:spPr>
          <a:xfrm>
            <a:off x="8072439" y="843240"/>
            <a:ext cx="328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Michele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Mesiti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+ EB, EXALAT</a:t>
            </a:r>
          </a:p>
        </p:txBody>
      </p:sp>
    </p:spTree>
    <p:extLst>
      <p:ext uri="{BB962C8B-B14F-4D97-AF65-F5344CB8AC3E}">
        <p14:creationId xmlns:p14="http://schemas.microsoft.com/office/powerpoint/2010/main" val="264960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3EDA7-4CD1-67BB-8309-2122B0A8B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DiRAC</a:t>
            </a:r>
            <a:r>
              <a:rPr lang="en-US" dirty="0"/>
              <a:t> Technical Commissioning: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1CAF8-2EF4-57D1-98F5-08B0F3D49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all available compilers, MPI implementations</a:t>
            </a:r>
          </a:p>
          <a:p>
            <a:pPr lvl="1"/>
            <a:r>
              <a:rPr lang="en-US" dirty="0"/>
              <a:t>On 1 node; on many nodes</a:t>
            </a:r>
          </a:p>
          <a:p>
            <a:r>
              <a:rPr lang="en-US" dirty="0"/>
              <a:t>Test scaling of best-performing setup</a:t>
            </a:r>
          </a:p>
          <a:p>
            <a:r>
              <a:rPr lang="en-US" dirty="0"/>
              <a:t>Collate data from output files to create comparison plots</a:t>
            </a:r>
          </a:p>
          <a:p>
            <a:r>
              <a:rPr lang="en-US" dirty="0"/>
              <a:t>Automate as much as possible</a:t>
            </a:r>
          </a:p>
          <a:p>
            <a:pPr lvl="1"/>
            <a:r>
              <a:rPr lang="en-US" dirty="0"/>
              <a:t>Shell scripts,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  <a:p>
            <a:r>
              <a:rPr lang="en-US" dirty="0"/>
              <a:t>Push all data and scripts to </a:t>
            </a:r>
            <a:r>
              <a:rPr lang="en-US" dirty="0" err="1"/>
              <a:t>DiRAC</a:t>
            </a:r>
            <a:r>
              <a:rPr lang="en-US" dirty="0"/>
              <a:t> Technical Commissioning repo</a:t>
            </a:r>
          </a:p>
        </p:txBody>
      </p:sp>
    </p:spTree>
    <p:extLst>
      <p:ext uri="{BB962C8B-B14F-4D97-AF65-F5344CB8AC3E}">
        <p14:creationId xmlns:p14="http://schemas.microsoft.com/office/powerpoint/2010/main" val="1093443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8CDBA-5CEA-F0E3-BC05-A526907AB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compilers for SOMBRERO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B9E660F-BCCD-00E2-1CAF-1AA1A660BA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520"/>
          <a:stretch/>
        </p:blipFill>
        <p:spPr>
          <a:xfrm>
            <a:off x="0" y="1783333"/>
            <a:ext cx="12192000" cy="414038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2A0C7D-80F9-FF97-AF62-81F1FE38D1B6}"/>
              </a:ext>
            </a:extLst>
          </p:cNvPr>
          <p:cNvSpPr txBox="1"/>
          <p:nvPr/>
        </p:nvSpPr>
        <p:spPr>
          <a:xfrm>
            <a:off x="457200" y="5943600"/>
            <a:ext cx="5243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is better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B0C7EE28-AB19-7E19-E747-7889608C1D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417" t="33590" b="34665"/>
          <a:stretch/>
        </p:blipFill>
        <p:spPr>
          <a:xfrm>
            <a:off x="11632757" y="5322093"/>
            <a:ext cx="559243" cy="124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537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4206</TotalTime>
  <Words>658</Words>
  <Application>Microsoft Macintosh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Office Theme</vt:lpstr>
      <vt:lpstr>EXALAT Benchmarking</vt:lpstr>
      <vt:lpstr>Group theory</vt:lpstr>
      <vt:lpstr>Codes for Lattice QFT</vt:lpstr>
      <vt:lpstr>PowerPoint Presentation</vt:lpstr>
      <vt:lpstr>Shoplifter</vt:lpstr>
      <vt:lpstr>Grid benchmarks</vt:lpstr>
      <vt:lpstr>DiRAC Technical Commissioning</vt:lpstr>
      <vt:lpstr>DiRAC Technical Commissioning: Approach</vt:lpstr>
      <vt:lpstr>Comparing compilers for SOMBRERO</vt:lpstr>
      <vt:lpstr>Comparing compilers for Grid</vt:lpstr>
      <vt:lpstr>Scaling for SOMBRERO</vt:lpstr>
      <vt:lpstr>Scaling for Grid</vt:lpstr>
      <vt:lpstr>ExCALIBUR Benchmarking</vt:lpstr>
      <vt:lpstr>Continuous Benchmark</vt:lpstr>
      <vt:lpstr>Other outcomes</vt:lpstr>
      <vt:lpstr>Tasks for ExaTEPP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EXALAT Benchmarking</dc:title>
  <dc:creator>Ed Bennett</dc:creator>
  <cp:lastModifiedBy>Ed Bennett</cp:lastModifiedBy>
  <cp:revision>6</cp:revision>
  <dcterms:created xsi:type="dcterms:W3CDTF">2023-06-19T14:33:53Z</dcterms:created>
  <dcterms:modified xsi:type="dcterms:W3CDTF">2023-06-23T13:38:02Z</dcterms:modified>
</cp:coreProperties>
</file>