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comment1.xml" ContentType="application/vnd.openxmlformats-officedocument.presentationml.comment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omments/comment2.xml" ContentType="application/vnd.openxmlformats-officedocument.presentationml.comment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omments/comment3.xml" ContentType="application/vnd.openxmlformats-officedocument.presentationml.comment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omments/comment4.xml" ContentType="application/vnd.openxmlformats-officedocument.presentationml.comment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handoutMasterIdLst>
    <p:handoutMasterId r:id="rId58"/>
  </p:handoutMasterIdLst>
  <p:sldIdLst>
    <p:sldId id="256" r:id="rId2"/>
    <p:sldId id="395" r:id="rId3"/>
    <p:sldId id="260" r:id="rId4"/>
    <p:sldId id="406" r:id="rId5"/>
    <p:sldId id="331" r:id="rId6"/>
    <p:sldId id="323" r:id="rId7"/>
    <p:sldId id="259" r:id="rId8"/>
    <p:sldId id="369" r:id="rId9"/>
    <p:sldId id="371" r:id="rId10"/>
    <p:sldId id="407" r:id="rId11"/>
    <p:sldId id="365" r:id="rId12"/>
    <p:sldId id="313" r:id="rId13"/>
    <p:sldId id="266" r:id="rId14"/>
    <p:sldId id="362" r:id="rId15"/>
    <p:sldId id="270" r:id="rId16"/>
    <p:sldId id="271" r:id="rId17"/>
    <p:sldId id="272" r:id="rId18"/>
    <p:sldId id="275" r:id="rId19"/>
    <p:sldId id="277" r:id="rId20"/>
    <p:sldId id="377" r:id="rId21"/>
    <p:sldId id="410" r:id="rId22"/>
    <p:sldId id="411" r:id="rId23"/>
    <p:sldId id="393" r:id="rId24"/>
    <p:sldId id="278" r:id="rId25"/>
    <p:sldId id="279" r:id="rId26"/>
    <p:sldId id="281" r:id="rId27"/>
    <p:sldId id="340" r:id="rId28"/>
    <p:sldId id="321" r:id="rId29"/>
    <p:sldId id="394" r:id="rId30"/>
    <p:sldId id="356" r:id="rId31"/>
    <p:sldId id="290" r:id="rId32"/>
    <p:sldId id="386" r:id="rId33"/>
    <p:sldId id="355" r:id="rId34"/>
    <p:sldId id="363" r:id="rId35"/>
    <p:sldId id="286" r:id="rId36"/>
    <p:sldId id="287" r:id="rId37"/>
    <p:sldId id="288" r:id="rId38"/>
    <p:sldId id="409" r:id="rId39"/>
    <p:sldId id="408" r:id="rId40"/>
    <p:sldId id="314" r:id="rId41"/>
    <p:sldId id="293" r:id="rId42"/>
    <p:sldId id="295" r:id="rId43"/>
    <p:sldId id="380" r:id="rId44"/>
    <p:sldId id="302" r:id="rId45"/>
    <p:sldId id="311" r:id="rId46"/>
    <p:sldId id="398" r:id="rId47"/>
    <p:sldId id="301" r:id="rId48"/>
    <p:sldId id="399" r:id="rId49"/>
    <p:sldId id="304" r:id="rId50"/>
    <p:sldId id="372" r:id="rId51"/>
    <p:sldId id="373" r:id="rId52"/>
    <p:sldId id="374" r:id="rId53"/>
    <p:sldId id="353" r:id="rId54"/>
    <p:sldId id="309" r:id="rId55"/>
    <p:sldId id="310" r:id="rId56"/>
  </p:sldIdLst>
  <p:sldSz cx="9144000" cy="5143500" type="screen16x9"/>
  <p:notesSz cx="6797675" cy="9872663"/>
  <p:custDataLst>
    <p:tags r:id="rId5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DEFF"/>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8265" autoAdjust="0"/>
    <p:restoredTop sz="87582" autoAdjust="0"/>
  </p:normalViewPr>
  <p:slideViewPr>
    <p:cSldViewPr snapToGrid="0" snapToObjects="1">
      <p:cViewPr varScale="1">
        <p:scale>
          <a:sx n="203" d="100"/>
          <a:sy n="203" d="100"/>
        </p:scale>
        <p:origin x="3132" y="18"/>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8-10T11:51:26.730" idx="9">
    <p:pos x="10" y="10"/>
    <p:text>Review</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8-10T11:37:56.017" idx="3">
    <p:pos x="10" y="10"/>
    <p:text>Erwin text to review
Kyriaki slide to review</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2-08-10T11:37:38.475" idx="2">
    <p:pos x="10" y="10"/>
    <p:text>Kyriaki to review</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2-07-19T16:06:34.366" idx="1">
    <p:pos x="10" y="10"/>
    <p:text>Add screenshot of check list + link</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b="1"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b="1"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2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b="1"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b="1"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b="1"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b="1"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b="1"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b="1"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b="1"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b="1"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b="1" dirty="0"/>
            <a:t>Systems</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custT="1"/>
      <dgm:spPr/>
      <dgm:t>
        <a:bodyPr/>
        <a:lstStyle/>
        <a:p>
          <a:r>
            <a:rPr lang="fr-CH" sz="900" b="1" i="0" dirty="0" err="1"/>
            <a:t>Diplomatic</a:t>
          </a:r>
          <a:r>
            <a:rPr lang="fr-CH" sz="900" b="1" i="0" dirty="0"/>
            <a:t> &amp; Stakeholder Relations</a:t>
          </a:r>
          <a:endParaRPr lang="en-US" sz="900" b="1" i="0" dirty="0"/>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custT="1"/>
      <dgm:spPr/>
      <dgm:t>
        <a:bodyPr/>
        <a:lstStyle/>
        <a:p>
          <a:pPr marL="0" indent="0"/>
          <a:r>
            <a:rPr lang="en-US" sz="900" b="1" dirty="0"/>
            <a:t>Education, Communication &amp; Outreach</a:t>
          </a:r>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6FBCB857-97C9-4F26-8443-228E7934272A}">
      <dgm:prSet custT="1"/>
      <dgm:spPr/>
      <dgm:t>
        <a:bodyPr/>
        <a:lstStyle/>
        <a:p>
          <a:r>
            <a:rPr lang="fr-CH" sz="900" b="1" dirty="0"/>
            <a:t>Science Gateway Operations</a:t>
          </a:r>
          <a:endParaRPr lang="en-US" sz="900" b="1" dirty="0"/>
        </a:p>
      </dgm:t>
    </dgm:pt>
    <dgm:pt modelId="{2AE6088D-22F6-42B3-BC4C-7887D73DA438}" type="parTrans" cxnId="{2F37EDF1-94F2-4013-92F4-A2B8FB23AA9E}">
      <dgm:prSet/>
      <dgm:spPr/>
      <dgm:t>
        <a:bodyPr/>
        <a:lstStyle/>
        <a:p>
          <a:endParaRPr lang="en-GB"/>
        </a:p>
      </dgm:t>
    </dgm:pt>
    <dgm:pt modelId="{CEA387A3-91A8-4F04-A468-CF60965E4B26}" type="sibTrans" cxnId="{2F37EDF1-94F2-4013-92F4-A2B8FB23AA9E}">
      <dgm:prSet/>
      <dgm:spPr/>
      <dgm:t>
        <a:bodyPr/>
        <a:lstStyle/>
        <a:p>
          <a:endParaRPr lang="en-GB"/>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4"/>
      <dgm:spPr/>
    </dgm:pt>
    <dgm:pt modelId="{DA7CCF86-3120-453C-B4D9-D73958095C99}" type="pres">
      <dgm:prSet presAssocID="{A2D46EEE-4C74-41C8-AA85-2FC23A070AA5}" presName="childText" presStyleLbl="bgAcc1" presStyleIdx="0" presStyleCnt="14">
        <dgm:presLayoutVars>
          <dgm:bulletEnabled val="1"/>
        </dgm:presLayoutVars>
      </dgm:prSet>
      <dgm:spPr/>
    </dgm:pt>
    <dgm:pt modelId="{1F8EE426-C7D8-43D5-8F1E-2820C3128EB6}" type="pres">
      <dgm:prSet presAssocID="{CA8BFBA3-00F6-4D5E-858C-27B1F921E167}" presName="Name13" presStyleLbl="parChTrans1D2" presStyleIdx="1" presStyleCnt="14"/>
      <dgm:spPr/>
    </dgm:pt>
    <dgm:pt modelId="{FC0E0194-178C-42BE-91C8-DCDAE38BA14B}" type="pres">
      <dgm:prSet presAssocID="{A5B46A85-6E39-45F7-AA70-3B9A0A90AE29}" presName="childText" presStyleLbl="bgAcc1" presStyleIdx="1" presStyleCnt="14">
        <dgm:presLayoutVars>
          <dgm:bulletEnabled val="1"/>
        </dgm:presLayoutVars>
      </dgm:prSet>
      <dgm:spPr/>
    </dgm:pt>
    <dgm:pt modelId="{BC6523A5-F901-4C14-834F-8F19FB253565}" type="pres">
      <dgm:prSet presAssocID="{84753535-6F2F-4E39-8360-3EDDB4A3DB52}" presName="Name13" presStyleLbl="parChTrans1D2" presStyleIdx="2" presStyleCnt="14"/>
      <dgm:spPr/>
    </dgm:pt>
    <dgm:pt modelId="{81E8F7C7-6410-4636-9437-5BC103F41506}" type="pres">
      <dgm:prSet presAssocID="{5EBC1F7D-1644-482A-9716-2114C93E2FE7}" presName="childText" presStyleLbl="bgAcc1" presStyleIdx="2" presStyleCnt="14" custLinFactNeighborX="1479" custLinFactNeighborY="3399">
        <dgm:presLayoutVars>
          <dgm:bulletEnabled val="1"/>
        </dgm:presLayoutVars>
      </dgm:prSet>
      <dgm:spPr/>
    </dgm:pt>
    <dgm:pt modelId="{3C6E880E-798A-4E99-B48B-FD619ED8FA63}" type="pres">
      <dgm:prSet presAssocID="{4FB80EAF-271C-42AE-BCE4-8F1CFA3D1542}" presName="Name13" presStyleLbl="parChTrans1D2" presStyleIdx="3" presStyleCnt="14"/>
      <dgm:spPr/>
    </dgm:pt>
    <dgm:pt modelId="{6A2C459D-412F-40F0-9F1C-01994C63547C}" type="pres">
      <dgm:prSet presAssocID="{441B2B92-A128-401C-AA29-95DC3CD9C013}" presName="childText" presStyleLbl="bgAcc1" presStyleIdx="3" presStyleCnt="14">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4"/>
      <dgm:spPr/>
    </dgm:pt>
    <dgm:pt modelId="{DEAFBE4F-F052-4F56-8735-83E63AEFF4DB}" type="pres">
      <dgm:prSet presAssocID="{39108FAD-021C-4AFB-9C5A-7ED86F50D644}" presName="childText" presStyleLbl="bgAcc1" presStyleIdx="4" presStyleCnt="14" custScaleX="118466">
        <dgm:presLayoutVars>
          <dgm:bulletEnabled val="1"/>
        </dgm:presLayoutVars>
      </dgm:prSet>
      <dgm:spPr/>
    </dgm:pt>
    <dgm:pt modelId="{D65E9D8E-0FB4-4DA2-A49F-5B8DD5375BFB}" type="pres">
      <dgm:prSet presAssocID="{7353E32C-47A9-4EC0-9B61-D26B42C5213F}" presName="Name13" presStyleLbl="parChTrans1D2" presStyleIdx="5" presStyleCnt="14"/>
      <dgm:spPr/>
    </dgm:pt>
    <dgm:pt modelId="{7AC5AAD6-546C-42F0-B9F0-33F4B70F1751}" type="pres">
      <dgm:prSet presAssocID="{539AB4CB-28FE-41AE-9620-CC8DC46EB68C}" presName="childText" presStyleLbl="bgAcc1" presStyleIdx="5" presStyleCnt="14" custScaleX="121826" custScaleY="129439">
        <dgm:presLayoutVars>
          <dgm:bulletEnabled val="1"/>
        </dgm:presLayoutVars>
      </dgm:prSet>
      <dgm:spPr/>
    </dgm:pt>
    <dgm:pt modelId="{12B760B6-3DDF-4548-9C92-DB7CEB52880C}" type="pres">
      <dgm:prSet presAssocID="{C9CFF273-83C3-474E-9C1D-1CD4D26FC9EF}" presName="Name13" presStyleLbl="parChTrans1D2" presStyleIdx="6" presStyleCnt="14"/>
      <dgm:spPr/>
    </dgm:pt>
    <dgm:pt modelId="{C1F5CA99-2F35-4670-A117-0D20B5ADE1AB}" type="pres">
      <dgm:prSet presAssocID="{9C7AECA1-16F7-4C5C-A64D-32D2FC42E013}" presName="childText" presStyleLbl="bgAcc1" presStyleIdx="6" presStyleCnt="14" custScaleX="121597" custScaleY="76298">
        <dgm:presLayoutVars>
          <dgm:bulletEnabled val="1"/>
        </dgm:presLayoutVars>
      </dgm:prSet>
      <dgm:spPr/>
    </dgm:pt>
    <dgm:pt modelId="{200386FC-B442-411C-ACC8-9E81282172CD}" type="pres">
      <dgm:prSet presAssocID="{86AF2C3D-1433-4D80-9A63-E430505D246B}" presName="Name13" presStyleLbl="parChTrans1D2" presStyleIdx="7" presStyleCnt="14"/>
      <dgm:spPr/>
    </dgm:pt>
    <dgm:pt modelId="{764768B0-77E8-4473-B436-228C4261FBCD}" type="pres">
      <dgm:prSet presAssocID="{ECC604BF-4896-41E8-B4EC-BCDA7E1B6217}" presName="childText" presStyleLbl="bgAcc1" presStyleIdx="7" presStyleCnt="14" custScaleX="123091" custLinFactNeighborX="3816" custLinFactNeighborY="24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4"/>
      <dgm:spPr/>
    </dgm:pt>
    <dgm:pt modelId="{2A5B49D8-645C-4838-875B-DFD0C5D43DD3}" type="pres">
      <dgm:prSet presAssocID="{88FCB1AF-15DA-4A92-B883-8254C67E3DB2}" presName="childText" presStyleLbl="bgAcc1" presStyleIdx="8" presStyleCnt="14" custScaleX="128616" custLinFactNeighborX="-3564">
        <dgm:presLayoutVars>
          <dgm:bulletEnabled val="1"/>
        </dgm:presLayoutVars>
      </dgm:prSet>
      <dgm:spPr>
        <a:prstGeom prst="hexagon">
          <a:avLst/>
        </a:prstGeom>
      </dgm:spPr>
    </dgm:pt>
    <dgm:pt modelId="{2E4EAA78-1590-46E5-9026-9233B404F275}" type="pres">
      <dgm:prSet presAssocID="{2AE6088D-22F6-42B3-BC4C-7887D73DA438}" presName="Name13" presStyleLbl="parChTrans1D2" presStyleIdx="9" presStyleCnt="14"/>
      <dgm:spPr/>
    </dgm:pt>
    <dgm:pt modelId="{46309AC7-6E4B-47EB-9AE7-E511F7FDD38A}" type="pres">
      <dgm:prSet presAssocID="{6FBCB857-97C9-4F26-8443-228E7934272A}" presName="childText" presStyleLbl="bgAcc1" presStyleIdx="9" presStyleCnt="14" custScaleX="120753">
        <dgm:presLayoutVars>
          <dgm:bulletEnabled val="1"/>
        </dgm:presLayoutVars>
      </dgm:prSet>
      <dgm:spPr>
        <a:prstGeom prst="hexagon">
          <a:avLst/>
        </a:prstGeom>
      </dgm:spPr>
    </dgm:pt>
    <dgm:pt modelId="{D1212626-523F-4F9B-B493-2E8C6793E464}" type="pres">
      <dgm:prSet presAssocID="{7BD7828A-6FC2-4F44-B467-AF76D5897E1A}" presName="Name13" presStyleLbl="parChTrans1D2" presStyleIdx="10" presStyleCnt="14"/>
      <dgm:spPr/>
    </dgm:pt>
    <dgm:pt modelId="{2835AED8-5CAE-46B9-88F3-E0239CA049D5}" type="pres">
      <dgm:prSet presAssocID="{8094EE2D-2FCF-46D5-8907-085C6B7FAA69}" presName="childText" presStyleLbl="bgAcc1" presStyleIdx="10" presStyleCnt="14" custScaleX="130932" custLinFactNeighborX="-3564">
        <dgm:presLayoutVars>
          <dgm:bulletEnabled val="1"/>
        </dgm:presLayoutVars>
      </dgm:prSet>
      <dgm:spPr>
        <a:prstGeom prst="hexag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1" presStyleCnt="14"/>
      <dgm:spPr/>
    </dgm:pt>
    <dgm:pt modelId="{BB07D65E-D755-4ADF-BE10-872FA5B3B89F}" type="pres">
      <dgm:prSet presAssocID="{3FD281C8-6F8D-4926-80D2-B4A1BDF3EC66}" presName="childText" presStyleLbl="bgAcc1" presStyleIdx="11" presStyleCnt="14">
        <dgm:presLayoutVars>
          <dgm:bulletEnabled val="1"/>
        </dgm:presLayoutVars>
      </dgm:prSet>
      <dgm:spPr/>
    </dgm:pt>
    <dgm:pt modelId="{3570A4A0-050F-4C56-AB23-2F0A0B6CB10A}" type="pres">
      <dgm:prSet presAssocID="{D11142CD-F467-4F19-9EC1-5F83A5B1CCBD}" presName="Name13" presStyleLbl="parChTrans1D2" presStyleIdx="12" presStyleCnt="14"/>
      <dgm:spPr/>
    </dgm:pt>
    <dgm:pt modelId="{52F189E8-A88A-40EA-BBDE-521D5CC66B4A}" type="pres">
      <dgm:prSet presAssocID="{FDF2AE1B-088B-4F12-B5E4-32AEFE5748F7}" presName="childText" presStyleLbl="bgAcc1" presStyleIdx="12" presStyleCnt="14">
        <dgm:presLayoutVars>
          <dgm:bulletEnabled val="1"/>
        </dgm:presLayoutVars>
      </dgm:prSet>
      <dgm:spPr/>
    </dgm:pt>
    <dgm:pt modelId="{CCE39531-CE22-4D30-B71F-E93C3D738AC5}" type="pres">
      <dgm:prSet presAssocID="{651423BD-B9A1-4DCB-8D2F-DEB30D583D4A}" presName="Name13" presStyleLbl="parChTrans1D2" presStyleIdx="13" presStyleCnt="14"/>
      <dgm:spPr/>
    </dgm:pt>
    <dgm:pt modelId="{DF687E79-D046-4BF5-A72F-A11B9BC8915F}" type="pres">
      <dgm:prSet presAssocID="{5541189E-B59C-43D7-8ECD-48F0C06731B8}" presName="childText" presStyleLbl="bgAcc1" presStyleIdx="13" presStyleCnt="14">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1A194009-7CC4-4008-A243-7EFED8E2690B}" type="presOf" srcId="{2AE6088D-22F6-42B3-BC4C-7887D73DA438}" destId="{2E4EAA78-1590-46E5-9026-9233B404F27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5979140-A8A6-44CA-B1D1-F37625829377}" type="presOf" srcId="{6FBCB857-97C9-4F26-8443-228E7934272A}" destId="{46309AC7-6E4B-47EB-9AE7-E511F7FDD38A}" srcOrd="0"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2" destOrd="0" parTransId="{7BD7828A-6FC2-4F44-B467-AF76D5897E1A}" sibTransId="{FF87B3AD-6CBD-4289-8D74-E41EC5620CB3}"/>
    <dgm:cxn modelId="{2F37EDF1-94F2-4013-92F4-A2B8FB23AA9E}" srcId="{92B70794-D2B5-44D2-B154-D003643E61A8}" destId="{6FBCB857-97C9-4F26-8443-228E7934272A}" srcOrd="1" destOrd="0" parTransId="{2AE6088D-22F6-42B3-BC4C-7887D73DA438}" sibTransId="{CEA387A3-91A8-4F04-A468-CF60965E4B26}"/>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36782635-578A-4FC2-A535-06FE85262A6E}" type="presParOf" srcId="{7B850852-F351-4086-BE5F-89D7273D4E3F}" destId="{2E4EAA78-1590-46E5-9026-9233B404F275}" srcOrd="2" destOrd="0" presId="urn:microsoft.com/office/officeart/2005/8/layout/hierarchy3"/>
    <dgm:cxn modelId="{78EC4F75-9EA3-4AD8-8694-7E790ECA1225}" type="presParOf" srcId="{7B850852-F351-4086-BE5F-89D7273D4E3F}" destId="{46309AC7-6E4B-47EB-9AE7-E511F7FDD38A}" srcOrd="3" destOrd="0" presId="urn:microsoft.com/office/officeart/2005/8/layout/hierarchy3"/>
    <dgm:cxn modelId="{C43F9A4B-70E4-44F6-B9A1-3AEED555AB1B}" type="presParOf" srcId="{7B850852-F351-4086-BE5F-89D7273D4E3F}" destId="{D1212626-523F-4F9B-B493-2E8C6793E464}" srcOrd="4" destOrd="0" presId="urn:microsoft.com/office/officeart/2005/8/layout/hierarchy3"/>
    <dgm:cxn modelId="{834E0123-5AD4-48BD-8077-A42A159A200B}" type="presParOf" srcId="{7B850852-F351-4086-BE5F-89D7273D4E3F}" destId="{2835AED8-5CAE-46B9-88F3-E0239CA049D5}" srcOrd="5"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3575" y="646"/>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0494" y="17565"/>
        <a:ext cx="1121496" cy="543829"/>
      </dsp:txXfrm>
    </dsp:sp>
    <dsp:sp modelId="{1A14D0EF-8685-4FF9-8196-01F437D357B4}">
      <dsp:nvSpPr>
        <dsp:cNvPr id="0" name=""/>
        <dsp:cNvSpPr/>
      </dsp:nvSpPr>
      <dsp:spPr>
        <a:xfrm>
          <a:off x="429109" y="578313"/>
          <a:ext cx="115533" cy="433250"/>
        </a:xfrm>
        <a:custGeom>
          <a:avLst/>
          <a:gdLst/>
          <a:ahLst/>
          <a:cxnLst/>
          <a:rect l="0" t="0" r="0" b="0"/>
          <a:pathLst>
            <a:path>
              <a:moveTo>
                <a:pt x="0" y="0"/>
              </a:moveTo>
              <a:lnTo>
                <a:pt x="0" y="433250"/>
              </a:lnTo>
              <a:lnTo>
                <a:pt x="115533" y="43325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4642" y="722730"/>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Beams</a:t>
          </a:r>
        </a:p>
      </dsp:txBody>
      <dsp:txXfrm>
        <a:off x="561561" y="739649"/>
        <a:ext cx="890429" cy="543829"/>
      </dsp:txXfrm>
    </dsp:sp>
    <dsp:sp modelId="{1F8EE426-C7D8-43D5-8F1E-2820C3128EB6}">
      <dsp:nvSpPr>
        <dsp:cNvPr id="0" name=""/>
        <dsp:cNvSpPr/>
      </dsp:nvSpPr>
      <dsp:spPr>
        <a:xfrm>
          <a:off x="429109" y="578313"/>
          <a:ext cx="115533" cy="1155334"/>
        </a:xfrm>
        <a:custGeom>
          <a:avLst/>
          <a:gdLst/>
          <a:ahLst/>
          <a:cxnLst/>
          <a:rect l="0" t="0" r="0" b="0"/>
          <a:pathLst>
            <a:path>
              <a:moveTo>
                <a:pt x="0" y="0"/>
              </a:moveTo>
              <a:lnTo>
                <a:pt x="0" y="1155334"/>
              </a:lnTo>
              <a:lnTo>
                <a:pt x="115533" y="115533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4642" y="1444814"/>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Technology</a:t>
          </a:r>
        </a:p>
      </dsp:txBody>
      <dsp:txXfrm>
        <a:off x="561561" y="1461733"/>
        <a:ext cx="890429" cy="543829"/>
      </dsp:txXfrm>
    </dsp:sp>
    <dsp:sp modelId="{BC6523A5-F901-4C14-834F-8F19FB253565}">
      <dsp:nvSpPr>
        <dsp:cNvPr id="0" name=""/>
        <dsp:cNvSpPr/>
      </dsp:nvSpPr>
      <dsp:spPr>
        <a:xfrm>
          <a:off x="429109" y="578313"/>
          <a:ext cx="129203" cy="1897053"/>
        </a:xfrm>
        <a:custGeom>
          <a:avLst/>
          <a:gdLst/>
          <a:ahLst/>
          <a:cxnLst/>
          <a:rect l="0" t="0" r="0" b="0"/>
          <a:pathLst>
            <a:path>
              <a:moveTo>
                <a:pt x="0" y="0"/>
              </a:moveTo>
              <a:lnTo>
                <a:pt x="0" y="1897053"/>
              </a:lnTo>
              <a:lnTo>
                <a:pt x="129203" y="18970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58312" y="2186534"/>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Engineering</a:t>
          </a:r>
        </a:p>
      </dsp:txBody>
      <dsp:txXfrm>
        <a:off x="575231" y="2203453"/>
        <a:ext cx="890429" cy="543829"/>
      </dsp:txXfrm>
    </dsp:sp>
    <dsp:sp modelId="{3C6E880E-798A-4E99-B48B-FD619ED8FA63}">
      <dsp:nvSpPr>
        <dsp:cNvPr id="0" name=""/>
        <dsp:cNvSpPr/>
      </dsp:nvSpPr>
      <dsp:spPr>
        <a:xfrm>
          <a:off x="429109" y="578313"/>
          <a:ext cx="115533" cy="2599503"/>
        </a:xfrm>
        <a:custGeom>
          <a:avLst/>
          <a:gdLst/>
          <a:ahLst/>
          <a:cxnLst/>
          <a:rect l="0" t="0" r="0" b="0"/>
          <a:pathLst>
            <a:path>
              <a:moveTo>
                <a:pt x="0" y="0"/>
              </a:moveTo>
              <a:lnTo>
                <a:pt x="0" y="2599503"/>
              </a:lnTo>
              <a:lnTo>
                <a:pt x="115533" y="259950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4642" y="2888983"/>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Systems</a:t>
          </a:r>
        </a:p>
      </dsp:txBody>
      <dsp:txXfrm>
        <a:off x="561561" y="2905902"/>
        <a:ext cx="890429" cy="543829"/>
      </dsp:txXfrm>
    </dsp:sp>
    <dsp:sp modelId="{0E78719B-F783-4874-BEA1-E2C9FFA8E9B0}">
      <dsp:nvSpPr>
        <dsp:cNvPr id="0" name=""/>
        <dsp:cNvSpPr/>
      </dsp:nvSpPr>
      <dsp:spPr>
        <a:xfrm>
          <a:off x="1757744" y="646"/>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rgbClr val="0B387C"/>
              </a:solidFill>
            </a:rPr>
            <a:t>Finance &amp; Human Resources</a:t>
          </a:r>
        </a:p>
      </dsp:txBody>
      <dsp:txXfrm>
        <a:off x="1774663" y="17565"/>
        <a:ext cx="1121496" cy="543829"/>
      </dsp:txXfrm>
    </dsp:sp>
    <dsp:sp modelId="{3C23C20F-BFC5-4097-A4DE-AF3101295735}">
      <dsp:nvSpPr>
        <dsp:cNvPr id="0" name=""/>
        <dsp:cNvSpPr/>
      </dsp:nvSpPr>
      <dsp:spPr>
        <a:xfrm>
          <a:off x="1873277" y="578313"/>
          <a:ext cx="115533" cy="433250"/>
        </a:xfrm>
        <a:custGeom>
          <a:avLst/>
          <a:gdLst/>
          <a:ahLst/>
          <a:cxnLst/>
          <a:rect l="0" t="0" r="0" b="0"/>
          <a:pathLst>
            <a:path>
              <a:moveTo>
                <a:pt x="0" y="0"/>
              </a:moveTo>
              <a:lnTo>
                <a:pt x="0" y="433250"/>
              </a:lnTo>
              <a:lnTo>
                <a:pt x="115533" y="43325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1988811" y="722730"/>
          <a:ext cx="1094943"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Finance &amp; Administrative Processes</a:t>
          </a:r>
        </a:p>
      </dsp:txBody>
      <dsp:txXfrm>
        <a:off x="2005730" y="739649"/>
        <a:ext cx="1061105" cy="543829"/>
      </dsp:txXfrm>
    </dsp:sp>
    <dsp:sp modelId="{D65E9D8E-0FB4-4DA2-A49F-5B8DD5375BFB}">
      <dsp:nvSpPr>
        <dsp:cNvPr id="0" name=""/>
        <dsp:cNvSpPr/>
      </dsp:nvSpPr>
      <dsp:spPr>
        <a:xfrm>
          <a:off x="1873277" y="578313"/>
          <a:ext cx="115533" cy="1240364"/>
        </a:xfrm>
        <a:custGeom>
          <a:avLst/>
          <a:gdLst/>
          <a:ahLst/>
          <a:cxnLst/>
          <a:rect l="0" t="0" r="0" b="0"/>
          <a:pathLst>
            <a:path>
              <a:moveTo>
                <a:pt x="0" y="0"/>
              </a:moveTo>
              <a:lnTo>
                <a:pt x="0" y="1240364"/>
              </a:lnTo>
              <a:lnTo>
                <a:pt x="115533" y="124036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1988811" y="1444814"/>
          <a:ext cx="1125998" cy="747726"/>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Industry, Procurement &amp; Knowledge Transfer</a:t>
          </a:r>
        </a:p>
      </dsp:txBody>
      <dsp:txXfrm>
        <a:off x="2010711" y="1466714"/>
        <a:ext cx="1082198" cy="703926"/>
      </dsp:txXfrm>
    </dsp:sp>
    <dsp:sp modelId="{12B760B6-3DDF-4548-9C92-DB7CEB52880C}">
      <dsp:nvSpPr>
        <dsp:cNvPr id="0" name=""/>
        <dsp:cNvSpPr/>
      </dsp:nvSpPr>
      <dsp:spPr>
        <a:xfrm>
          <a:off x="1873277" y="578313"/>
          <a:ext cx="115533" cy="1979019"/>
        </a:xfrm>
        <a:custGeom>
          <a:avLst/>
          <a:gdLst/>
          <a:ahLst/>
          <a:cxnLst/>
          <a:rect l="0" t="0" r="0" b="0"/>
          <a:pathLst>
            <a:path>
              <a:moveTo>
                <a:pt x="0" y="0"/>
              </a:moveTo>
              <a:lnTo>
                <a:pt x="0" y="1979019"/>
              </a:lnTo>
              <a:lnTo>
                <a:pt x="115533" y="197901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1988811" y="2336958"/>
          <a:ext cx="1123881" cy="440748"/>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Human Resources</a:t>
          </a:r>
        </a:p>
      </dsp:txBody>
      <dsp:txXfrm>
        <a:off x="2001720" y="2349867"/>
        <a:ext cx="1098063" cy="414930"/>
      </dsp:txXfrm>
    </dsp:sp>
    <dsp:sp modelId="{200386FC-B442-411C-ACC8-9E81282172CD}">
      <dsp:nvSpPr>
        <dsp:cNvPr id="0" name=""/>
        <dsp:cNvSpPr/>
      </dsp:nvSpPr>
      <dsp:spPr>
        <a:xfrm>
          <a:off x="1873277" y="578313"/>
          <a:ext cx="150803" cy="2633290"/>
        </a:xfrm>
        <a:custGeom>
          <a:avLst/>
          <a:gdLst/>
          <a:ahLst/>
          <a:cxnLst/>
          <a:rect l="0" t="0" r="0" b="0"/>
          <a:pathLst>
            <a:path>
              <a:moveTo>
                <a:pt x="0" y="0"/>
              </a:moveTo>
              <a:lnTo>
                <a:pt x="0" y="2633290"/>
              </a:lnTo>
              <a:lnTo>
                <a:pt x="150803" y="263329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24081" y="2922770"/>
          <a:ext cx="1137690"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Site &amp; Civil Engineering</a:t>
          </a:r>
        </a:p>
      </dsp:txBody>
      <dsp:txXfrm>
        <a:off x="2041000" y="2939689"/>
        <a:ext cx="1103852" cy="543829"/>
      </dsp:txXfrm>
    </dsp:sp>
    <dsp:sp modelId="{01575F11-9931-4F78-8ADC-0E6E97AAD4C1}">
      <dsp:nvSpPr>
        <dsp:cNvPr id="0" name=""/>
        <dsp:cNvSpPr/>
      </dsp:nvSpPr>
      <dsp:spPr>
        <a:xfrm>
          <a:off x="3192762" y="0"/>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09681" y="16919"/>
        <a:ext cx="1121496" cy="543829"/>
      </dsp:txXfrm>
    </dsp:sp>
    <dsp:sp modelId="{D5FDEEAC-4B6E-4EA2-888D-FD0AB0F08232}">
      <dsp:nvSpPr>
        <dsp:cNvPr id="0" name=""/>
        <dsp:cNvSpPr/>
      </dsp:nvSpPr>
      <dsp:spPr>
        <a:xfrm>
          <a:off x="3308295" y="577667"/>
          <a:ext cx="91742" cy="433897"/>
        </a:xfrm>
        <a:custGeom>
          <a:avLst/>
          <a:gdLst/>
          <a:ahLst/>
          <a:cxnLst/>
          <a:rect l="0" t="0" r="0" b="0"/>
          <a:pathLst>
            <a:path>
              <a:moveTo>
                <a:pt x="0" y="0"/>
              </a:moveTo>
              <a:lnTo>
                <a:pt x="0" y="433897"/>
              </a:lnTo>
              <a:lnTo>
                <a:pt x="91742" y="43389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400038" y="722730"/>
          <a:ext cx="1188756" cy="577667"/>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i="0" kern="1200" dirty="0" err="1"/>
            <a:t>Diplomatic</a:t>
          </a:r>
          <a:r>
            <a:rPr lang="fr-CH" sz="900" b="1" i="0" kern="1200" dirty="0"/>
            <a:t> &amp; Stakeholder Relations</a:t>
          </a:r>
          <a:endParaRPr lang="en-US" sz="900" b="1" i="0" kern="1200" dirty="0"/>
        </a:p>
      </dsp:txBody>
      <dsp:txXfrm>
        <a:off x="3547240" y="794262"/>
        <a:ext cx="894352" cy="434603"/>
      </dsp:txXfrm>
    </dsp:sp>
    <dsp:sp modelId="{2E4EAA78-1590-46E5-9026-9233B404F275}">
      <dsp:nvSpPr>
        <dsp:cNvPr id="0" name=""/>
        <dsp:cNvSpPr/>
      </dsp:nvSpPr>
      <dsp:spPr>
        <a:xfrm>
          <a:off x="3308295" y="577667"/>
          <a:ext cx="124683" cy="1155981"/>
        </a:xfrm>
        <a:custGeom>
          <a:avLst/>
          <a:gdLst/>
          <a:ahLst/>
          <a:cxnLst/>
          <a:rect l="0" t="0" r="0" b="0"/>
          <a:pathLst>
            <a:path>
              <a:moveTo>
                <a:pt x="0" y="0"/>
              </a:moveTo>
              <a:lnTo>
                <a:pt x="0" y="1155981"/>
              </a:lnTo>
              <a:lnTo>
                <a:pt x="124683" y="1155981"/>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309AC7-6E4B-47EB-9AE7-E511F7FDD38A}">
      <dsp:nvSpPr>
        <dsp:cNvPr id="0" name=""/>
        <dsp:cNvSpPr/>
      </dsp:nvSpPr>
      <dsp:spPr>
        <a:xfrm>
          <a:off x="3432979" y="1444814"/>
          <a:ext cx="1116081" cy="577667"/>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kern="1200" dirty="0"/>
            <a:t>Science Gateway Operations</a:t>
          </a:r>
          <a:endParaRPr lang="en-US" sz="900" b="1" kern="1200" dirty="0"/>
        </a:p>
      </dsp:txBody>
      <dsp:txXfrm>
        <a:off x="3574125" y="1517869"/>
        <a:ext cx="833789" cy="431557"/>
      </dsp:txXfrm>
    </dsp:sp>
    <dsp:sp modelId="{D1212626-523F-4F9B-B493-2E8C6793E464}">
      <dsp:nvSpPr>
        <dsp:cNvPr id="0" name=""/>
        <dsp:cNvSpPr/>
      </dsp:nvSpPr>
      <dsp:spPr>
        <a:xfrm>
          <a:off x="3308295" y="577667"/>
          <a:ext cx="91742" cy="1878065"/>
        </a:xfrm>
        <a:custGeom>
          <a:avLst/>
          <a:gdLst/>
          <a:ahLst/>
          <a:cxnLst/>
          <a:rect l="0" t="0" r="0" b="0"/>
          <a:pathLst>
            <a:path>
              <a:moveTo>
                <a:pt x="0" y="0"/>
              </a:moveTo>
              <a:lnTo>
                <a:pt x="0" y="1878065"/>
              </a:lnTo>
              <a:lnTo>
                <a:pt x="91742" y="187806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400038" y="2166899"/>
          <a:ext cx="1210162" cy="577667"/>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US" sz="900" b="1" kern="1200" dirty="0"/>
            <a:t>Education, Communication &amp; Outreach</a:t>
          </a:r>
        </a:p>
      </dsp:txBody>
      <dsp:txXfrm>
        <a:off x="3549024" y="2238017"/>
        <a:ext cx="912190" cy="435431"/>
      </dsp:txXfrm>
    </dsp:sp>
    <dsp:sp modelId="{00AD20D3-2D94-47BE-93C6-83B5548C0C32}">
      <dsp:nvSpPr>
        <dsp:cNvPr id="0" name=""/>
        <dsp:cNvSpPr/>
      </dsp:nvSpPr>
      <dsp:spPr>
        <a:xfrm>
          <a:off x="4700908" y="646"/>
          <a:ext cx="1155334" cy="577667"/>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17827" y="17565"/>
        <a:ext cx="1121496" cy="543829"/>
      </dsp:txXfrm>
    </dsp:sp>
    <dsp:sp modelId="{E5B5C4AA-0FA8-4860-970A-703352084C88}">
      <dsp:nvSpPr>
        <dsp:cNvPr id="0" name=""/>
        <dsp:cNvSpPr/>
      </dsp:nvSpPr>
      <dsp:spPr>
        <a:xfrm>
          <a:off x="4816442" y="578313"/>
          <a:ext cx="115533" cy="433250"/>
        </a:xfrm>
        <a:custGeom>
          <a:avLst/>
          <a:gdLst/>
          <a:ahLst/>
          <a:cxnLst/>
          <a:rect l="0" t="0" r="0" b="0"/>
          <a:pathLst>
            <a:path>
              <a:moveTo>
                <a:pt x="0" y="0"/>
              </a:moveTo>
              <a:lnTo>
                <a:pt x="0" y="433250"/>
              </a:lnTo>
              <a:lnTo>
                <a:pt x="115533" y="43325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31975" y="722730"/>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Experimental Physics</a:t>
          </a:r>
        </a:p>
      </dsp:txBody>
      <dsp:txXfrm>
        <a:off x="4948894" y="739649"/>
        <a:ext cx="890429" cy="543829"/>
      </dsp:txXfrm>
    </dsp:sp>
    <dsp:sp modelId="{3570A4A0-050F-4C56-AB23-2F0A0B6CB10A}">
      <dsp:nvSpPr>
        <dsp:cNvPr id="0" name=""/>
        <dsp:cNvSpPr/>
      </dsp:nvSpPr>
      <dsp:spPr>
        <a:xfrm>
          <a:off x="4816442" y="578313"/>
          <a:ext cx="115533" cy="1155334"/>
        </a:xfrm>
        <a:custGeom>
          <a:avLst/>
          <a:gdLst/>
          <a:ahLst/>
          <a:cxnLst/>
          <a:rect l="0" t="0" r="0" b="0"/>
          <a:pathLst>
            <a:path>
              <a:moveTo>
                <a:pt x="0" y="0"/>
              </a:moveTo>
              <a:lnTo>
                <a:pt x="0" y="1155334"/>
              </a:lnTo>
              <a:lnTo>
                <a:pt x="115533" y="115533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31975" y="1444814"/>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Theory</a:t>
          </a:r>
        </a:p>
      </dsp:txBody>
      <dsp:txXfrm>
        <a:off x="4948894" y="1461733"/>
        <a:ext cx="890429" cy="543829"/>
      </dsp:txXfrm>
    </dsp:sp>
    <dsp:sp modelId="{CCE39531-CE22-4D30-B71F-E93C3D738AC5}">
      <dsp:nvSpPr>
        <dsp:cNvPr id="0" name=""/>
        <dsp:cNvSpPr/>
      </dsp:nvSpPr>
      <dsp:spPr>
        <a:xfrm>
          <a:off x="4816442" y="578313"/>
          <a:ext cx="115533" cy="1877418"/>
        </a:xfrm>
        <a:custGeom>
          <a:avLst/>
          <a:gdLst/>
          <a:ahLst/>
          <a:cxnLst/>
          <a:rect l="0" t="0" r="0" b="0"/>
          <a:pathLst>
            <a:path>
              <a:moveTo>
                <a:pt x="0" y="0"/>
              </a:moveTo>
              <a:lnTo>
                <a:pt x="0" y="1877418"/>
              </a:lnTo>
              <a:lnTo>
                <a:pt x="115533" y="187741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31975" y="2166899"/>
          <a:ext cx="924267" cy="577667"/>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Information Technology</a:t>
          </a:r>
        </a:p>
      </dsp:txBody>
      <dsp:txXfrm>
        <a:off x="4948894" y="2183818"/>
        <a:ext cx="890429" cy="5438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5348"/>
          </a:xfrm>
          <a:prstGeom prst="rect">
            <a:avLst/>
          </a:prstGeom>
        </p:spPr>
        <p:txBody>
          <a:bodyPr vert="horz" lIns="91440" tIns="45720" rIns="91440" bIns="45720" rtlCol="0"/>
          <a:lstStyle>
            <a:lvl1pPr algn="r">
              <a:defRPr sz="1200"/>
            </a:lvl1pPr>
          </a:lstStyle>
          <a:p>
            <a:fld id="{A5400F9D-92A0-422B-ABB0-997B961779BE}" type="datetimeFigureOut">
              <a:rPr lang="en-GB" smtClean="0"/>
              <a:t>01/06/2023</a:t>
            </a:fld>
            <a:endParaRPr lang="en-GB"/>
          </a:p>
        </p:txBody>
      </p:sp>
      <p:sp>
        <p:nvSpPr>
          <p:cNvPr id="4" name="Footer Placeholder 3"/>
          <p:cNvSpPr>
            <a:spLocks noGrp="1"/>
          </p:cNvSpPr>
          <p:nvPr>
            <p:ph type="ftr" sz="quarter" idx="2"/>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377318"/>
            <a:ext cx="2945659" cy="495347"/>
          </a:xfrm>
          <a:prstGeom prst="rect">
            <a:avLst/>
          </a:prstGeom>
        </p:spPr>
        <p:txBody>
          <a:bodyPr vert="horz" lIns="91440" tIns="45720" rIns="91440" bIns="45720" rtlCol="0" anchor="b"/>
          <a:lstStyle>
            <a:lvl1pPr algn="r">
              <a:defRPr sz="12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1440" tIns="45720" rIns="91440" bIns="45720" rtlCol="0"/>
          <a:lstStyle>
            <a:lvl1pPr algn="r">
              <a:defRPr sz="1200"/>
            </a:lvl1pPr>
          </a:lstStyle>
          <a:p>
            <a:fld id="{889D642E-375B-4B6C-9A08-D0EF4DEE96CB}" type="datetimeFigureOut">
              <a:rPr lang="en-GB" smtClean="0"/>
              <a:t>01/06/2023</a:t>
            </a:fld>
            <a:endParaRPr lang="en-GB"/>
          </a:p>
        </p:txBody>
      </p:sp>
      <p:sp>
        <p:nvSpPr>
          <p:cNvPr id="4" name="Slide Image Placeholder 3"/>
          <p:cNvSpPr>
            <a:spLocks noGrp="1" noRot="1" noChangeAspect="1"/>
          </p:cNvSpPr>
          <p:nvPr>
            <p:ph type="sldImg" idx="2"/>
          </p:nvPr>
        </p:nvSpPr>
        <p:spPr>
          <a:xfrm>
            <a:off x="438150" y="1236663"/>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1440" tIns="45720" rIns="91440" bIns="45720" rtlCol="0" anchor="b"/>
          <a:lstStyle>
            <a:lvl1pPr algn="r">
              <a:defRPr sz="12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ROCIO</a:t>
            </a:r>
          </a:p>
          <a:p>
            <a:r>
              <a:rPr lang="en-GB" dirty="0"/>
              <a:t>In</a:t>
            </a:r>
            <a:r>
              <a:rPr lang="en-GB" baseline="0" dirty="0"/>
              <a:t> the CERN Phonebook, you can find out where people have their office.</a:t>
            </a:r>
          </a:p>
          <a:p>
            <a:r>
              <a:rPr lang="en-GB" baseline="0" dirty="0"/>
              <a:t>For example, me/Rocio has her office in building 5, on the 2</a:t>
            </a:r>
            <a:r>
              <a:rPr lang="en-GB" baseline="30000" dirty="0"/>
              <a:t>nd</a:t>
            </a:r>
            <a:r>
              <a:rPr lang="en-GB" baseline="0" dirty="0"/>
              <a:t> floor, and the office number is 25, on the side of the corridor with </a:t>
            </a:r>
            <a:r>
              <a:rPr lang="en-GB" baseline="0" dirty="0" err="1"/>
              <a:t>oneven</a:t>
            </a:r>
            <a:r>
              <a:rPr lang="en-GB" baseline="0" dirty="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10</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11</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pPr marL="0" indent="0">
              <a:buFontTx/>
              <a:buNone/>
            </a:pPr>
            <a:r>
              <a:rPr lang="en-US" baseline="0" dirty="0"/>
              <a:t>The Globe is building with a history similar to the Eiffel tower.</a:t>
            </a:r>
          </a:p>
          <a:p>
            <a:pPr marL="0" indent="0">
              <a:buFontTx/>
              <a:buNone/>
            </a:pPr>
            <a:endParaRPr lang="en-US" baseline="0" dirty="0"/>
          </a:p>
          <a:p>
            <a:pPr marL="0" indent="0">
              <a:buFontTx/>
              <a:buNone/>
            </a:pPr>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pPr marL="0" indent="0">
              <a:buFontTx/>
              <a:buNone/>
            </a:pPr>
            <a:r>
              <a:rPr lang="en-US" baseline="0" dirty="0"/>
              <a:t>This name is however no longer used.</a:t>
            </a:r>
          </a:p>
          <a:p>
            <a:pPr marL="0" indent="0">
              <a:buFontTx/>
              <a:buNone/>
            </a:pPr>
            <a:r>
              <a:rPr lang="en-US" baseline="0" dirty="0"/>
              <a:t>At the end of the exhibition, it was dismantled and the Swiss </a:t>
            </a:r>
            <a:r>
              <a:rPr lang="en-US" baseline="0" dirty="0" err="1"/>
              <a:t>Governement</a:t>
            </a:r>
            <a:r>
              <a:rPr lang="en-US" baseline="0" dirty="0"/>
              <a:t> offered to re-build it on the CERN site.</a:t>
            </a:r>
          </a:p>
          <a:p>
            <a:pPr marL="0" indent="0">
              <a:buFontTx/>
              <a:buNone/>
            </a:pPr>
            <a:r>
              <a:rPr lang="en-US" baseline="0" dirty="0"/>
              <a:t>The building technique is quite unique : they start with top crown, which is on a temporary platform. Once all the beams are put in circle, the platform is dismantled : the crown holds everything together.</a:t>
            </a:r>
          </a:p>
          <a:p>
            <a:pPr marL="0" indent="0">
              <a:buFontTx/>
              <a:buNone/>
            </a:pPr>
            <a:r>
              <a:rPr lang="en-US" baseline="0" dirty="0"/>
              <a:t>The shape of the building represents the planet Earth (outer layer to protect the building against Sun and other elements, just like the atmosphere does).</a:t>
            </a:r>
          </a:p>
          <a:p>
            <a:pPr marL="0" indent="0">
              <a:buFontTx/>
              <a:buNone/>
            </a:pPr>
            <a:r>
              <a:rPr lang="en-US" baseline="0" dirty="0"/>
              <a:t>The Globe has become a landmark in the Geneva area.</a:t>
            </a:r>
          </a:p>
          <a:p>
            <a:pPr marL="0" indent="0">
              <a:buFontTx/>
              <a:buNone/>
            </a:pPr>
            <a:endParaRPr lang="en-US" baseline="0" dirty="0"/>
          </a:p>
          <a:p>
            <a:pPr marL="0" indent="0">
              <a:buFontTx/>
              <a:buNone/>
            </a:pPr>
            <a:r>
              <a:rPr lang="en-US" baseline="0" dirty="0"/>
              <a:t>If you want to know more about it, here is a link :</a:t>
            </a:r>
          </a:p>
          <a:p>
            <a:pPr marL="0" indent="0">
              <a:buFontTx/>
              <a:buNone/>
            </a:pPr>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br>
              <a:rPr lang="fr-CH" dirty="0"/>
            </a:br>
            <a:r>
              <a:rPr lang="fr-CH" dirty="0"/>
              <a:t>Stats 2022 : https://cds.cern.ch/record/2858688?</a:t>
            </a:r>
            <a:br>
              <a:rPr lang="fr-CH" dirty="0"/>
            </a:br>
            <a:r>
              <a:rPr lang="fr-CH" dirty="0"/>
              <a:t>************************</a:t>
            </a:r>
            <a:endParaRPr lang="en-GB" dirty="0"/>
          </a:p>
          <a:p>
            <a:r>
              <a:rPr lang="en-GB" dirty="0"/>
              <a:t>If you answered 2 660, then you probably</a:t>
            </a:r>
            <a:r>
              <a:rPr lang="en-GB" baseline="0" dirty="0"/>
              <a:t> only took into account the staff members.</a:t>
            </a:r>
          </a:p>
          <a:p>
            <a:r>
              <a:rPr lang="en-GB" baseline="0" dirty="0"/>
              <a:t>But on top of the staff, we also had 900 fellows on 31.12.2022. </a:t>
            </a:r>
            <a:br>
              <a:rPr lang="en-GB" baseline="0" dirty="0"/>
            </a:br>
            <a:r>
              <a:rPr lang="en-GB" baseline="0" dirty="0"/>
              <a:t>As from this year, CERN does not offer any fellow contracts anymore, but recruits now Graduates in 3 different programs : Origin (Early career professionals),  Quest (Experienced Project Graduates, and Research Fellowships.</a:t>
            </a:r>
            <a:br>
              <a:rPr lang="en-GB" baseline="0" dirty="0"/>
            </a:br>
            <a:endParaRPr lang="en-GB" baseline="0" dirty="0"/>
          </a:p>
          <a:p>
            <a:r>
              <a:rPr lang="en-GB" baseline="0" dirty="0"/>
              <a:t>The staff members and fellows together are the employed members of the personnel or MPE.</a:t>
            </a:r>
            <a:br>
              <a:rPr lang="en-GB" baseline="0" dirty="0"/>
            </a:br>
            <a:r>
              <a:rPr lang="en-GB" baseline="0" dirty="0"/>
              <a:t>CERN is their employer.</a:t>
            </a:r>
          </a:p>
          <a:p>
            <a:endParaRPr lang="en-GB" baseline="0" dirty="0"/>
          </a:p>
          <a:p>
            <a:r>
              <a:rPr lang="en-GB" baseline="0" dirty="0"/>
              <a:t>But besides these more than 3 4560 people, there are also many more who have a contract with CERN, although it is not an employment contract :</a:t>
            </a:r>
          </a:p>
          <a:p>
            <a:pPr marL="171450" indent="-171450">
              <a:buFontTx/>
              <a:buChar char="-"/>
            </a:pPr>
            <a:r>
              <a:rPr lang="en-GB" baseline="0" dirty="0"/>
              <a:t>First of all, we have more than 11 900 users, who are working in scientific collaborations</a:t>
            </a:r>
          </a:p>
          <a:p>
            <a:pPr marL="171450" indent="-171450">
              <a:buFontTx/>
              <a:buChar char="-"/>
            </a:pPr>
            <a:r>
              <a:rPr lang="en-GB" baseline="0" dirty="0"/>
              <a:t>And also almost 950 associates</a:t>
            </a:r>
          </a:p>
          <a:p>
            <a:pPr marL="171450" indent="-171450">
              <a:buFontTx/>
              <a:buChar char="-"/>
            </a:pPr>
            <a:r>
              <a:rPr lang="en-GB" baseline="0" dirty="0"/>
              <a:t>And more than 500 students</a:t>
            </a:r>
          </a:p>
          <a:p>
            <a:pPr marL="0" indent="0">
              <a:buFontTx/>
              <a:buNone/>
            </a:pPr>
            <a:endParaRPr lang="en-GB" baseline="0" dirty="0"/>
          </a:p>
          <a:p>
            <a:pPr marL="0" indent="0">
              <a:buFontTx/>
              <a:buNone/>
            </a:pPr>
            <a:r>
              <a:rPr lang="en-GB" baseline="0" dirty="0"/>
              <a:t>All together approximately 13 400 people who have a contract of association with CERN.</a:t>
            </a:r>
          </a:p>
          <a:p>
            <a:pPr marL="0" indent="0">
              <a:buFontTx/>
              <a:buNone/>
            </a:pPr>
            <a:endParaRPr lang="en-GB" baseline="0" dirty="0"/>
          </a:p>
          <a:p>
            <a:pPr marL="0" indent="0">
              <a:buFontTx/>
              <a:buNone/>
            </a:pPr>
            <a:r>
              <a:rPr lang="en-GB" baseline="0" dirty="0"/>
              <a:t>Both MPE and MPA are considered </a:t>
            </a:r>
            <a:r>
              <a:rPr lang="en-GB" baseline="0" dirty="0" err="1"/>
              <a:t>MoP</a:t>
            </a:r>
            <a:r>
              <a:rPr lang="en-GB" baseline="0" dirty="0"/>
              <a:t>, and you are a member of that big family of almost 17 000 people.</a:t>
            </a:r>
          </a:p>
          <a:p>
            <a:pPr marL="0" indent="0">
              <a:buFontTx/>
              <a:buNone/>
            </a:pPr>
            <a:endParaRPr lang="en-US" baseline="0" dirty="0"/>
          </a:p>
          <a:p>
            <a:pPr marL="0" indent="0">
              <a:buFontTx/>
              <a:buNone/>
            </a:pPr>
            <a:r>
              <a:rPr lang="en-US" b="1" baseline="0" dirty="0"/>
              <a:t>How many people on the CERN site on an average day ?</a:t>
            </a:r>
            <a:endParaRPr lang="en-GB" b="1" baseline="0" dirty="0"/>
          </a:p>
          <a:p>
            <a:pPr marL="0" indent="0">
              <a:buFontTx/>
              <a:buNone/>
            </a:pPr>
            <a:endParaRPr lang="en-GB" baseline="0" dirty="0"/>
          </a:p>
          <a:p>
            <a:pPr marL="0" indent="0">
              <a:buFontTx/>
              <a:buNone/>
            </a:pPr>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171450" indent="-171450">
              <a:buFontTx/>
              <a:buChar char="-"/>
            </a:pPr>
            <a:endParaRPr lang="en-GB" baseline="0" dirty="0"/>
          </a:p>
          <a:p>
            <a:pPr marL="0" indent="0">
              <a:buFontTx/>
              <a:buNone/>
            </a:pPr>
            <a:r>
              <a:rPr lang="en-US" baseline="0" dirty="0"/>
              <a:t>Presence on CERN site : </a:t>
            </a:r>
          </a:p>
          <a:p>
            <a:pPr marL="171450" indent="-171450">
              <a:buFontTx/>
              <a:buChar char="-"/>
            </a:pPr>
            <a:r>
              <a:rPr lang="en-US" baseline="0" dirty="0"/>
              <a:t>before COVID : average of 7200 people on a normal weekday (of which 1800 contractors)</a:t>
            </a:r>
          </a:p>
          <a:p>
            <a:pPr marL="171450" indent="-171450">
              <a:buFontTx/>
              <a:buChar char="-"/>
            </a:pPr>
            <a:r>
              <a:rPr lang="en-US" baseline="0" dirty="0"/>
              <a:t>now (May 2022) : average of 6500 people (including 1500 contractors)</a:t>
            </a:r>
          </a:p>
          <a:p>
            <a:pPr marL="0" indent="0">
              <a:buFontTx/>
              <a:buNone/>
            </a:pPr>
            <a:r>
              <a:rPr lang="en-US" baseline="0" dirty="0"/>
              <a:t>(Source : data presented at ED by Katy Foraz).</a:t>
            </a:r>
            <a:endParaRPr lang="en-GB" baseline="0" dirty="0"/>
          </a:p>
          <a:p>
            <a:pPr marL="171450" indent="-171450">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14</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15</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fr-CH" baseline="0" dirty="0"/>
              <a:t>- https://cds.cern.ch/record/2799098?ln=en (budget 2022)</a:t>
            </a:r>
            <a:endParaRPr lang="en-US" dirty="0"/>
          </a:p>
          <a:p>
            <a:r>
              <a:rPr lang="en-US" dirty="0"/>
              <a:t>The</a:t>
            </a:r>
            <a:r>
              <a:rPr lang="en-US" baseline="0" dirty="0"/>
              <a:t> correct answer is indeed 140 million Swiss francs, B.</a:t>
            </a:r>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1465414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228600" indent="-228600">
              <a:buAutoNum type="arabicPeriod"/>
            </a:pPr>
            <a:r>
              <a:rPr lang="en-US" baseline="0" dirty="0"/>
              <a:t>CERN has a Medium term plan : </a:t>
            </a:r>
            <a:r>
              <a:rPr lang="en-GB" dirty="0"/>
              <a:t>The MTP describes CERN’s scientific and financial strategy for the next five years along with a longer-term view over ten years.</a:t>
            </a:r>
            <a:r>
              <a:rPr lang="en-US" baseline="0" dirty="0"/>
              <a:t> This plan is updated annually and also includes a precise budget for the following year. This budget is voted by the Council in the year before. So E was not correct.</a:t>
            </a:r>
            <a:endParaRPr lang="en-US" dirty="0"/>
          </a:p>
          <a:p>
            <a:pPr marL="228600" indent="-228600">
              <a:buAutoNum type="arabicPeriod"/>
            </a:pPr>
            <a:r>
              <a:rPr lang="en-US" dirty="0"/>
              <a:t>CERN</a:t>
            </a:r>
            <a:r>
              <a:rPr lang="en-US" baseline="0" dirty="0"/>
              <a:t> has its seat in Geneva, Switzerland, only the Swiss franc is </a:t>
            </a:r>
            <a:r>
              <a:rPr lang="en-US" baseline="0" dirty="0" err="1"/>
              <a:t>udes</a:t>
            </a:r>
            <a:r>
              <a:rPr lang="en-US" baseline="0" dirty="0"/>
              <a:t> as its official currency. So you could disregard the answers C and who were expressed in other European currencies.</a:t>
            </a:r>
          </a:p>
          <a:p>
            <a:pPr marL="228600" indent="-228600">
              <a:buAutoNum type="arabicPeriod"/>
            </a:pPr>
            <a:r>
              <a:rPr lang="en-US" baseline="0" dirty="0"/>
              <a:t>You will very often see </a:t>
            </a:r>
            <a:r>
              <a:rPr lang="en-US" baseline="0" dirty="0" err="1"/>
              <a:t>kCHF</a:t>
            </a:r>
            <a:r>
              <a:rPr lang="en-US" baseline="0" dirty="0"/>
              <a:t> and MCHF, so it is worth to explain it</a:t>
            </a:r>
          </a:p>
          <a:p>
            <a:pPr marL="228600" indent="-228600">
              <a:buAutoNum type="arabicPeriod"/>
            </a:pPr>
            <a:r>
              <a:rPr lang="en-US" baseline="0" dirty="0"/>
              <a:t>The correct answer is B : 1405 million Swiss francs, which is 1.4 billion Swiss francs</a:t>
            </a:r>
          </a:p>
          <a:p>
            <a:pPr marL="228600" indent="-228600">
              <a:buAutoNum type="arabicPeriod"/>
            </a:pPr>
            <a:endParaRPr lang="en-GB" dirty="0"/>
          </a:p>
          <a:p>
            <a:endParaRPr lang="en-GB" dirty="0"/>
          </a:p>
          <a:p>
            <a:r>
              <a:rPr lang="en-GB" dirty="0"/>
              <a:t>4. We have at</a:t>
            </a:r>
            <a:r>
              <a:rPr lang="en-GB" baseline="0" dirty="0"/>
              <a:t> CERN a </a:t>
            </a:r>
            <a:r>
              <a:rPr lang="en-GB" baseline="0" dirty="0" err="1"/>
              <a:t>s</a:t>
            </a:r>
            <a:r>
              <a:rPr lang="en-GB" dirty="0" err="1"/>
              <a:t>tyleguide</a:t>
            </a:r>
            <a:r>
              <a:rPr lang="en-GB" dirty="0"/>
              <a:t> for how to write in</a:t>
            </a:r>
            <a:r>
              <a:rPr lang="en-GB" baseline="0" dirty="0"/>
              <a:t> CERN publications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hlinkClick r:id="rId3"/>
              </a:rPr>
              <a:t>https://translation-council-support-group.web.cern.ch/style-guides</a:t>
            </a:r>
            <a:r>
              <a:rPr lang="en-GB" sz="1200" dirty="0"/>
              <a:t> </a:t>
            </a:r>
            <a:endParaRPr lang="en-US" sz="2000" dirty="0"/>
          </a:p>
          <a:p>
            <a:endParaRPr lang="en-US" baseline="0" dirty="0"/>
          </a:p>
          <a:p>
            <a:r>
              <a:rPr lang="en-US" baseline="0" dirty="0"/>
              <a:t>Applied here :</a:t>
            </a:r>
          </a:p>
          <a:p>
            <a:pPr marL="171450" indent="-171450">
              <a:buFont typeface="Arial" panose="020B0604020202020204" pitchFamily="34" charset="0"/>
              <a:buChar char="•"/>
            </a:pPr>
            <a:r>
              <a:rPr lang="en-US" baseline="0" dirty="0"/>
              <a:t>Use space as 1000 separator (comma might be misleading)</a:t>
            </a:r>
          </a:p>
          <a:p>
            <a:pPr marL="171450" indent="-171450">
              <a:buFont typeface="Arial" panose="020B0604020202020204" pitchFamily="34" charset="0"/>
              <a:buChar char="•"/>
            </a:pPr>
            <a:r>
              <a:rPr lang="en-US" baseline="0" dirty="0"/>
              <a:t>Up to 4 figures : no space or comma</a:t>
            </a:r>
            <a:endParaRPr lang="en-GB"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17</a:t>
            </a:fld>
            <a:endParaRPr lang="en-US"/>
          </a:p>
        </p:txBody>
      </p:sp>
    </p:spTree>
    <p:extLst>
      <p:ext uri="{BB962C8B-B14F-4D97-AF65-F5344CB8AC3E}">
        <p14:creationId xmlns:p14="http://schemas.microsoft.com/office/powerpoint/2010/main" val="41618332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18</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19</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20</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23</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br>
              <a:rPr lang="en-US" dirty="0"/>
            </a:br>
            <a:r>
              <a:rPr lang="en-US" dirty="0"/>
              <a:t>Group</a:t>
            </a:r>
            <a:r>
              <a:rPr lang="en-US" baseline="0" dirty="0"/>
              <a:t> Photo</a:t>
            </a:r>
            <a:br>
              <a:rPr lang="en-US" dirty="0"/>
            </a:br>
            <a:endParaRPr lang="en-US" dirty="0"/>
          </a:p>
          <a:p>
            <a:r>
              <a:rPr lang="en-US" dirty="0"/>
              <a:t>Remind about the particle</a:t>
            </a:r>
            <a:r>
              <a:rPr lang="en-US" baseline="0" dirty="0"/>
              <a:t> identity – meet with other particles – continue the game.</a:t>
            </a:r>
            <a:endParaRPr lang="en-US" dirty="0"/>
          </a:p>
          <a:p>
            <a:br>
              <a:rPr lang="en-GB" dirty="0"/>
            </a:br>
            <a:r>
              <a:rPr lang="en-GB" dirty="0"/>
              <a:t>Back at 9.55</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24</a:t>
            </a:fld>
            <a:endParaRPr lang="en-GB"/>
          </a:p>
        </p:txBody>
      </p:sp>
    </p:spTree>
    <p:extLst>
      <p:ext uri="{BB962C8B-B14F-4D97-AF65-F5344CB8AC3E}">
        <p14:creationId xmlns:p14="http://schemas.microsoft.com/office/powerpoint/2010/main" val="5586732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25</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 </a:t>
            </a:r>
            <a:r>
              <a:rPr lang="en-GB" dirty="0"/>
              <a:t>https://indico.cern.ch/event/669690/contributions/2740056/attachments/1553507/2441980/Mobility_IoT.pptx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CERN has all in all 625 hectares of land, of which 1/3 is fenced. The majority is on the French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more than 700 buildings, for a variety of purposes and built in different periods in a variety of styles. Office space as well as parking space are sometimes difficult to find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30 km of roads, and normal traffic rules applies. And there is control and sanctions : if you park your car on the footpath, the sidewalk, your car might be towed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26</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If you hurry to get your CERN</a:t>
            </a:r>
            <a:r>
              <a:rPr lang="en-GB" baseline="0" dirty="0"/>
              <a:t> access card, you might find yourself queuing.</a:t>
            </a:r>
          </a:p>
          <a:p>
            <a:pPr marL="0" indent="0">
              <a:buFontTx/>
              <a:buNone/>
            </a:pPr>
            <a:r>
              <a:rPr lang="en-GB" baseline="0" dirty="0"/>
              <a:t>Avoid </a:t>
            </a:r>
          </a:p>
          <a:p>
            <a:pPr marL="171450" indent="-171450">
              <a:buFontTx/>
              <a:buChar char="-"/>
            </a:pPr>
            <a:r>
              <a:rPr lang="en-GB" baseline="0" dirty="0"/>
              <a:t>Mondays</a:t>
            </a:r>
          </a:p>
          <a:p>
            <a:pPr marL="171450" indent="-171450">
              <a:buFontTx/>
              <a:buChar char="-"/>
            </a:pPr>
            <a:r>
              <a:rPr lang="en-GB" baseline="0" dirty="0"/>
              <a:t>1</a:t>
            </a:r>
            <a:r>
              <a:rPr lang="en-GB" baseline="30000" dirty="0"/>
              <a:t>st</a:t>
            </a:r>
            <a:r>
              <a:rPr lang="en-GB" baseline="0" dirty="0"/>
              <a:t> working day of the month</a:t>
            </a:r>
          </a:p>
          <a:p>
            <a:pPr marL="171450" indent="-171450">
              <a:buFontTx/>
              <a:buChar char="-"/>
            </a:pPr>
            <a:r>
              <a:rPr lang="en-GB" baseline="0" dirty="0"/>
              <a:t>7:30 to 9</a:t>
            </a:r>
          </a:p>
          <a:p>
            <a:pPr marL="171450" indent="-171450">
              <a:buFontTx/>
              <a:buChar char="-"/>
            </a:pPr>
            <a:endParaRPr lang="en-US" baseline="0" dirty="0"/>
          </a:p>
          <a:p>
            <a:pPr marL="0" indent="0">
              <a:buFontTx/>
              <a:buNone/>
            </a:pPr>
            <a:endParaRPr lang="en-GB" baseline="0" dirty="0"/>
          </a:p>
          <a:p>
            <a:pPr marL="171450" indent="-171450">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27</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In </a:t>
            </a:r>
            <a:r>
              <a:rPr lang="en-GB" baseline="0" dirty="0" err="1"/>
              <a:t>Meyrin</a:t>
            </a:r>
            <a:r>
              <a:rPr lang="en-GB" baseline="0" dirty="0"/>
              <a:t>, on top of the main gate, there are 4 other gates for pedestrians, with are open only on workdays and for certain periods. 3 of them are also open for </a:t>
            </a:r>
            <a:r>
              <a:rPr lang="en-GB" baseline="0" dirty="0" err="1"/>
              <a:t>bycicles</a:t>
            </a:r>
            <a:r>
              <a:rPr lang="en-GB" baseline="0" dirty="0"/>
              <a:t>. With a car, you can get in on workdays during certain hours through 3 other gates.</a:t>
            </a:r>
          </a:p>
          <a:p>
            <a:r>
              <a:rPr lang="en-GB" baseline="0" dirty="0" err="1"/>
              <a:t>Meyrin</a:t>
            </a:r>
            <a:r>
              <a:rPr lang="en-GB" baseline="0" dirty="0"/>
              <a:t> 2 gates with restrictions : entrance D is for goods only, and the </a:t>
            </a:r>
            <a:r>
              <a:rPr lang="en-GB" baseline="0" dirty="0" err="1"/>
              <a:t>intersites</a:t>
            </a:r>
            <a:r>
              <a:rPr lang="en-GB" baseline="0" dirty="0"/>
              <a:t> tunnel can only be used with a car and being on duty. It can not be used to get to your workplace nor to go home.</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28</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29</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30</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31</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5190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a:p>
            <a:endParaRPr lang="en-US" b="1" dirty="0"/>
          </a:p>
          <a:p>
            <a:r>
              <a:rPr lang="en-US" b="1" dirty="0"/>
              <a:t>For professional use, not for personal use</a:t>
            </a:r>
          </a:p>
          <a:p>
            <a:endParaRPr lang="en-US" b="1" dirty="0"/>
          </a:p>
          <a:p>
            <a:r>
              <a:rPr lang="en-US" b="1" dirty="0"/>
              <a:t>Car sharing</a:t>
            </a:r>
          </a:p>
          <a:p>
            <a:r>
              <a:rPr lang="en-US" b="1" dirty="0"/>
              <a:t>Max. 4 hours</a:t>
            </a:r>
          </a:p>
          <a:p>
            <a:r>
              <a:rPr lang="en-US" b="1" dirty="0"/>
              <a:t>Driving authorization is required + complete the Safety at CERN  online course</a:t>
            </a:r>
          </a:p>
          <a:p>
            <a:r>
              <a:rPr lang="en-US" b="0" dirty="0"/>
              <a:t>If stay on the CERN site – no mission order required, outside CERN site : mission required</a:t>
            </a:r>
          </a:p>
          <a:p>
            <a:r>
              <a:rPr lang="en-US" b="0" dirty="0"/>
              <a:t>Pick-up and return to the same station</a:t>
            </a:r>
          </a:p>
          <a:p>
            <a:endParaRPr lang="en-US" b="1" dirty="0"/>
          </a:p>
          <a:p>
            <a:r>
              <a:rPr lang="en-US" b="1" dirty="0"/>
              <a:t>Bike Sharing</a:t>
            </a:r>
          </a:p>
          <a:p>
            <a:r>
              <a:rPr lang="en-US" b="1" dirty="0"/>
              <a:t>CERN site and to </a:t>
            </a:r>
            <a:r>
              <a:rPr lang="en-US" b="1" dirty="0" err="1"/>
              <a:t>Prevessin</a:t>
            </a:r>
            <a:r>
              <a:rPr lang="en-US" b="1" dirty="0"/>
              <a:t> allowed</a:t>
            </a:r>
          </a:p>
          <a:p>
            <a:r>
              <a:rPr lang="en-US" dirty="0"/>
              <a:t>Normal and e-bikes </a:t>
            </a:r>
          </a:p>
          <a:p>
            <a:r>
              <a:rPr lang="en-US" dirty="0"/>
              <a:t>50 </a:t>
            </a:r>
            <a:r>
              <a:rPr lang="en-US" dirty="0" err="1"/>
              <a:t>ebikes</a:t>
            </a:r>
            <a:r>
              <a:rPr lang="en-US" dirty="0"/>
              <a:t> all year round + 50 more during Summer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Pick-up and drop off in the another station allowed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 you should first complete the online course </a:t>
            </a:r>
            <a:r>
              <a:rPr lang="en-US" b="1" dirty="0"/>
              <a:t>Road Traffic – Bike riding (and Safety at CERN)</a:t>
            </a:r>
            <a:br>
              <a:rPr lang="en-US" b="1" dirty="0"/>
            </a:br>
            <a:r>
              <a:rPr lang="en-US" dirty="0"/>
              <a:t> (and wait for one night that the information is propagated and that you can logon to the app)</a:t>
            </a:r>
          </a:p>
          <a:p>
            <a:endParaRPr lang="en-US" dirty="0"/>
          </a:p>
          <a:p>
            <a:r>
              <a:rPr lang="en-US" dirty="0"/>
              <a:t>Link e-learning = https://lms.cern.ch/ekp/servlet/ekp?PX=N&amp;TEACHREVIEW=N&amp;CID=EKP000040487&amp;TX=FORMAT1&amp;LANGUAGE_TAG=en&amp;DECORATEPAGE=N</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32</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r>
              <a:rPr lang="en-US" baseline="0" dirty="0"/>
              <a:t> </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33</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Erwin</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Your request will generate a ticket for an efficient follow-up, and you will be informed by mail.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 can contact them by phone or by sending an e-mail.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34</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pPr marL="0" indent="0">
              <a:buFontTx/>
              <a:buNone/>
            </a:pPr>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pPr marL="0" indent="0">
              <a:buFontTx/>
              <a:buNone/>
            </a:pPr>
            <a:endParaRPr lang="en-US" b="0" baseline="0" dirty="0"/>
          </a:p>
          <a:p>
            <a:pPr marL="0" indent="0">
              <a:buFontTx/>
              <a:buNone/>
            </a:pPr>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pPr marL="0" indent="0">
              <a:buFontTx/>
              <a:buNone/>
            </a:pPr>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35</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36</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sz="1200" dirty="0"/>
            </a:br>
            <a:br>
              <a:rPr lang="en-GB" sz="1200" dirty="0"/>
            </a:br>
            <a:r>
              <a:rPr lang="en-GB" sz="1200" dirty="0"/>
              <a:t>Training available for all </a:t>
            </a:r>
            <a:r>
              <a:rPr lang="en-GB" sz="1200" dirty="0" err="1"/>
              <a:t>All</a:t>
            </a:r>
            <a:r>
              <a:rPr lang="en-GB" sz="1200" dirty="0"/>
              <a:t> personnel working at </a:t>
            </a:r>
            <a:r>
              <a:rPr lang="en-GB" sz="1200" kern="1200" dirty="0">
                <a:solidFill>
                  <a:schemeClr val="tx1"/>
                </a:solidFill>
                <a:latin typeface="+mn-lt"/>
                <a:ea typeface="+mn-ea"/>
                <a:cs typeface="+mn-cs"/>
              </a:rPr>
              <a:t>CERN :   </a:t>
            </a:r>
            <a:r>
              <a:rPr lang="en-GB" sz="1200" kern="1200" dirty="0">
                <a:solidFill>
                  <a:schemeClr val="tx1"/>
                </a:solidFill>
                <a:latin typeface="+mn-lt"/>
                <a:ea typeface="+mn-ea"/>
                <a:cs typeface="+mn-cs"/>
                <a:hlinkClick r:id="rId3"/>
              </a:rPr>
              <a:t>First Aid - Life-Saving Actions (Covid-19</a:t>
            </a:r>
            <a:r>
              <a:rPr lang="en-GB" sz="1200" b="0" dirty="0">
                <a:solidFill>
                  <a:srgbClr val="333333"/>
                </a:solidFill>
                <a:hlinkClick r:id="rId3"/>
              </a:rPr>
              <a:t>)</a:t>
            </a:r>
            <a:endParaRPr lang="en-GB" sz="1200" b="0" dirty="0">
              <a:solidFill>
                <a:srgbClr val="333333"/>
              </a:solidFill>
            </a:endParaRPr>
          </a:p>
          <a:p>
            <a:r>
              <a:rPr lang="en-GB" dirty="0"/>
              <a:t>https://lms.cern.ch/ekp/servlet/FORMAT1?CID=EKP000043535&amp;LANGUAGE_TAG=en</a:t>
            </a:r>
          </a:p>
        </p:txBody>
      </p:sp>
      <p:sp>
        <p:nvSpPr>
          <p:cNvPr id="4" name="Slide Number Placeholder 3"/>
          <p:cNvSpPr>
            <a:spLocks noGrp="1"/>
          </p:cNvSpPr>
          <p:nvPr>
            <p:ph type="sldNum" sz="quarter" idx="10"/>
          </p:nvPr>
        </p:nvSpPr>
        <p:spPr/>
        <p:txBody>
          <a:bodyPr/>
          <a:lstStyle/>
          <a:p>
            <a:fld id="{6FCA74A4-F605-41B5-921E-61A9A8B92EE3}" type="slidenum">
              <a:rPr lang="en-US" smtClean="0"/>
              <a:t>37</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38</a:t>
            </a:fld>
            <a:endParaRPr lang="en-GB"/>
          </a:p>
        </p:txBody>
      </p:sp>
    </p:spTree>
    <p:extLst>
      <p:ext uri="{BB962C8B-B14F-4D97-AF65-F5344CB8AC3E}">
        <p14:creationId xmlns:p14="http://schemas.microsoft.com/office/powerpoint/2010/main" val="39773886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Staff association defends your rights, they organize regularly public meetings to inform you. The also have a website, and you can become a member by paying a fee.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40</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171450" indent="-171450">
              <a:buFontTx/>
              <a:buChar char="-"/>
            </a:pPr>
            <a:r>
              <a:rPr lang="en-US" baseline="0" dirty="0"/>
              <a:t>At an official ceremony to sign an agreement, dressed business formal, in a suit and tie</a:t>
            </a:r>
          </a:p>
          <a:p>
            <a:pPr marL="171450" indent="-171450">
              <a:buFontTx/>
              <a:buChar char="-"/>
            </a:pPr>
            <a:r>
              <a:rPr lang="en-US" baseline="0" dirty="0"/>
              <a:t>In his office, amongst his papers, casual with pants and a black T-shirt</a:t>
            </a:r>
          </a:p>
          <a:p>
            <a:pPr marL="171450" indent="-171450">
              <a:buFontTx/>
              <a:buChar char="-"/>
            </a:pPr>
            <a:r>
              <a:rPr lang="en-US" baseline="0" dirty="0"/>
              <a:t>At another official ceremony, smart casual or business casual, with a shirt and jacket, but no tie</a:t>
            </a:r>
          </a:p>
          <a:p>
            <a:pPr marL="171450" indent="-171450">
              <a:buFontTx/>
              <a:buChar char="-"/>
            </a:pPr>
            <a:r>
              <a:rPr lang="en-US" baseline="0" dirty="0"/>
              <a:t>At a Physics School in Morocco, in local traditional clothes, including the fez</a:t>
            </a:r>
          </a:p>
          <a:p>
            <a:pPr marL="171450" indent="-171450">
              <a:buFontTx/>
              <a:buChar char="-"/>
            </a:pPr>
            <a:r>
              <a:rPr lang="en-US" baseline="0" dirty="0"/>
              <a:t>Again in his office, with a Finnish teacher who knitted him a pullover with his famous penguin diagram</a:t>
            </a:r>
          </a:p>
          <a:p>
            <a:pPr marL="171450" indent="-171450">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171450" indent="-171450">
              <a:buFontTx/>
              <a:buChar char="-"/>
            </a:pPr>
            <a:r>
              <a:rPr lang="en-US" baseline="0" dirty="0"/>
              <a:t>CERN is very casual</a:t>
            </a:r>
          </a:p>
          <a:p>
            <a:pPr marL="171450" indent="-171450">
              <a:buFontTx/>
              <a:buChar char="-"/>
            </a:pPr>
            <a:r>
              <a:rPr lang="en-US" baseline="0" dirty="0"/>
              <a:t>CERN is very tolerant</a:t>
            </a:r>
          </a:p>
          <a:p>
            <a:pPr marL="0" indent="0">
              <a:buFontTx/>
              <a:buNone/>
            </a:pPr>
            <a:endParaRPr lang="en-US" baseline="0" dirty="0"/>
          </a:p>
          <a:p>
            <a:pPr marL="0" indent="0">
              <a:buFontTx/>
              <a:buNone/>
            </a:pPr>
            <a:r>
              <a:rPr lang="en-US" baseline="0" dirty="0"/>
              <a:t>Recommendations :</a:t>
            </a:r>
          </a:p>
          <a:p>
            <a:pPr marL="171450" indent="-171450">
              <a:buFontTx/>
              <a:buChar char="-"/>
            </a:pPr>
            <a:r>
              <a:rPr lang="en-US" baseline="0" dirty="0"/>
              <a:t>Dress according to the situation</a:t>
            </a:r>
          </a:p>
          <a:p>
            <a:pPr marL="171450" indent="-171450">
              <a:buFontTx/>
              <a:buChar char="-"/>
            </a:pPr>
            <a:r>
              <a:rPr lang="en-US" baseline="0" dirty="0"/>
              <a:t>Nothing offending other people – T-shirts with text/images</a:t>
            </a:r>
          </a:p>
          <a:p>
            <a:pPr marL="0" indent="0">
              <a:buFontTx/>
              <a:buNone/>
            </a:pP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41</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t>Erwin</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42</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8063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43</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44</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828675"/>
            <a:ext cx="7367588" cy="4143375"/>
          </a:xfrm>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171450" indent="-171450">
              <a:buFontTx/>
              <a:buChar char="-"/>
            </a:pPr>
            <a:r>
              <a:rPr lang="en-GB" baseline="0" dirty="0"/>
              <a:t>The departmental secretariat is an important info point about your rights and obligations, and it is close to you. You will meet them later today.</a:t>
            </a:r>
          </a:p>
          <a:p>
            <a:pPr marL="171450" indent="-171450">
              <a:buFontTx/>
              <a:buChar char="-"/>
            </a:pPr>
            <a:r>
              <a:rPr lang="en-GB" baseline="0" dirty="0"/>
              <a:t>Your supervisor and colleagues will also be able to answer certain of your questions.</a:t>
            </a:r>
          </a:p>
          <a:p>
            <a:pPr marL="171450" indent="-171450">
              <a:buFontTx/>
              <a:buChar char="-"/>
            </a:pPr>
            <a:r>
              <a:rPr lang="en-GB" baseline="0" dirty="0"/>
              <a:t>On the HR website, there is also the Welcome site with a dedicated section “My first week”</a:t>
            </a:r>
          </a:p>
          <a:p>
            <a:pPr marL="171450" indent="-171450">
              <a:buFontTx/>
              <a:buChar char="-"/>
            </a:pPr>
            <a:r>
              <a:rPr lang="en-GB" baseline="0" dirty="0"/>
              <a:t>If you have specific questions related to you personal situation, there are expert services at your disposal. You’ll find their contact details on the Welcome pages.</a:t>
            </a:r>
          </a:p>
          <a:p>
            <a:pPr marL="171450" indent="-171450">
              <a:buFontTx/>
              <a:buChar char="-"/>
            </a:pPr>
            <a:r>
              <a:rPr lang="en-GB" baseline="0" dirty="0"/>
              <a:t>We encourage you to make an appointment with them, why not do it later today ?</a:t>
            </a:r>
          </a:p>
          <a:p>
            <a:pPr marL="171450" indent="-171450">
              <a:buFontTx/>
              <a:buChar char="-"/>
            </a:pPr>
            <a:r>
              <a:rPr lang="en-GB" baseline="0" dirty="0"/>
              <a:t>The quiz will also be an opportunity for you learn about the how and why of certain things.</a:t>
            </a:r>
          </a:p>
          <a:p>
            <a:pPr marL="171450" indent="-171450">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45</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46</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47</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5B4BE4-2004-4494-AD8A-6209C7B637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08945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For the next step, it is important that you know to</a:t>
            </a:r>
            <a:r>
              <a:rPr lang="en-GB" baseline="0" dirty="0"/>
              <a:t> which department you belong.</a:t>
            </a:r>
          </a:p>
          <a:p>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49</a:t>
            </a:fld>
            <a:endParaRPr lang="en-US"/>
          </a:p>
        </p:txBody>
      </p:sp>
    </p:spTree>
    <p:extLst>
      <p:ext uri="{BB962C8B-B14F-4D97-AF65-F5344CB8AC3E}">
        <p14:creationId xmlns:p14="http://schemas.microsoft.com/office/powerpoint/2010/main" val="7142609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br>
              <a:rPr lang="en-GB" baseline="0" dirty="0"/>
            </a:br>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50</a:t>
            </a:fld>
            <a:endParaRPr lang="en-US"/>
          </a:p>
        </p:txBody>
      </p:sp>
    </p:spTree>
    <p:extLst>
      <p:ext uri="{BB962C8B-B14F-4D97-AF65-F5344CB8AC3E}">
        <p14:creationId xmlns:p14="http://schemas.microsoft.com/office/powerpoint/2010/main" val="282473977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51</a:t>
            </a:fld>
            <a:endParaRPr lang="en-US"/>
          </a:p>
        </p:txBody>
      </p:sp>
    </p:spTree>
    <p:extLst>
      <p:ext uri="{BB962C8B-B14F-4D97-AF65-F5344CB8AC3E}">
        <p14:creationId xmlns:p14="http://schemas.microsoft.com/office/powerpoint/2010/main" val="34283982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endParaRPr lang="en-GB" dirty="0"/>
          </a:p>
          <a:p>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52</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r>
              <a:rPr lang="fr-CH" baseline="0" dirty="0"/>
              <a:t> </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53</a:t>
            </a:fld>
            <a:endParaRPr lang="en-US"/>
          </a:p>
        </p:txBody>
      </p:sp>
    </p:spTree>
    <p:extLst>
      <p:ext uri="{BB962C8B-B14F-4D97-AF65-F5344CB8AC3E}">
        <p14:creationId xmlns:p14="http://schemas.microsoft.com/office/powerpoint/2010/main" val="36301295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54</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55</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Erwin</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7</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8</a:t>
            </a:fld>
            <a:endParaRPr lang="en-US"/>
          </a:p>
        </p:txBody>
      </p:sp>
    </p:spTree>
    <p:extLst>
      <p:ext uri="{BB962C8B-B14F-4D97-AF65-F5344CB8AC3E}">
        <p14:creationId xmlns:p14="http://schemas.microsoft.com/office/powerpoint/2010/main" val="204579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Kyriaki</a:t>
            </a:r>
            <a:br>
              <a:rPr lang="en-US" dirty="0">
                <a:ea typeface="Calibri"/>
                <a:cs typeface="Calibri"/>
              </a:rPr>
            </a:br>
            <a:r>
              <a:rPr lang="en-US" dirty="0">
                <a:ea typeface="Calibri"/>
                <a:cs typeface="Calibri"/>
              </a:rPr>
              <a:t>**********</a:t>
            </a:r>
          </a:p>
        </p:txBody>
      </p:sp>
      <p:sp>
        <p:nvSpPr>
          <p:cNvPr id="4" name="Slide Number Placeholder 3"/>
          <p:cNvSpPr>
            <a:spLocks noGrp="1"/>
          </p:cNvSpPr>
          <p:nvPr>
            <p:ph type="sldNum" sz="quarter" idx="5"/>
          </p:nvPr>
        </p:nvSpPr>
        <p:spPr/>
        <p:txBody>
          <a:bodyPr/>
          <a:lstStyle/>
          <a:p>
            <a:fld id="{A25B4BE4-2004-4494-AD8A-6209C7B637E4}" type="slidenum">
              <a:rPr lang="en-GB" smtClean="0"/>
              <a:t>9</a:t>
            </a:fld>
            <a:endParaRPr lang="en-GB"/>
          </a:p>
        </p:txBody>
      </p:sp>
    </p:spTree>
    <p:extLst>
      <p:ext uri="{BB962C8B-B14F-4D97-AF65-F5344CB8AC3E}">
        <p14:creationId xmlns:p14="http://schemas.microsoft.com/office/powerpoint/2010/main" val="1832091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35.png"/><Relationship Id="rId5" Type="http://schemas.openxmlformats.org/officeDocument/2006/relationships/notesSlide" Target="../notesSlides/notesSlide16.xml"/><Relationship Id="rId4"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hyperlink" Target="https://translation-council-support-group.web.cern.ch/style-guides" TargetMode="External"/><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comments" Target="../comments/comment1.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2.xml"/><Relationship Id="rId1" Type="http://schemas.openxmlformats.org/officeDocument/2006/relationships/slideLayout" Target="../slideLayouts/slideLayout15.xml"/><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4.png"/><Relationship Id="rId7"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comments" Target="../comments/comment2.xml"/><Relationship Id="rId4" Type="http://schemas.openxmlformats.org/officeDocument/2006/relationships/hyperlink" Target="https://sce-dep.web.cern.ch/security/acces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jpeg"/></Relationships>
</file>

<file path=ppt/slides/_rels/slide2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10.xml"/><Relationship Id="rId5" Type="http://schemas.openxmlformats.org/officeDocument/2006/relationships/image" Target="../media/image57.jpeg"/><Relationship Id="rId4" Type="http://schemas.openxmlformats.org/officeDocument/2006/relationships/image" Target="../media/image56.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28.xml"/><Relationship Id="rId1" Type="http://schemas.openxmlformats.org/officeDocument/2006/relationships/slideLayout" Target="../slideLayouts/slideLayout8.xml"/><Relationship Id="rId5" Type="http://schemas.openxmlformats.org/officeDocument/2006/relationships/image" Target="../media/image58.png"/><Relationship Id="rId4" Type="http://schemas.openxmlformats.org/officeDocument/2006/relationships/hyperlink" Target="https://edh.cern.ch/"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9.xml"/><Relationship Id="rId1" Type="http://schemas.openxmlformats.org/officeDocument/2006/relationships/slideLayout" Target="../slideLayouts/slideLayout10.xml"/><Relationship Id="rId5" Type="http://schemas.openxmlformats.org/officeDocument/2006/relationships/hyperlink" Target="https://sce-dep.web.cern.ch/campus-life/mobility" TargetMode="External"/><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hyperlink" Target="https://app.glide.io/" TargetMode="External"/><Relationship Id="rId7" Type="http://schemas.openxmlformats.org/officeDocument/2006/relationships/image" Target="../media/image62.png"/><Relationship Id="rId2" Type="http://schemas.openxmlformats.org/officeDocument/2006/relationships/notesSlide" Target="../notesSlides/notesSlide30.xml"/><Relationship Id="rId1" Type="http://schemas.openxmlformats.org/officeDocument/2006/relationships/slideLayout" Target="../slideLayouts/slideLayout9.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20.png"/><Relationship Id="rId10" Type="http://schemas.openxmlformats.org/officeDocument/2006/relationships/image" Target="../media/image65.png"/><Relationship Id="rId4" Type="http://schemas.openxmlformats.org/officeDocument/2006/relationships/hyperlink" Target="https://www.mobility-parc.net/m/welcome.do?alc=true&amp;communityId=234" TargetMode="External"/><Relationship Id="rId9" Type="http://schemas.openxmlformats.org/officeDocument/2006/relationships/image" Target="../media/image64.png"/></Relationships>
</file>

<file path=ppt/slides/_rels/slide33.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hyperlink" Target="https://sce-dep.web.cern.ch/cern-shuttle-service"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hyperlink" Target="https://cern.service-now.com/service-portal/?id=about" TargetMode="External"/><Relationship Id="rId3" Type="http://schemas.openxmlformats.org/officeDocument/2006/relationships/image" Target="../media/image69.png"/><Relationship Id="rId7" Type="http://schemas.openxmlformats.org/officeDocument/2006/relationships/image" Target="../media/image72.png"/><Relationship Id="rId12" Type="http://schemas.openxmlformats.org/officeDocument/2006/relationships/image" Target="../media/image76.png"/><Relationship Id="rId2" Type="http://schemas.openxmlformats.org/officeDocument/2006/relationships/notesSlide" Target="../notesSlides/notesSlide32.xml"/><Relationship Id="rId1" Type="http://schemas.openxmlformats.org/officeDocument/2006/relationships/slideLayout" Target="../slideLayouts/slideLayout17.xml"/><Relationship Id="rId6" Type="http://schemas.openxmlformats.org/officeDocument/2006/relationships/image" Target="../media/image71.png"/><Relationship Id="rId11" Type="http://schemas.openxmlformats.org/officeDocument/2006/relationships/image" Target="../media/image75.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70.png"/><Relationship Id="rId9" Type="http://schemas.openxmlformats.org/officeDocument/2006/relationships/image" Target="../media/image74.png"/><Relationship Id="rId14" Type="http://schemas.openxmlformats.org/officeDocument/2006/relationships/image" Target="../media/image77.png"/></Relationships>
</file>

<file path=ppt/slides/_rels/slide35.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5.xml"/><Relationship Id="rId1" Type="http://schemas.openxmlformats.org/officeDocument/2006/relationships/slideLayout" Target="../slideLayouts/slideLayout14.xml"/><Relationship Id="rId4" Type="http://schemas.openxmlformats.org/officeDocument/2006/relationships/hyperlink" Target="http://safety.cern.ch/FirstAid.html"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edms.cern.ch/ui/file/2874423/LAST_RELEASED/safety_newcomers_flyer_web_vFinal.pdf" TargetMode="External"/><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image" Target="../media/image80.png"/></Relationships>
</file>

<file path=ppt/slides/_rels/slide3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hyperlink" Target="https://lms.cern.ch/ekp/servlet/ekp?CID=EKP000043535&amp;TX=FORMAT1&amp;BACKTOCATALOG=Y&amp;DECORATEPAGE=N" TargetMode="Externa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7.xml"/><Relationship Id="rId1" Type="http://schemas.openxmlformats.org/officeDocument/2006/relationships/slideLayout" Target="../slideLayouts/slideLayout15.xml"/><Relationship Id="rId6" Type="http://schemas.openxmlformats.org/officeDocument/2006/relationships/image" Target="../media/image83.png"/><Relationship Id="rId5" Type="http://schemas.openxmlformats.org/officeDocument/2006/relationships/hyperlink" Target="https://alumni.cern/signup" TargetMode="External"/><Relationship Id="rId4" Type="http://schemas.openxmlformats.org/officeDocument/2006/relationships/image" Target="../media/image82.png"/></Relationships>
</file>

<file path=ppt/slides/_rels/slide41.xml.rels><?xml version="1.0" encoding="UTF-8" standalone="yes"?>
<Relationships xmlns="http://schemas.openxmlformats.org/package/2006/relationships"><Relationship Id="rId8" Type="http://schemas.openxmlformats.org/officeDocument/2006/relationships/image" Target="../media/image89.jpg"/><Relationship Id="rId3" Type="http://schemas.openxmlformats.org/officeDocument/2006/relationships/image" Target="../media/image84.jpeg"/><Relationship Id="rId7" Type="http://schemas.openxmlformats.org/officeDocument/2006/relationships/image" Target="../media/image88.jpeg"/><Relationship Id="rId2" Type="http://schemas.openxmlformats.org/officeDocument/2006/relationships/notesSlide" Target="../notesSlides/notesSlide38.xml"/><Relationship Id="rId1" Type="http://schemas.openxmlformats.org/officeDocument/2006/relationships/slideLayout" Target="../slideLayouts/slideLayout10.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image" Target="../media/image85.jpeg"/><Relationship Id="rId9" Type="http://schemas.openxmlformats.org/officeDocument/2006/relationships/image" Target="../media/image90.jpeg"/></Relationships>
</file>

<file path=ppt/slides/_rels/slide42.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hyperlink" Target="https://admin-eguide.web.cern.ch/en/procedure/social-media-guidelines" TargetMode="External"/><Relationship Id="rId7" Type="http://schemas.openxmlformats.org/officeDocument/2006/relationships/hyperlink" Target="https://diversity-and-inclusion.web.cern.ch/" TargetMode="External"/><Relationship Id="rId2" Type="http://schemas.openxmlformats.org/officeDocument/2006/relationships/notesSlide" Target="../notesSlides/notesSlide39.xml"/><Relationship Id="rId1" Type="http://schemas.openxmlformats.org/officeDocument/2006/relationships/slideLayout" Target="../slideLayouts/slideLayout10.xml"/><Relationship Id="rId6" Type="http://schemas.openxmlformats.org/officeDocument/2006/relationships/hyperlink" Target="https://hr.web.cern.ch/node/1863" TargetMode="External"/><Relationship Id="rId5" Type="http://schemas.openxmlformats.org/officeDocument/2006/relationships/hyperlink" Target="https://hr.web.cern.ch/node/581" TargetMode="External"/><Relationship Id="rId10" Type="http://schemas.openxmlformats.org/officeDocument/2006/relationships/hyperlink" Target="https://cern.ch/cerns-values" TargetMode="External"/><Relationship Id="rId4" Type="http://schemas.openxmlformats.org/officeDocument/2006/relationships/hyperlink" Target="https://hr.web.cern.ch/anti-harassment" TargetMode="External"/><Relationship Id="rId9" Type="http://schemas.openxmlformats.org/officeDocument/2006/relationships/hyperlink" Target="https://cern.ch/codeofconduct" TargetMode="External"/></Relationships>
</file>

<file path=ppt/slides/_rels/slide43.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hyperlink" Target="https://cernphone.docs.cern.ch/" TargetMode="External"/><Relationship Id="rId7" Type="http://schemas.openxmlformats.org/officeDocument/2006/relationships/image" Target="../media/image12.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94.png"/><Relationship Id="rId4" Type="http://schemas.openxmlformats.org/officeDocument/2006/relationships/hyperlink" Target="https://cern.zoom.us/" TargetMode="External"/><Relationship Id="rId9" Type="http://schemas.openxmlformats.org/officeDocument/2006/relationships/image" Target="../media/image93.jpeg"/></Relationships>
</file>

<file path=ppt/slides/_rels/slide44.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41.xml"/><Relationship Id="rId1" Type="http://schemas.openxmlformats.org/officeDocument/2006/relationships/slideLayout" Target="../slideLayouts/slideLayout14.xml"/><Relationship Id="rId6" Type="http://schemas.openxmlformats.org/officeDocument/2006/relationships/comments" Target="../comments/comment4.xml"/><Relationship Id="rId5" Type="http://schemas.openxmlformats.org/officeDocument/2006/relationships/image" Target="../media/image96.png"/><Relationship Id="rId4" Type="http://schemas.openxmlformats.org/officeDocument/2006/relationships/image" Target="../media/image95.png"/></Relationships>
</file>

<file path=ppt/slides/_rels/slide45.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2.xml"/><Relationship Id="rId1" Type="http://schemas.openxmlformats.org/officeDocument/2006/relationships/slideLayout" Target="../slideLayouts/slideLayout15.xml"/><Relationship Id="rId5" Type="http://schemas.openxmlformats.org/officeDocument/2006/relationships/image" Target="../media/image99.png"/><Relationship Id="rId4" Type="http://schemas.openxmlformats.org/officeDocument/2006/relationships/image" Target="../media/image98.png"/></Relationships>
</file>

<file path=ppt/slides/_rels/slide46.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43.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100.png"/></Relationships>
</file>

<file path=ppt/slides/_rels/slide4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4.xml"/><Relationship Id="rId1" Type="http://schemas.openxmlformats.org/officeDocument/2006/relationships/slideLayout" Target="../slideLayouts/slideLayout15.xml"/><Relationship Id="rId4" Type="http://schemas.openxmlformats.org/officeDocument/2006/relationships/image" Target="../media/image102.png"/></Relationships>
</file>

<file path=ppt/slides/_rels/slide48.xml.rels><?xml version="1.0" encoding="UTF-8" standalone="yes"?>
<Relationships xmlns="http://schemas.openxmlformats.org/package/2006/relationships"><Relationship Id="rId3" Type="http://schemas.openxmlformats.org/officeDocument/2006/relationships/hyperlink" Target="https://indico.cern.ch/category/14568/" TargetMode="External"/><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hyperlink" Target="https://indico.cern.ch/category/10150/"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8.jpeg"/><Relationship Id="rId7" Type="http://schemas.openxmlformats.org/officeDocument/2006/relationships/hyperlink" Target="https://language-tandem.web.cern.ch/"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hyperlink" Target="cern.ch/learninghub" TargetMode="External"/><Relationship Id="rId5" Type="http://schemas.openxmlformats.org/officeDocument/2006/relationships/image" Target="../media/image9.png"/><Relationship Id="rId4" Type="http://schemas.openxmlformats.org/officeDocument/2006/relationships/hyperlink" Target="https://lms.cern.ch/ekp/servlet/ekp?TX=STRUCTUREDCATALOG&amp;CAT=0" TargetMode="External"/></Relationships>
</file>

<file path=ppt/slides/_rels/slide50.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7.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1.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8.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2</a:t>
            </a:r>
            <a:r>
              <a:rPr lang="en-GB" b="1" baseline="30000" dirty="0">
                <a:solidFill>
                  <a:schemeClr val="accent6"/>
                </a:solidFill>
              </a:rPr>
              <a:t>nd</a:t>
            </a:r>
            <a:r>
              <a:rPr lang="en-GB" b="1" dirty="0">
                <a:solidFill>
                  <a:schemeClr val="accent6"/>
                </a:solidFill>
              </a:rPr>
              <a:t> floor</a:t>
            </a:r>
          </a:p>
          <a:p>
            <a:r>
              <a:rPr lang="en-GB" b="1" dirty="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11</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12</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900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2 660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11 900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950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540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3 560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13 400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~16 950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PQuestion"/>
          <p:cNvSpPr>
            <a:spLocks noGrp="1"/>
          </p:cNvSpPr>
          <p:nvPr>
            <p:ph type="title"/>
          </p:nvPr>
        </p:nvSpPr>
        <p:spPr>
          <a:xfrm>
            <a:off x="331277" y="195487"/>
            <a:ext cx="6170141" cy="705332"/>
          </a:xfrm>
        </p:spPr>
        <p:txBody>
          <a:bodyPr>
            <a:normAutofit fontScale="90000"/>
          </a:bodyPr>
          <a:lstStyle/>
          <a:p>
            <a:r>
              <a:rPr lang="en-GB" dirty="0"/>
              <a:t>CERN’s final budget 2023</a:t>
            </a:r>
          </a:p>
        </p:txBody>
      </p:sp>
      <p:sp>
        <p:nvSpPr>
          <p:cNvPr id="3" name="TPAnswers"/>
          <p:cNvSpPr>
            <a:spLocks noGrp="1"/>
          </p:cNvSpPr>
          <p:nvPr>
            <p:ph type="body" idx="1"/>
            <p:custDataLst>
              <p:tags r:id="rId2"/>
            </p:custDataLst>
          </p:nvPr>
        </p:nvSpPr>
        <p:spPr>
          <a:xfrm>
            <a:off x="982205" y="1191432"/>
            <a:ext cx="3086100" cy="2349931"/>
          </a:xfrm>
        </p:spPr>
        <p:txBody>
          <a:bodyPr>
            <a:normAutofit/>
          </a:bodyPr>
          <a:lstStyle/>
          <a:p>
            <a:pPr marL="484632">
              <a:buFont typeface="Arial"/>
              <a:buAutoNum type="alphaUcPeriod"/>
            </a:pPr>
            <a:r>
              <a:rPr lang="en-US" sz="2400" dirty="0"/>
              <a:t>~ 136 000 KCHF</a:t>
            </a:r>
          </a:p>
          <a:p>
            <a:pPr marL="484632">
              <a:buFont typeface="Arial"/>
              <a:buAutoNum type="alphaUcPeriod"/>
            </a:pPr>
            <a:r>
              <a:rPr lang="en-GB" sz="2400" dirty="0"/>
              <a:t>~ 1 360 MCHF</a:t>
            </a:r>
          </a:p>
          <a:p>
            <a:pPr marL="484632">
              <a:buFont typeface="Arial"/>
              <a:buAutoNum type="alphaUcPeriod"/>
            </a:pPr>
            <a:r>
              <a:rPr lang="en-US" sz="2400" dirty="0"/>
              <a:t>~ 1 360 M€</a:t>
            </a:r>
          </a:p>
          <a:p>
            <a:pPr marL="484632">
              <a:buFont typeface="+mj-lt"/>
              <a:buAutoNum type="alphaUcPeriod"/>
            </a:pPr>
            <a:r>
              <a:rPr lang="en-US" sz="2400" dirty="0"/>
              <a:t>~ 1 360 k₤</a:t>
            </a:r>
          </a:p>
          <a:p>
            <a:pPr marL="484632">
              <a:buFont typeface="Arial"/>
              <a:buAutoNum type="alphaUcPeriod"/>
            </a:pPr>
            <a:r>
              <a:rPr lang="en-US" sz="2400" dirty="0"/>
              <a:t>Not yet known</a:t>
            </a:r>
            <a:endParaRPr lang="en-GB" sz="2400" dirty="0"/>
          </a:p>
        </p:txBody>
      </p:sp>
      <p:sp>
        <p:nvSpPr>
          <p:cNvPr id="7" name="TPChart" descr="A. got 0.2, B. got 0.2, C. got 0.2, D. got 0.2, E. got 0.2, "/>
          <p:cNvSpPr/>
          <p:nvPr>
            <p:custDataLst>
              <p:tags r:id="rId3"/>
            </p:custDataLst>
          </p:nvPr>
        </p:nvSpPr>
        <p:spPr>
          <a:xfrm>
            <a:off x="4570819" y="1096435"/>
            <a:ext cx="3861197" cy="3434433"/>
          </a:xfrm>
          <a:prstGeom prst="rect">
            <a:avLst/>
          </a:prstGeom>
          <a:blipFill>
            <a:blip r:embed="rId6"/>
            <a:stretch>
              <a:fillRect/>
            </a:stretch>
          </a:blip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p:cNvSpPr txBox="1"/>
          <p:nvPr/>
        </p:nvSpPr>
        <p:spPr>
          <a:xfrm>
            <a:off x="1601671" y="3661969"/>
            <a:ext cx="2040943" cy="300082"/>
          </a:xfrm>
          <a:prstGeom prst="rect">
            <a:avLst/>
          </a:prstGeom>
          <a:noFill/>
        </p:spPr>
        <p:txBody>
          <a:bodyPr wrap="none" rtlCol="0">
            <a:spAutoFit/>
          </a:bodyPr>
          <a:lstStyle/>
          <a:p>
            <a:r>
              <a:rPr lang="en-US" sz="1350" dirty="0"/>
              <a:t>Only 1 answer is correct</a:t>
            </a:r>
            <a:endParaRPr lang="en-GB" sz="1350" dirty="0"/>
          </a:p>
        </p:txBody>
      </p:sp>
      <p:sp>
        <p:nvSpPr>
          <p:cNvPr id="5" name="TPPolling"/>
          <p:cNvSpPr/>
          <p:nvPr/>
        </p:nvSpPr>
        <p:spPr>
          <a:xfrm>
            <a:off x="0" y="0"/>
            <a:ext cx="12700" cy="12700"/>
          </a:xfrm>
          <a:prstGeom prst="rect">
            <a:avLst/>
          </a:prstGeom>
          <a:gradFill flip="none" rotWithShape="1">
            <a:gsLst>
              <a:gs pos="0">
                <a:schemeClr val="accent1">
                  <a:tint val="73000"/>
                  <a:satMod val="150000"/>
                  <a:alpha val="10000"/>
                </a:schemeClr>
              </a:gs>
              <a:gs pos="25000">
                <a:schemeClr val="accent1">
                  <a:tint val="96000"/>
                  <a:shade val="80000"/>
                  <a:satMod val="105000"/>
                  <a:alpha val="10000"/>
                </a:schemeClr>
              </a:gs>
              <a:gs pos="38000">
                <a:schemeClr val="accent1">
                  <a:tint val="96000"/>
                  <a:shade val="59000"/>
                  <a:satMod val="120000"/>
                  <a:alpha val="10000"/>
                </a:schemeClr>
              </a:gs>
              <a:gs pos="55000">
                <a:schemeClr val="accent1">
                  <a:shade val="57000"/>
                  <a:satMod val="120000"/>
                  <a:alpha val="10000"/>
                </a:schemeClr>
              </a:gs>
              <a:gs pos="80000">
                <a:schemeClr val="accent1">
                  <a:shade val="56000"/>
                  <a:satMod val="145000"/>
                  <a:alpha val="10000"/>
                </a:schemeClr>
              </a:gs>
              <a:gs pos="88000">
                <a:schemeClr val="accent1">
                  <a:shade val="63000"/>
                  <a:satMod val="160000"/>
                  <a:alpha val="10000"/>
                </a:schemeClr>
              </a:gs>
              <a:gs pos="100000">
                <a:srgbClr val="7F7F7F">
                  <a:alpha val="10000"/>
                </a:srgbClr>
              </a:gs>
            </a:gsLst>
            <a:lin ang="5400000" scaled="1"/>
            <a:tileRect/>
          </a:gradFill>
          <a:ln w="9525" cap="flat" cmpd="sng" algn="ctr">
            <a:noFill/>
            <a:prstDash val="solid"/>
          </a:ln>
          <a:effectLst>
            <a:glow rad="70000">
              <a:schemeClr val="accent1">
                <a:tint val="30000"/>
                <a:shade val="95000"/>
                <a:satMod val="300000"/>
                <a:alpha val="50000"/>
              </a:schemeClr>
            </a:glow>
          </a:effectLst>
          <a:extLst>
            <a:ext uri="{91240B29-F687-4F45-9708-019B960494DF}">
              <a14:hiddenLine xmlns:a14="http://schemas.microsoft.com/office/drawing/2010/main" w="9525" cap="flat" cmpd="sng" algn="ctr">
                <a:solidFill>
                  <a:schemeClr val="accent1">
                    <a:shade val="60000"/>
                    <a:satMod val="300000"/>
                  </a:schemeClr>
                </a:solidFill>
                <a:prstDash val="solid"/>
              </a14:hiddenLine>
            </a:ext>
          </a:ex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16</a:t>
            </a:fld>
            <a:endParaRPr lang="en-US" dirty="0"/>
          </a:p>
        </p:txBody>
      </p:sp>
    </p:spTree>
    <p:custDataLst>
      <p:tags r:id="rId1"/>
    </p:custDataLst>
    <p:extLst>
      <p:ext uri="{BB962C8B-B14F-4D97-AF65-F5344CB8AC3E}">
        <p14:creationId xmlns:p14="http://schemas.microsoft.com/office/powerpoint/2010/main" val="325597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9" presetClass="emph" presetSubtype="0" fill="hold" nodeType="withEffect">
                                  <p:stCondLst>
                                    <p:cond delay="0"/>
                                  </p:stCondLst>
                                  <p:childTnLst>
                                    <p:animClr clrSpc="rgb" dir="cw">
                                      <p:cBhvr override="childStyle">
                                        <p:cTn id="14" dur="500" fill="hold"/>
                                        <p:tgtEl>
                                          <p:spTgt spid="3">
                                            <p:txEl>
                                              <p:pRg st="1" end="1"/>
                                            </p:txEl>
                                          </p:spTgt>
                                        </p:tgtEl>
                                        <p:attrNameLst>
                                          <p:attrName>style.color</p:attrName>
                                        </p:attrNameLst>
                                      </p:cBhvr>
                                      <p:to>
                                        <a:srgbClr val="92D050"/>
                                      </p:to>
                                    </p:animClr>
                                    <p:animClr clrSpc="rgb" dir="cw">
                                      <p:cBhvr>
                                        <p:cTn id="15" dur="500" fill="hold"/>
                                        <p:tgtEl>
                                          <p:spTgt spid="3">
                                            <p:txEl>
                                              <p:pRg st="1" end="1"/>
                                            </p:txEl>
                                          </p:spTgt>
                                        </p:tgtEl>
                                        <p:attrNameLst>
                                          <p:attrName>fillcolor</p:attrName>
                                        </p:attrNameLst>
                                      </p:cBhvr>
                                      <p:to>
                                        <a:srgbClr val="92D050"/>
                                      </p:to>
                                    </p:animClr>
                                    <p:set>
                                      <p:cBhvr>
                                        <p:cTn id="16" dur="500" fill="hold"/>
                                        <p:tgtEl>
                                          <p:spTgt spid="3">
                                            <p:txEl>
                                              <p:pRg st="1" end="1"/>
                                            </p:txEl>
                                          </p:spTgt>
                                        </p:tgtEl>
                                        <p:attrNameLst>
                                          <p:attrName>fill.type</p:attrName>
                                        </p:attrNameLst>
                                      </p:cBhvr>
                                      <p:to>
                                        <p:strVal val="solid"/>
                                      </p:to>
                                    </p:set>
                                    <p:set>
                                      <p:cBhvr>
                                        <p:cTn id="17" dur="500" fill="hold"/>
                                        <p:tgtEl>
                                          <p:spTgt spid="3">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5" grpId="1" animBg="1"/>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83869" y="951570"/>
            <a:ext cx="6170141" cy="3500566"/>
          </a:xfrm>
        </p:spPr>
        <p:txBody>
          <a:bodyPr>
            <a:normAutofit/>
          </a:bodyPr>
          <a:lstStyle/>
          <a:p>
            <a:pPr marL="27432" indent="0">
              <a:buNone/>
            </a:pPr>
            <a:r>
              <a:rPr lang="en-US" sz="2100" b="1" dirty="0"/>
              <a:t>Official Currency : CHF</a:t>
            </a:r>
          </a:p>
          <a:p>
            <a:pPr marL="27432" indent="0">
              <a:buNone/>
            </a:pPr>
            <a:endParaRPr lang="en-US" sz="2100" b="1" dirty="0"/>
          </a:p>
          <a:p>
            <a:pPr marL="27432" indent="0">
              <a:buNone/>
            </a:pPr>
            <a:r>
              <a:rPr lang="en-US" sz="2100" b="1" dirty="0"/>
              <a:t>Units</a:t>
            </a:r>
          </a:p>
          <a:p>
            <a:pPr marL="27432" indent="0">
              <a:buNone/>
            </a:pPr>
            <a:r>
              <a:rPr lang="en-US" sz="1800" dirty="0">
                <a:solidFill>
                  <a:srgbClr val="FF0000"/>
                </a:solidFill>
              </a:rPr>
              <a:t>1 </a:t>
            </a:r>
            <a:r>
              <a:rPr lang="en-US" sz="1800" dirty="0" err="1">
                <a:solidFill>
                  <a:srgbClr val="FF0000"/>
                </a:solidFill>
              </a:rPr>
              <a:t>kCHF</a:t>
            </a:r>
            <a:r>
              <a:rPr lang="en-US" sz="1800" dirty="0">
                <a:solidFill>
                  <a:srgbClr val="FF0000"/>
                </a:solidFill>
              </a:rPr>
              <a:t> </a:t>
            </a:r>
            <a:r>
              <a:rPr lang="en-US" sz="1800" dirty="0"/>
              <a:t>= 1000 CHF = 10</a:t>
            </a:r>
            <a:r>
              <a:rPr lang="en-US" sz="1800" baseline="30000" dirty="0"/>
              <a:t>3 </a:t>
            </a:r>
            <a:r>
              <a:rPr lang="en-GB" sz="1800" dirty="0"/>
              <a:t>= one thousand</a:t>
            </a:r>
            <a:endParaRPr lang="en-US" sz="1800" baseline="30000" dirty="0"/>
          </a:p>
          <a:p>
            <a:pPr marL="27432" indent="0">
              <a:buNone/>
            </a:pPr>
            <a:r>
              <a:rPr lang="en-US" sz="1800" dirty="0">
                <a:solidFill>
                  <a:srgbClr val="FF0000"/>
                </a:solidFill>
              </a:rPr>
              <a:t>1 MCHF </a:t>
            </a:r>
            <a:r>
              <a:rPr lang="en-US" sz="1800" dirty="0"/>
              <a:t>= 1 000 000 CHF = 10</a:t>
            </a:r>
            <a:r>
              <a:rPr lang="en-US" sz="1800" baseline="30000" dirty="0"/>
              <a:t>6 </a:t>
            </a:r>
            <a:r>
              <a:rPr lang="en-US" sz="1800" dirty="0"/>
              <a:t>= one million</a:t>
            </a:r>
          </a:p>
          <a:p>
            <a:pPr marL="27432" indent="0">
              <a:buNone/>
            </a:pPr>
            <a:r>
              <a:rPr lang="en-US" sz="1800" dirty="0"/>
              <a:t>1 360 MCHF = 1.36 * 10</a:t>
            </a:r>
            <a:r>
              <a:rPr lang="en-US" sz="1800" baseline="30000" dirty="0"/>
              <a:t>9 </a:t>
            </a:r>
            <a:r>
              <a:rPr lang="en-US" sz="1800" dirty="0"/>
              <a:t>= </a:t>
            </a:r>
            <a:r>
              <a:rPr lang="en-US" sz="1800" dirty="0">
                <a:solidFill>
                  <a:srgbClr val="FF0000"/>
                </a:solidFill>
              </a:rPr>
              <a:t>1.36 billion (</a:t>
            </a:r>
            <a:r>
              <a:rPr lang="en-US" sz="1800" i="1" dirty="0">
                <a:solidFill>
                  <a:srgbClr val="FF0000"/>
                </a:solidFill>
              </a:rPr>
              <a:t>1.36 milliard)</a:t>
            </a:r>
          </a:p>
          <a:p>
            <a:pPr marL="27432" indent="0">
              <a:buNone/>
            </a:pPr>
            <a:endParaRPr lang="en-US" sz="2100" b="1" dirty="0"/>
          </a:p>
          <a:p>
            <a:pPr marL="27432" indent="0">
              <a:buNone/>
            </a:pPr>
            <a:r>
              <a:rPr lang="en-US" sz="2100" b="1" dirty="0"/>
              <a:t>Style guide</a:t>
            </a:r>
          </a:p>
          <a:p>
            <a:pPr marL="27432" indent="0">
              <a:buNone/>
            </a:pPr>
            <a:r>
              <a:rPr lang="en-GB" sz="1350" dirty="0">
                <a:hlinkClick r:id="rId3"/>
              </a:rPr>
              <a:t>https://translation-council-support-group.web.cern.ch/style-guides</a:t>
            </a:r>
            <a:r>
              <a:rPr lang="en-GB" sz="1350" dirty="0"/>
              <a:t> </a:t>
            </a:r>
            <a:endParaRPr lang="en-US" sz="2100" dirty="0"/>
          </a:p>
          <a:p>
            <a:pPr marL="27432" indent="0">
              <a:buNone/>
            </a:pPr>
            <a:endParaRPr lang="en-US" sz="2100" dirty="0"/>
          </a:p>
          <a:p>
            <a:pPr marL="27432" indent="0">
              <a:buNone/>
            </a:pPr>
            <a:endParaRPr lang="en-GB" dirty="0"/>
          </a:p>
        </p:txBody>
      </p:sp>
      <p:sp>
        <p:nvSpPr>
          <p:cNvPr id="3" name="Title 2"/>
          <p:cNvSpPr>
            <a:spLocks noGrp="1"/>
          </p:cNvSpPr>
          <p:nvPr>
            <p:ph type="title"/>
          </p:nvPr>
        </p:nvSpPr>
        <p:spPr>
          <a:xfrm>
            <a:off x="1485900" y="175120"/>
            <a:ext cx="6170141" cy="705332"/>
          </a:xfrm>
        </p:spPr>
        <p:txBody>
          <a:bodyPr>
            <a:normAutofit fontScale="90000"/>
          </a:bodyPr>
          <a:lstStyle/>
          <a:p>
            <a:r>
              <a:rPr lang="en-US" dirty="0"/>
              <a:t>Budget 2023</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17</a:t>
            </a:fld>
            <a:endParaRPr lang="en-US" dirty="0"/>
          </a:p>
        </p:txBody>
      </p:sp>
    </p:spTree>
    <p:extLst>
      <p:ext uri="{BB962C8B-B14F-4D97-AF65-F5344CB8AC3E}">
        <p14:creationId xmlns:p14="http://schemas.microsoft.com/office/powerpoint/2010/main" val="231229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dirty="0">
                <a:solidFill>
                  <a:schemeClr val="bg1"/>
                </a:solidFill>
              </a:rPr>
              <a:t>1 June 2023</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Fellows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20</a:t>
            </a:fld>
            <a:endParaRPr lang="en-US" dirty="0"/>
          </a:p>
        </p:txBody>
      </p:sp>
      <p:sp>
        <p:nvSpPr>
          <p:cNvPr id="5" name="Right Brace 4"/>
          <p:cNvSpPr/>
          <p:nvPr/>
        </p:nvSpPr>
        <p:spPr>
          <a:xfrm>
            <a:off x="437301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C43753-1343-BCC5-E71E-5FF1EF212A01}"/>
              </a:ext>
            </a:extLst>
          </p:cNvPr>
          <p:cNvSpPr>
            <a:spLocks noGrp="1"/>
          </p:cNvSpPr>
          <p:nvPr>
            <p:ph type="sldNum" sz="quarter" idx="10"/>
          </p:nvPr>
        </p:nvSpPr>
        <p:spPr/>
        <p:txBody>
          <a:bodyPr/>
          <a:lstStyle/>
          <a:p>
            <a:fld id="{17918391-D411-FE40-AAD7-861AE5233E0E}" type="slidenum">
              <a:rPr lang="en-US" smtClean="0"/>
              <a:pPr/>
              <a:t>21</a:t>
            </a:fld>
            <a:endParaRPr lang="en-US" dirty="0"/>
          </a:p>
        </p:txBody>
      </p:sp>
      <p:pic>
        <p:nvPicPr>
          <p:cNvPr id="4" name="Picture 3" descr="A picture containing text&#10;&#10;Description automatically generated">
            <a:extLst>
              <a:ext uri="{FF2B5EF4-FFF2-40B4-BE49-F238E27FC236}">
                <a16:creationId xmlns:a16="http://schemas.microsoft.com/office/drawing/2014/main" id="{7E04FC07-9ADE-B479-C4E3-0D02548655CE}"/>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74497518"/>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68041F-C1C8-A61F-0B0A-4D6BA4C1E092}"/>
              </a:ext>
            </a:extLst>
          </p:cNvPr>
          <p:cNvSpPr>
            <a:spLocks noGrp="1"/>
          </p:cNvSpPr>
          <p:nvPr>
            <p:ph type="sldNum" sz="quarter" idx="10"/>
          </p:nvPr>
        </p:nvSpPr>
        <p:spPr/>
        <p:txBody>
          <a:bodyPr/>
          <a:lstStyle/>
          <a:p>
            <a:fld id="{17918391-D411-FE40-AAD7-861AE5233E0E}" type="slidenum">
              <a:rPr lang="en-US" smtClean="0"/>
              <a:pPr/>
              <a:t>22</a:t>
            </a:fld>
            <a:endParaRPr lang="en-US" dirty="0"/>
          </a:p>
        </p:txBody>
      </p:sp>
      <p:pic>
        <p:nvPicPr>
          <p:cNvPr id="4" name="Picture 3" descr="Graphical user interface, application&#10;&#10;Description automatically generated">
            <a:extLst>
              <a:ext uri="{FF2B5EF4-FFF2-40B4-BE49-F238E27FC236}">
                <a16:creationId xmlns:a16="http://schemas.microsoft.com/office/drawing/2014/main" id="{83CE18C8-4287-A2E1-579E-303C7565812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63691793"/>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Time for a group photo !</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5" name="Picture 4"/>
          <p:cNvPicPr>
            <a:picLocks noChangeAspect="1"/>
          </p:cNvPicPr>
          <p:nvPr/>
        </p:nvPicPr>
        <p:blipFill>
          <a:blip r:embed="rId3"/>
          <a:stretch>
            <a:fillRect/>
          </a:stretch>
        </p:blipFill>
        <p:spPr>
          <a:xfrm>
            <a:off x="7276289" y="53385"/>
            <a:ext cx="620725" cy="1113485"/>
          </a:xfrm>
          <a:prstGeom prst="rect">
            <a:avLst/>
          </a:prstGeom>
        </p:spPr>
      </p:pic>
      <p:pic>
        <p:nvPicPr>
          <p:cNvPr id="3" name="Picture 2"/>
          <p:cNvPicPr>
            <a:picLocks noChangeAspect="1"/>
          </p:cNvPicPr>
          <p:nvPr/>
        </p:nvPicPr>
        <p:blipFill rotWithShape="1">
          <a:blip r:embed="rId4"/>
          <a:srcRect t="27517" b="20195"/>
          <a:stretch/>
        </p:blipFill>
        <p:spPr>
          <a:xfrm>
            <a:off x="13550" y="1232511"/>
            <a:ext cx="9130450" cy="3229242"/>
          </a:xfrm>
          <a:prstGeom prst="rect">
            <a:avLst/>
          </a:prstGeom>
        </p:spPr>
      </p:pic>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389479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nodeType="withEffect">
                                  <p:stCondLst>
                                    <p:cond delay="0"/>
                                  </p:stCondLst>
                                  <p:childTnLst>
                                    <p:anim calcmode="discrete" valueType="str">
                                      <p:cBhvr>
                                        <p:cTn id="6" dur="20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933760" y="794410"/>
            <a:ext cx="2484276" cy="2399364"/>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247964" y="573528"/>
            <a:ext cx="3412616" cy="1920165"/>
          </a:xfrm>
          <a:prstGeom prst="rect">
            <a:avLst/>
          </a:prstGeom>
        </p:spPr>
      </p:pic>
      <p:sp>
        <p:nvSpPr>
          <p:cNvPr id="4" name="Slide Number Placeholder 3"/>
          <p:cNvSpPr>
            <a:spLocks noGrp="1"/>
          </p:cNvSpPr>
          <p:nvPr>
            <p:ph type="sldNum" sz="quarter" idx="10"/>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974981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25</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17:30,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27</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718350886"/>
              </p:ext>
            </p:extLst>
          </p:nvPr>
        </p:nvGraphicFramePr>
        <p:xfrm>
          <a:off x="245338" y="84347"/>
          <a:ext cx="8798361" cy="423672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dirty="0"/>
                        <a:t>Gates</a:t>
                      </a:r>
                    </a:p>
                  </a:txBody>
                  <a:tcPr anchor="ctr"/>
                </a:tc>
                <a:tc>
                  <a:txBody>
                    <a:bodyPr/>
                    <a:lstStyle/>
                    <a:p>
                      <a:r>
                        <a:rPr lang="en-GB" sz="2000" b="1" dirty="0"/>
                        <a:t>Days</a:t>
                      </a:r>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tc>
                  <a:txBody>
                    <a:bodyPr/>
                    <a:lstStyle/>
                    <a:p>
                      <a:endParaRPr lang="en-GB" dirty="0"/>
                    </a:p>
                  </a:txBody>
                  <a:tcPr anchor="ctr"/>
                </a:tc>
                <a:extLst>
                  <a:ext uri="{0D108BD9-81ED-4DB2-BD59-A6C34878D82A}">
                    <a16:rowId xmlns:a16="http://schemas.microsoft.com/office/drawing/2014/main" val="554095061"/>
                  </a:ext>
                </a:extLst>
              </a:tr>
              <a:tr h="360173">
                <a:tc>
                  <a:txBody>
                    <a:bodyPr/>
                    <a:lstStyle/>
                    <a:p>
                      <a:r>
                        <a:rPr lang="en-GB" dirty="0" err="1"/>
                        <a:t>Meyrin</a:t>
                      </a:r>
                      <a:r>
                        <a:rPr lang="en-GB" dirty="0"/>
                        <a:t> A</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dirty="0"/>
                        <a:t>Porte Jura </a:t>
                      </a:r>
                      <a:r>
                        <a:rPr lang="en-GB" dirty="0" err="1"/>
                        <a:t>Bldg</a:t>
                      </a:r>
                      <a:r>
                        <a:rPr lang="en-GB" baseline="0" dirty="0"/>
                        <a:t> </a:t>
                      </a:r>
                      <a:r>
                        <a:rPr lang="en-GB" dirty="0"/>
                        <a:t>33</a:t>
                      </a:r>
                    </a:p>
                  </a:txBody>
                  <a:tcPr anchor="ctr"/>
                </a:tc>
                <a:tc>
                  <a:txBody>
                    <a:bodyPr/>
                    <a:lstStyle/>
                    <a:p>
                      <a:endParaRPr lang="en-GB" sz="1600" dirty="0"/>
                    </a:p>
                  </a:txBody>
                  <a:tcPr anchor="ctr"/>
                </a:tc>
                <a:tc>
                  <a:txBody>
                    <a:bodyPr/>
                    <a:lstStyle/>
                    <a:p>
                      <a:pPr algn="ctr"/>
                      <a:r>
                        <a:rPr lang="en-GB" dirty="0"/>
                        <a:t>24/24</a:t>
                      </a:r>
                    </a:p>
                  </a:txBody>
                  <a:tcPr anchor="ctr">
                    <a:solidFill>
                      <a:srgbClr val="92D05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dirty="0" err="1"/>
                        <a:t>Meyrin</a:t>
                      </a:r>
                      <a:r>
                        <a:rPr lang="en-GB" b="1" dirty="0"/>
                        <a:t> B (Main entrance)</a:t>
                      </a:r>
                    </a:p>
                  </a:txBody>
                  <a:tcPr anchor="ctr">
                    <a:solidFill>
                      <a:schemeClr val="accent1"/>
                    </a:solidFill>
                  </a:tcPr>
                </a:tc>
                <a:tc>
                  <a:txBody>
                    <a:bodyPr/>
                    <a:lstStyle/>
                    <a:p>
                      <a:endParaRPr lang="en-GB" sz="1600" dirty="0"/>
                    </a:p>
                  </a:txBody>
                  <a:tcPr anchor="ctr">
                    <a:solidFill>
                      <a:schemeClr val="accent1"/>
                    </a:solidFill>
                  </a:tcPr>
                </a:tc>
                <a:tc gridSpan="3">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dirty="0" err="1"/>
                        <a:t>Meyrin</a:t>
                      </a:r>
                      <a:r>
                        <a:rPr lang="en-GB" dirty="0"/>
                        <a:t> C</a:t>
                      </a:r>
                    </a:p>
                  </a:txBody>
                  <a:tcPr anchor="ctr"/>
                </a:tc>
                <a:tc>
                  <a:txBody>
                    <a:bodyPr/>
                    <a:lstStyle/>
                    <a:p>
                      <a:r>
                        <a:rPr lang="en-GB" sz="1600" dirty="0"/>
                        <a:t>Mon-Fri</a:t>
                      </a:r>
                    </a:p>
                  </a:txBody>
                  <a:tcPr anchor="ctr"/>
                </a:tc>
                <a:tc gridSpan="2">
                  <a:txBody>
                    <a:bodyPr/>
                    <a:lstStyle/>
                    <a:p>
                      <a:pPr algn="ctr"/>
                      <a:r>
                        <a:rPr lang="en-GB" dirty="0"/>
                        <a:t>6-22</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dirty="0"/>
                        <a:t>7-19</a:t>
                      </a:r>
                    </a:p>
                  </a:txBody>
                  <a:tcPr anchor="ctr">
                    <a:solidFill>
                      <a:srgbClr val="92D05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1" dirty="0" err="1"/>
                        <a:t>Meyrin</a:t>
                      </a:r>
                      <a:r>
                        <a:rPr lang="en-GB" i="1" dirty="0"/>
                        <a:t> D </a:t>
                      </a:r>
                      <a:r>
                        <a:rPr lang="en-GB" sz="1600" i="1" dirty="0">
                          <a:solidFill>
                            <a:srgbClr val="FF0000"/>
                          </a:solidFill>
                        </a:rPr>
                        <a:t>(goods only)</a:t>
                      </a:r>
                    </a:p>
                  </a:txBody>
                  <a:tcPr anchor="ctr"/>
                </a:tc>
                <a:tc>
                  <a:txBody>
                    <a:bodyPr/>
                    <a:lstStyle/>
                    <a:p>
                      <a:r>
                        <a:rPr lang="en-GB" sz="1600" i="1" dirty="0"/>
                        <a:t>Mon-Fri</a:t>
                      </a:r>
                    </a:p>
                  </a:txBody>
                  <a:tcPr anchor="ctr"/>
                </a:tc>
                <a:tc gridSpan="3">
                  <a:txBody>
                    <a:bodyPr/>
                    <a:lstStyle/>
                    <a:p>
                      <a:pPr algn="ctr"/>
                      <a:endParaRPr lang="en-GB" i="1"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1" dirty="0"/>
                        <a:t>08-12</a:t>
                      </a:r>
                      <a:br>
                        <a:rPr lang="en-GB" sz="1000" i="1" dirty="0"/>
                      </a:br>
                      <a:r>
                        <a:rPr lang="en-GB" sz="1000" i="1"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dirty="0" err="1"/>
                        <a:t>Meyrin</a:t>
                      </a:r>
                      <a:r>
                        <a:rPr lang="en-GB" dirty="0"/>
                        <a:t> E</a:t>
                      </a:r>
                    </a:p>
                  </a:txBody>
                  <a:tcPr anchor="ctr"/>
                </a:tc>
                <a:tc>
                  <a:txBody>
                    <a:bodyPr/>
                    <a:lstStyle/>
                    <a:p>
                      <a:r>
                        <a:rPr lang="en-GB" sz="1600" dirty="0"/>
                        <a:t>Mon-Fri</a:t>
                      </a:r>
                    </a:p>
                  </a:txBody>
                  <a:tcPr anchor="ctr"/>
                </a:tc>
                <a:tc gridSpan="3">
                  <a:txBody>
                    <a:bodyPr/>
                    <a:lstStyle/>
                    <a:p>
                      <a:pPr algn="ctr"/>
                      <a:r>
                        <a:rPr lang="en-GB" sz="1400" dirty="0"/>
                        <a:t> In : 7-9.30</a:t>
                      </a:r>
                      <a:r>
                        <a:rPr lang="en-GB" sz="1400" baseline="0" dirty="0"/>
                        <a:t> </a:t>
                      </a:r>
                    </a:p>
                    <a:p>
                      <a:pPr algn="ctr"/>
                      <a:r>
                        <a:rPr lang="en-GB" sz="140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1" dirty="0" err="1"/>
                        <a:t>Intersites</a:t>
                      </a:r>
                      <a:r>
                        <a:rPr lang="en-GB" i="1" dirty="0"/>
                        <a:t> tunnel </a:t>
                      </a:r>
                      <a:r>
                        <a:rPr lang="en-GB" sz="1600" i="1" dirty="0">
                          <a:solidFill>
                            <a:srgbClr val="FF0000"/>
                          </a:solidFill>
                        </a:rPr>
                        <a:t>(restrictions)</a:t>
                      </a:r>
                    </a:p>
                  </a:txBody>
                  <a:tcPr anchor="ctr"/>
                </a:tc>
                <a:tc>
                  <a:txBody>
                    <a:bodyPr/>
                    <a:lstStyle/>
                    <a:p>
                      <a:r>
                        <a:rPr lang="en-GB" sz="1600" i="1" dirty="0"/>
                        <a:t>Mon-Fri</a:t>
                      </a:r>
                    </a:p>
                  </a:txBody>
                  <a:tcPr anchor="ctr"/>
                </a:tc>
                <a:tc gridSpan="2">
                  <a:txBody>
                    <a:bodyPr/>
                    <a:lstStyle/>
                    <a:p>
                      <a:pPr algn="ctr"/>
                      <a:endParaRPr lang="en-GB" i="1" dirty="0"/>
                    </a:p>
                  </a:txBody>
                  <a:tcPr anchor="ctr">
                    <a:solidFill>
                      <a:srgbClr val="FF0000"/>
                    </a:solidFill>
                  </a:tcPr>
                </a:tc>
                <a:tc hMerge="1">
                  <a:txBody>
                    <a:bodyPr/>
                    <a:lstStyle/>
                    <a:p>
                      <a:endParaRPr lang="en-GB"/>
                    </a:p>
                  </a:txBody>
                  <a:tcPr/>
                </a:tc>
                <a:tc>
                  <a:txBody>
                    <a:bodyPr/>
                    <a:lstStyle/>
                    <a:p>
                      <a:pPr algn="ctr"/>
                      <a:r>
                        <a:rPr lang="en-GB" i="1" dirty="0"/>
                        <a:t>7-18</a:t>
                      </a:r>
                    </a:p>
                  </a:txBody>
                  <a:tcPr anchor="ctr">
                    <a:solidFill>
                      <a:srgbClr val="92D050"/>
                    </a:solidFill>
                  </a:tcPr>
                </a:tc>
                <a:tc>
                  <a:txBody>
                    <a:bodyPr/>
                    <a:lstStyle/>
                    <a:p>
                      <a:endParaRPr lang="en-GB"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dirty="0" err="1"/>
                        <a:t>Prevessin</a:t>
                      </a:r>
                      <a:r>
                        <a:rPr lang="en-GB" b="1" dirty="0"/>
                        <a:t> Main</a:t>
                      </a:r>
                      <a:r>
                        <a:rPr lang="en-GB" b="1" baseline="0" dirty="0"/>
                        <a:t> entrance</a:t>
                      </a:r>
                      <a:endParaRPr lang="en-GB" b="1" dirty="0"/>
                    </a:p>
                  </a:txBody>
                  <a:tcPr anchor="ctr">
                    <a:solidFill>
                      <a:schemeClr val="accent1"/>
                    </a:solidFill>
                  </a:tcPr>
                </a:tc>
                <a:tc>
                  <a:txBody>
                    <a:bodyPr/>
                    <a:lstStyle/>
                    <a:p>
                      <a:endParaRPr lang="en-GB" sz="1600" dirty="0"/>
                    </a:p>
                  </a:txBody>
                  <a:tcPr anchor="ctr">
                    <a:solidFill>
                      <a:schemeClr val="accent1"/>
                    </a:solidFill>
                  </a:tcPr>
                </a:tc>
                <a:tc gridSpan="4">
                  <a:txBody>
                    <a:bodyPr/>
                    <a:lstStyle/>
                    <a:p>
                      <a:pPr algn="ctr"/>
                      <a:r>
                        <a:rPr lang="en-GB"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134736004"/>
                  </a:ext>
                </a:extLst>
              </a:tr>
              <a:tr h="360173">
                <a:tc>
                  <a:txBody>
                    <a:bodyPr/>
                    <a:lstStyle/>
                    <a:p>
                      <a:r>
                        <a:rPr lang="en-GB" dirty="0" err="1"/>
                        <a:t>Prevessin</a:t>
                      </a:r>
                      <a:r>
                        <a:rPr lang="en-GB" dirty="0"/>
                        <a:t> </a:t>
                      </a:r>
                      <a:r>
                        <a:rPr lang="en-GB" sz="1400" dirty="0"/>
                        <a:t>Route du </a:t>
                      </a:r>
                      <a:r>
                        <a:rPr lang="en-GB" sz="1400" dirty="0" err="1"/>
                        <a:t>Maroc</a:t>
                      </a:r>
                      <a:endParaRPr lang="en-GB" sz="16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dirty="0" err="1"/>
                        <a:t>Prevessin</a:t>
                      </a:r>
                      <a:r>
                        <a:rPr lang="en-GB" dirty="0"/>
                        <a:t> </a:t>
                      </a:r>
                      <a:r>
                        <a:rPr lang="en-GB" sz="1400" dirty="0"/>
                        <a:t>Moulin des </a:t>
                      </a:r>
                      <a:r>
                        <a:rPr lang="en-GB" sz="1400" dirty="0" err="1"/>
                        <a:t>Ponts</a:t>
                      </a:r>
                      <a:endParaRPr lang="en-GB" sz="1400" dirty="0"/>
                    </a:p>
                  </a:txBody>
                  <a:tcPr anchor="ctr"/>
                </a:tc>
                <a:tc>
                  <a:txBody>
                    <a:bodyPr/>
                    <a:lstStyle/>
                    <a:p>
                      <a:endParaRPr lang="en-GB" sz="1600" dirty="0"/>
                    </a:p>
                  </a:txBody>
                  <a:tcPr anchor="ctr"/>
                </a:tc>
                <a:tc gridSpan="2">
                  <a:txBody>
                    <a:bodyPr/>
                    <a:lstStyle/>
                    <a:p>
                      <a:pPr algn="ctr"/>
                      <a:r>
                        <a:rPr lang="en-GB" dirty="0"/>
                        <a:t>24/24</a:t>
                      </a:r>
                    </a:p>
                  </a:txBody>
                  <a:tcPr anchor="ctr">
                    <a:solidFill>
                      <a:srgbClr val="92D050"/>
                    </a:solidFill>
                  </a:tcPr>
                </a:tc>
                <a:tc hMerge="1">
                  <a:txBody>
                    <a:bodyPr/>
                    <a:lstStyle/>
                    <a:p>
                      <a:endParaRPr lang="en-GB" dirty="0"/>
                    </a:p>
                  </a:txBody>
                  <a:tcPr/>
                </a:tc>
                <a:tc>
                  <a:txBody>
                    <a:bodyPr/>
                    <a:lstStyle/>
                    <a:p>
                      <a:pPr algn="ctr"/>
                      <a:endParaRPr lang="en-GB" dirty="0"/>
                    </a:p>
                  </a:txBody>
                  <a:tcPr anchor="ctr">
                    <a:solidFill>
                      <a:srgbClr val="FF0000"/>
                    </a:solidFill>
                  </a:tcPr>
                </a:tc>
                <a:tc>
                  <a:txBody>
                    <a:bodyPr/>
                    <a:lstStyle/>
                    <a:p>
                      <a:pPr algn="ctr"/>
                      <a:endParaRPr lang="en-GB"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4836745" y="2462878"/>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4545" y="2503571"/>
            <a:ext cx="2422272" cy="1718299"/>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59783" y="245528"/>
            <a:ext cx="3031601" cy="2086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774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Must be 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6" name="Picture 5">
            <a:hlinkClick r:id="rId4"/>
          </p:cNvPr>
          <p:cNvPicPr>
            <a:picLocks noChangeAspect="1"/>
          </p:cNvPicPr>
          <p:nvPr/>
        </p:nvPicPr>
        <p:blipFill>
          <a:blip r:embed="rId5"/>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t>Car sharing</a:t>
            </a:r>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5"/>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a:xfrm>
            <a:off x="224384" y="1080059"/>
            <a:ext cx="4040188" cy="2764991"/>
          </a:xfrm>
        </p:spPr>
        <p:txBody>
          <a:bodyPr/>
          <a:lstStyle/>
          <a:p>
            <a:pPr marL="36576" indent="0" algn="r">
              <a:buNone/>
            </a:pPr>
            <a:r>
              <a:rPr lang="en-US" sz="2800" dirty="0">
                <a:solidFill>
                  <a:srgbClr val="C00000"/>
                </a:solidFill>
              </a:rPr>
              <a:t>Car sharing</a:t>
            </a:r>
          </a:p>
          <a:p>
            <a:pPr marL="36576" indent="0">
              <a:buNone/>
            </a:pP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a:xfrm>
            <a:off x="4482101" y="1051169"/>
            <a:ext cx="4350868" cy="2764991"/>
          </a:xfrm>
        </p:spPr>
        <p:txBody>
          <a:bodyPr/>
          <a:lstStyle/>
          <a:p>
            <a:pPr marL="36576" indent="0">
              <a:buNone/>
            </a:pPr>
            <a:r>
              <a:rPr lang="en-US" sz="2800" dirty="0">
                <a:solidFill>
                  <a:srgbClr val="92D050"/>
                </a:solidFill>
              </a:rPr>
              <a:t>Bike sharing</a:t>
            </a:r>
          </a:p>
          <a:p>
            <a:pPr marL="36576" indent="0" algn="r">
              <a:buNone/>
            </a:pPr>
            <a:br>
              <a:rPr lang="en-US" dirty="0"/>
            </a:br>
            <a:r>
              <a:rPr lang="en-US" dirty="0">
                <a:hlinkClick r:id="rId4"/>
              </a:rPr>
              <a:t>www.mobility-parc.net/</a:t>
            </a:r>
            <a:br>
              <a:rPr lang="en-US" dirty="0"/>
            </a:br>
            <a:r>
              <a:rPr lang="en-US" sz="1400" dirty="0"/>
              <a:t>login with CERN SSO</a:t>
            </a:r>
            <a:endParaRPr lang="en-GB" sz="2400" dirty="0"/>
          </a:p>
          <a:p>
            <a:pPr marL="36576" indent="0" algn="r">
              <a:buNone/>
            </a:pP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32</a:t>
            </a:fld>
            <a:endParaRPr lang="en-US" dirty="0"/>
          </a:p>
        </p:txBody>
      </p:sp>
      <p:pic>
        <p:nvPicPr>
          <p:cNvPr id="7" name="Content Placeholder 3"/>
          <p:cNvPicPr>
            <a:picLocks noChangeAspect="1"/>
          </p:cNvPicPr>
          <p:nvPr/>
        </p:nvPicPr>
        <p:blipFill rotWithShape="1">
          <a:blip r:embed="rId5"/>
          <a:srcRect l="8467" t="750" r="13301" b="56277"/>
          <a:stretch/>
        </p:blipFill>
        <p:spPr>
          <a:xfrm>
            <a:off x="4525143" y="2646130"/>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03853" y="2690020"/>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35294" y="2625198"/>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110350" y="2603571"/>
            <a:ext cx="1036316" cy="482958"/>
          </a:xfrm>
          <a:prstGeom prst="rect">
            <a:avLst/>
          </a:prstGeom>
        </p:spPr>
      </p:pic>
      <p:pic>
        <p:nvPicPr>
          <p:cNvPr id="11" name="Picture 10"/>
          <p:cNvPicPr>
            <a:picLocks noChangeAspect="1"/>
          </p:cNvPicPr>
          <p:nvPr/>
        </p:nvPicPr>
        <p:blipFill>
          <a:blip r:embed="rId6"/>
          <a:stretch>
            <a:fillRect/>
          </a:stretch>
        </p:blipFill>
        <p:spPr>
          <a:xfrm>
            <a:off x="382588" y="94333"/>
            <a:ext cx="1514465" cy="1444026"/>
          </a:xfrm>
          <a:prstGeom prst="rect">
            <a:avLst/>
          </a:prstGeom>
        </p:spPr>
      </p:pic>
      <p:pic>
        <p:nvPicPr>
          <p:cNvPr id="12" name="Picture 11"/>
          <p:cNvPicPr>
            <a:picLocks noChangeAspect="1"/>
          </p:cNvPicPr>
          <p:nvPr/>
        </p:nvPicPr>
        <p:blipFill>
          <a:blip r:embed="rId7"/>
          <a:stretch>
            <a:fillRect/>
          </a:stretch>
        </p:blipFill>
        <p:spPr>
          <a:xfrm>
            <a:off x="358940" y="3148320"/>
            <a:ext cx="1092068" cy="1134727"/>
          </a:xfrm>
          <a:prstGeom prst="rect">
            <a:avLst/>
          </a:prstGeom>
        </p:spPr>
      </p:pic>
      <p:pic>
        <p:nvPicPr>
          <p:cNvPr id="13" name="Picture 12"/>
          <p:cNvPicPr>
            <a:picLocks noChangeAspect="1"/>
          </p:cNvPicPr>
          <p:nvPr/>
        </p:nvPicPr>
        <p:blipFill>
          <a:blip r:embed="rId8"/>
          <a:stretch>
            <a:fillRect/>
          </a:stretch>
        </p:blipFill>
        <p:spPr>
          <a:xfrm>
            <a:off x="2335294" y="3123890"/>
            <a:ext cx="1230603" cy="1239586"/>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Content Placeholder 7" descr="Icon&#10;&#10;Description automatically generated">
            <a:extLst>
              <a:ext uri="{FF2B5EF4-FFF2-40B4-BE49-F238E27FC236}">
                <a16:creationId xmlns:a16="http://schemas.microsoft.com/office/drawing/2014/main" id="{4CA4E048-75B5-4868-A4D0-0518491BA8A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0284" t="11755" r="30054" b="12701"/>
          <a:stretch/>
        </p:blipFill>
        <p:spPr>
          <a:xfrm>
            <a:off x="7039973" y="0"/>
            <a:ext cx="1602377" cy="1602378"/>
          </a:xfrm>
          <a:prstGeom prst="rect">
            <a:avLst/>
          </a:prstGeom>
        </p:spPr>
      </p:pic>
      <p:pic>
        <p:nvPicPr>
          <p:cNvPr id="23" name="Picture 22">
            <a:extLst>
              <a:ext uri="{FF2B5EF4-FFF2-40B4-BE49-F238E27FC236}">
                <a16:creationId xmlns:a16="http://schemas.microsoft.com/office/drawing/2014/main" id="{5DB5C2C9-9E69-C9D7-38D1-EBA043608FB0}"/>
              </a:ext>
            </a:extLst>
          </p:cNvPr>
          <p:cNvPicPr>
            <a:picLocks noChangeAspect="1"/>
          </p:cNvPicPr>
          <p:nvPr/>
        </p:nvPicPr>
        <p:blipFill>
          <a:blip r:embed="rId10"/>
          <a:stretch>
            <a:fillRect/>
          </a:stretch>
        </p:blipFill>
        <p:spPr>
          <a:xfrm>
            <a:off x="7080778" y="3071134"/>
            <a:ext cx="1274005" cy="1292380"/>
          </a:xfrm>
          <a:prstGeom prst="rect">
            <a:avLst/>
          </a:prstGeom>
        </p:spPr>
      </p:pic>
      <p:pic>
        <p:nvPicPr>
          <p:cNvPr id="25" name="Picture 24">
            <a:extLst>
              <a:ext uri="{FF2B5EF4-FFF2-40B4-BE49-F238E27FC236}">
                <a16:creationId xmlns:a16="http://schemas.microsoft.com/office/drawing/2014/main" id="{4F5552CE-8E65-444C-6FDD-A38B373CFDA7}"/>
              </a:ext>
            </a:extLst>
          </p:cNvPr>
          <p:cNvPicPr>
            <a:picLocks noChangeAspect="1"/>
          </p:cNvPicPr>
          <p:nvPr/>
        </p:nvPicPr>
        <p:blipFill>
          <a:blip r:embed="rId11"/>
          <a:stretch>
            <a:fillRect/>
          </a:stretch>
        </p:blipFill>
        <p:spPr>
          <a:xfrm>
            <a:off x="4568152" y="3053549"/>
            <a:ext cx="1348438" cy="1291728"/>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33</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34</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spTree>
    <p:extLst>
      <p:ext uri="{BB962C8B-B14F-4D97-AF65-F5344CB8AC3E}">
        <p14:creationId xmlns:p14="http://schemas.microsoft.com/office/powerpoint/2010/main" val="32444487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16468" y="880452"/>
            <a:ext cx="3388458" cy="2192948"/>
          </a:xfrm>
        </p:spPr>
      </p:pic>
      <p:sp>
        <p:nvSpPr>
          <p:cNvPr id="2" name="Slide Number Placeholder 1"/>
          <p:cNvSpPr>
            <a:spLocks noGrp="1"/>
          </p:cNvSpPr>
          <p:nvPr>
            <p:ph type="sldNum" sz="quarter" idx="10"/>
          </p:nvPr>
        </p:nvSpPr>
        <p:spPr/>
        <p:txBody>
          <a:bodyPr/>
          <a:lstStyle/>
          <a:p>
            <a:fld id="{17918391-D411-FE40-AAD7-861AE5233E0E}" type="slidenum">
              <a:rPr lang="en-US" smtClean="0"/>
              <a:pPr/>
              <a:t>37</a:t>
            </a:fld>
            <a:endParaRPr lang="en-US" dirty="0"/>
          </a:p>
        </p:txBody>
      </p:sp>
      <p:sp>
        <p:nvSpPr>
          <p:cNvPr id="6" name="TextBox 5"/>
          <p:cNvSpPr txBox="1"/>
          <p:nvPr/>
        </p:nvSpPr>
        <p:spPr>
          <a:xfrm>
            <a:off x="4127416" y="147479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spTree>
    <p:extLst>
      <p:ext uri="{BB962C8B-B14F-4D97-AF65-F5344CB8AC3E}">
        <p14:creationId xmlns:p14="http://schemas.microsoft.com/office/powerpoint/2010/main" val="20763202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5D645A-6F31-101C-91A3-AEE6C5D24FCF}"/>
              </a:ext>
            </a:extLst>
          </p:cNvPr>
          <p:cNvSpPr>
            <a:spLocks noGrp="1"/>
          </p:cNvSpPr>
          <p:nvPr>
            <p:ph type="sldNum" sz="quarter" idx="10"/>
          </p:nvPr>
        </p:nvSpPr>
        <p:spPr/>
        <p:txBody>
          <a:bodyPr/>
          <a:lstStyle/>
          <a:p>
            <a:fld id="{17918391-D411-FE40-AAD7-861AE5233E0E}" type="slidenum">
              <a:rPr lang="en-US" smtClean="0"/>
              <a:pPr/>
              <a:t>38</a:t>
            </a:fld>
            <a:endParaRPr lang="en-US" dirty="0"/>
          </a:p>
        </p:txBody>
      </p:sp>
      <p:pic>
        <p:nvPicPr>
          <p:cNvPr id="10" name="Content Placeholder 9">
            <a:hlinkClick r:id="rId3"/>
            <a:extLst>
              <a:ext uri="{FF2B5EF4-FFF2-40B4-BE49-F238E27FC236}">
                <a16:creationId xmlns:a16="http://schemas.microsoft.com/office/drawing/2014/main" id="{F4F4F954-29EA-A93B-EE3A-7429094085A9}"/>
              </a:ext>
            </a:extLst>
          </p:cNvPr>
          <p:cNvPicPr>
            <a:picLocks noGrp="1" noChangeAspect="1"/>
          </p:cNvPicPr>
          <p:nvPr>
            <p:ph idx="1"/>
          </p:nvPr>
        </p:nvPicPr>
        <p:blipFill rotWithShape="1">
          <a:blip r:embed="rId4"/>
          <a:srcRect l="779" t="735" r="50227" b="6828"/>
          <a:stretch/>
        </p:blipFill>
        <p:spPr>
          <a:xfrm>
            <a:off x="457200" y="172438"/>
            <a:ext cx="3062428" cy="4129150"/>
          </a:xfrm>
        </p:spPr>
      </p:pic>
      <p:pic>
        <p:nvPicPr>
          <p:cNvPr id="11" name="Content Placeholder 9">
            <a:hlinkClick r:id="rId3"/>
            <a:extLst>
              <a:ext uri="{FF2B5EF4-FFF2-40B4-BE49-F238E27FC236}">
                <a16:creationId xmlns:a16="http://schemas.microsoft.com/office/drawing/2014/main" id="{4468155D-B43F-2765-7B3C-8B8C9A8BF8B2}"/>
              </a:ext>
            </a:extLst>
          </p:cNvPr>
          <p:cNvPicPr>
            <a:picLocks noChangeAspect="1"/>
          </p:cNvPicPr>
          <p:nvPr/>
        </p:nvPicPr>
        <p:blipFill rotWithShape="1">
          <a:blip r:embed="rId4"/>
          <a:srcRect l="51720" t="1213" r="1424" b="1457"/>
          <a:stretch/>
        </p:blipFill>
        <p:spPr>
          <a:xfrm>
            <a:off x="5714697" y="54428"/>
            <a:ext cx="2972103" cy="4365171"/>
          </a:xfrm>
          <a:prstGeom prst="rect">
            <a:avLst/>
          </a:prstGeom>
        </p:spPr>
      </p:pic>
      <p:sp>
        <p:nvSpPr>
          <p:cNvPr id="12" name="TextBox 11">
            <a:extLst>
              <a:ext uri="{FF2B5EF4-FFF2-40B4-BE49-F238E27FC236}">
                <a16:creationId xmlns:a16="http://schemas.microsoft.com/office/drawing/2014/main" id="{0CBD3196-287A-2C72-9E6D-5817FC3CE9C2}"/>
              </a:ext>
            </a:extLst>
          </p:cNvPr>
          <p:cNvSpPr txBox="1"/>
          <p:nvPr/>
        </p:nvSpPr>
        <p:spPr>
          <a:xfrm>
            <a:off x="3907971" y="1833086"/>
            <a:ext cx="1328058" cy="1477328"/>
          </a:xfrm>
          <a:prstGeom prst="rect">
            <a:avLst/>
          </a:prstGeom>
          <a:noFill/>
        </p:spPr>
        <p:txBody>
          <a:bodyPr wrap="square" rtlCol="0">
            <a:spAutoFit/>
          </a:bodyPr>
          <a:lstStyle/>
          <a:p>
            <a:pPr algn="ctr"/>
            <a:r>
              <a:rPr lang="en-US" dirty="0"/>
              <a:t>Click on the picture to download the flyer</a:t>
            </a:r>
            <a:endParaRPr lang="en-GB" dirty="0"/>
          </a:p>
        </p:txBody>
      </p:sp>
    </p:spTree>
    <p:extLst>
      <p:ext uri="{BB962C8B-B14F-4D97-AF65-F5344CB8AC3E}">
        <p14:creationId xmlns:p14="http://schemas.microsoft.com/office/powerpoint/2010/main" val="42092509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F8038E-5017-DE57-BE53-1BCD3D7D7A96}"/>
              </a:ext>
            </a:extLst>
          </p:cNvPr>
          <p:cNvSpPr>
            <a:spLocks noGrp="1"/>
          </p:cNvSpPr>
          <p:nvPr>
            <p:ph type="sldNum" sz="quarter" idx="4"/>
          </p:nvPr>
        </p:nvSpPr>
        <p:spPr/>
        <p:txBody>
          <a:bodyPr/>
          <a:lstStyle/>
          <a:p>
            <a:fld id="{17918391-D411-FE40-AAD7-861AE5233E0E}" type="slidenum">
              <a:rPr lang="en-US" smtClean="0"/>
              <a:pPr/>
              <a:t>39</a:t>
            </a:fld>
            <a:endParaRPr lang="en-US" dirty="0"/>
          </a:p>
        </p:txBody>
      </p:sp>
      <p:pic>
        <p:nvPicPr>
          <p:cNvPr id="4" name="Picture 3" descr="Graphical user interface&#10;&#10;Description automatically generated">
            <a:hlinkClick r:id="rId2"/>
            <a:extLst>
              <a:ext uri="{FF2B5EF4-FFF2-40B4-BE49-F238E27FC236}">
                <a16:creationId xmlns:a16="http://schemas.microsoft.com/office/drawing/2014/main" id="{8F14712A-6B32-94FA-7BFF-674CEFDB18E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a:extLst>
              <a:ext uri="{FF2B5EF4-FFF2-40B4-BE49-F238E27FC236}">
                <a16:creationId xmlns:a16="http://schemas.microsoft.com/office/drawing/2014/main" id="{17F76035-E939-72AF-0CE1-C668372C75F1}"/>
              </a:ext>
            </a:extLst>
          </p:cNvPr>
          <p:cNvSpPr txBox="1"/>
          <p:nvPr/>
        </p:nvSpPr>
        <p:spPr>
          <a:xfrm>
            <a:off x="2271370" y="4522506"/>
            <a:ext cx="1787669" cy="307777"/>
          </a:xfrm>
          <a:prstGeom prst="rect">
            <a:avLst/>
          </a:prstGeom>
          <a:noFill/>
        </p:spPr>
        <p:txBody>
          <a:bodyPr wrap="none" rtlCol="0">
            <a:spAutoFit/>
          </a:bodyPr>
          <a:lstStyle/>
          <a:p>
            <a:r>
              <a:rPr lang="en-US" sz="1400" dirty="0">
                <a:solidFill>
                  <a:schemeClr val="bg1"/>
                </a:solidFill>
              </a:rPr>
              <a:t>or click on this slide </a:t>
            </a:r>
            <a:endParaRPr lang="en-GB" sz="1400" dirty="0">
              <a:solidFill>
                <a:schemeClr val="bg1"/>
              </a:solidFill>
            </a:endParaRPr>
          </a:p>
        </p:txBody>
      </p:sp>
    </p:spTree>
    <p:extLst>
      <p:ext uri="{BB962C8B-B14F-4D97-AF65-F5344CB8AC3E}">
        <p14:creationId xmlns:p14="http://schemas.microsoft.com/office/powerpoint/2010/main" val="4131092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74" y="337178"/>
            <a:ext cx="8562108" cy="1340987"/>
          </a:xfrm>
        </p:spPr>
        <p:txBody>
          <a:bodyPr>
            <a:noAutofit/>
          </a:bodyPr>
          <a:lstStyle/>
          <a:p>
            <a:r>
              <a:rPr lang="fr-FR" dirty="0" err="1">
                <a:solidFill>
                  <a:schemeClr val="tx1">
                    <a:lumMod val="60000"/>
                    <a:lumOff val="40000"/>
                  </a:schemeClr>
                </a:solidFill>
              </a:rPr>
              <a:t>Welcome</a:t>
            </a:r>
            <a:r>
              <a:rPr lang="fr-FR" dirty="0">
                <a:solidFill>
                  <a:schemeClr val="tx1">
                    <a:lumMod val="60000"/>
                    <a:lumOff val="40000"/>
                  </a:schemeClr>
                </a:solidFill>
              </a:rPr>
              <a:t>                   Bienvenue </a:t>
            </a:r>
          </a:p>
        </p:txBody>
      </p:sp>
      <p:sp>
        <p:nvSpPr>
          <p:cNvPr id="6" name="Text Placeholder 5"/>
          <p:cNvSpPr>
            <a:spLocks noGrp="1"/>
          </p:cNvSpPr>
          <p:nvPr>
            <p:ph type="body" idx="10"/>
          </p:nvPr>
        </p:nvSpPr>
        <p:spPr>
          <a:xfrm>
            <a:off x="1091853" y="1972682"/>
            <a:ext cx="2708851" cy="1753590"/>
          </a:xfrm>
        </p:spPr>
        <p:txBody>
          <a:bodyPr>
            <a:noAutofit/>
          </a:bodyPr>
          <a:lstStyle/>
          <a:p>
            <a:r>
              <a:rPr lang="fr-FR" sz="2100" b="1" dirty="0">
                <a:solidFill>
                  <a:srgbClr val="001844"/>
                </a:solidFill>
              </a:rPr>
              <a:t>Rocio </a:t>
            </a:r>
          </a:p>
          <a:p>
            <a:r>
              <a:rPr lang="fr-FR" sz="2100" b="1" dirty="0">
                <a:solidFill>
                  <a:srgbClr val="001844"/>
                </a:solidFill>
              </a:rPr>
              <a:t>ALOT</a:t>
            </a:r>
          </a:p>
          <a:p>
            <a:r>
              <a:rPr lang="fr-FR" sz="1350" dirty="0">
                <a:solidFill>
                  <a:srgbClr val="001844"/>
                </a:solidFill>
              </a:rPr>
              <a:t>HR Department, </a:t>
            </a:r>
          </a:p>
          <a:p>
            <a:r>
              <a:rPr lang="fr-FR" sz="1350" dirty="0">
                <a:solidFill>
                  <a:srgbClr val="001844"/>
                </a:solidFill>
              </a:rPr>
              <a:t>Recruitment and </a:t>
            </a:r>
            <a:br>
              <a:rPr lang="fr-FR" sz="1350" dirty="0">
                <a:solidFill>
                  <a:srgbClr val="001844"/>
                </a:solidFill>
              </a:rPr>
            </a:br>
            <a:r>
              <a:rPr lang="fr-FR" sz="1350" dirty="0" err="1">
                <a:solidFill>
                  <a:srgbClr val="001844"/>
                </a:solidFill>
              </a:rPr>
              <a:t>Sourcing</a:t>
            </a:r>
            <a:r>
              <a:rPr lang="fr-FR" sz="1350" dirty="0">
                <a:solidFill>
                  <a:srgbClr val="001844"/>
                </a:solidFill>
              </a:rPr>
              <a:t> </a:t>
            </a:r>
            <a:r>
              <a:rPr lang="fr-FR" sz="1350" dirty="0" err="1">
                <a:solidFill>
                  <a:srgbClr val="001844"/>
                </a:solidFill>
              </a:rPr>
              <a:t>Specialist</a:t>
            </a:r>
            <a:r>
              <a:rPr lang="fr-FR" sz="1350" dirty="0">
                <a:solidFill>
                  <a:srgbClr val="001844"/>
                </a:solidFill>
              </a:rPr>
              <a:t> </a:t>
            </a:r>
          </a:p>
          <a:p>
            <a:endParaRPr lang="fr-FR" sz="1350" dirty="0">
              <a:solidFill>
                <a:srgbClr val="001844"/>
              </a:solidFill>
            </a:endParaRP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7" name="Text Placeholder 5"/>
          <p:cNvSpPr txBox="1">
            <a:spLocks/>
          </p:cNvSpPr>
          <p:nvPr/>
        </p:nvSpPr>
        <p:spPr>
          <a:xfrm>
            <a:off x="6181378" y="2443072"/>
            <a:ext cx="2818147" cy="1559283"/>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100" b="1" i="0" u="none" strike="noStrike" kern="1200" cap="none" spc="0" normalizeH="0" baseline="0" noProof="0" dirty="0">
                <a:ln>
                  <a:noFill/>
                </a:ln>
                <a:solidFill>
                  <a:srgbClr val="001844"/>
                </a:solidFill>
                <a:effectLst/>
                <a:uLnTx/>
                <a:uFillTx/>
                <a:latin typeface="Arial"/>
                <a:ea typeface="+mn-ea"/>
                <a:cs typeface="+mn-cs"/>
              </a:rPr>
              <a:t>Erwin </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2100" b="1" i="0" u="none" strike="noStrike" kern="1200" cap="none" spc="0" normalizeH="0" baseline="0" noProof="0" dirty="0">
                <a:ln>
                  <a:noFill/>
                </a:ln>
                <a:solidFill>
                  <a:srgbClr val="001844"/>
                </a:solidFill>
                <a:effectLst/>
                <a:uLnTx/>
                <a:uFillTx/>
                <a:latin typeface="Arial"/>
                <a:ea typeface="+mn-ea"/>
                <a:cs typeface="+mn-cs"/>
              </a:rPr>
              <a:t>MOSSELMANS</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1350" b="0" i="0" u="none" strike="noStrike" kern="1200" cap="none" spc="0" normalizeH="0" baseline="0" noProof="0" dirty="0">
                <a:ln>
                  <a:noFill/>
                </a:ln>
                <a:solidFill>
                  <a:srgbClr val="001844"/>
                </a:solidFill>
                <a:effectLst/>
                <a:uLnTx/>
                <a:uFillTx/>
                <a:latin typeface="Arial"/>
                <a:ea typeface="+mn-ea"/>
                <a:cs typeface="+mn-cs"/>
              </a:rPr>
              <a:t>HR </a:t>
            </a:r>
            <a:r>
              <a:rPr kumimoji="0" lang="fr-FR" sz="1350" b="0" i="0" u="none" strike="noStrike" kern="1200" cap="none" spc="0" normalizeH="0" baseline="0" noProof="0" dirty="0" err="1">
                <a:ln>
                  <a:noFill/>
                </a:ln>
                <a:solidFill>
                  <a:srgbClr val="001844"/>
                </a:solidFill>
                <a:effectLst/>
                <a:uLnTx/>
                <a:uFillTx/>
                <a:latin typeface="Arial"/>
                <a:ea typeface="+mn-ea"/>
                <a:cs typeface="+mn-cs"/>
              </a:rPr>
              <a:t>Department</a:t>
            </a:r>
            <a:r>
              <a:rPr kumimoji="0" lang="fr-FR" sz="1350" b="0" i="0" u="none" strike="noStrike" kern="1200" cap="none" spc="0" normalizeH="0" baseline="0" noProof="0" dirty="0">
                <a:ln>
                  <a:noFill/>
                </a:ln>
                <a:solidFill>
                  <a:srgbClr val="001844"/>
                </a:solidFill>
                <a:effectLst/>
                <a:uLnTx/>
                <a:uFillTx/>
                <a:latin typeface="Arial"/>
                <a:ea typeface="+mn-ea"/>
                <a:cs typeface="+mn-cs"/>
              </a:rPr>
              <a:t>, </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sz="1350" b="0" i="0" u="none" strike="noStrike" kern="1200" cap="none" spc="0" normalizeH="0" baseline="0" noProof="0" dirty="0">
                <a:ln>
                  <a:noFill/>
                </a:ln>
                <a:solidFill>
                  <a:srgbClr val="001844"/>
                </a:solidFill>
                <a:effectLst/>
                <a:uLnTx/>
                <a:uFillTx/>
                <a:latin typeface="Arial"/>
                <a:ea typeface="+mn-ea"/>
                <a:cs typeface="+mn-cs"/>
              </a:rPr>
              <a:t>Learning </a:t>
            </a:r>
            <a:r>
              <a:rPr kumimoji="0" lang="fr-FR" sz="1350" b="0" i="0" u="none" strike="noStrike" kern="1200" cap="none" spc="0" normalizeH="0" baseline="0" noProof="0" dirty="0" err="1">
                <a:ln>
                  <a:noFill/>
                </a:ln>
                <a:solidFill>
                  <a:srgbClr val="001844"/>
                </a:solidFill>
                <a:effectLst/>
                <a:uLnTx/>
                <a:uFillTx/>
                <a:latin typeface="Arial"/>
                <a:ea typeface="+mn-ea"/>
                <a:cs typeface="+mn-cs"/>
              </a:rPr>
              <a:t>Specialist</a:t>
            </a:r>
            <a:endParaRPr kumimoji="0" lang="fr-FR" sz="1350" b="0" i="0" u="none" strike="noStrike" kern="1200" cap="none" spc="0" normalizeH="0" baseline="0" noProof="0" dirty="0">
              <a:ln>
                <a:noFill/>
              </a:ln>
              <a:solidFill>
                <a:srgbClr val="001844"/>
              </a:solidFill>
              <a:effectLst/>
              <a:uLnTx/>
              <a:uFillTx/>
              <a:latin typeface="Arial"/>
              <a:ea typeface="+mn-ea"/>
              <a:cs typeface="+mn-cs"/>
            </a:endParaRPr>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949080" y="441894"/>
            <a:ext cx="2496965" cy="4002355"/>
          </a:xfrm>
          <a:prstGeom prst="rect">
            <a:avLst/>
          </a:prstGeom>
        </p:spPr>
      </p:pic>
    </p:spTree>
    <p:extLst>
      <p:ext uri="{BB962C8B-B14F-4D97-AF65-F5344CB8AC3E}">
        <p14:creationId xmlns:p14="http://schemas.microsoft.com/office/powerpoint/2010/main" val="47127090"/>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40</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41</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83074" y="129377"/>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42</a:t>
            </a:fld>
            <a:endParaRPr lang="en-US" dirty="0"/>
          </a:p>
        </p:txBody>
      </p:sp>
      <p:sp>
        <p:nvSpPr>
          <p:cNvPr id="4" name="TextBox 3">
            <a:extLst>
              <a:ext uri="{FF2B5EF4-FFF2-40B4-BE49-F238E27FC236}">
                <a16:creationId xmlns:a16="http://schemas.microsoft.com/office/drawing/2014/main" id="{E7627F16-9EA1-8354-30F7-63CD9BB1364C}"/>
              </a:ext>
            </a:extLst>
          </p:cNvPr>
          <p:cNvSpPr txBox="1"/>
          <p:nvPr/>
        </p:nvSpPr>
        <p:spPr>
          <a:xfrm>
            <a:off x="5528937" y="1910422"/>
            <a:ext cx="3440892" cy="230319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Code for ethical procurement</a:t>
            </a:r>
            <a:endParaRPr lang="en-US" sz="1600" dirty="0">
              <a:solidFill>
                <a:srgbClr val="5F5F5F"/>
              </a:solidFill>
              <a:hlinkClick r:id="rId3">
                <a:extLst>
                  <a:ext uri="{A12FA001-AC4F-418D-AE19-62706E023703}">
                    <ahyp:hlinkClr xmlns:ahyp="http://schemas.microsoft.com/office/drawing/2018/hyperlinkcolor" val="tx"/>
                  </a:ext>
                </a:extLst>
              </a:hlinkClick>
            </a:endParaRPr>
          </a:p>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Social media guidelines</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4">
                  <a:extLst>
                    <a:ext uri="{A12FA001-AC4F-418D-AE19-62706E023703}">
                      <ahyp:hlinkClr xmlns:ahyp="http://schemas.microsoft.com/office/drawing/2018/hyperlinkcolor" val="tx"/>
                    </a:ext>
                  </a:extLst>
                </a:hlinkClick>
              </a:rPr>
              <a:t>Anti-harassment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5">
                  <a:extLst>
                    <a:ext uri="{A12FA001-AC4F-418D-AE19-62706E023703}">
                      <ahyp:hlinkClr xmlns:ahyp="http://schemas.microsoft.com/office/drawing/2018/hyperlinkcolor" val="tx"/>
                    </a:ext>
                  </a:extLst>
                </a:hlinkClick>
              </a:rPr>
              <a:t>Anti-fraud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6">
                  <a:extLst>
                    <a:ext uri="{A12FA001-AC4F-418D-AE19-62706E023703}">
                      <ahyp:hlinkClr xmlns:ahyp="http://schemas.microsoft.com/office/drawing/2018/hyperlinkcolor" val="tx"/>
                    </a:ext>
                  </a:extLst>
                </a:hlinkClick>
              </a:rPr>
              <a:t>Conflict of interest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7">
                  <a:extLst>
                    <a:ext uri="{A12FA001-AC4F-418D-AE19-62706E023703}">
                      <ahyp:hlinkClr xmlns:ahyp="http://schemas.microsoft.com/office/drawing/2018/hyperlinkcolor" val="tx"/>
                    </a:ext>
                  </a:extLst>
                </a:hlinkClick>
              </a:rPr>
              <a:t>Diversity policy</a:t>
            </a:r>
            <a:endParaRPr lang="en-US" sz="1600" dirty="0">
              <a:solidFill>
                <a:srgbClr val="00B0F0"/>
              </a:solidFill>
            </a:endParaRPr>
          </a:p>
        </p:txBody>
      </p:sp>
      <p:pic>
        <p:nvPicPr>
          <p:cNvPr id="9" name="Picture 8">
            <a:extLst>
              <a:ext uri="{FF2B5EF4-FFF2-40B4-BE49-F238E27FC236}">
                <a16:creationId xmlns:a16="http://schemas.microsoft.com/office/drawing/2014/main" id="{46A705A5-6CBD-6482-CB3E-7D2938B38991}"/>
              </a:ext>
            </a:extLst>
          </p:cNvPr>
          <p:cNvPicPr>
            <a:picLocks noChangeAspect="1"/>
          </p:cNvPicPr>
          <p:nvPr/>
        </p:nvPicPr>
        <p:blipFill>
          <a:blip r:embed="rId8"/>
          <a:stretch>
            <a:fillRect/>
          </a:stretch>
        </p:blipFill>
        <p:spPr>
          <a:xfrm>
            <a:off x="535832" y="791652"/>
            <a:ext cx="4418321" cy="3560196"/>
          </a:xfrm>
          <a:prstGeom prst="rect">
            <a:avLst/>
          </a:prstGeom>
        </p:spPr>
      </p:pic>
      <p:sp>
        <p:nvSpPr>
          <p:cNvPr id="10" name="TextBox 9">
            <a:extLst>
              <a:ext uri="{FF2B5EF4-FFF2-40B4-BE49-F238E27FC236}">
                <a16:creationId xmlns:a16="http://schemas.microsoft.com/office/drawing/2014/main" id="{A1664FA9-0588-8008-B9B5-F8A191848A21}"/>
              </a:ext>
            </a:extLst>
          </p:cNvPr>
          <p:cNvSpPr txBox="1"/>
          <p:nvPr/>
        </p:nvSpPr>
        <p:spPr>
          <a:xfrm>
            <a:off x="5626908" y="448836"/>
            <a:ext cx="3198311" cy="1200329"/>
          </a:xfrm>
          <a:prstGeom prst="rect">
            <a:avLst/>
          </a:prstGeom>
          <a:noFill/>
        </p:spPr>
        <p:txBody>
          <a:bodyPr wrap="none" rtlCol="0">
            <a:spAutoFit/>
          </a:bodyPr>
          <a:lstStyle/>
          <a:p>
            <a:r>
              <a:rPr lang="en-GB" dirty="0">
                <a:hlinkClick r:id="rId9"/>
              </a:rPr>
              <a:t>https://cern.ch/codeofconduct</a:t>
            </a:r>
            <a:br>
              <a:rPr lang="en-GB" dirty="0"/>
            </a:br>
            <a:endParaRPr lang="en-GB" dirty="0"/>
          </a:p>
          <a:p>
            <a:r>
              <a:rPr lang="en-GB" dirty="0">
                <a:hlinkClick r:id="rId10"/>
              </a:rPr>
              <a:t>https://cern.ch/cerns-values</a:t>
            </a:r>
            <a:br>
              <a:rPr lang="en-GB" dirty="0"/>
            </a:br>
            <a:r>
              <a:rPr lang="en-GB" dirty="0"/>
              <a:t>with a 2’ video for each value</a:t>
            </a:r>
          </a:p>
        </p:txBody>
      </p:sp>
    </p:spTree>
    <p:extLst>
      <p:ext uri="{BB962C8B-B14F-4D97-AF65-F5344CB8AC3E}">
        <p14:creationId xmlns:p14="http://schemas.microsoft.com/office/powerpoint/2010/main" val="32004673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hlinkClick r:id="rId3"/>
              </a:rPr>
              <a:t>Phone (audio only) : </a:t>
            </a:r>
            <a:r>
              <a:rPr lang="en-US" dirty="0" err="1">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p>
          <a:p>
            <a:pPr marL="448056" lvl="1" indent="0">
              <a:buNone/>
            </a:pPr>
            <a:endParaRPr lang="en-US" dirty="0"/>
          </a:p>
          <a:p>
            <a:pPr marL="448056" lvl="1" indent="0">
              <a:buNone/>
            </a:pPr>
            <a:endParaRPr lang="en-GB" dirty="0"/>
          </a:p>
          <a:p>
            <a:pPr marL="36576" indent="0">
              <a:buNone/>
            </a:pPr>
            <a:r>
              <a:rPr lang="en-GB" dirty="0" err="1"/>
              <a:t>Videocalls</a:t>
            </a:r>
            <a:r>
              <a:rPr lang="en-GB" dirty="0"/>
              <a:t> and videoconferencing  </a:t>
            </a:r>
            <a:r>
              <a:rPr lang="en-GB" dirty="0" err="1">
                <a:hlinkClick r:id="rId4"/>
              </a:rPr>
              <a:t>cern.zoom</a:t>
            </a:r>
            <a:r>
              <a:rPr lang="en-GB" dirty="0"/>
              <a:t> – </a:t>
            </a:r>
            <a:r>
              <a:rPr lang="en-GB" dirty="0">
                <a:hlinkClick r:id="rId5"/>
              </a:rPr>
              <a:t>FAQ</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43</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44</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45</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a:solidFill>
                  <a:srgbClr val="00B0F0"/>
                </a:solidFill>
              </a:rPr>
              <a:t>Directorate		</a:t>
            </a:r>
            <a:r>
              <a:rPr lang="en-US" sz="3800" dirty="0">
                <a:solidFill>
                  <a:srgbClr val="FF0000"/>
                </a:solidFill>
              </a:rPr>
              <a:t>every 3 months</a:t>
            </a:r>
            <a:r>
              <a:rPr lang="en-US" sz="3800" i="1" dirty="0"/>
              <a:t> </a:t>
            </a:r>
            <a:endParaRPr lang="en-US" sz="3800" dirty="0">
              <a:solidFill>
                <a:srgbClr val="FF0000"/>
              </a:solidFil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r>
              <a:rPr lang="en-US" sz="3900" dirty="0">
                <a:solidFill>
                  <a:srgbClr val="FF0000"/>
                </a:solidFill>
              </a:rPr>
              <a:t>ad hoc</a:t>
            </a:r>
            <a:endParaRPr lang="en-US" sz="5100" b="1" dirty="0">
              <a:solidFill>
                <a:srgbClr val="00B0F0"/>
              </a:solidFill>
            </a:endParaRPr>
          </a:p>
          <a:p>
            <a:pPr marL="571500" indent="-571500">
              <a:buFont typeface="Courier New" panose="02070309020205020404" pitchFamily="49" charset="0"/>
              <a:buChar char="o"/>
            </a:pPr>
            <a:r>
              <a:rPr lang="en-US" sz="4000" dirty="0"/>
              <a:t>Focus on one topic (</a:t>
            </a:r>
            <a:r>
              <a:rPr lang="en-US" sz="4000" dirty="0" err="1"/>
              <a:t>eg</a:t>
            </a:r>
            <a:r>
              <a:rPr lang="en-US" sz="4000" dirty="0"/>
              <a:t>. flexibility)</a:t>
            </a:r>
          </a:p>
          <a:p>
            <a:pPr marL="685800" indent="-685800">
              <a:buFont typeface="Courier New" panose="02070309020205020404" pitchFamily="49" charset="0"/>
              <a:buChar char="o"/>
            </a:pPr>
            <a:endParaRPr lang="en-US" sz="3900" dirty="0"/>
          </a:p>
          <a:p>
            <a:pPr marL="36576" indent="0">
              <a:buNone/>
            </a:pPr>
            <a:r>
              <a:rPr lang="en-US" sz="5100" b="1" dirty="0">
                <a:solidFill>
                  <a:srgbClr val="00B0F0"/>
                </a:solidFill>
              </a:rPr>
              <a:t>Staff Association 	</a:t>
            </a:r>
            <a:r>
              <a:rPr lang="en-US" sz="3900" dirty="0">
                <a:solidFill>
                  <a:srgbClr val="FF0000"/>
                </a:solidFill>
              </a:rPr>
              <a:t>every month</a:t>
            </a:r>
          </a:p>
          <a:p>
            <a:pPr marL="457200">
              <a:buFont typeface="Courier New" panose="02070309020205020404" pitchFamily="49" charset="0"/>
              <a:buChar char="o"/>
            </a:pPr>
            <a:r>
              <a:rPr lang="en-US" sz="3800" dirty="0"/>
              <a:t>Latest information on priorities and current 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46</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additive="base">
                                        <p:cTn id="3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 calcmode="lin" valueType="num">
                                      <p:cBhvr additive="base">
                                        <p:cTn id="44"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7007" y="3078104"/>
            <a:ext cx="1856226" cy="1201316"/>
          </a:xfrm>
          <a:prstGeom prst="rect">
            <a:avLst/>
          </a:prstGeom>
        </p:spPr>
      </p:pic>
      <p:sp>
        <p:nvSpPr>
          <p:cNvPr id="6" name="Slide Number Placeholder 5"/>
          <p:cNvSpPr>
            <a:spLocks noGrp="1"/>
          </p:cNvSpPr>
          <p:nvPr>
            <p:ph type="sldNum" sz="quarter" idx="10"/>
          </p:nvPr>
        </p:nvSpPr>
        <p:spPr/>
        <p:txBody>
          <a:bodyPr/>
          <a:lstStyle/>
          <a:p>
            <a:fld id="{17918391-D411-FE40-AAD7-861AE5233E0E}" type="slidenum">
              <a:rPr lang="en-US" smtClean="0"/>
              <a:pPr/>
              <a:t>47</a:t>
            </a:fld>
            <a:endParaRPr lang="en-US" dirty="0"/>
          </a:p>
        </p:txBody>
      </p:sp>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lvl="1">
              <a:lnSpc>
                <a:spcPct val="120000"/>
              </a:lnSpc>
              <a:buFont typeface="Wingdings" panose="05000000000000000000" pitchFamily="2" charset="2"/>
              <a:buChar char="Ø"/>
            </a:pPr>
            <a:r>
              <a:rPr lang="en-US" sz="1200" b="1" i="1" dirty="0"/>
              <a:t>CERN Health Insurance (CHIS) 	</a:t>
            </a:r>
            <a:r>
              <a:rPr lang="en-US" sz="1200" dirty="0"/>
              <a:t>Friday 2 June, 11.00 – 11.30</a:t>
            </a:r>
          </a:p>
          <a:p>
            <a:pPr lvl="1">
              <a:lnSpc>
                <a:spcPct val="120000"/>
              </a:lnSpc>
              <a:buFont typeface="Wingdings" panose="05000000000000000000" pitchFamily="2" charset="2"/>
              <a:buChar char="Ø"/>
            </a:pPr>
            <a:r>
              <a:rPr lang="en-US" sz="1200" b="1" i="1" dirty="0"/>
              <a:t>Legitimation cards 	</a:t>
            </a:r>
            <a:r>
              <a:rPr lang="en-US" sz="1200" dirty="0"/>
              <a:t> 	Friday 2 June, 11.30 – 12.00</a:t>
            </a:r>
            <a:endParaRPr lang="en-US" sz="1200" b="1" i="1" dirty="0"/>
          </a:p>
          <a:p>
            <a:pPr>
              <a:lnSpc>
                <a:spcPct val="120000"/>
              </a:lnSpc>
              <a:buFont typeface="Wingdings" panose="05000000000000000000" pitchFamily="2" charset="2"/>
              <a:buChar char="q"/>
            </a:pPr>
            <a:r>
              <a:rPr lang="en-US" sz="1400" dirty="0"/>
              <a:t>More short sessions with experts (online – Zoom)</a:t>
            </a:r>
          </a:p>
          <a:p>
            <a:pPr lvl="1">
              <a:lnSpc>
                <a:spcPct val="120000"/>
              </a:lnSpc>
              <a:buFont typeface="Wingdings" panose="05000000000000000000" pitchFamily="2" charset="2"/>
              <a:buChar char="Ø"/>
            </a:pPr>
            <a:r>
              <a:rPr lang="en-US" sz="1200" b="1" i="1" dirty="0">
                <a:solidFill>
                  <a:srgbClr val="92D050"/>
                </a:solidFill>
              </a:rPr>
              <a:t>Computer security* </a:t>
            </a:r>
            <a:r>
              <a:rPr lang="en-US" sz="1200" b="1" i="1" dirty="0">
                <a:solidFill>
                  <a:srgbClr val="C00000"/>
                </a:solidFill>
              </a:rPr>
              <a:t>		</a:t>
            </a:r>
            <a:r>
              <a:rPr lang="en-US" sz="1200" dirty="0"/>
              <a:t>Monday 12 June, 13.30 - 14.00</a:t>
            </a:r>
          </a:p>
          <a:p>
            <a:pPr lvl="1">
              <a:lnSpc>
                <a:spcPct val="120000"/>
              </a:lnSpc>
              <a:buFont typeface="Wingdings" panose="05000000000000000000" pitchFamily="2" charset="2"/>
              <a:buChar char="Ø"/>
            </a:pPr>
            <a:r>
              <a:rPr lang="en-US" sz="1200" b="1" i="1" dirty="0">
                <a:solidFill>
                  <a:srgbClr val="92D050"/>
                </a:solidFill>
              </a:rPr>
              <a:t>Library and Open Science*	</a:t>
            </a:r>
            <a:r>
              <a:rPr lang="en-US" sz="1200" dirty="0"/>
              <a:t>Tuesday 13 June, 13.30 - 14.00 </a:t>
            </a:r>
          </a:p>
          <a:p>
            <a:pPr lvl="1">
              <a:lnSpc>
                <a:spcPct val="120000"/>
              </a:lnSpc>
              <a:buFont typeface="Wingdings" panose="05000000000000000000" pitchFamily="2" charset="2"/>
              <a:buChar char="Ø"/>
            </a:pPr>
            <a:r>
              <a:rPr lang="en-US" sz="1200" b="1" i="1" dirty="0">
                <a:solidFill>
                  <a:srgbClr val="92D050"/>
                </a:solidFill>
              </a:rPr>
              <a:t>Pension Fund*</a:t>
            </a:r>
            <a:r>
              <a:rPr lang="en-US" sz="1200" b="1" i="1" dirty="0">
                <a:solidFill>
                  <a:srgbClr val="C00000"/>
                </a:solidFill>
              </a:rPr>
              <a:t>		</a:t>
            </a:r>
            <a:r>
              <a:rPr lang="en-US" sz="1200" dirty="0"/>
              <a:t>Thursday 15 June, 13.30 - 14.00		</a:t>
            </a:r>
          </a:p>
          <a:p>
            <a:pPr>
              <a:lnSpc>
                <a:spcPct val="120000"/>
              </a:lnSpc>
              <a:buFont typeface="Wingdings" panose="05000000000000000000" pitchFamily="2" charset="2"/>
              <a:buChar char="q"/>
            </a:pPr>
            <a:r>
              <a:rPr lang="en-US" sz="1400" b="1" i="1" dirty="0">
                <a:solidFill>
                  <a:srgbClr val="92D050"/>
                </a:solidFill>
              </a:rPr>
              <a:t>Connecting the dots* </a:t>
            </a:r>
            <a:r>
              <a:rPr lang="en-US" sz="1400" b="1" i="1" dirty="0">
                <a:solidFill>
                  <a:srgbClr val="C00000"/>
                </a:solidFill>
              </a:rPr>
              <a:t>		</a:t>
            </a:r>
            <a:r>
              <a:rPr lang="en-US" sz="1200" dirty="0"/>
              <a:t>Monday 26 June or Wed 27 September, 13.30 -17.30 </a:t>
            </a:r>
          </a:p>
          <a:p>
            <a:pPr>
              <a:lnSpc>
                <a:spcPct val="120000"/>
              </a:lnSpc>
              <a:buFont typeface="Wingdings" panose="05000000000000000000" pitchFamily="2" charset="2"/>
              <a:buChar char="q"/>
            </a:pPr>
            <a:r>
              <a:rPr lang="en-US" sz="1400" b="1" i="1" dirty="0">
                <a:solidFill>
                  <a:srgbClr val="92D050"/>
                </a:solidFill>
              </a:rPr>
              <a:t>Collective induction session </a:t>
            </a:r>
            <a:r>
              <a:rPr lang="en-US" sz="1200" dirty="0"/>
              <a:t>or </a:t>
            </a:r>
            <a:r>
              <a:rPr lang="en-US" sz="1400" b="1" i="1" dirty="0">
                <a:solidFill>
                  <a:srgbClr val="92D050"/>
                </a:solidFill>
              </a:rPr>
              <a:t>Individual contact by HRA</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err="1">
                <a:hlinkClick r:id="rId3"/>
              </a:rPr>
              <a:t>Indico</a:t>
            </a:r>
            <a:endParaRPr lang="en-US" sz="1400" dirty="0"/>
          </a:p>
          <a:p>
            <a:pPr>
              <a:lnSpc>
                <a:spcPct val="120000"/>
              </a:lnSpc>
              <a:buFont typeface="Wingdings" panose="05000000000000000000" pitchFamily="2" charset="2"/>
              <a:buChar char="q"/>
            </a:pPr>
            <a:r>
              <a:rPr lang="en-US" sz="1400" b="1" i="1" dirty="0">
                <a:solidFill>
                  <a:srgbClr val="92D050"/>
                </a:solidFill>
              </a:rPr>
              <a:t>Spouse*</a:t>
            </a:r>
            <a:r>
              <a:rPr lang="en-US" sz="1400" dirty="0"/>
              <a:t> welcome session		</a:t>
            </a:r>
            <a:r>
              <a:rPr lang="en-US" sz="1200" dirty="0"/>
              <a:t>Tuesday 26 September, 16.00 – 18.00</a:t>
            </a:r>
            <a:r>
              <a:rPr lang="en-US" sz="1400" dirty="0"/>
              <a:t>	</a:t>
            </a:r>
            <a:endParaRPr lang="en-GB" sz="14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995085"/>
            <a:ext cx="446820" cy="1181397"/>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330439" y="1250370"/>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4"/>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20816" y="1646915"/>
            <a:ext cx="8265984" cy="1369772"/>
          </a:xfrm>
        </p:spPr>
        <p:txBody>
          <a:bodyPr>
            <a:normAutofit/>
          </a:bodyPr>
          <a:lstStyle/>
          <a:p>
            <a:r>
              <a:rPr lang="en-US" sz="4400" dirty="0"/>
              <a:t>Before joining your Department</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32187890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a:hlinkClick r:id="rId4"/>
          </p:cNvPr>
          <p:cNvPicPr>
            <a:picLocks noGrp="1" noChangeAspect="1"/>
          </p:cNvPicPr>
          <p:nvPr>
            <p:ph idx="1"/>
          </p:nvPr>
        </p:nvPicPr>
        <p:blipFill>
          <a:blip r:embed="rId5"/>
          <a:stretch>
            <a:fillRect/>
          </a:stretch>
        </p:blipFill>
        <p:spPr>
          <a:xfrm>
            <a:off x="795664" y="941647"/>
            <a:ext cx="1808512" cy="1795312"/>
          </a:xfrm>
          <a:prstGeom prst="rect">
            <a:avLst/>
          </a:prstGeom>
          <a:ln>
            <a:solidFill>
              <a:schemeClr val="accent1">
                <a:lumMod val="75000"/>
              </a:schemeClr>
            </a:solidFill>
          </a:ln>
        </p:spPr>
      </p:pic>
      <p:sp>
        <p:nvSpPr>
          <p:cNvPr id="9" name="TextBox 8"/>
          <p:cNvSpPr txBox="1"/>
          <p:nvPr/>
        </p:nvSpPr>
        <p:spPr>
          <a:xfrm>
            <a:off x="154713" y="2825515"/>
            <a:ext cx="3235758" cy="1446550"/>
          </a:xfrm>
          <a:prstGeom prst="rect">
            <a:avLst/>
          </a:prstGeom>
          <a:noFill/>
        </p:spPr>
        <p:txBody>
          <a:bodyPr wrap="none" rtlCol="0">
            <a:spAutoFit/>
          </a:bodyPr>
          <a:lstStyle/>
          <a:p>
            <a:r>
              <a:rPr lang="en-GB" sz="1600" dirty="0"/>
              <a:t>Different levels, different formulas</a:t>
            </a:r>
          </a:p>
          <a:p>
            <a:pPr marL="285750" indent="-285750">
              <a:buFont typeface="Arial" panose="020B0604020202020204" pitchFamily="34" charset="0"/>
              <a:buChar char="•"/>
            </a:pPr>
            <a:r>
              <a:rPr lang="en-GB" sz="1400" dirty="0"/>
              <a:t>classroom on site</a:t>
            </a:r>
          </a:p>
          <a:p>
            <a:pPr marL="285750" indent="-285750">
              <a:buFont typeface="Arial" panose="020B0604020202020204" pitchFamily="34" charset="0"/>
              <a:buChar char="•"/>
            </a:pPr>
            <a:r>
              <a:rPr lang="en-GB" sz="1400" dirty="0"/>
              <a:t>virtual classroom (online)</a:t>
            </a:r>
          </a:p>
          <a:p>
            <a:pPr marL="285750" indent="-285750">
              <a:buFont typeface="Arial" panose="020B0604020202020204" pitchFamily="34" charset="0"/>
              <a:buChar char="•"/>
            </a:pPr>
            <a:r>
              <a:rPr lang="en-GB" sz="1400" dirty="0"/>
              <a:t>blended (mix)</a:t>
            </a:r>
          </a:p>
          <a:p>
            <a:pPr marL="285750" indent="-285750">
              <a:buFont typeface="Arial" panose="020B0604020202020204" pitchFamily="34" charset="0"/>
              <a:buChar char="•"/>
            </a:pPr>
            <a:r>
              <a:rPr lang="en-GB" sz="1400" dirty="0"/>
              <a:t>self-study with online platform</a:t>
            </a:r>
            <a:br>
              <a:rPr lang="en-GB" sz="1600" dirty="0"/>
            </a:br>
            <a:r>
              <a:rPr lang="en-GB" sz="1600" dirty="0">
                <a:sym typeface="Symbol" panose="05050102010706020507" pitchFamily="18" charset="2"/>
              </a:rPr>
              <a:t> </a:t>
            </a:r>
            <a:r>
              <a:rPr lang="en-GB" sz="1600" dirty="0">
                <a:hlinkClick r:id="rId6" action="ppaction://hlinkfile"/>
              </a:rPr>
              <a:t>cern.ch/</a:t>
            </a:r>
            <a:r>
              <a:rPr lang="en-GB" sz="1600" dirty="0" err="1">
                <a:hlinkClick r:id="rId6" action="ppaction://hlinkfile"/>
              </a:rPr>
              <a:t>learninghub</a:t>
            </a:r>
            <a:endParaRPr lang="en-GB" sz="1200"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7"/>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8"/>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26681406"/>
              </p:ext>
            </p:extLst>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11" name="Rounded Rectangle 4"/>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48" name="Rounded Rectangle 47"/>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54" name="Rounded Rectangle 4"/>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55" name="Rounded Rectangle 4"/>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56" name="Rounded Rectangle 4"/>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7" name="Rectangle 6"/>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Hexagon 2"/>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8" name="Rectangle 7"/>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2201849443"/>
      </p:ext>
    </p:extLst>
  </p:cSld>
  <p:clrMapOvr>
    <a:masterClrMapping/>
  </p:clrMapOvr>
  <p:transition spd="slow">
    <p:push dir="u"/>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3" name="TextBox 2"/>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9" name="TextBox 18"/>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20" name="TextBox 19"/>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28" name="TextBox 27"/>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31" name="TextBox 30"/>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34" name="TextBox 33"/>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36" name="TextBox 35"/>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37" name="TextBox 36"/>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38" name="TextBox 37"/>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39" name="TextBox 38"/>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40" name="TextBox 39"/>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41" name="TextBox 40"/>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2" name="TextBox 41"/>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43" name="TextBox 42"/>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44" name="TextBox 43"/>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46" name="TextBox 45"/>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47" name="TextBox 46"/>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48" name="Rounded Rectangle 47"/>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892992354"/>
      </p:ext>
    </p:extLst>
  </p:cSld>
  <p:clrMapOvr>
    <a:masterClrMapping/>
  </p:clrMapOvr>
  <p:transition spd="slow">
    <p:push dir="u"/>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52</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dirty="0"/>
              <a:t>End of session </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53</a:t>
            </a:fld>
            <a:endParaRPr lang="en-US" dirty="0"/>
          </a:p>
        </p:txBody>
      </p:sp>
    </p:spTree>
    <p:extLst>
      <p:ext uri="{BB962C8B-B14F-4D97-AF65-F5344CB8AC3E}">
        <p14:creationId xmlns:p14="http://schemas.microsoft.com/office/powerpoint/2010/main" val="7699462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54</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08.45		Welcome by James Purvis, Head HR Department</a:t>
            </a:r>
          </a:p>
          <a:p>
            <a:endParaRPr lang="en-US" sz="900" dirty="0"/>
          </a:p>
          <a:p>
            <a:r>
              <a:rPr lang="en-US" sz="2000" dirty="0"/>
              <a:t>08.55		Quiz – Part 1 : </a:t>
            </a:r>
            <a:r>
              <a:rPr lang="en-US" sz="2000" b="1" dirty="0"/>
              <a:t>CERN as organization</a:t>
            </a:r>
          </a:p>
          <a:p>
            <a:endParaRPr lang="en-US" sz="900" dirty="0"/>
          </a:p>
          <a:p>
            <a:r>
              <a:rPr lang="en-US" sz="2000" dirty="0">
                <a:solidFill>
                  <a:srgbClr val="00DB81"/>
                </a:solidFill>
              </a:rPr>
              <a:t>09.20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 </a:t>
            </a:r>
            <a:r>
              <a:rPr lang="en-US" sz="2000" b="1" dirty="0"/>
              <a:t>Daily life at CERN </a:t>
            </a:r>
          </a:p>
          <a:p>
            <a:endParaRPr lang="en-US" sz="900" dirty="0"/>
          </a:p>
          <a:p>
            <a:r>
              <a:rPr lang="en-US" sz="2000" dirty="0"/>
              <a:t>10.30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2479738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a:solidFill>
                  <a:schemeClr val="tx1">
                    <a:lumMod val="60000"/>
                    <a:lumOff val="40000"/>
                  </a:schemeClr>
                </a:solidFill>
              </a:rPr>
              <a:t>Programme Friday 2 June</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8</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04875" y="1984388"/>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9</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via a quiz ?</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TPVERSION" val="8"/>
  <p:tag name="TPFULLVERSION" val="8.9.5.12"/>
  <p:tag name="PPTVERSION" val="16"/>
  <p:tag name="TPOS" val="2"/>
  <p:tag name="TPLASTSAVEVERSION" val="6.4 PC"/>
  <p:tag name="WASPOLLED" val="94DB1D6EDDFF4C5BA4B2FB46C48BBF23"/>
</p:tagLst>
</file>

<file path=ppt/tags/tag2.xml><?xml version="1.0" encoding="utf-8"?>
<p:tagLst xmlns:a="http://schemas.openxmlformats.org/drawingml/2006/main" xmlns:r="http://schemas.openxmlformats.org/officeDocument/2006/relationships" xmlns:p="http://schemas.openxmlformats.org/presentationml/2006/main">
  <p:tag name="TYPE" val="MultiChoiceSlide"/>
  <p:tag name="LIVECHARTING" val="False"/>
  <p:tag name="AUTOOPENPOLL" val="True"/>
  <p:tag name="AUTOFORMATCHART" val="False"/>
  <p:tag name="HASRESULTS" val="False"/>
  <p:tag name="TPQUESTIONXML" val="﻿&lt;?xml version=&quot;1.0&quot; encoding=&quot;utf-8&quot;?&gt;&#10;&lt;questionlist&gt;&#10;    &lt;properties&gt;&#10;        &lt;guid&gt;045404C5233542228C034EA9522CDF05&lt;/guid&gt;&#10;        &lt;description /&gt;&#10;        &lt;date&gt;12/18/2017 6:10:46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rationalefont&gt;Verdana&lt;/rationalefont&gt;&#10;        &lt;rationalefontsize&gt;12&lt;/rationalefontsize&gt;&#10;        &lt;narrativefont&gt;Verdana&lt;/narrativefont&gt;&#10;        &lt;narrativefontsize&gt;12&lt;/narrativefontsize&gt;&#10;        &lt;standardfont&gt;Verdana&lt;/standardfont&gt;&#10;        &lt;standardfontsize&gt;12&lt;/standardfontsize&gt;&#10;        &lt;showresults&gt;True&lt;/showresults&gt;&#10;        &lt;countdowntime&gt;30&lt;/countdowntime&gt;&#10;        &lt;responsegrid&gt;0&lt;/responsegrid&gt;&#10;    &lt;/questionlisttemplate&gt;&#10;    &lt;questions&gt;&#10;        &lt;multichoice&gt;&#10;            &lt;guid&gt;B1C620899E3041EF87B500602DC8C5C2&lt;/guid&gt;&#10;            &lt;repollguid&gt;67BCE8FC4AB34DEEA62B77ED69C0E4C1&lt;/repollguid&gt;&#10;            &lt;sourceid&gt;5F553F5A7AC04C59BEA8C61F2EBFA2D0&lt;/sourceid&gt;&#10;            &lt;narrativeguid&gt;00000000000000000000000000000000&lt;/narrativeguid&gt;&#10;            &lt;questiontext&gt;CERN’s final budget 2023&lt;/questiontext&gt;&#10;            &lt;rationale&gt;&#10;                &lt;rationaletext /&gt;&#10;            &lt;/rationale&gt;&#10;            &lt;showresults&gt;True&lt;/showresults&gt;&#10;            &lt;responsegrid&gt;0&lt;/responsegrid&gt;&#10;            &lt;countdowntimer&gt;False&lt;/countdowntimer&gt;&#10;            &lt;countdowntime&gt;30&lt;/countdowntime&gt;&#10;            &lt;correctvalue&gt;1&lt;/correctvalue&gt;&#10;            &lt;incorrectvalue&gt;0&lt;/incorrectvalue&gt;&#10;            &lt;responselimit&gt;1&lt;/responselimit&gt;&#10;            &lt;bulletstyle&gt;2&lt;/bulletstyle&gt;&#10;            &lt;answers&gt;&#10;                &lt;answer&gt;&#10;                    &lt;guid&gt;57C76A4DC7254A7898060E90293E7969&lt;/guid&gt;&#10;                    &lt;answertext&gt;~ 136 000 KCHF&lt;/answertext&gt;&#10;                    &lt;valuetype&gt;-1&lt;/valuetype&gt;&#10;                &lt;/answer&gt;&#10;                &lt;answer&gt;&#10;                    &lt;guid&gt;60481096D7994D3B9A3C584E2843051B&lt;/guid&gt;&#10;                    &lt;answertext&gt;~ 1 360 MCHF&lt;/answertext&gt;&#10;                    &lt;valuetype&gt;1&lt;/valuetype&gt;&#10;                &lt;/answer&gt;&#10;                &lt;answer&gt;&#10;                    &lt;guid&gt;12FCA137461543F299777D4FDC9CEFCC&lt;/guid&gt;&#10;                    &lt;answertext&gt;~ 1 360 M€&lt;/answertext&gt;&#10;                    &lt;valuetype&gt;-1&lt;/valuetype&gt;&#10;                &lt;/answer&gt;&#10;                &lt;answer&gt;&#10;                    &lt;guid&gt;EB765F84294F489DA0104B378BF17ABD&lt;/guid&gt;&#10;                    &lt;answertext&gt;~ 1 360 k₤&lt;/answertext&gt;&#10;                    &lt;valuetype&gt;-1&lt;/valuetype&gt;&#10;                &lt;/answer&gt;&#10;                &lt;answer&gt;&#10;                    &lt;guid&gt;02E22285ABDC49E98652A2982CEACB11&lt;/guid&gt;&#10;                    &lt;answertext&gt;Not yet known&lt;/answertext&gt;&#10;                    &lt;valuetype&gt;-1&lt;/valuetype&gt;&#10;                &lt;/answer&gt;&#10;            &lt;/answers&gt;&#10;            &lt;metadata&gt;&#10;                &lt;entry&gt;&#10;                    &lt;key&gt;AUTOFORMATCHART&lt;/key&gt;&#10;                    &lt;value&gt;False&lt;/value&gt;&#10;                &lt;/entry&gt;&#10;                &lt;entry&gt;&#10;                    &lt;key&gt;AUTOOPENPOLL&lt;/key&gt;&#10;                    &lt;value&gt;True&lt;/value&gt;&#10;                &lt;/entry&gt;&#10;                &lt;entry&gt;&#10;                    &lt;key&gt;LIVECHARTING&lt;/key&gt;&#10;                    &lt;value&gt;False&lt;/value&gt;&#10;                &lt;/entry&gt;&#10;            &lt;/metadata&gt;&#10;        &lt;/multichoice&gt;&#10;    &lt;/questions&gt;&#10;&lt;/questionlist&gt;"/>
</p:tagLst>
</file>

<file path=ppt/tags/tag3.xml><?xml version="1.0" encoding="utf-8"?>
<p:tagLst xmlns:a="http://schemas.openxmlformats.org/drawingml/2006/main" xmlns:r="http://schemas.openxmlformats.org/officeDocument/2006/relationships" xmlns:p="http://schemas.openxmlformats.org/presentationml/2006/main">
  <p:tag name="ZEROBASED" val="False"/>
</p:tagLst>
</file>

<file path=ppt/tags/tag4.xml><?xml version="1.0" encoding="utf-8"?>
<p:tagLst xmlns:a="http://schemas.openxmlformats.org/drawingml/2006/main" xmlns:r="http://schemas.openxmlformats.org/officeDocument/2006/relationships" xmlns:p="http://schemas.openxmlformats.org/presentationml/2006/main">
  <p:tag name="TYPE" val="0"/>
  <p:tag name="DEFINEDCOLORS" val="3,6,10,45,32,50,13,4,9,55,1"/>
  <p:tag name="NUMBERFORMAT" val="0"/>
  <p:tag name="LABELFORMAT" val="1"/>
  <p:tag name="COLORTYPE" val="CORRECTINCORRECT"/>
  <p:tag name="CHARTFORMAT" val="UEsDBBQABgAIAAAAIQDvhfRvbQUAAK0RAAAPAAAAY2hhcnQvY2hhcnQueG1s3Fhtb9s2EP4+YP/B0HfHliy/ok7h2M02zGmCJm23faMpSuZMkRpJOXaH/fcdXyTLbpAWdQoMy5dQx+Pp7rmHd2e9er3LWWtLpKKCT4Pwohu0CMcioTybBu8frtujoKU04gligpNpsCcqeH354w+v8ASvkdT3BcKkBUa4muBpsNa6mHQ6Cq9JjtSFKAiHvVTIHGl4lFknkegRjOesE3W7g441EngD6BsM5Ijy6rz8mvMiTSkmC4HLnHDtvJCEIQ0IqDUtVHAJwSVIk3DcjVtbxKZBN+gYIUM8cwLC2+/vnVCKkickmQvJAcaGfo4nM6aJ5GBqLriGt/k4869CKkdyUxZtLPICnFtRRvXeugsOgu35WkAcrXfkr5JKoqYBDuMKCFh+BkVOsRRKpPoCLHYcClU2jNlhZ9SJfD4g2DCeKL1nxAUUdiMTbad+r3XhGjG2QnhjsGko16qHfXPwFAxzCjN5g4rbrTyfQqssnAZMh0FL72CVbGC1yiIji4wMVskGVghjyARo+EUlgX0nqXV6laRX6QCqTgeQdot+JelXkkElGQStNaN8A5kw/4JWKtjPTlCtHIPsHTBooFKLB6oZWRBGNEk89k5rS8ljb2HUpNC/NXhmBb8fC2Y8m+2ORAWQsyBY061P6cCSuoMnB8MpE0KaN+g1xRtOVJPOoFnvK5qQj5D8Z3SbKoYjX1BvqhRM6JkkyFhnaC9KbVY54iViy/p5dyMSHwpJMuJA2j8l9ECMLnrHf9Gbds8fc1ANL8JBNx73RtHQLuI3bctlPHn0WF6Mx+Gg8Td059fV9qg7Gg/7URjGPVM9eu4qnDoPUB7iWiHZW8xNLTVRwtOCSmcOC+bMZ1BjCiiaXsxKBWWFJG5zi+R+Lpioak/oxIrYTNLkmAZCJsSb90VN78x7lZbvSGquOGTfSiiHtqB/Sd+SDMpPxRp/KFmumLLnirvz7+7lKzTh4poydm4jgADQhPFzzRwcMogYi0ZC0hQu0FJVZfyb25WDWQF0FsK1eFySjPDkV7L3RPI5hJ0PCPqz6UFVXkE2R/otyj35fUYUyO+JfFJ+R6SpeZ/ZvipXK0bu6afPTS0JAqIsKRSBo2NkZwAwbsOqVUo6Df6evxn0e8NZ2F4MruftOB302+PFOGwPoyiex+O4P7q6+ufQmqBknowJX2hNYbMt9f3VAQxx2J+YsJ/2FYgMLlpCV06DqCYuRjaKJu+9CNA28fEyr2+EFcFpf6lqI+7tX0xdI0XfNXXN+DJUfKSJ9pUp7Nc+oMJnG++hGUGSHdfQ7hffb6IwisM4iv2J042BK2rQreoTVhNeflzKAM6ZrSQHxRPTCiNwITNoC0mBoXYIc3zLKb9BO+Obwf2gmNjWeMRJtLsTnqUrFwzk7jrX0HDN3DmHPjENfiIwniEG06wo4TYAszckqW9Vjv4U8gGa3g0MXc44tB1nDDw53eMwC7tNDWegFtYOcODag3B75oKfPde8TEFrPU6DQQ9I8FRlMwD7WmRGRFVNDi5bdb7tXlUOzKjyB5E+UvPkUPNViq3YjGXcybD2HAPpbZoq4itR2PUU4+KmZJoutwygbKQWHKtJBFfwaTbV/jVI8gyboBdT71dF28bB59nl2/ET7IKfTd+ZVzXj/h+sqsvLM6yyW1dEPxLiM7ZyD+Z6ATc8JWDVnBjN+gNVt5z5ZuopmVBVXMEvuI2a+WKhCsT9TYUusgDuqVuYeaDsnHCwGs5eDPr/1LDztbVB716onK1Esq9NnTNEwWCm9L39leq+QJxnrHiJsdEWUjRJSPoOYlSfoMWMXJ2DOdJvwqh3hyQyCuaTwjSoPycYHcttA7ZdHL6yXP4LAAD//wMAUEsDBBQABgAIAAAAIQC/uqyqxgYAADYbAAAWAAAAY2hhcnQvbWVkaWEvaW1hZ2UxLmJtcOyY2VNTVxzH6T/Q58700bpUpU0IQh+qD636UHcWK0slcQPZusBYBWULYYtEBBsFTSAJssomEAjUhJhAQCABBGVRAqKyCQi4UO1M+733AnNluAxXsdMHfkPOnJz8zu/3+X3POfdy73d7HD63Ic0B7QZ8OLOfT2w+Q48y46c2NsRnzv5ZtVUF/q8KPCetjTS1Wp2dnX3lypX4+Hh0PjYyMvf39yOz0Wikp0Z2MMAwCIMD3DCIzkohzaemUqBYxKcMefEV46Cq1JsL9b2NvW/Hxsaqq6v1en1VVVVfXx8wAAN/gLFCYlIbociK3ymZCj74oKWnOHJQE2etzVl3TGsXPmUX8WKbtyolJaWgoECpVBYVFVEyIgiwl8OD0uYXmko9X7LG0GZq6Z2YmLBYLE2kLQh4SxVr+eNHq5KvSziw7ugtimfrCQV4bty4oVKpoqOjL5NWXl5uMBgWTF/0K3ji4uLgjEImRp4OmHJR79M7+U6hldywKW749Pd+WTKZDPVSuwIyQn8YUshFJ1ukh3oVXvrzTmsFGm7YJDdi+tvjiuTkZIpHp9MtmnTpQZDExsYCaWL0qTbhAOptTDm4/aQC9QJpu3/OPE9ISAhVb1ZWFngKLp0mefi3E53W8ivswqcJnmMZSUlJ4MnMzEQVS6dm+hVVX79+XZqcWCMmeBqSXXf6qUieyR0BOXK5nNIHYtIjVCtjLdJD8Cd4vNTkek1/41MskUjAA2bsH7o/275Bp4HyiF+f7OpwLI+oN4zgmdenp6eHHrNKGWOWEvvHkOj8xeFSav84+hQnJiaCBwWWlJTQ/dn2rfeajRJnq1JgSnJxOF5A8IRPzfNgpRbwQJ9mcj8bEp3WeBYTPJEvHb2LKB7oU1paypaB7t/f2Vwrce5TETyOJ4rsIgh9dgbO6rMYT8wsj8R5jQf4J+0iXzl4z+qDc1pWVkaPz7b/qMtce8G5Tymou+CCsLiYgGeX/zVq/4Cnu7ubHhPr1XTpIPQ0XnDmHcmxC5vkRb7a4l0iFovz8/M/nOdxt6UuyQX61BI8N0me57sDZOApLCxchEdB8fBRBU+QzT03wYsCz01cx8CTk5OTkZFB52fbB0/DRddZfXxKeZEvuWETewIIfRbl0Shimi8R+xl68viZJM9rjq8OV4+8vLzc3FwcebYMdP8nPRZceaA/6nU8WU7wnBsHT3p6OnikUumC9arMmOWpv+jCE2RR+nB8a6APeKAPjhg9Ptt+e50aPFgvnLL1R7UQn3tubAmeinSRmTxfpiRXHv864HnCGfAIhcK0tLTU1FTcMtgy0P3vmWZ5cH3D/ZEX9Zp7dmxvoIxJH3W6iDpf2HU8vsoO+0c4s9H3jlarxRQYOvT4bPud9RXYD9AHPOuP63lRM5zQUfAkJCTgFoDbXFdXFz2mWh5N+eP6wPNSkus1s9Gvke7zIf3uhkpSf0HNeacNJwz2ED901EdSZ7VazWYz2gXBG8rT4U+cR4kzz0tBrdcmf/MCt/f+aiqVkfGP6MQHNviY7IV/gccj5p17Fj14Q7kcynTJD+P6wPGUY7NhyqYAy6PBcbrbe/fvqNNxf0S9uKt+4VWx0c/8pW+ju4jx/xacR01qUEGsJ9ptgWXYbARPYOujoefvzUCf2FSR0XrZDTzahP1Gg7H+/jP80R2W6G/1L+GGjtpHvwHPwNDkEp7L/8msUdxNdbOqBLfi9+PeuvyJ8KTxtA0MrwxPSxV43MFTHbevt6OJFY+HqJZ7dnSL6M2mn+8ODE+xmsvk3FatJHiUAk3svgeseYwUz+ZfOgaGp5lSsBrXZ8d3pHmApzJmb087u8uIe7SBEzK8RfR286/3B0ZWhseYm3Dvmkevkq+O3oP/pVnV4i4yUjy2v3XWtbJ71GJKVJsr7pT99FBB8IyPsOPxIHiGHGL+tg16YLr7mCkFq3FT/vlOmSd4yoW7x0eesJrrLqzhnCF5gsHDbi5TIvB0kfqURu0eG2YX012ow3o5iN5+FfzQ1M5OWyaeystB968R+tyM3MWWxy1KyzkzOMczyJSC1XhVajC1XsURu54NsdsDbpF/fn36Cbl/uus7hljlZXLWXj3VJfPEeS8K/2GULU9EtW3wQ/uoF7ZBPab2ldFHJzulFTvpxE6q0zuYmJnGC24PXCzs/v1qK9rHo6+Y3NiOT48P4Y/trFX//0YBvMb5wETUWzW0eGkDI98MEQ3e3sDwvEwZHnxgeGJaOh0c8OyGFnMRbflhqYmYu8AwThkFMIdTRtIZllM+GOCM6fOR50JKmWJSIpB6EA0l0dKFr/66qsDHUOBfAAAA//8DAFBLAwQUAAAACABSf0pGhI+kftcCAAAhDgAAHgAAAGNoYXJ0L3RoZW1lL3RoZW1lT3ZlcnJpZGUxLnhtbO1X3WoUMRS+VvAdwtzbWWsVKd2W7vZP+0u7LfTy7Gx2J938DEmmde6kvRQEsYo3gndeiFpowZv6NKsVrdBXMLO1NanNUBZBhGVhmZzzfSfnJCf5yMjYQ0bRJpaKCF4Obg2UAoR5JBqEt8rBam3q5r0AKQ28AVRwXA4yrIKx0RvXR2BYx5jhRcOVpIGRicPVMJSDWOtkOAxVZNygBkSCufE1hWSgzVC2woaELROf0XCwVLobMiA8MCGvmZgRlSs5ESMOzEy32GySCJ96Q8v9C94UXPvwuZ/BhpBTBpQbuhYKmnCkswQ3ITKEKlBSlwTNkVasA5QAF8qYS4OlqdJt85//hrpfQ0F4HgWDFcKyR+pP+1meSEWSJLocPDCTBBbu5PDdyeE+Ojnc62wfdLY/dnZ2OtsffOwZ4C2bffzm6Y9Xj9D3/dfHu88LSMomfXn/+POnZwVobaOPXux9Pdg7evnk29tdH2dcQt3m1AjDCi3gLbQsGHDvVLgue6DVYiA2bZy3FHDIiT7KpI4dykIGFHzgCnYXeU0S3vCip9MNp4iVWKaa+NCzMXPQ80LQipD+YmfN1M4apbxVkItMbfAywKY3leqFtphME3OWCHjxMXZSX6KmU6CFOdYo94k2xj7uOiHEKZtEUijR1GidoAoQ/4LVSF1fzpwhzGxiBgVtAg5zDVUE9U40gTddOJiFpt7gmDorPQ2pBuavAhi14XOgY2/iK5mMnI1RWppkMBVosoGV8hIXZeaUMGuut4JumacZc+FSk7YHnucshA2fEO1qDCzx10F4bBPuq7bpdkBLQvtzEvbZOx2bTQNe3CVrBOsebpJVc+9f3ly5J5Xec4aFe+Yz2gR8Ns1IaGnPuRgRfjUxuiBDd/oy1LMMjUsC9Kri0wVfVXKqQjbI/6k4E5DyJczjvuD0BacvOH9LcLq3xz+QGUtVjOGU7z6SmC54U/12G4MZu8+60Z9QSwMEFAAGAAgAAAAhAPzwneC+AAAAMQEAABoAAABjaGFydC9fcmVscy9jaGFydC54bWwucmVsc4SPwQrCMBBE74L/EPZu03oQkSa9iNCTIPoBIdm2wTYJSRT79y6eLAged4d5M1M3r2lkT4zJeiegKkpg6LQ31vUCbtfTZg8sZeWMGr1DATMmaOR6VV9wVJlMabAhMaK4JGDIORw4T3rASaXCB3SkdD5OKtMZex6Uvqse+bYsdzx+M0AumKw1AmJrKmDXOVDyf7bvOqvx6PVjQpd/RPBMvfBMc6M1SGAVe8wCPu+lWBVUHLis+WKofAMAAP//AwBQSwMEFAAGAAgAAAAhAITsoQcTAQAAVAIAABMAAABbQ29udGVudF9UeXBlc10ueG1spJLNTsMwDMfvSLxDlCtq0nFACK3dgY8jcBgPYFK3jciXkmxsb4/brhKbNi5crMT23/7FznK1s4ZtMSbtXcUXouQMnfKNdl3FP9YvxT1nKYNrwHiHFd9j4qv6+mq53gdMjNQuVbzPOTxImVSPFpLwAR1FWh8tZLrGTgZQX9ChvC3LO6m8y+hykYcavF4+YQsbk9nzjtwTyacNnD1OeUOrims76Ae/PKuIaNKJBEIwWkGmt8mta064igOTIOWYk3od0g2BX+gwRI6Zfjc46N5omFE3yN4h5lewRC5VT+fJir+LnKH0basVNl5tLM1MNBG+aTnWiLHqjHu5baadoBztnLT4N8VRuZlBjn+i/gEAAP//AwBQSwMEFAAGAAgAAAAhABmqkvPRAAAAswEAAAsAAABfcmVscy8ucmVsc6yQy4oCMRBF9wP+Q6i9Xd0uRAbTbkRwK/oBNUl1d7DzIImif2+c2UyLMJtZFpc693DXm5sdxZVjMt5JaKoaBDvltXG9hNNxN1+BSJmcptE7lnDnBJt29rE+8Ei5PKXBhCQKxSUJQ87hEzGpgS2lygd2Jel8tJTLGXsMpM7UMy7qeonxNwPaCVPstYS41wsQx3sozX+zfdcZxVuvLpZdflOBxpbuAqTYc5agBooZLWtDP1FTfdkA+N6k+U+Tqeur0rdYVaZ7uuBk6vYBAAD//wMAUEsBAi0AFAAGAAgAAAAhAO+F9G9tBQAArREAAA8AAAAAAAAAAAAAAAAAAAAAAGNoYXJ0L2NoYXJ0LnhtbFBLAQItABQABgAIAAAAIQC/uqyqxgYAADYbAAAWAAAAAAAAAAAAAAAAAJoFAABjaGFydC9tZWRpYS9pbWFnZTEuYm1wUEsBAj8AFAAAAAgAUn9KRoSPpH7XAgAAIQ4AAB4AJAAAAAAAAAAgAAAAlAwAAGNoYXJ0L3RoZW1lL3RoZW1lT3ZlcnJpZGUxLnhtbAoAIAAAAAAAAQAYAFIRHFZ0RdABAIirysnnqAEAiKvKyeeoAVBLAQItABQABgAIAAAAIQD88J3gvgAAADEBAAAaAAAAAAAAAAAAAAAAAKcPAABjaGFydC9fcmVscy9jaGFydC54bWwucmVsc1BLAQItABQABgAIAAAAIQCE7KEHEwEAAFQCAAATAAAAAAAAAAAAAAAAAJ0QAABbQ29udGVudF9UeXBlc10ueG1sUEsBAi0AFAAGAAgAAAAhABmqkvPRAAAAswEAAAsAAAAAAAAAAAAAAAAA4REAAF9yZWxzLy5yZWxzUEsFBgAAAAAGAAYAswEAANsSAAAAAA=="/>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44188</TotalTime>
  <Words>5635</Words>
  <Application>Microsoft Office PowerPoint</Application>
  <PresentationFormat>On-screen Show (16:9)</PresentationFormat>
  <Paragraphs>821</Paragraphs>
  <Slides>55</Slides>
  <Notes>52</Notes>
  <HiddenSlides>5</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55</vt:i4>
      </vt:variant>
    </vt:vector>
  </HeadingPairs>
  <TitlesOfParts>
    <vt:vector size="64" baseType="lpstr">
      <vt:lpstr>Arial</vt:lpstr>
      <vt:lpstr>Calibri</vt:lpstr>
      <vt:lpstr>Century Gothic</vt:lpstr>
      <vt:lpstr>Courier New</vt:lpstr>
      <vt:lpstr>Georgia</vt:lpstr>
      <vt:lpstr>Optima</vt:lpstr>
      <vt:lpstr>Verdana</vt:lpstr>
      <vt:lpstr>Wingdings</vt:lpstr>
      <vt:lpstr>CERNCorporate16-9</vt:lpstr>
      <vt:lpstr>PowerPoint Presentation</vt:lpstr>
      <vt:lpstr>PowerPoint Presentation</vt:lpstr>
      <vt:lpstr>Bienvenue Welcome</vt:lpstr>
      <vt:lpstr>Welcome                   Bienvenue </vt:lpstr>
      <vt:lpstr>Logistics - language</vt:lpstr>
      <vt:lpstr>Logistics - slides</vt:lpstr>
      <vt:lpstr>Programme of the morning</vt:lpstr>
      <vt:lpstr>Programme Friday 2 June</vt:lpstr>
      <vt:lpstr>PowerPoint Presentation</vt:lpstr>
      <vt:lpstr>PowerPoint Presentation</vt:lpstr>
      <vt:lpstr>MapCERN</vt:lpstr>
      <vt:lpstr>PowerPoint Presentation</vt:lpstr>
      <vt:lpstr>CERN as an international organization</vt:lpstr>
      <vt:lpstr>PowerPoint Presentation</vt:lpstr>
      <vt:lpstr>PowerPoint Presentation</vt:lpstr>
      <vt:lpstr>CERN’s final budget 2023</vt:lpstr>
      <vt:lpstr>Budget 2023</vt:lpstr>
      <vt:lpstr>PowerPoint Presentation</vt:lpstr>
      <vt:lpstr>PowerPoint Presentation</vt:lpstr>
      <vt:lpstr>Welcome to HR-PXE colleagues</vt:lpstr>
      <vt:lpstr>PowerPoint Presentation</vt:lpstr>
      <vt:lpstr>PowerPoint Presentation</vt:lpstr>
      <vt:lpstr>Time for a group photo !</vt:lpstr>
      <vt:lpstr>PowerPoint Presentation</vt:lpstr>
      <vt:lpstr>Daily life at CERN</vt:lpstr>
      <vt:lpstr>PowerPoint Presentation</vt:lpstr>
      <vt:lpstr>CERN access card</vt:lpstr>
      <vt:lpstr>PowerPoint Presentation</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PowerPoint Presentation</vt:lpstr>
      <vt:lpstr>PowerPoint Presentation</vt:lpstr>
      <vt:lpstr>CERN tools </vt:lpstr>
      <vt:lpstr>Newcomers website</vt:lpstr>
      <vt:lpstr>Many questions, answers are …</vt:lpstr>
      <vt:lpstr>Public meetings</vt:lpstr>
      <vt:lpstr>Recap from quiz - recommended</vt:lpstr>
      <vt:lpstr>Onboarding continues with …</vt:lpstr>
      <vt:lpstr>Before joining your Department</vt:lpstr>
      <vt:lpstr>PowerPoint Presentation</vt:lpstr>
      <vt:lpstr>PowerPoint Presentation</vt:lpstr>
      <vt:lpstr>PowerPoint Presentation</vt:lpstr>
      <vt:lpstr>End of session </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Florence Licci-Ounnough</cp:lastModifiedBy>
  <cp:revision>1185</cp:revision>
  <cp:lastPrinted>2022-08-29T13:46:38Z</cp:lastPrinted>
  <dcterms:created xsi:type="dcterms:W3CDTF">2012-11-30T11:04:26Z</dcterms:created>
  <dcterms:modified xsi:type="dcterms:W3CDTF">2023-06-01T09:20:12Z</dcterms:modified>
</cp:coreProperties>
</file>