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283" r:id="rId3"/>
    <p:sldId id="274" r:id="rId4"/>
    <p:sldId id="284" r:id="rId5"/>
    <p:sldId id="278" r:id="rId6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8" autoAdjust="0"/>
    <p:restoredTop sz="94686"/>
  </p:normalViewPr>
  <p:slideViewPr>
    <p:cSldViewPr snapToGrid="0" snapToObjects="1">
      <p:cViewPr varScale="1">
        <p:scale>
          <a:sx n="114" d="100"/>
          <a:sy n="114" d="100"/>
        </p:scale>
        <p:origin x="30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Michael Sullivan | </a:t>
            </a:r>
            <a:r>
              <a:rPr lang="en-GB" dirty="0">
                <a:solidFill>
                  <a:srgbClr val="F9F9F9"/>
                </a:solidFill>
              </a:rPr>
              <a:t>Longitudinal impedance optimization in the SPS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F93BA-BF96-CA3E-3B09-26D98D80FD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i="0" dirty="0">
                <a:solidFill>
                  <a:srgbClr val="F9F9F9"/>
                </a:solidFill>
                <a:effectLst/>
              </a:rPr>
              <a:t>SPS Wire Scanner Task Force</a:t>
            </a:r>
            <a:br>
              <a:rPr lang="en-GB" i="0" dirty="0">
                <a:solidFill>
                  <a:srgbClr val="F9F9F9"/>
                </a:solidFill>
                <a:effectLst/>
              </a:rPr>
            </a:br>
            <a:r>
              <a:rPr lang="en-GB" i="0" dirty="0">
                <a:solidFill>
                  <a:srgbClr val="F9F9F9"/>
                </a:solidFill>
                <a:effectLst/>
              </a:rPr>
              <a:t>Impedance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362F6C-818D-5053-74B1-13EC030D18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Sullivan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28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C2447D-A66A-84E0-0101-514F8E2E0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option – TT2-111R Ferrite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AF940-A268-80D8-6C23-E1FA3B44F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May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671EA-B83B-798A-95B0-B4ED9109B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F982954-2C36-41AD-06E2-82550947F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</a:t>
            </a:r>
            <a:r>
              <a:rPr lang="en-GB" b="0" i="0" dirty="0">
                <a:solidFill>
                  <a:srgbClr val="F9F9F9"/>
                </a:solidFill>
                <a:effectLst/>
              </a:rPr>
              <a:t>SPS WS Impedance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EA67E81-A4D2-0B75-933F-5B69F6A353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73" y="1317552"/>
            <a:ext cx="5382387" cy="39507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23B26C4-0136-7C8D-40A7-6D3EDD4786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721" y="1317551"/>
            <a:ext cx="6402181" cy="395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818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26D990-295D-3C41-9C90-B1BD5D142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C2447D-A66A-84E0-0101-514F8E2E0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option – TT2-111R Ferrite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AF940-A268-80D8-6C23-E1FA3B44F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May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671EA-B83B-798A-95B0-B4ED9109B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F982954-2C36-41AD-06E2-82550947F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</a:t>
            </a:r>
            <a:r>
              <a:rPr lang="en-GB" b="0" i="0" dirty="0">
                <a:solidFill>
                  <a:srgbClr val="F9F9F9"/>
                </a:solidFill>
                <a:effectLst/>
              </a:rPr>
              <a:t>SPS WS Impedance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7F4AE0F-E984-3122-0CF8-FF21FFA96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03" y="779462"/>
            <a:ext cx="5307085" cy="271699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F27897F-35EB-6646-DB6A-495A8288A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1780" y="1845204"/>
            <a:ext cx="1269216" cy="111262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0023597-8234-8E92-7B75-CFAB7DBD5E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8425" y="849321"/>
            <a:ext cx="5149121" cy="265669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588021A-1508-C86B-2DC8-E92A4F8DCC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42764" y="1134691"/>
            <a:ext cx="1447800" cy="1266825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F2A19C1-EA2F-DF34-1829-309F34B058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391" y="3538057"/>
            <a:ext cx="5230799" cy="2716997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C5460C4-8B32-D586-B074-155273201A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7087" y="3639255"/>
            <a:ext cx="1457325" cy="12573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8659D7A-1E87-04D2-7945-99A476AAAB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8425" y="3506018"/>
            <a:ext cx="5150232" cy="269475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BDD02CD-1429-6200-9B0F-7103CF9079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86605" y="3882977"/>
            <a:ext cx="1390650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65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C2447D-A66A-84E0-0101-514F8E2E0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option – TT2-111R Ferrite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AF940-A268-80D8-6C23-E1FA3B44F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May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671EA-B83B-798A-95B0-B4ED9109B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F982954-2C36-41AD-06E2-82550947F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</a:t>
            </a:r>
            <a:r>
              <a:rPr lang="en-GB" b="0" i="0" dirty="0">
                <a:solidFill>
                  <a:srgbClr val="F9F9F9"/>
                </a:solidFill>
                <a:effectLst/>
              </a:rPr>
              <a:t>SPS WS Impedance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BCA6146-845C-C50C-7286-B6EDB5E5BF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704842"/>
              </p:ext>
            </p:extLst>
          </p:nvPr>
        </p:nvGraphicFramePr>
        <p:xfrm>
          <a:off x="1430797" y="997975"/>
          <a:ext cx="8572251" cy="2957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280">
                  <a:extLst>
                    <a:ext uri="{9D8B030D-6E8A-4147-A177-3AD203B41FA5}">
                      <a16:colId xmlns:a16="http://schemas.microsoft.com/office/drawing/2014/main" val="3046402554"/>
                    </a:ext>
                  </a:extLst>
                </a:gridCol>
                <a:gridCol w="1635192">
                  <a:extLst>
                    <a:ext uri="{9D8B030D-6E8A-4147-A177-3AD203B41FA5}">
                      <a16:colId xmlns:a16="http://schemas.microsoft.com/office/drawing/2014/main" val="3528274359"/>
                    </a:ext>
                  </a:extLst>
                </a:gridCol>
                <a:gridCol w="1610686">
                  <a:extLst>
                    <a:ext uri="{9D8B030D-6E8A-4147-A177-3AD203B41FA5}">
                      <a16:colId xmlns:a16="http://schemas.microsoft.com/office/drawing/2014/main" val="4071248363"/>
                    </a:ext>
                  </a:extLst>
                </a:gridCol>
                <a:gridCol w="1662766">
                  <a:extLst>
                    <a:ext uri="{9D8B030D-6E8A-4147-A177-3AD203B41FA5}">
                      <a16:colId xmlns:a16="http://schemas.microsoft.com/office/drawing/2014/main" val="4189418295"/>
                    </a:ext>
                  </a:extLst>
                </a:gridCol>
                <a:gridCol w="1284046">
                  <a:extLst>
                    <a:ext uri="{9D8B030D-6E8A-4147-A177-3AD203B41FA5}">
                      <a16:colId xmlns:a16="http://schemas.microsoft.com/office/drawing/2014/main" val="74755672"/>
                    </a:ext>
                  </a:extLst>
                </a:gridCol>
                <a:gridCol w="1536281">
                  <a:extLst>
                    <a:ext uri="{9D8B030D-6E8A-4147-A177-3AD203B41FA5}">
                      <a16:colId xmlns:a16="http://schemas.microsoft.com/office/drawing/2014/main" val="3793707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 [GHz]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Zsh</a:t>
                      </a:r>
                      <a:r>
                        <a:rPr lang="en-US" dirty="0"/>
                        <a:t> [</a:t>
                      </a:r>
                      <a:r>
                        <a:rPr lang="el-GR" dirty="0"/>
                        <a:t>Ω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R/Q [</a:t>
                      </a:r>
                      <a:r>
                        <a:rPr lang="el-GR" dirty="0"/>
                        <a:t>Ω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Disp</a:t>
                      </a:r>
                      <a:r>
                        <a:rPr lang="en-US" dirty="0"/>
                        <a:t> on wire [%]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038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0.715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4.58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6.7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43.9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664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0.742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155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74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1.97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17.2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42857"/>
                  </a:ext>
                </a:extLst>
              </a:tr>
              <a:tr h="559515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0.806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149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7.73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1.38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231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0.820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3.71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0.24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0.11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44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0.848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8.57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3.7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2.19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744430"/>
                  </a:ext>
                </a:extLst>
              </a:tr>
            </a:tbl>
          </a:graphicData>
        </a:graphic>
      </p:graphicFrame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3C107DB-800B-D174-1409-0FDFFD664163}"/>
              </a:ext>
            </a:extLst>
          </p:cNvPr>
          <p:cNvSpPr txBox="1">
            <a:spLocks/>
          </p:cNvSpPr>
          <p:nvPr/>
        </p:nvSpPr>
        <p:spPr>
          <a:xfrm>
            <a:off x="-209985" y="3662802"/>
            <a:ext cx="11658158" cy="26829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lvl="1"/>
            <a:r>
              <a:rPr lang="en-US" dirty="0"/>
              <a:t>For minimal heating we want:</a:t>
            </a:r>
          </a:p>
          <a:p>
            <a:pPr lvl="2"/>
            <a:r>
              <a:rPr lang="en-US" dirty="0"/>
              <a:t>Frequency not on beam spectrum harmonic</a:t>
            </a:r>
          </a:p>
          <a:p>
            <a:pPr lvl="2"/>
            <a:r>
              <a:rPr lang="en-US" dirty="0"/>
              <a:t>Lower shunt impedance (</a:t>
            </a:r>
            <a:r>
              <a:rPr lang="en-US" dirty="0" err="1"/>
              <a:t>Zsh</a:t>
            </a:r>
            <a:r>
              <a:rPr lang="en-US" dirty="0"/>
              <a:t>) – higher is ok if not near beam spectrum harmonic</a:t>
            </a:r>
          </a:p>
          <a:p>
            <a:pPr lvl="2"/>
            <a:r>
              <a:rPr lang="en-US" dirty="0"/>
              <a:t>Higher Q gives sharper peak – Lower Q gives broadband contribution</a:t>
            </a:r>
          </a:p>
          <a:p>
            <a:pPr lvl="2"/>
            <a:r>
              <a:rPr lang="en-US" dirty="0"/>
              <a:t>R/Q is a measure of the coupling between EM fields and beam</a:t>
            </a:r>
          </a:p>
          <a:p>
            <a:pPr lvl="2"/>
            <a:r>
              <a:rPr lang="en-US" dirty="0" err="1"/>
              <a:t>Disp</a:t>
            </a:r>
            <a:r>
              <a:rPr lang="en-US" dirty="0"/>
              <a:t> on wire is the H-field losses on the carbon wire.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26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26D990-295D-3C41-9C90-B1BD5D1422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C2447D-A66A-84E0-0101-514F8E2E0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AF940-A268-80D8-6C23-E1FA3B44F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May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671EA-B83B-798A-95B0-B4ED9109B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F982954-2C36-41AD-06E2-82550947F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</a:t>
            </a:r>
            <a:r>
              <a:rPr lang="en-GB" b="0" i="0" dirty="0">
                <a:solidFill>
                  <a:srgbClr val="F9F9F9"/>
                </a:solidFill>
                <a:effectLst/>
              </a:rPr>
              <a:t>SPS WS Impedance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814C84-412C-20D6-EFDA-CFC0746097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937279"/>
              </p:ext>
            </p:extLst>
          </p:nvPr>
        </p:nvGraphicFramePr>
        <p:xfrm>
          <a:off x="130504" y="1269810"/>
          <a:ext cx="1193099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1380">
                  <a:extLst>
                    <a:ext uri="{9D8B030D-6E8A-4147-A177-3AD203B41FA5}">
                      <a16:colId xmlns:a16="http://schemas.microsoft.com/office/drawing/2014/main" val="3046402554"/>
                    </a:ext>
                  </a:extLst>
                </a:gridCol>
                <a:gridCol w="1123494">
                  <a:extLst>
                    <a:ext uri="{9D8B030D-6E8A-4147-A177-3AD203B41FA5}">
                      <a16:colId xmlns:a16="http://schemas.microsoft.com/office/drawing/2014/main" val="3528274359"/>
                    </a:ext>
                  </a:extLst>
                </a:gridCol>
                <a:gridCol w="1502231">
                  <a:extLst>
                    <a:ext uri="{9D8B030D-6E8A-4147-A177-3AD203B41FA5}">
                      <a16:colId xmlns:a16="http://schemas.microsoft.com/office/drawing/2014/main" val="4071248363"/>
                    </a:ext>
                  </a:extLst>
                </a:gridCol>
                <a:gridCol w="1840764">
                  <a:extLst>
                    <a:ext uri="{9D8B030D-6E8A-4147-A177-3AD203B41FA5}">
                      <a16:colId xmlns:a16="http://schemas.microsoft.com/office/drawing/2014/main" val="4189418295"/>
                    </a:ext>
                  </a:extLst>
                </a:gridCol>
                <a:gridCol w="1840764">
                  <a:extLst>
                    <a:ext uri="{9D8B030D-6E8A-4147-A177-3AD203B41FA5}">
                      <a16:colId xmlns:a16="http://schemas.microsoft.com/office/drawing/2014/main" val="74755672"/>
                    </a:ext>
                  </a:extLst>
                </a:gridCol>
                <a:gridCol w="2202359">
                  <a:extLst>
                    <a:ext uri="{9D8B030D-6E8A-4147-A177-3AD203B41FA5}">
                      <a16:colId xmlns:a16="http://schemas.microsoft.com/office/drawing/2014/main" val="37937070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Setup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 [GHz]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Zsh</a:t>
                      </a:r>
                      <a:r>
                        <a:rPr lang="en-US" dirty="0"/>
                        <a:t> [</a:t>
                      </a:r>
                      <a:r>
                        <a:rPr lang="el-GR" dirty="0"/>
                        <a:t>Ω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R/Q [</a:t>
                      </a:r>
                      <a:r>
                        <a:rPr lang="el-GR" dirty="0"/>
                        <a:t>Ω</a:t>
                      </a:r>
                      <a:r>
                        <a:rPr lang="en-US" dirty="0"/>
                        <a:t>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Disp</a:t>
                      </a:r>
                      <a:r>
                        <a:rPr lang="en-US" dirty="0"/>
                        <a:t> on wire [%]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038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No feedthrough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0.807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10381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1233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8.32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664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 feedthrough – filled opening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0.807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10148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1180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8.50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36.5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742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Connected shaft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0.812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5118.3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1343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3.79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25.4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44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TT2-111R Ferrite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0.806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149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7.73</a:t>
                      </a:r>
                      <a:endParaRPr lang="en-GB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1.38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638278"/>
                  </a:ext>
                </a:extLst>
              </a:tr>
            </a:tbl>
          </a:graphicData>
        </a:graphic>
      </p:graphicFrame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7E8794A-8C60-A820-9F46-B18379D03B21}"/>
              </a:ext>
            </a:extLst>
          </p:cNvPr>
          <p:cNvSpPr txBox="1">
            <a:spLocks/>
          </p:cNvSpPr>
          <p:nvPr/>
        </p:nvSpPr>
        <p:spPr>
          <a:xfrm>
            <a:off x="-209985" y="4195415"/>
            <a:ext cx="11658158" cy="6115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lvl="1"/>
            <a:r>
              <a:rPr lang="en-US" dirty="0"/>
              <a:t>Still to simulate/confirm results:</a:t>
            </a:r>
          </a:p>
          <a:p>
            <a:pPr lvl="2"/>
            <a:r>
              <a:rPr lang="en-US" dirty="0"/>
              <a:t>Isolated forks in </a:t>
            </a:r>
            <a:r>
              <a:rPr lang="en-US" dirty="0" err="1"/>
              <a:t>Macor</a:t>
            </a:r>
            <a:endParaRPr lang="en-US" dirty="0"/>
          </a:p>
          <a:p>
            <a:pPr lvl="2"/>
            <a:r>
              <a:rPr lang="en-US" dirty="0"/>
              <a:t>Replace </a:t>
            </a:r>
            <a:r>
              <a:rPr lang="en-US" dirty="0" err="1"/>
              <a:t>Macor</a:t>
            </a:r>
            <a:r>
              <a:rPr lang="en-US" dirty="0"/>
              <a:t> by </a:t>
            </a:r>
            <a:r>
              <a:rPr lang="en-US" dirty="0" err="1"/>
              <a:t>Vespel</a:t>
            </a:r>
            <a:r>
              <a:rPr lang="en-US" dirty="0"/>
              <a:t> as isolated material.</a:t>
            </a:r>
          </a:p>
          <a:p>
            <a:pPr lvl="2"/>
            <a:r>
              <a:rPr lang="en-US" dirty="0"/>
              <a:t>Other arrangements of connecting the shaft to wall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A554DE-7E9F-AC26-FC96-C152B4BADCDF}"/>
              </a:ext>
            </a:extLst>
          </p:cNvPr>
          <p:cNvSpPr txBox="1"/>
          <p:nvPr/>
        </p:nvSpPr>
        <p:spPr>
          <a:xfrm>
            <a:off x="6217921" y="4681704"/>
            <a:ext cx="597408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Wire Scanner as in SPS</a:t>
            </a:r>
          </a:p>
          <a:p>
            <a:r>
              <a:rPr lang="en-US" sz="2400" dirty="0">
                <a:solidFill>
                  <a:srgbClr val="00B0F0"/>
                </a:solidFill>
              </a:rPr>
              <a:t>Impedance mitigation options (feedthrough excluded)</a:t>
            </a:r>
            <a:endParaRPr lang="en-GB" sz="2400" dirty="0">
              <a:solidFill>
                <a:srgbClr val="00B0F0"/>
              </a:solidFill>
            </a:endParaRPr>
          </a:p>
          <a:p>
            <a:pPr algn="l"/>
            <a:endParaRPr lang="en-GB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528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42256</TotalTime>
  <Words>271</Words>
  <Application>Microsoft Office PowerPoint</Application>
  <PresentationFormat>Widescreen</PresentationFormat>
  <Paragraphs>98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SPS Wire Scanner Task Force Impedance studies</vt:lpstr>
      <vt:lpstr>Mitigation option – TT2-111R Ferrite</vt:lpstr>
      <vt:lpstr>Mitigation option – TT2-111R Ferrite</vt:lpstr>
      <vt:lpstr>Mitigation option – TT2-111R Ferrite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Michael Stephen Sullivan</dc:creator>
  <cp:lastModifiedBy>Michael Stephen Sullivan</cp:lastModifiedBy>
  <cp:revision>42</cp:revision>
  <cp:lastPrinted>2023-04-25T08:58:25Z</cp:lastPrinted>
  <dcterms:created xsi:type="dcterms:W3CDTF">2022-09-21T10:08:11Z</dcterms:created>
  <dcterms:modified xsi:type="dcterms:W3CDTF">2023-05-17T06:39:14Z</dcterms:modified>
</cp:coreProperties>
</file>