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07F3B-1A4C-EA3C-D38B-460CEAC155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0948D5-3565-3F7F-80B3-8C72B60C14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3A99C-006E-4041-8893-F4344D48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0636E-1C41-B63E-E84E-25729954F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93215-F24E-B02B-ABE2-2524A96B4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82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47366-D7C3-2370-8E1A-8AA1F4D97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3F04FA-942E-4166-307C-84E151E832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96BC9-C8BB-E710-7DB9-C568ABD53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36B1F-018D-D910-2E3A-C6408069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9A31D-6375-FA31-48AF-EDA4C5D88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58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E697A6-9FF4-4E23-0D5D-0DA9797E34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19EFB5-E820-2523-41F3-5AC39BE0B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0A899-F5F5-9E80-1BDA-EDDD1D9A4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0137A-A3B4-A114-0993-5EC7F10D8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24CE7-53E2-70D4-9D06-9078F13BE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5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AFD77-0992-A67E-6C26-2D4BCCCE9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870F02-2922-C48F-C810-A15128B4E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B5E06-E926-291C-7130-8E7A2881F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D28D43-3F1E-5EDA-07F0-A18924912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AC3F1-9FF2-D9EA-6C87-A57BA8A69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678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02F4A-E24E-CB2F-C820-BA2FFE140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0ED45-9481-F850-DC51-E01A011E9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9838F-91DB-354B-247A-26AF52D66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BFA46-C1CC-27AE-1358-1412E9D61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8BE6B5-8582-ABF0-17CD-EEFB51362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259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6FA5B-1D0E-D4DF-0F70-5650E4F87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330AA-3F0D-C2E4-B73D-42D13D3559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C01A4-A562-436D-B27B-96A0AFEE01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C3E6-11B1-0E54-085B-DA79F664E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4EABFE-1509-BB74-71C1-C0D015C08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90339-DF55-B0E0-8BFA-89E338D9A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33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9C4F6-6900-F06C-4DA3-08A2880AC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2FF07-D3E6-E6D8-D903-66A4C469B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C9F684-D31C-4452-7588-53FBC8EC42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45E18E-EB74-2AD6-53E6-EBE97978CE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DFDE1F-72AB-3347-EC3C-92D06D1215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FEDDCE-3FE7-5F68-570C-D13228223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F6F5B4-EF1B-69B5-CBF6-C6EAB980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92513D-7738-398E-13EA-D0D43E4E6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5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A0603-D11C-011F-8632-9E692918A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7F7296-33B1-318B-6DB2-32BCF7080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15B83-B42E-53A7-448F-B95AD8537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FE8D1A-26AC-7A0B-3E47-C307DD353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80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AB529B-D0EE-0530-1587-1560AAAAE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ED065E-D3DD-FFB2-C607-575321229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55DBF4-5599-D103-56FB-68998A56D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01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674C1-AA34-8638-93E2-8B55D5B2D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A5EE0-9E3B-A1C7-ED9E-77E763B0A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E6AA6-0C1F-F294-50B3-1AFC664F0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030E5-D838-A2E2-E981-8A3FD0B0A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254A5A-CDDE-08F1-CDCA-F0B6BBD7A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76175F-E7A5-4012-B910-0243F9E96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23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1A7B9-199B-1935-6573-1A3AE2DF1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B8E952-62D7-8572-748B-97AB7ADDE8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BDE5B0-5FB8-21EE-A2DB-CCF40D9A7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27AB31-69B1-0E31-D06D-4FC7F8C9E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4134B-E9A3-50D5-6AA1-0BFFB27AC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426D6-A6BD-C7C0-9D0B-9F773D1BB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50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DC29AC-4BDA-FB2F-8714-0AFC423FE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BF9B5-1B4E-E772-A946-AE00BAC20A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CAFD3-0556-5FB3-91EB-96BCC4E0A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6E441-DF72-4042-B8B6-4648504AD243}" type="datetimeFigureOut">
              <a:rPr lang="en-GB" smtClean="0"/>
              <a:t>17/05/2023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9F410-3755-815C-5B04-23C96CE93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AD428-92F2-E603-8AAE-39A2964E7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79257-B877-45E4-B009-084005BCD3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73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5BA1C-1871-C38C-9026-BEC5DFF6C9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Beam spectrum, impedance and dissipated power</a:t>
            </a:r>
            <a:endParaRPr lang="en-GB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247CDC-C1A8-8986-B095-3C628EA915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7820"/>
            <a:ext cx="9144000" cy="1655762"/>
          </a:xfrm>
        </p:spPr>
        <p:txBody>
          <a:bodyPr/>
          <a:lstStyle/>
          <a:p>
            <a:r>
              <a:rPr lang="en-US" dirty="0"/>
              <a:t>Niky, Giulia, Alice, Rama, Leo, Elena, Carlo, Christine, Michael and Benoit </a:t>
            </a:r>
            <a:br>
              <a:rPr lang="en-US" dirty="0"/>
            </a:br>
            <a:r>
              <a:rPr lang="en-US" dirty="0"/>
              <a:t>for the IWG/ABP/RF teams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5379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B24C0-F537-5351-FBC5-3DBE6D325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7476"/>
          </a:xfrm>
        </p:spPr>
        <p:txBody>
          <a:bodyPr/>
          <a:lstStyle/>
          <a:p>
            <a:r>
              <a:rPr lang="en-US" dirty="0"/>
              <a:t>Power distribution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FFA6C65-C470-669F-2EB9-9305ED8F6C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94379" y="1362601"/>
            <a:ext cx="6559421" cy="5130274"/>
          </a:xfrm>
        </p:spPr>
      </p:pic>
    </p:spTree>
    <p:extLst>
      <p:ext uri="{BB962C8B-B14F-4D97-AF65-F5344CB8AC3E}">
        <p14:creationId xmlns:p14="http://schemas.microsoft.com/office/powerpoint/2010/main" val="804323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4AFC8-4BD0-9DDB-5C7C-51295BD24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825"/>
            <a:ext cx="10515600" cy="1325563"/>
          </a:xfrm>
        </p:spPr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866BF-FA89-939E-E30D-DB3DDC9F1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272" y="1296945"/>
            <a:ext cx="10515600" cy="187731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Use a smaller ferrite that does not enter in the cylinder volume</a:t>
            </a:r>
          </a:p>
          <a:p>
            <a:r>
              <a:rPr lang="en-US" dirty="0"/>
              <a:t>Remove the feedthrough in </a:t>
            </a:r>
            <a:r>
              <a:rPr lang="en-US" dirty="0" err="1"/>
              <a:t>wakefield</a:t>
            </a:r>
            <a:r>
              <a:rPr lang="en-US" dirty="0"/>
              <a:t> simulations to see if should be kept or not</a:t>
            </a:r>
          </a:p>
          <a:p>
            <a:r>
              <a:rPr lang="en-GB" dirty="0"/>
              <a:t>Identify the resonant frequency in measurements (for the ferrite or no ferrite case)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2C8796-3EB6-DA03-B0FF-2799AAF98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699" y="3361201"/>
            <a:ext cx="4453173" cy="27035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F9447B-4452-D252-64A4-96C9CF57C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222" y="3133724"/>
            <a:ext cx="5203080" cy="358172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76478BB-412E-2FD7-57F0-E012DD876AEA}"/>
              </a:ext>
            </a:extLst>
          </p:cNvPr>
          <p:cNvCxnSpPr>
            <a:cxnSpLocks/>
          </p:cNvCxnSpPr>
          <p:nvPr/>
        </p:nvCxnSpPr>
        <p:spPr>
          <a:xfrm>
            <a:off x="5448302" y="5061527"/>
            <a:ext cx="12295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7920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0F017-7B82-0311-5517-ACD698F5F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7344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Beam spectrum measured during tests to reproduce the beam that broke the scanner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A5842-0E17-6224-5264-71419D7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2907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Same beam parameters, except bunch intensity left at 1.5e11 p/b to avoid disturbing the other users.</a:t>
            </a:r>
            <a:endParaRPr lang="en-GB" sz="2400" dirty="0"/>
          </a:p>
        </p:txBody>
      </p:sp>
      <p:pic>
        <p:nvPicPr>
          <p:cNvPr id="6" name="Picture 5" descr="A picture containing text, screenshot, plot, diagram&#10;&#10;Description automatically generated">
            <a:extLst>
              <a:ext uri="{FF2B5EF4-FFF2-40B4-BE49-F238E27FC236}">
                <a16:creationId xmlns:a16="http://schemas.microsoft.com/office/drawing/2014/main" id="{845CF09A-83AB-3B96-35B8-B882AB74F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35" y="2477219"/>
            <a:ext cx="5698837" cy="4274128"/>
          </a:xfrm>
          <a:prstGeom prst="rect">
            <a:avLst/>
          </a:prstGeom>
        </p:spPr>
      </p:pic>
      <p:pic>
        <p:nvPicPr>
          <p:cNvPr id="8" name="Picture 7" descr="A picture containing text, screenshot, plot, diagram&#10;&#10;Description automatically generated">
            <a:extLst>
              <a:ext uri="{FF2B5EF4-FFF2-40B4-BE49-F238E27FC236}">
                <a16:creationId xmlns:a16="http://schemas.microsoft.com/office/drawing/2014/main" id="{ABA5AE66-AB1C-B3B7-413C-DDA063FA01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918" y="2477219"/>
            <a:ext cx="5698836" cy="427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886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A8AD0-B3CF-FE84-5EA7-7A8CF6AD0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domain data</a:t>
            </a:r>
            <a:endParaRPr lang="en-GB" dirty="0"/>
          </a:p>
        </p:txBody>
      </p:sp>
      <p:pic>
        <p:nvPicPr>
          <p:cNvPr id="17" name="Content Placeholder 16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D2C1B913-3C9F-F706-E782-98AD2F28CA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124943"/>
            <a:ext cx="5956781" cy="4467586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BE3B8C8-7AF9-2A8A-A854-AA841CA51E54}"/>
              </a:ext>
            </a:extLst>
          </p:cNvPr>
          <p:cNvSpPr txBox="1"/>
          <p:nvPr/>
        </p:nvSpPr>
        <p:spPr>
          <a:xfrm>
            <a:off x="2283235" y="1766012"/>
            <a:ext cx="1328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uncorrected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398D3A-464A-4B5A-DE77-719DF1FEA730}"/>
              </a:ext>
            </a:extLst>
          </p:cNvPr>
          <p:cNvSpPr txBox="1"/>
          <p:nvPr/>
        </p:nvSpPr>
        <p:spPr>
          <a:xfrm>
            <a:off x="8248073" y="1812627"/>
            <a:ext cx="108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corrected</a:t>
            </a:r>
            <a:endParaRPr lang="en-GB" dirty="0"/>
          </a:p>
        </p:txBody>
      </p:sp>
      <p:pic>
        <p:nvPicPr>
          <p:cNvPr id="21" name="Picture 20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001317ED-7C16-4FCE-2A04-4F3212E1F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780" y="2124943"/>
            <a:ext cx="5956781" cy="446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200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41275-59A2-F89F-C274-DAF7FF90E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spectrum along the cycle @ 800 MHz</a:t>
            </a:r>
            <a:endParaRPr lang="en-GB" dirty="0"/>
          </a:p>
        </p:txBody>
      </p:sp>
      <p:pic>
        <p:nvPicPr>
          <p:cNvPr id="7" name="Content Placeholder 6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C6D0AE24-DFFE-9367-E532-4F21167B74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21" y="1819563"/>
            <a:ext cx="5755551" cy="4313093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2C86E7A-11E2-FF47-018F-AF60DFD2B30F}"/>
              </a:ext>
            </a:extLst>
          </p:cNvPr>
          <p:cNvSpPr/>
          <p:nvPr/>
        </p:nvSpPr>
        <p:spPr>
          <a:xfrm>
            <a:off x="1191490" y="2170541"/>
            <a:ext cx="443346" cy="1477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42506E-A215-5973-FE8E-2F8606C490EE}"/>
              </a:ext>
            </a:extLst>
          </p:cNvPr>
          <p:cNvSpPr txBox="1"/>
          <p:nvPr/>
        </p:nvSpPr>
        <p:spPr>
          <a:xfrm>
            <a:off x="1440873" y="6336145"/>
            <a:ext cx="845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Amplitude of 800 MHz line increases </a:t>
            </a:r>
            <a:r>
              <a:rPr lang="en-US">
                <a:sym typeface="Wingdings" panose="05000000000000000000" pitchFamily="2" charset="2"/>
              </a:rPr>
              <a:t>by a factor 30 </a:t>
            </a:r>
            <a:r>
              <a:rPr lang="en-US" dirty="0">
                <a:sym typeface="Wingdings" panose="05000000000000000000" pitchFamily="2" charset="2"/>
              </a:rPr>
              <a:t>between injection and top energy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9390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41275-59A2-F89F-C274-DAF7FF90E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spectrum along the cycle @ 800 MHz and 160 MHz</a:t>
            </a:r>
            <a:endParaRPr lang="en-GB" dirty="0"/>
          </a:p>
        </p:txBody>
      </p:sp>
      <p:pic>
        <p:nvPicPr>
          <p:cNvPr id="7" name="Content Placeholder 6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C6D0AE24-DFFE-9367-E532-4F21167B74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49" y="1690686"/>
            <a:ext cx="5755551" cy="4313093"/>
          </a:xfrm>
        </p:spPr>
      </p:pic>
      <p:pic>
        <p:nvPicPr>
          <p:cNvPr id="3" name="Content Placeholder 4" descr="A picture containing text, plot, diagram, line&#10;&#10;Description automatically generated">
            <a:extLst>
              <a:ext uri="{FF2B5EF4-FFF2-40B4-BE49-F238E27FC236}">
                <a16:creationId xmlns:a16="http://schemas.microsoft.com/office/drawing/2014/main" id="{70599CBD-3131-5A87-C73B-C77F82AF2A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886" y="1690687"/>
            <a:ext cx="5750791" cy="431309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03B60F4-1416-CBF6-7DC9-4603529FE8DC}"/>
              </a:ext>
            </a:extLst>
          </p:cNvPr>
          <p:cNvSpPr/>
          <p:nvPr/>
        </p:nvSpPr>
        <p:spPr>
          <a:xfrm>
            <a:off x="1071418" y="2032000"/>
            <a:ext cx="443346" cy="1477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9BB8CD-D800-B204-D923-F641BBC5922A}"/>
              </a:ext>
            </a:extLst>
          </p:cNvPr>
          <p:cNvSpPr txBox="1"/>
          <p:nvPr/>
        </p:nvSpPr>
        <p:spPr>
          <a:xfrm>
            <a:off x="1440873" y="6336145"/>
            <a:ext cx="7889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Amplitude of 160 MHz line does not change much when reducing bunch length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334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D0186-B185-34E6-92BF-B7FBC8F87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without ferrite (with feedthrough)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6FF290-9907-0974-18BC-60BF4DCF6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948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Eigenmode simulation without Ferrite (feedthrough still in)</a:t>
            </a:r>
          </a:p>
          <a:p>
            <a:pPr lvl="1"/>
            <a:r>
              <a:rPr lang="en-GB" dirty="0"/>
              <a:t>f= 786 MHz</a:t>
            </a:r>
          </a:p>
          <a:p>
            <a:pPr lvl="1"/>
            <a:r>
              <a:rPr lang="en-GB" dirty="0"/>
              <a:t>Rs = 1.7 </a:t>
            </a:r>
            <a:r>
              <a:rPr lang="en-GB" dirty="0" err="1"/>
              <a:t>kOhm</a:t>
            </a:r>
            <a:endParaRPr lang="en-GB" dirty="0"/>
          </a:p>
          <a:p>
            <a:pPr lvl="1"/>
            <a:r>
              <a:rPr lang="en-GB" dirty="0" err="1"/>
              <a:t>Qr</a:t>
            </a:r>
            <a:r>
              <a:rPr lang="en-GB" dirty="0"/>
              <a:t> = 250</a:t>
            </a:r>
          </a:p>
        </p:txBody>
      </p:sp>
      <p:pic>
        <p:nvPicPr>
          <p:cNvPr id="7" name="Picture 6" descr="A graph of power loss&#10;&#10;Description automatically generated with low confidence">
            <a:extLst>
              <a:ext uri="{FF2B5EF4-FFF2-40B4-BE49-F238E27FC236}">
                <a16:creationId xmlns:a16="http://schemas.microsoft.com/office/drawing/2014/main" id="{3A19B230-3135-C120-88B7-B6CC6DA4DA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92733"/>
            <a:ext cx="5852172" cy="43891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4D83CF-238D-7996-8738-45FC67E23DD4}"/>
              </a:ext>
            </a:extLst>
          </p:cNvPr>
          <p:cNvSpPr txBox="1"/>
          <p:nvPr/>
        </p:nvSpPr>
        <p:spPr>
          <a:xfrm>
            <a:off x="590948" y="4839855"/>
            <a:ext cx="56126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Measurement of beam spectrum can be affected by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errors and transfer function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Important to also check with Gaussian model and take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the most pessimistic case </a:t>
            </a:r>
            <a:br>
              <a:rPr lang="en-US" dirty="0">
                <a:sym typeface="Wingdings" panose="05000000000000000000" pitchFamily="2" charset="2"/>
              </a:rPr>
            </a:b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7652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7FA83-E127-9420-B4DF-D9F004152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with ferrite in the viewport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C63FA0-0090-9B31-2AF8-72F14623FA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575" y="1690688"/>
            <a:ext cx="5070850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15DC5E-74FB-887C-956C-190028C08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984" y="1781174"/>
            <a:ext cx="6948666" cy="27146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803044-90F5-1A99-D41C-24E2CBC861CF}"/>
              </a:ext>
            </a:extLst>
          </p:cNvPr>
          <p:cNvSpPr txBox="1"/>
          <p:nvPr/>
        </p:nvSpPr>
        <p:spPr>
          <a:xfrm>
            <a:off x="6000750" y="5915025"/>
            <a:ext cx="3399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Main modes have well decayed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250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41275-59A2-F89F-C274-DAF7FF90E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5" y="97270"/>
            <a:ext cx="10515600" cy="946439"/>
          </a:xfrm>
        </p:spPr>
        <p:txBody>
          <a:bodyPr/>
          <a:lstStyle/>
          <a:p>
            <a:r>
              <a:rPr lang="en-US" dirty="0"/>
              <a:t>Impedance with ferrite (</a:t>
            </a:r>
            <a:r>
              <a:rPr lang="en-US" dirty="0" err="1"/>
              <a:t>wakefield</a:t>
            </a:r>
            <a:r>
              <a:rPr lang="en-US" dirty="0"/>
              <a:t> simulation)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E302670-D0EA-E0B4-7565-C918036A21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9413" y="1174378"/>
            <a:ext cx="10515600" cy="4018563"/>
          </a:xfrm>
        </p:spPr>
      </p:pic>
    </p:spTree>
    <p:extLst>
      <p:ext uri="{BB962C8B-B14F-4D97-AF65-F5344CB8AC3E}">
        <p14:creationId xmlns:p14="http://schemas.microsoft.com/office/powerpoint/2010/main" val="2696351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0365E-8D30-DE66-0745-2C996BC41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loss with ferrite</a:t>
            </a:r>
            <a:endParaRPr lang="en-GB" dirty="0"/>
          </a:p>
        </p:txBody>
      </p:sp>
      <p:pic>
        <p:nvPicPr>
          <p:cNvPr id="9" name="Content Placeholder 8" descr="A graph of power loss&#10;&#10;Description automatically generated with low confidence">
            <a:extLst>
              <a:ext uri="{FF2B5EF4-FFF2-40B4-BE49-F238E27FC236}">
                <a16:creationId xmlns:a16="http://schemas.microsoft.com/office/drawing/2014/main" id="{FCAC46D2-4F6E-94F6-6A09-CF771E4842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60" y="1465343"/>
            <a:ext cx="5852172" cy="4389129"/>
          </a:xfrm>
        </p:spPr>
      </p:pic>
      <p:pic>
        <p:nvPicPr>
          <p:cNvPr id="8" name="Picture 7" descr="A graph of power loss&#10;&#10;Description automatically generated with low confidence">
            <a:extLst>
              <a:ext uri="{FF2B5EF4-FFF2-40B4-BE49-F238E27FC236}">
                <a16:creationId xmlns:a16="http://schemas.microsoft.com/office/drawing/2014/main" id="{D134E656-A3C5-5D6E-8DF2-4E103831A5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828" y="1465343"/>
            <a:ext cx="5852172" cy="43891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33FF61-BED0-53EC-332D-6AC4A2E1DB5D}"/>
              </a:ext>
            </a:extLst>
          </p:cNvPr>
          <p:cNvSpPr txBox="1"/>
          <p:nvPr/>
        </p:nvSpPr>
        <p:spPr>
          <a:xfrm>
            <a:off x="913486" y="6188363"/>
            <a:ext cx="684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Potentially large power loss on ferrite for some time close to flat top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468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259</Words>
  <Application>Microsoft Office PowerPoint</Application>
  <PresentationFormat>Widescreen</PresentationFormat>
  <Paragraphs>28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Beam spectrum, impedance and dissipated power</vt:lpstr>
      <vt:lpstr>Beam spectrum measured during tests to reproduce the beam that broke the scanner</vt:lpstr>
      <vt:lpstr>Frequency domain data</vt:lpstr>
      <vt:lpstr>Beam spectrum along the cycle @ 800 MHz</vt:lpstr>
      <vt:lpstr>Beam spectrum along the cycle @ 800 MHz and 160 MHz</vt:lpstr>
      <vt:lpstr>Impedance without ferrite (with feedthrough)</vt:lpstr>
      <vt:lpstr>Impedance with ferrite in the viewport</vt:lpstr>
      <vt:lpstr>Impedance with ferrite (wakefield simulation)</vt:lpstr>
      <vt:lpstr>Power loss with ferrite</vt:lpstr>
      <vt:lpstr>Power distribution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spectrum, impedance and dissipated power</dc:title>
  <dc:creator>Benoit Salvant</dc:creator>
  <cp:lastModifiedBy>Benoit Salvant</cp:lastModifiedBy>
  <cp:revision>37</cp:revision>
  <dcterms:created xsi:type="dcterms:W3CDTF">2023-05-16T19:41:00Z</dcterms:created>
  <dcterms:modified xsi:type="dcterms:W3CDTF">2023-05-17T07:46:25Z</dcterms:modified>
</cp:coreProperties>
</file>