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66" r:id="rId2"/>
    <p:sldId id="258" r:id="rId3"/>
    <p:sldId id="259" r:id="rId4"/>
    <p:sldId id="420" r:id="rId5"/>
    <p:sldId id="406" r:id="rId6"/>
    <p:sldId id="403" r:id="rId7"/>
    <p:sldId id="407" r:id="rId8"/>
    <p:sldId id="408" r:id="rId9"/>
    <p:sldId id="415" r:id="rId10"/>
    <p:sldId id="419" r:id="rId11"/>
    <p:sldId id="417" r:id="rId12"/>
    <p:sldId id="418" r:id="rId13"/>
    <p:sldId id="422" r:id="rId14"/>
    <p:sldId id="423" r:id="rId15"/>
    <p:sldId id="424" r:id="rId16"/>
    <p:sldId id="274"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EDF0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61BB90-308A-4937-B936-13A496395645}" v="10" dt="2023-06-27T09:58:05.178"/>
    <p1510:client id="{EF190E80-6B03-4A46-926F-652DC80BB44F}" v="14" dt="2023-06-27T08:53:47.4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3750" autoAdjust="0"/>
  </p:normalViewPr>
  <p:slideViewPr>
    <p:cSldViewPr snapToGrid="0">
      <p:cViewPr varScale="1">
        <p:scale>
          <a:sx n="101" d="100"/>
          <a:sy n="101" d="100"/>
        </p:scale>
        <p:origin x="138"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176998-0462-4D6F-83F6-78796271D38B}" type="datetimeFigureOut">
              <a:rPr lang="pt-PT" smtClean="0"/>
              <a:t>27/06/2023</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690BFA-ABDA-43D1-9FBE-3753849B45F4}" type="slidenum">
              <a:rPr lang="pt-PT" smtClean="0"/>
              <a:t>‹nº›</a:t>
            </a:fld>
            <a:endParaRPr lang="pt-PT"/>
          </a:p>
        </p:txBody>
      </p:sp>
    </p:spTree>
    <p:extLst>
      <p:ext uri="{BB962C8B-B14F-4D97-AF65-F5344CB8AC3E}">
        <p14:creationId xmlns:p14="http://schemas.microsoft.com/office/powerpoint/2010/main" val="731934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171450" indent="-171450">
              <a:buFontTx/>
              <a:buChar char="-"/>
            </a:pPr>
            <a:r>
              <a:rPr lang="pt-PT" dirty="0"/>
              <a:t>Este slide mostra a diversidade de informação relacionada com as </a:t>
            </a:r>
            <a:r>
              <a:rPr lang="pt-PT" dirty="0" err="1"/>
              <a:t>colecções</a:t>
            </a:r>
            <a:r>
              <a:rPr lang="pt-PT" dirty="0"/>
              <a:t> de história natural que podemos encontrar nos arquivos:</a:t>
            </a:r>
          </a:p>
          <a:p>
            <a:pPr marL="171450" indent="-171450">
              <a:buFontTx/>
              <a:buChar char="-"/>
            </a:pPr>
            <a:r>
              <a:rPr lang="pt-PT" dirty="0"/>
              <a:t>Neste caso a identificação de uma planta desde o </a:t>
            </a:r>
            <a:r>
              <a:rPr lang="pt-PT" dirty="0" err="1"/>
              <a:t>colector</a:t>
            </a:r>
            <a:r>
              <a:rPr lang="pt-PT" dirty="0"/>
              <a:t> (fotografia Adolfo </a:t>
            </a:r>
            <a:r>
              <a:rPr lang="pt-PT" dirty="0" err="1"/>
              <a:t>Moller</a:t>
            </a:r>
            <a:r>
              <a:rPr lang="pt-PT" dirty="0"/>
              <a:t>) ao botânico que lhe deu o nome (J Henriques), uma carta a pedir amostras para São Tomé e uma fotografia da espécie na ilha de São </a:t>
            </a:r>
            <a:r>
              <a:rPr lang="pt-PT" dirty="0" err="1"/>
              <a:t>tomé</a:t>
            </a:r>
            <a:r>
              <a:rPr lang="pt-PT" dirty="0"/>
              <a:t>, onde é endémica. Mostra-se ainda o exemplar-tipo e informação associada na etiqueta</a:t>
            </a:r>
          </a:p>
        </p:txBody>
      </p:sp>
      <p:sp>
        <p:nvSpPr>
          <p:cNvPr id="4" name="Marcador de Posição do Número do Diapositivo 3"/>
          <p:cNvSpPr>
            <a:spLocks noGrp="1"/>
          </p:cNvSpPr>
          <p:nvPr>
            <p:ph type="sldNum" sz="quarter" idx="5"/>
          </p:nvPr>
        </p:nvSpPr>
        <p:spPr/>
        <p:txBody>
          <a:bodyPr/>
          <a:lstStyle/>
          <a:p>
            <a:fld id="{B4690BFA-ABDA-43D1-9FBE-3753849B45F4}" type="slidenum">
              <a:rPr lang="pt-PT" smtClean="0"/>
              <a:t>3</a:t>
            </a:fld>
            <a:endParaRPr lang="pt-PT"/>
          </a:p>
        </p:txBody>
      </p:sp>
    </p:spTree>
    <p:extLst>
      <p:ext uri="{BB962C8B-B14F-4D97-AF65-F5344CB8AC3E}">
        <p14:creationId xmlns:p14="http://schemas.microsoft.com/office/powerpoint/2010/main" val="361283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B4690BFA-ABDA-43D1-9FBE-3753849B45F4}" type="slidenum">
              <a:rPr lang="pt-PT" smtClean="0"/>
              <a:t>5</a:t>
            </a:fld>
            <a:endParaRPr lang="pt-PT"/>
          </a:p>
        </p:txBody>
      </p:sp>
    </p:spTree>
    <p:extLst>
      <p:ext uri="{BB962C8B-B14F-4D97-AF65-F5344CB8AC3E}">
        <p14:creationId xmlns:p14="http://schemas.microsoft.com/office/powerpoint/2010/main" val="342364944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pt-PT"/>
              <a:t>Clique para editar o estilo de título do Modelo Global</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t-PT"/>
              <a:t>Clique para editar o estilo de subtítulo do Modelo Global</a:t>
            </a:r>
            <a:endParaRPr lang="en-US" dirty="0"/>
          </a:p>
        </p:txBody>
      </p:sp>
      <p:sp>
        <p:nvSpPr>
          <p:cNvPr id="4" name="Date Placeholder 3"/>
          <p:cNvSpPr>
            <a:spLocks noGrp="1"/>
          </p:cNvSpPr>
          <p:nvPr>
            <p:ph type="dt" sz="half" idx="10"/>
          </p:nvPr>
        </p:nvSpPr>
        <p:spPr/>
        <p:txBody>
          <a:bodyPr/>
          <a:lstStyle/>
          <a:p>
            <a:fld id="{D5D17A54-7A14-48B8-AFFF-A6A367BBD0F1}" type="datetimeFigureOut">
              <a:rPr lang="pt-PT" smtClean="0"/>
              <a:t>27/06/2023</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3AFBA857-A536-4CEC-BB89-89C20517A51E}" type="slidenum">
              <a:rPr lang="pt-PT" smtClean="0"/>
              <a:t>‹nº›</a:t>
            </a:fld>
            <a:endParaRPr lang="pt-PT"/>
          </a:p>
        </p:txBody>
      </p:sp>
    </p:spTree>
    <p:extLst>
      <p:ext uri="{BB962C8B-B14F-4D97-AF65-F5344CB8AC3E}">
        <p14:creationId xmlns:p14="http://schemas.microsoft.com/office/powerpoint/2010/main" val="4245191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D5D17A54-7A14-48B8-AFFF-A6A367BBD0F1}" type="datetimeFigureOut">
              <a:rPr lang="pt-PT" smtClean="0"/>
              <a:t>27/06/2023</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3AFBA857-A536-4CEC-BB89-89C20517A51E}" type="slidenum">
              <a:rPr lang="pt-PT" smtClean="0"/>
              <a:t>‹nº›</a:t>
            </a:fld>
            <a:endParaRPr lang="pt-PT"/>
          </a:p>
        </p:txBody>
      </p:sp>
    </p:spTree>
    <p:extLst>
      <p:ext uri="{BB962C8B-B14F-4D97-AF65-F5344CB8AC3E}">
        <p14:creationId xmlns:p14="http://schemas.microsoft.com/office/powerpoint/2010/main" val="3362510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D5D17A54-7A14-48B8-AFFF-A6A367BBD0F1}" type="datetimeFigureOut">
              <a:rPr lang="pt-PT" smtClean="0"/>
              <a:t>27/06/2023</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3AFBA857-A536-4CEC-BB89-89C20517A51E}" type="slidenum">
              <a:rPr lang="pt-PT" smtClean="0"/>
              <a:t>‹nº›</a:t>
            </a:fld>
            <a:endParaRPr lang="pt-PT"/>
          </a:p>
        </p:txBody>
      </p:sp>
    </p:spTree>
    <p:extLst>
      <p:ext uri="{BB962C8B-B14F-4D97-AF65-F5344CB8AC3E}">
        <p14:creationId xmlns:p14="http://schemas.microsoft.com/office/powerpoint/2010/main" val="3933824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Content Placeholder 2"/>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D5D17A54-7A14-48B8-AFFF-A6A367BBD0F1}" type="datetimeFigureOut">
              <a:rPr lang="pt-PT" smtClean="0"/>
              <a:t>27/06/2023</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3AFBA857-A536-4CEC-BB89-89C20517A51E}" type="slidenum">
              <a:rPr lang="pt-PT" smtClean="0"/>
              <a:t>‹nº›</a:t>
            </a:fld>
            <a:endParaRPr lang="pt-PT"/>
          </a:p>
        </p:txBody>
      </p:sp>
    </p:spTree>
    <p:extLst>
      <p:ext uri="{BB962C8B-B14F-4D97-AF65-F5344CB8AC3E}">
        <p14:creationId xmlns:p14="http://schemas.microsoft.com/office/powerpoint/2010/main" val="3760113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cção">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pt-PT"/>
              <a:t>Clique para editar o estilo de título do Modelo Global</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a:xfrm>
            <a:off x="8593667" y="6272784"/>
            <a:ext cx="2644309" cy="365125"/>
          </a:xfrm>
        </p:spPr>
        <p:txBody>
          <a:bodyPr/>
          <a:lstStyle/>
          <a:p>
            <a:fld id="{D5D17A54-7A14-48B8-AFFF-A6A367BBD0F1}" type="datetimeFigureOut">
              <a:rPr lang="pt-PT" smtClean="0"/>
              <a:t>27/06/2023</a:t>
            </a:fld>
            <a:endParaRPr lang="pt-PT"/>
          </a:p>
        </p:txBody>
      </p:sp>
      <p:sp>
        <p:nvSpPr>
          <p:cNvPr id="5" name="Footer Placeholder 4"/>
          <p:cNvSpPr>
            <a:spLocks noGrp="1"/>
          </p:cNvSpPr>
          <p:nvPr>
            <p:ph type="ftr" sz="quarter" idx="11"/>
          </p:nvPr>
        </p:nvSpPr>
        <p:spPr>
          <a:xfrm>
            <a:off x="2182708" y="6272784"/>
            <a:ext cx="6327648" cy="365125"/>
          </a:xfrm>
        </p:spPr>
        <p:txBody>
          <a:bodyPr/>
          <a:lstStyle/>
          <a:p>
            <a:endParaRPr lang="pt-PT"/>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3AFBA857-A536-4CEC-BB89-89C20517A51E}" type="slidenum">
              <a:rPr lang="pt-PT" smtClean="0"/>
              <a:t>‹nº›</a:t>
            </a:fld>
            <a:endParaRPr lang="pt-PT"/>
          </a:p>
        </p:txBody>
      </p:sp>
    </p:spTree>
    <p:extLst>
      <p:ext uri="{BB962C8B-B14F-4D97-AF65-F5344CB8AC3E}">
        <p14:creationId xmlns:p14="http://schemas.microsoft.com/office/powerpoint/2010/main" val="4269613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Date Placeholder 4"/>
          <p:cNvSpPr>
            <a:spLocks noGrp="1"/>
          </p:cNvSpPr>
          <p:nvPr>
            <p:ph type="dt" sz="half" idx="10"/>
          </p:nvPr>
        </p:nvSpPr>
        <p:spPr/>
        <p:txBody>
          <a:bodyPr/>
          <a:lstStyle/>
          <a:p>
            <a:fld id="{D5D17A54-7A14-48B8-AFFF-A6A367BBD0F1}" type="datetimeFigureOut">
              <a:rPr lang="pt-PT" smtClean="0"/>
              <a:t>27/06/2023</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3AFBA857-A536-4CEC-BB89-89C20517A51E}" type="slidenum">
              <a:rPr lang="pt-PT" smtClean="0"/>
              <a:t>‹nº›</a:t>
            </a:fld>
            <a:endParaRPr lang="pt-PT"/>
          </a:p>
        </p:txBody>
      </p:sp>
    </p:spTree>
    <p:extLst>
      <p:ext uri="{BB962C8B-B14F-4D97-AF65-F5344CB8AC3E}">
        <p14:creationId xmlns:p14="http://schemas.microsoft.com/office/powerpoint/2010/main" val="287581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t-PT"/>
              <a:t>Clique para editar o estilo de título do Modelo Global</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7" name="Date Placeholder 6"/>
          <p:cNvSpPr>
            <a:spLocks noGrp="1"/>
          </p:cNvSpPr>
          <p:nvPr>
            <p:ph type="dt" sz="half" idx="10"/>
          </p:nvPr>
        </p:nvSpPr>
        <p:spPr/>
        <p:txBody>
          <a:bodyPr/>
          <a:lstStyle/>
          <a:p>
            <a:fld id="{D5D17A54-7A14-48B8-AFFF-A6A367BBD0F1}" type="datetimeFigureOut">
              <a:rPr lang="pt-PT" smtClean="0"/>
              <a:t>27/06/2023</a:t>
            </a:fld>
            <a:endParaRPr lang="pt-PT"/>
          </a:p>
        </p:txBody>
      </p:sp>
      <p:sp>
        <p:nvSpPr>
          <p:cNvPr id="8" name="Footer Placeholder 7"/>
          <p:cNvSpPr>
            <a:spLocks noGrp="1"/>
          </p:cNvSpPr>
          <p:nvPr>
            <p:ph type="ftr" sz="quarter" idx="11"/>
          </p:nvPr>
        </p:nvSpPr>
        <p:spPr/>
        <p:txBody>
          <a:bodyPr/>
          <a:lstStyle/>
          <a:p>
            <a:endParaRPr lang="pt-PT"/>
          </a:p>
        </p:txBody>
      </p:sp>
      <p:sp>
        <p:nvSpPr>
          <p:cNvPr id="9" name="Slide Number Placeholder 8"/>
          <p:cNvSpPr>
            <a:spLocks noGrp="1"/>
          </p:cNvSpPr>
          <p:nvPr>
            <p:ph type="sldNum" sz="quarter" idx="12"/>
          </p:nvPr>
        </p:nvSpPr>
        <p:spPr/>
        <p:txBody>
          <a:bodyPr/>
          <a:lstStyle/>
          <a:p>
            <a:fld id="{3AFBA857-A536-4CEC-BB89-89C20517A51E}" type="slidenum">
              <a:rPr lang="pt-PT" smtClean="0"/>
              <a:t>‹nº›</a:t>
            </a:fld>
            <a:endParaRPr lang="pt-PT"/>
          </a:p>
        </p:txBody>
      </p:sp>
    </p:spTree>
    <p:extLst>
      <p:ext uri="{BB962C8B-B14F-4D97-AF65-F5344CB8AC3E}">
        <p14:creationId xmlns:p14="http://schemas.microsoft.com/office/powerpoint/2010/main" val="2567618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pt-PT"/>
              <a:t>Clique para editar o estilo de título do Modelo Global</a:t>
            </a:r>
            <a:endParaRPr lang="en-US" dirty="0"/>
          </a:p>
        </p:txBody>
      </p:sp>
      <p:sp>
        <p:nvSpPr>
          <p:cNvPr id="3" name="Date Placeholder 2"/>
          <p:cNvSpPr>
            <a:spLocks noGrp="1"/>
          </p:cNvSpPr>
          <p:nvPr>
            <p:ph type="dt" sz="half" idx="10"/>
          </p:nvPr>
        </p:nvSpPr>
        <p:spPr/>
        <p:txBody>
          <a:bodyPr/>
          <a:lstStyle/>
          <a:p>
            <a:fld id="{D5D17A54-7A14-48B8-AFFF-A6A367BBD0F1}" type="datetimeFigureOut">
              <a:rPr lang="pt-PT" smtClean="0"/>
              <a:t>27/06/2023</a:t>
            </a:fld>
            <a:endParaRPr lang="pt-PT"/>
          </a:p>
        </p:txBody>
      </p:sp>
      <p:sp>
        <p:nvSpPr>
          <p:cNvPr id="4" name="Footer Placeholder 3"/>
          <p:cNvSpPr>
            <a:spLocks noGrp="1"/>
          </p:cNvSpPr>
          <p:nvPr>
            <p:ph type="ftr" sz="quarter" idx="11"/>
          </p:nvPr>
        </p:nvSpPr>
        <p:spPr/>
        <p:txBody>
          <a:bodyPr/>
          <a:lstStyle/>
          <a:p>
            <a:endParaRPr lang="pt-PT"/>
          </a:p>
        </p:txBody>
      </p:sp>
      <p:sp>
        <p:nvSpPr>
          <p:cNvPr id="5" name="Slide Number Placeholder 4"/>
          <p:cNvSpPr>
            <a:spLocks noGrp="1"/>
          </p:cNvSpPr>
          <p:nvPr>
            <p:ph type="sldNum" sz="quarter" idx="12"/>
          </p:nvPr>
        </p:nvSpPr>
        <p:spPr/>
        <p:txBody>
          <a:bodyPr/>
          <a:lstStyle/>
          <a:p>
            <a:fld id="{3AFBA857-A536-4CEC-BB89-89C20517A51E}" type="slidenum">
              <a:rPr lang="pt-PT" smtClean="0"/>
              <a:t>‹nº›</a:t>
            </a:fld>
            <a:endParaRPr lang="pt-PT"/>
          </a:p>
        </p:txBody>
      </p:sp>
    </p:spTree>
    <p:extLst>
      <p:ext uri="{BB962C8B-B14F-4D97-AF65-F5344CB8AC3E}">
        <p14:creationId xmlns:p14="http://schemas.microsoft.com/office/powerpoint/2010/main" val="1180335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17A54-7A14-48B8-AFFF-A6A367BBD0F1}" type="datetimeFigureOut">
              <a:rPr lang="pt-PT" smtClean="0"/>
              <a:t>27/06/2023</a:t>
            </a:fld>
            <a:endParaRPr lang="pt-PT"/>
          </a:p>
        </p:txBody>
      </p:sp>
      <p:sp>
        <p:nvSpPr>
          <p:cNvPr id="3" name="Footer Placeholder 2"/>
          <p:cNvSpPr>
            <a:spLocks noGrp="1"/>
          </p:cNvSpPr>
          <p:nvPr>
            <p:ph type="ftr" sz="quarter" idx="11"/>
          </p:nvPr>
        </p:nvSpPr>
        <p:spPr/>
        <p:txBody>
          <a:bodyPr/>
          <a:lstStyle/>
          <a:p>
            <a:endParaRPr lang="pt-PT"/>
          </a:p>
        </p:txBody>
      </p:sp>
      <p:sp>
        <p:nvSpPr>
          <p:cNvPr id="4" name="Slide Number Placeholder 3"/>
          <p:cNvSpPr>
            <a:spLocks noGrp="1"/>
          </p:cNvSpPr>
          <p:nvPr>
            <p:ph type="sldNum" sz="quarter" idx="12"/>
          </p:nvPr>
        </p:nvSpPr>
        <p:spPr/>
        <p:txBody>
          <a:bodyPr/>
          <a:lstStyle/>
          <a:p>
            <a:fld id="{3AFBA857-A536-4CEC-BB89-89C20517A51E}" type="slidenum">
              <a:rPr lang="pt-PT" smtClean="0"/>
              <a:t>‹nº›</a:t>
            </a:fld>
            <a:endParaRPr lang="pt-PT"/>
          </a:p>
        </p:txBody>
      </p:sp>
    </p:spTree>
    <p:extLst>
      <p:ext uri="{BB962C8B-B14F-4D97-AF65-F5344CB8AC3E}">
        <p14:creationId xmlns:p14="http://schemas.microsoft.com/office/powerpoint/2010/main" val="3003892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pt-PT"/>
              <a:t>Clique para editar o estilo de título do Modelo Global</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do texto de Modelo Global</a:t>
            </a:r>
          </a:p>
        </p:txBody>
      </p:sp>
      <p:sp>
        <p:nvSpPr>
          <p:cNvPr id="5" name="Date Placeholder 4"/>
          <p:cNvSpPr>
            <a:spLocks noGrp="1"/>
          </p:cNvSpPr>
          <p:nvPr>
            <p:ph type="dt" sz="half" idx="10"/>
          </p:nvPr>
        </p:nvSpPr>
        <p:spPr/>
        <p:txBody>
          <a:bodyPr/>
          <a:lstStyle/>
          <a:p>
            <a:fld id="{D5D17A54-7A14-48B8-AFFF-A6A367BBD0F1}" type="datetimeFigureOut">
              <a:rPr lang="pt-PT" smtClean="0"/>
              <a:t>27/06/2023</a:t>
            </a:fld>
            <a:endParaRPr lang="pt-PT"/>
          </a:p>
        </p:txBody>
      </p:sp>
      <p:sp>
        <p:nvSpPr>
          <p:cNvPr id="6" name="Footer Placeholder 5"/>
          <p:cNvSpPr>
            <a:spLocks noGrp="1"/>
          </p:cNvSpPr>
          <p:nvPr>
            <p:ph type="ftr" sz="quarter" idx="11"/>
          </p:nvPr>
        </p:nvSpPr>
        <p:spPr/>
        <p:txBody>
          <a:bodyPr/>
          <a:lstStyle/>
          <a:p>
            <a:endParaRPr lang="pt-PT"/>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3AFBA857-A536-4CEC-BB89-89C20517A51E}" type="slidenum">
              <a:rPr lang="pt-PT" smtClean="0"/>
              <a:t>‹nº›</a:t>
            </a:fld>
            <a:endParaRPr lang="pt-PT"/>
          </a:p>
        </p:txBody>
      </p:sp>
    </p:spTree>
    <p:extLst>
      <p:ext uri="{BB962C8B-B14F-4D97-AF65-F5344CB8AC3E}">
        <p14:creationId xmlns:p14="http://schemas.microsoft.com/office/powerpoint/2010/main" val="1930330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pt-PT"/>
              <a:t>Clique para editar o estilo de título do Modelo Global</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PT"/>
              <a:t>Clique no ícone para adicionar uma imagem</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do texto de Modelo Global</a:t>
            </a:r>
          </a:p>
        </p:txBody>
      </p:sp>
      <p:sp>
        <p:nvSpPr>
          <p:cNvPr id="5" name="Date Placeholder 4"/>
          <p:cNvSpPr>
            <a:spLocks noGrp="1"/>
          </p:cNvSpPr>
          <p:nvPr>
            <p:ph type="dt" sz="half" idx="10"/>
          </p:nvPr>
        </p:nvSpPr>
        <p:spPr/>
        <p:txBody>
          <a:bodyPr/>
          <a:lstStyle/>
          <a:p>
            <a:fld id="{D5D17A54-7A14-48B8-AFFF-A6A367BBD0F1}" type="datetimeFigureOut">
              <a:rPr lang="pt-PT" smtClean="0"/>
              <a:t>27/06/2023</a:t>
            </a:fld>
            <a:endParaRPr lang="pt-PT"/>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3AFBA857-A536-4CEC-BB89-89C20517A51E}" type="slidenum">
              <a:rPr lang="pt-PT" smtClean="0"/>
              <a:t>‹nº›</a:t>
            </a:fld>
            <a:endParaRPr lang="pt-PT"/>
          </a:p>
        </p:txBody>
      </p:sp>
    </p:spTree>
    <p:extLst>
      <p:ext uri="{BB962C8B-B14F-4D97-AF65-F5344CB8AC3E}">
        <p14:creationId xmlns:p14="http://schemas.microsoft.com/office/powerpoint/2010/main" val="1399449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pt-PT"/>
              <a:t>Clique para editar o estilo de título do Modelo Global</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D5D17A54-7A14-48B8-AFFF-A6A367BBD0F1}" type="datetimeFigureOut">
              <a:rPr lang="pt-PT" smtClean="0"/>
              <a:t>27/06/2023</a:t>
            </a:fld>
            <a:endParaRPr lang="pt-PT"/>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pt-PT"/>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3AFBA857-A536-4CEC-BB89-89C20517A51E}" type="slidenum">
              <a:rPr lang="pt-PT" smtClean="0"/>
              <a:t>‹nº›</a:t>
            </a:fld>
            <a:endParaRPr lang="pt-PT"/>
          </a:p>
        </p:txBody>
      </p:sp>
    </p:spTree>
    <p:extLst>
      <p:ext uri="{BB962C8B-B14F-4D97-AF65-F5344CB8AC3E}">
        <p14:creationId xmlns:p14="http://schemas.microsoft.com/office/powerpoint/2010/main" val="4503799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mailto:anamargarida.silva@uc.pt" TargetMode="Externa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image" Target="../media/image31.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39.jpg"/><Relationship Id="rId3"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38.pn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hyperlink" Target="mailto:gouveia.ac@uc.pt" TargetMode="External"/><Relationship Id="rId11" Type="http://schemas.openxmlformats.org/officeDocument/2006/relationships/image" Target="../media/image37.png"/><Relationship Id="rId5" Type="http://schemas.openxmlformats.org/officeDocument/2006/relationships/hyperlink" Target="mailto:anamargarida.silva@uc.pt" TargetMode="External"/><Relationship Id="rId10" Type="http://schemas.openxmlformats.org/officeDocument/2006/relationships/image" Target="../media/image36.png"/><Relationship Id="rId4" Type="http://schemas.microsoft.com/office/2007/relationships/hdphoto" Target="../media/hdphoto10.wdp"/><Relationship Id="rId9" Type="http://schemas.openxmlformats.org/officeDocument/2006/relationships/image" Target="../media/image35.jp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0.jpeg"/><Relationship Id="rId5" Type="http://schemas.microsoft.com/office/2007/relationships/hdphoto" Target="../media/hdphoto3.wdp"/><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11.jpeg"/><Relationship Id="rId7" Type="http://schemas.microsoft.com/office/2007/relationships/hdphoto" Target="../media/hdphoto5.wdp"/><Relationship Id="rId12"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3.png"/><Relationship Id="rId11" Type="http://schemas.microsoft.com/office/2007/relationships/hdphoto" Target="../media/hdphoto7.wdp"/><Relationship Id="rId5" Type="http://schemas.microsoft.com/office/2007/relationships/hdphoto" Target="../media/hdphoto4.wdp"/><Relationship Id="rId10" Type="http://schemas.openxmlformats.org/officeDocument/2006/relationships/image" Target="../media/image15.png"/><Relationship Id="rId4" Type="http://schemas.openxmlformats.org/officeDocument/2006/relationships/image" Target="../media/image12.png"/><Relationship Id="rId9" Type="http://schemas.microsoft.com/office/2007/relationships/hdphoto" Target="../media/hdphoto6.wdp"/><Relationship Id="rId14" Type="http://schemas.microsoft.com/office/2007/relationships/hdphoto" Target="../media/hdphoto8.wdp"/></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CaixaDeTexto 7">
            <a:extLst>
              <a:ext uri="{FF2B5EF4-FFF2-40B4-BE49-F238E27FC236}">
                <a16:creationId xmlns:a16="http://schemas.microsoft.com/office/drawing/2014/main" id="{243EBB68-389B-68DA-A6A4-A9CA66353E32}"/>
              </a:ext>
            </a:extLst>
          </p:cNvPr>
          <p:cNvSpPr txBox="1"/>
          <p:nvPr/>
        </p:nvSpPr>
        <p:spPr>
          <a:xfrm>
            <a:off x="788565" y="2701255"/>
            <a:ext cx="10945376" cy="3747782"/>
          </a:xfrm>
          <a:prstGeom prst="rect">
            <a:avLst/>
          </a:prstGeom>
        </p:spPr>
        <p:txBody>
          <a:bodyPr vert="horz" lIns="91440" tIns="45720" rIns="91440" bIns="45720" rtlCol="0">
            <a:normAutofit/>
          </a:bodyPr>
          <a:lstStyle/>
          <a:p>
            <a:pPr indent="-182880" defTabSz="914400">
              <a:lnSpc>
                <a:spcPct val="90000"/>
              </a:lnSpc>
              <a:spcAft>
                <a:spcPts val="600"/>
              </a:spcAft>
              <a:buClr>
                <a:schemeClr val="accent1">
                  <a:lumMod val="75000"/>
                </a:schemeClr>
              </a:buClr>
              <a:buSzPct val="85000"/>
              <a:buFont typeface="Wingdings" pitchFamily="2" charset="2"/>
              <a:buChar char="§"/>
            </a:pPr>
            <a:endParaRPr lang="en-US" sz="1600" b="1" i="0" dirty="0">
              <a:effectLst/>
            </a:endParaRPr>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dirty="0"/>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i="0" dirty="0">
              <a:effectLst/>
            </a:endParaRPr>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dirty="0"/>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i="0" dirty="0">
              <a:effectLst/>
            </a:endParaRPr>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dirty="0"/>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i="0" dirty="0">
              <a:effectLst/>
            </a:endParaRPr>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dirty="0"/>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i="0" dirty="0">
              <a:effectLst/>
            </a:endParaRPr>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dirty="0"/>
          </a:p>
          <a:p>
            <a:pPr indent="-182880" defTabSz="914400">
              <a:lnSpc>
                <a:spcPct val="90000"/>
              </a:lnSpc>
              <a:spcAft>
                <a:spcPts val="600"/>
              </a:spcAft>
              <a:buClr>
                <a:schemeClr val="accent1">
                  <a:lumMod val="75000"/>
                </a:schemeClr>
              </a:buClr>
              <a:buSzPct val="85000"/>
              <a:buFont typeface="Wingdings" pitchFamily="2" charset="2"/>
              <a:buChar char="§"/>
            </a:pPr>
            <a:endParaRPr lang="en-US" sz="1600" b="1" i="0" dirty="0">
              <a:effectLst/>
            </a:endParaRPr>
          </a:p>
          <a:p>
            <a:pPr indent="-182880" algn="ctr" defTabSz="914400">
              <a:lnSpc>
                <a:spcPct val="90000"/>
              </a:lnSpc>
              <a:spcAft>
                <a:spcPts val="600"/>
              </a:spcAft>
              <a:buClr>
                <a:schemeClr val="accent1">
                  <a:lumMod val="75000"/>
                </a:schemeClr>
              </a:buClr>
              <a:buSzPct val="85000"/>
              <a:buFont typeface="Wingdings" pitchFamily="2" charset="2"/>
              <a:buChar char="§"/>
            </a:pPr>
            <a:r>
              <a:rPr lang="en-US" sz="1200" b="1" i="0" dirty="0">
                <a:solidFill>
                  <a:schemeClr val="bg1">
                    <a:lumMod val="50000"/>
                  </a:schemeClr>
                </a:solidFill>
                <a:effectLst/>
              </a:rPr>
              <a:t>Symposium on Scientific Archives| June </a:t>
            </a:r>
            <a:r>
              <a:rPr lang="en-US" sz="1200" b="1" dirty="0">
                <a:solidFill>
                  <a:schemeClr val="bg1">
                    <a:lumMod val="50000"/>
                  </a:schemeClr>
                </a:solidFill>
              </a:rPr>
              <a:t>27-28, 2023</a:t>
            </a:r>
            <a:endParaRPr lang="en-US" sz="1200" b="1" i="0" dirty="0">
              <a:solidFill>
                <a:schemeClr val="bg1">
                  <a:lumMod val="50000"/>
                </a:schemeClr>
              </a:solidFill>
              <a:effectLst/>
            </a:endParaRPr>
          </a:p>
        </p:txBody>
      </p:sp>
      <p:grpSp>
        <p:nvGrpSpPr>
          <p:cNvPr id="3" name="Agrupar 2">
            <a:extLst>
              <a:ext uri="{FF2B5EF4-FFF2-40B4-BE49-F238E27FC236}">
                <a16:creationId xmlns:a16="http://schemas.microsoft.com/office/drawing/2014/main" id="{F62577C8-6C2E-4D9B-B214-331957E4E573}"/>
              </a:ext>
            </a:extLst>
          </p:cNvPr>
          <p:cNvGrpSpPr/>
          <p:nvPr/>
        </p:nvGrpSpPr>
        <p:grpSpPr>
          <a:xfrm>
            <a:off x="668208" y="694246"/>
            <a:ext cx="11186089" cy="4441001"/>
            <a:chOff x="961631" y="-830339"/>
            <a:chExt cx="17440690" cy="6924149"/>
          </a:xfrm>
        </p:grpSpPr>
        <p:sp>
          <p:nvSpPr>
            <p:cNvPr id="4" name="Retângulo 3"/>
            <p:cNvSpPr/>
            <p:nvPr/>
          </p:nvSpPr>
          <p:spPr>
            <a:xfrm>
              <a:off x="961631" y="-830339"/>
              <a:ext cx="17440690" cy="1631216"/>
            </a:xfrm>
            <a:prstGeom prst="rect">
              <a:avLst/>
            </a:prstGeom>
          </p:spPr>
          <p:txBody>
            <a:bodyPr wrap="square">
              <a:noAutofit/>
            </a:bodyPr>
            <a:lstStyle/>
            <a:p>
              <a:pPr>
                <a:lnSpc>
                  <a:spcPct val="90000"/>
                </a:lnSpc>
                <a:spcAft>
                  <a:spcPts val="600"/>
                </a:spcAft>
              </a:pPr>
              <a:r>
                <a:rPr lang="en-US" sz="2800" b="1" i="0" dirty="0">
                  <a:solidFill>
                    <a:srgbClr val="1A63A0"/>
                  </a:solidFill>
                  <a:effectLst/>
                  <a:latin typeface="Cambria" panose="02040503050406030204" pitchFamily="18" charset="0"/>
                  <a:ea typeface="Cambria" panose="02040503050406030204" pitchFamily="18" charset="0"/>
                </a:rPr>
                <a:t>The importance of historical biodiversity data transcribed from botanical garden archives: results from the citizen science project ‘Plant Letters’ on Zooniverse</a:t>
              </a:r>
              <a:endParaRPr lang="pt-PT" sz="2800" b="1" dirty="0">
                <a:solidFill>
                  <a:schemeClr val="bg1">
                    <a:lumMod val="85000"/>
                  </a:schemeClr>
                </a:solidFill>
                <a:latin typeface="Cambria" panose="02040503050406030204" pitchFamily="18" charset="0"/>
                <a:ea typeface="Cambria" panose="02040503050406030204" pitchFamily="18" charset="0"/>
                <a:cs typeface="Calibri" panose="020F0502020204030204" pitchFamily="34" charset="0"/>
              </a:endParaRPr>
            </a:p>
          </p:txBody>
        </p:sp>
        <p:sp>
          <p:nvSpPr>
            <p:cNvPr id="7" name="Retângulo 6"/>
            <p:cNvSpPr/>
            <p:nvPr/>
          </p:nvSpPr>
          <p:spPr>
            <a:xfrm>
              <a:off x="966823" y="3091236"/>
              <a:ext cx="4059500" cy="1504579"/>
            </a:xfrm>
            <a:prstGeom prst="rect">
              <a:avLst/>
            </a:prstGeom>
          </p:spPr>
          <p:txBody>
            <a:bodyPr wrap="square">
              <a:noAutofit/>
            </a:bodyPr>
            <a:lstStyle/>
            <a:p>
              <a:pPr>
                <a:lnSpc>
                  <a:spcPct val="90000"/>
                </a:lnSpc>
                <a:spcAft>
                  <a:spcPts val="600"/>
                </a:spcAft>
              </a:pPr>
              <a:r>
                <a:rPr lang="pt-PT" sz="1600" b="1" dirty="0">
                  <a:solidFill>
                    <a:schemeClr val="bg1">
                      <a:lumMod val="50000"/>
                    </a:schemeClr>
                  </a:solidFill>
                  <a:latin typeface="Cambria" panose="02040503050406030204" pitchFamily="18" charset="0"/>
                  <a:ea typeface="Cambria" panose="02040503050406030204" pitchFamily="18" charset="0"/>
                  <a:cs typeface="Calibri" panose="020F0502020204030204" pitchFamily="34" charset="0"/>
                </a:rPr>
                <a:t>Ana Margarida Silva</a:t>
              </a:r>
            </a:p>
            <a:p>
              <a:pPr>
                <a:lnSpc>
                  <a:spcPct val="90000"/>
                </a:lnSpc>
                <a:spcAft>
                  <a:spcPts val="600"/>
                </a:spcAft>
              </a:pPr>
              <a:r>
                <a:rPr lang="pt-PT" sz="1400" b="1" dirty="0">
                  <a:solidFill>
                    <a:schemeClr val="bg1">
                      <a:lumMod val="50000"/>
                    </a:schemeClr>
                  </a:solidFill>
                  <a:latin typeface="Gill Sans MT" panose="020B0502020104020203" pitchFamily="34" charset="0"/>
                  <a:cs typeface="Calibri" panose="020F0502020204030204" pitchFamily="34" charset="0"/>
                  <a:hlinkClick r:id="rId2"/>
                </a:rPr>
                <a:t>anamargarida.silva@uc.pt</a:t>
              </a:r>
              <a:endParaRPr lang="pt-PT" sz="1400" b="1" dirty="0">
                <a:solidFill>
                  <a:schemeClr val="bg1">
                    <a:lumMod val="50000"/>
                  </a:schemeClr>
                </a:solidFill>
                <a:latin typeface="Gill Sans MT" panose="020B0502020104020203" pitchFamily="34" charset="0"/>
                <a:cs typeface="Calibri" panose="020F0502020204030204" pitchFamily="34" charset="0"/>
              </a:endParaRPr>
            </a:p>
            <a:p>
              <a:pPr>
                <a:lnSpc>
                  <a:spcPct val="90000"/>
                </a:lnSpc>
                <a:spcAft>
                  <a:spcPts val="600"/>
                </a:spcAft>
              </a:pPr>
              <a:endParaRPr lang="pt-PT" sz="1600" b="1" dirty="0">
                <a:solidFill>
                  <a:schemeClr val="bg1">
                    <a:lumMod val="50000"/>
                  </a:schemeClr>
                </a:solidFill>
                <a:latin typeface="Gill Sans MT" panose="020B0502020104020203" pitchFamily="34" charset="0"/>
                <a:cs typeface="Calibri" panose="020F0502020204030204" pitchFamily="34" charset="0"/>
              </a:endParaRPr>
            </a:p>
            <a:p>
              <a:pPr>
                <a:lnSpc>
                  <a:spcPct val="90000"/>
                </a:lnSpc>
                <a:spcAft>
                  <a:spcPts val="600"/>
                </a:spcAft>
              </a:pPr>
              <a:r>
                <a:rPr lang="pt-PT" sz="1600" b="1" dirty="0">
                  <a:solidFill>
                    <a:schemeClr val="bg1">
                      <a:lumMod val="50000"/>
                    </a:schemeClr>
                  </a:solidFill>
                  <a:latin typeface="Gill Sans MT" panose="020B0502020104020203" pitchFamily="34" charset="0"/>
                  <a:cs typeface="Calibri" panose="020F0502020204030204" pitchFamily="34" charset="0"/>
                </a:rPr>
                <a:t>Joaquim Santos</a:t>
              </a:r>
            </a:p>
            <a:p>
              <a:pPr>
                <a:lnSpc>
                  <a:spcPct val="90000"/>
                </a:lnSpc>
                <a:spcAft>
                  <a:spcPts val="600"/>
                </a:spcAft>
              </a:pPr>
              <a:r>
                <a:rPr lang="pt-PT" sz="1600" b="1" dirty="0">
                  <a:solidFill>
                    <a:schemeClr val="bg1">
                      <a:lumMod val="50000"/>
                    </a:schemeClr>
                  </a:solidFill>
                  <a:latin typeface="Gill Sans MT" panose="020B0502020104020203" pitchFamily="34" charset="0"/>
                  <a:cs typeface="Calibri" panose="020F0502020204030204" pitchFamily="34" charset="0"/>
                </a:rPr>
                <a:t>António Carmo Gouveia</a:t>
              </a:r>
            </a:p>
          </p:txBody>
        </p:sp>
        <p:pic>
          <p:nvPicPr>
            <p:cNvPr id="6" name="Imagem 5"/>
            <p:cNvPicPr>
              <a:picLocks noChangeAspect="1"/>
            </p:cNvPicPr>
            <p:nvPr/>
          </p:nvPicPr>
          <p:blipFill rotWithShape="1">
            <a:blip r:embed="rId3">
              <a:extLst>
                <a:ext uri="{28A0092B-C50C-407E-A947-70E740481C1C}">
                  <a14:useLocalDpi xmlns:a14="http://schemas.microsoft.com/office/drawing/2010/main" val="0"/>
                </a:ext>
              </a:extLst>
            </a:blip>
            <a:srcRect r="15513"/>
            <a:stretch/>
          </p:blipFill>
          <p:spPr>
            <a:xfrm>
              <a:off x="5026322" y="2165129"/>
              <a:ext cx="6100554" cy="3928681"/>
            </a:xfrm>
            <a:prstGeom prst="rect">
              <a:avLst/>
            </a:prstGeom>
          </p:spPr>
        </p:pic>
      </p:grpSp>
      <p:pic>
        <p:nvPicPr>
          <p:cNvPr id="9" name="Imagem 8">
            <a:extLst>
              <a:ext uri="{FF2B5EF4-FFF2-40B4-BE49-F238E27FC236}">
                <a16:creationId xmlns:a16="http://schemas.microsoft.com/office/drawing/2014/main" id="{41CFD8A7-5AA0-C3B1-E9BA-22BFE9B4393B}"/>
              </a:ext>
            </a:extLst>
          </p:cNvPr>
          <p:cNvPicPr>
            <a:picLocks noChangeAspect="1"/>
          </p:cNvPicPr>
          <p:nvPr/>
        </p:nvPicPr>
        <p:blipFill rotWithShape="1">
          <a:blip r:embed="rId4"/>
          <a:srcRect l="8251" t="5963" r="1974" b="3486"/>
          <a:stretch/>
        </p:blipFill>
        <p:spPr>
          <a:xfrm>
            <a:off x="7237719" y="2500162"/>
            <a:ext cx="4613249" cy="2617366"/>
          </a:xfrm>
          <a:prstGeom prst="rect">
            <a:avLst/>
          </a:prstGeom>
        </p:spPr>
      </p:pic>
    </p:spTree>
    <p:extLst>
      <p:ext uri="{BB962C8B-B14F-4D97-AF65-F5344CB8AC3E}">
        <p14:creationId xmlns:p14="http://schemas.microsoft.com/office/powerpoint/2010/main" val="404134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F8D4B8C7-D7BB-4E80-8A11-B3825280D54E}"/>
              </a:ext>
            </a:extLst>
          </p:cNvPr>
          <p:cNvPicPr>
            <a:picLocks noChangeAspect="1"/>
          </p:cNvPicPr>
          <p:nvPr/>
        </p:nvPicPr>
        <p:blipFill rotWithShape="1">
          <a:blip r:embed="rId2"/>
          <a:srcRect l="5204" t="13333" r="6021" b="5851"/>
          <a:stretch/>
        </p:blipFill>
        <p:spPr>
          <a:xfrm>
            <a:off x="0" y="307428"/>
            <a:ext cx="12192000" cy="6243145"/>
          </a:xfrm>
          <a:prstGeom prst="rect">
            <a:avLst/>
          </a:prstGeom>
        </p:spPr>
      </p:pic>
      <p:sp>
        <p:nvSpPr>
          <p:cNvPr id="4" name="Título 1">
            <a:extLst>
              <a:ext uri="{FF2B5EF4-FFF2-40B4-BE49-F238E27FC236}">
                <a16:creationId xmlns:a16="http://schemas.microsoft.com/office/drawing/2014/main" id="{4CC40B5C-6C39-4FDD-975E-58E00AFAECA9}"/>
              </a:ext>
            </a:extLst>
          </p:cNvPr>
          <p:cNvSpPr txBox="1">
            <a:spLocks/>
          </p:cNvSpPr>
          <p:nvPr/>
        </p:nvSpPr>
        <p:spPr>
          <a:xfrm>
            <a:off x="2599254" y="452168"/>
            <a:ext cx="5563671" cy="393004"/>
          </a:xfrm>
          <a:prstGeom prst="rect">
            <a:avLst/>
          </a:prstGeom>
          <a:solidFill>
            <a:srgbClr val="EDF0F4"/>
          </a:solidFill>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tx1">
                    <a:lumMod val="85000"/>
                    <a:lumOff val="15000"/>
                  </a:schemeClr>
                </a:solidFill>
                <a:latin typeface="Gill Sans MT" panose="020B0502020104020203" pitchFamily="34" charset="0"/>
              </a:rPr>
              <a:t>Plant Letters | classifications</a:t>
            </a:r>
            <a:endParaRPr lang="pt-PT" sz="2800" b="1" dirty="0">
              <a:solidFill>
                <a:schemeClr val="tx1">
                  <a:lumMod val="85000"/>
                  <a:lumOff val="15000"/>
                </a:schemeClr>
              </a:solidFill>
              <a:latin typeface="Gill Sans MT" panose="020B0502020104020203" pitchFamily="34" charset="0"/>
            </a:endParaRPr>
          </a:p>
        </p:txBody>
      </p:sp>
    </p:spTree>
    <p:extLst>
      <p:ext uri="{BB962C8B-B14F-4D97-AF65-F5344CB8AC3E}">
        <p14:creationId xmlns:p14="http://schemas.microsoft.com/office/powerpoint/2010/main" val="3865249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28D38A83-EDC0-4E94-BF76-0CEE2827321D}"/>
              </a:ext>
            </a:extLst>
          </p:cNvPr>
          <p:cNvPicPr>
            <a:picLocks noChangeAspect="1"/>
          </p:cNvPicPr>
          <p:nvPr/>
        </p:nvPicPr>
        <p:blipFill rotWithShape="1">
          <a:blip r:embed="rId2"/>
          <a:srcRect l="18219" t="13061" r="19081" b="4626"/>
          <a:stretch/>
        </p:blipFill>
        <p:spPr>
          <a:xfrm>
            <a:off x="0" y="541175"/>
            <a:ext cx="7821283" cy="5775649"/>
          </a:xfrm>
          <a:prstGeom prst="rect">
            <a:avLst/>
          </a:prstGeom>
        </p:spPr>
      </p:pic>
      <p:sp>
        <p:nvSpPr>
          <p:cNvPr id="5" name="CaixaDeTexto 4">
            <a:extLst>
              <a:ext uri="{FF2B5EF4-FFF2-40B4-BE49-F238E27FC236}">
                <a16:creationId xmlns:a16="http://schemas.microsoft.com/office/drawing/2014/main" id="{D650EB60-5653-45D6-BE04-8CEDE5BD246D}"/>
              </a:ext>
            </a:extLst>
          </p:cNvPr>
          <p:cNvSpPr txBox="1"/>
          <p:nvPr/>
        </p:nvSpPr>
        <p:spPr>
          <a:xfrm>
            <a:off x="7846142" y="541175"/>
            <a:ext cx="4345858" cy="5770800"/>
          </a:xfrm>
          <a:prstGeom prst="rect">
            <a:avLst/>
          </a:prstGeom>
          <a:solidFill>
            <a:schemeClr val="accent5">
              <a:lumMod val="75000"/>
            </a:schemeClr>
          </a:solidFill>
          <a:ln>
            <a:solidFill>
              <a:schemeClr val="accent5">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wrap="square">
            <a:noAutofit/>
          </a:bodyPr>
          <a:lstStyle/>
          <a:p>
            <a:pPr algn="just"/>
            <a:endParaRPr lang="pt-PT" b="1" dirty="0">
              <a:solidFill>
                <a:schemeClr val="tx1">
                  <a:lumMod val="85000"/>
                  <a:lumOff val="15000"/>
                </a:schemeClr>
              </a:solidFill>
              <a:latin typeface="Cambria" panose="02040503050406030204" pitchFamily="18" charset="0"/>
              <a:ea typeface="Cambria" panose="02040503050406030204" pitchFamily="18" charset="0"/>
            </a:endParaRPr>
          </a:p>
          <a:p>
            <a:pPr algn="just"/>
            <a:r>
              <a:rPr lang="en-GB" b="1" dirty="0">
                <a:solidFill>
                  <a:schemeClr val="bg1">
                    <a:lumMod val="95000"/>
                  </a:schemeClr>
                </a:solidFill>
                <a:latin typeface="Cambria" panose="02040503050406030204" pitchFamily="18" charset="0"/>
                <a:ea typeface="Cambria" panose="02040503050406030204" pitchFamily="18" charset="0"/>
              </a:rPr>
              <a:t>Plant Letters </a:t>
            </a:r>
            <a:r>
              <a:rPr lang="en-GB" sz="1800" b="1" dirty="0">
                <a:solidFill>
                  <a:schemeClr val="bg1">
                    <a:lumMod val="95000"/>
                  </a:schemeClr>
                </a:solidFill>
                <a:latin typeface="Cambria" panose="02040503050406030204" pitchFamily="18" charset="0"/>
                <a:ea typeface="Cambria" panose="02040503050406030204" pitchFamily="18" charset="0"/>
              </a:rPr>
              <a:t>| Open Access</a:t>
            </a:r>
          </a:p>
          <a:p>
            <a:pPr algn="just"/>
            <a:endParaRPr lang="en-GB" b="1" dirty="0">
              <a:solidFill>
                <a:schemeClr val="bg1">
                  <a:lumMod val="95000"/>
                </a:schemeClr>
              </a:solidFill>
              <a:latin typeface="Cambria" panose="02040503050406030204" pitchFamily="18" charset="0"/>
              <a:ea typeface="Cambria" panose="02040503050406030204" pitchFamily="18" charset="0"/>
            </a:endParaRPr>
          </a:p>
          <a:p>
            <a:pPr algn="just"/>
            <a:r>
              <a:rPr lang="en-GB" sz="1800" b="1" u="sng" dirty="0">
                <a:solidFill>
                  <a:schemeClr val="bg1">
                    <a:lumMod val="95000"/>
                  </a:schemeClr>
                </a:solidFill>
                <a:latin typeface="Cambria" panose="02040503050406030204" pitchFamily="18" charset="0"/>
                <a:ea typeface="Cambria" panose="02040503050406030204" pitchFamily="18" charset="0"/>
              </a:rPr>
              <a:t>TRANSCRIPTOR</a:t>
            </a:r>
          </a:p>
          <a:p>
            <a:pPr algn="just"/>
            <a:endParaRPr lang="en-GB" sz="1800" b="1" dirty="0">
              <a:solidFill>
                <a:schemeClr val="bg1">
                  <a:lumMod val="95000"/>
                </a:schemeClr>
              </a:solidFill>
              <a:latin typeface="Cambria" panose="02040503050406030204" pitchFamily="18" charset="0"/>
              <a:ea typeface="Cambria" panose="02040503050406030204" pitchFamily="18" charset="0"/>
            </a:endParaRPr>
          </a:p>
          <a:p>
            <a:pPr algn="just"/>
            <a:r>
              <a:rPr lang="en-GB" sz="1800" b="1" dirty="0">
                <a:solidFill>
                  <a:schemeClr val="bg1">
                    <a:lumMod val="95000"/>
                  </a:schemeClr>
                </a:solidFill>
                <a:latin typeface="Cambria" panose="02040503050406030204" pitchFamily="18" charset="0"/>
                <a:ea typeface="Cambria" panose="02040503050406030204" pitchFamily="18" charset="0"/>
              </a:rPr>
              <a:t>. document image transcription platform;</a:t>
            </a:r>
          </a:p>
          <a:p>
            <a:pPr algn="just"/>
            <a:endParaRPr lang="en-GB" sz="1800" b="1" dirty="0">
              <a:solidFill>
                <a:schemeClr val="bg1">
                  <a:lumMod val="95000"/>
                </a:schemeClr>
              </a:solidFill>
              <a:latin typeface="Cambria" panose="02040503050406030204" pitchFamily="18" charset="0"/>
              <a:ea typeface="Cambria" panose="02040503050406030204" pitchFamily="18" charset="0"/>
            </a:endParaRPr>
          </a:p>
          <a:p>
            <a:pPr algn="just"/>
            <a:r>
              <a:rPr lang="en-GB" b="1" dirty="0">
                <a:solidFill>
                  <a:schemeClr val="bg1">
                    <a:lumMod val="95000"/>
                  </a:schemeClr>
                </a:solidFill>
                <a:latin typeface="Cambria" panose="02040503050406030204" pitchFamily="18" charset="0"/>
                <a:ea typeface="Cambria" panose="02040503050406030204" pitchFamily="18" charset="0"/>
              </a:rPr>
              <a:t>. </a:t>
            </a:r>
            <a:r>
              <a:rPr lang="en-GB" sz="1800" b="1" dirty="0">
                <a:solidFill>
                  <a:schemeClr val="bg1">
                    <a:lumMod val="95000"/>
                  </a:schemeClr>
                </a:solidFill>
                <a:latin typeface="Cambria" panose="02040503050406030204" pitchFamily="18" charset="0"/>
                <a:ea typeface="Cambria" panose="02040503050406030204" pitchFamily="18" charset="0"/>
              </a:rPr>
              <a:t>allows viewing, searching and browsing the document information;</a:t>
            </a:r>
          </a:p>
          <a:p>
            <a:pPr algn="just"/>
            <a:endParaRPr lang="en-GB" sz="1800" b="1" dirty="0">
              <a:solidFill>
                <a:schemeClr val="bg1">
                  <a:lumMod val="95000"/>
                </a:schemeClr>
              </a:solidFill>
              <a:latin typeface="Cambria" panose="02040503050406030204" pitchFamily="18" charset="0"/>
              <a:ea typeface="Cambria" panose="02040503050406030204" pitchFamily="18" charset="0"/>
            </a:endParaRPr>
          </a:p>
          <a:p>
            <a:pPr algn="just"/>
            <a:r>
              <a:rPr lang="en-GB" b="1" dirty="0">
                <a:solidFill>
                  <a:schemeClr val="bg1">
                    <a:lumMod val="95000"/>
                  </a:schemeClr>
                </a:solidFill>
                <a:latin typeface="Cambria" panose="02040503050406030204" pitchFamily="18" charset="0"/>
                <a:ea typeface="Cambria" panose="02040503050406030204" pitchFamily="18" charset="0"/>
              </a:rPr>
              <a:t>. </a:t>
            </a:r>
            <a:r>
              <a:rPr lang="en-GB" sz="1800" b="1" dirty="0">
                <a:solidFill>
                  <a:schemeClr val="bg1">
                    <a:lumMod val="95000"/>
                  </a:schemeClr>
                </a:solidFill>
                <a:latin typeface="Cambria" panose="02040503050406030204" pitchFamily="18" charset="0"/>
                <a:ea typeface="Cambria" panose="02040503050406030204" pitchFamily="18" charset="0"/>
              </a:rPr>
              <a:t>analysis and correction of transcripts obtained from Zooniverse;</a:t>
            </a:r>
          </a:p>
          <a:p>
            <a:pPr algn="just"/>
            <a:endParaRPr lang="en-GB" sz="1800" b="1" dirty="0">
              <a:solidFill>
                <a:schemeClr val="bg1">
                  <a:lumMod val="95000"/>
                </a:schemeClr>
              </a:solidFill>
              <a:latin typeface="Cambria" panose="02040503050406030204" pitchFamily="18" charset="0"/>
              <a:ea typeface="Cambria" panose="02040503050406030204" pitchFamily="18" charset="0"/>
            </a:endParaRPr>
          </a:p>
          <a:p>
            <a:pPr algn="just"/>
            <a:r>
              <a:rPr lang="en-GB" b="1" dirty="0">
                <a:solidFill>
                  <a:schemeClr val="bg1">
                    <a:lumMod val="95000"/>
                  </a:schemeClr>
                </a:solidFill>
                <a:latin typeface="Cambria" panose="02040503050406030204" pitchFamily="18" charset="0"/>
                <a:ea typeface="Cambria" panose="02040503050406030204" pitchFamily="18" charset="0"/>
              </a:rPr>
              <a:t>. </a:t>
            </a:r>
            <a:r>
              <a:rPr lang="en-GB" sz="1800" b="1" dirty="0">
                <a:solidFill>
                  <a:schemeClr val="bg1">
                    <a:lumMod val="95000"/>
                  </a:schemeClr>
                </a:solidFill>
                <a:latin typeface="Cambria" panose="02040503050406030204" pitchFamily="18" charset="0"/>
                <a:ea typeface="Cambria" panose="02040503050406030204" pitchFamily="18" charset="0"/>
              </a:rPr>
              <a:t>expansion potential with other functionalities – research methods that include </a:t>
            </a:r>
            <a:r>
              <a:rPr lang="en-GB" sz="1800" b="1" i="1" dirty="0">
                <a:solidFill>
                  <a:schemeClr val="bg1">
                    <a:lumMod val="95000"/>
                  </a:schemeClr>
                </a:solidFill>
                <a:latin typeface="Cambria" panose="02040503050406030204" pitchFamily="18" charset="0"/>
                <a:ea typeface="Cambria" panose="02040503050406030204" pitchFamily="18" charset="0"/>
              </a:rPr>
              <a:t>thesaurus</a:t>
            </a:r>
            <a:r>
              <a:rPr lang="en-GB" sz="1800" b="1" dirty="0">
                <a:solidFill>
                  <a:schemeClr val="bg1">
                    <a:lumMod val="95000"/>
                  </a:schemeClr>
                </a:solidFill>
                <a:latin typeface="Cambria" panose="02040503050406030204" pitchFamily="18" charset="0"/>
                <a:ea typeface="Cambria" panose="02040503050406030204" pitchFamily="18" charset="0"/>
              </a:rPr>
              <a:t> and hierarchical trees (taxonomy, geography).</a:t>
            </a:r>
            <a:endParaRPr lang="pt-PT" b="1" dirty="0">
              <a:solidFill>
                <a:schemeClr val="bg1">
                  <a:lumMod val="95000"/>
                </a:schemeClr>
              </a:solidFill>
              <a:latin typeface="Cambria" panose="02040503050406030204" pitchFamily="18" charset="0"/>
              <a:ea typeface="Cambria" panose="02040503050406030204" pitchFamily="18" charset="0"/>
            </a:endParaRPr>
          </a:p>
          <a:p>
            <a:pPr algn="just"/>
            <a:endParaRPr lang="pt-PT" b="1" dirty="0">
              <a:solidFill>
                <a:schemeClr val="bg1">
                  <a:lumMod val="95000"/>
                </a:schemeClr>
              </a:solidFill>
              <a:latin typeface="Gill Sans MT" panose="020B0502020104020203" pitchFamily="34" charset="0"/>
            </a:endParaRPr>
          </a:p>
        </p:txBody>
      </p:sp>
    </p:spTree>
    <p:extLst>
      <p:ext uri="{BB962C8B-B14F-4D97-AF65-F5344CB8AC3E}">
        <p14:creationId xmlns:p14="http://schemas.microsoft.com/office/powerpoint/2010/main" val="2116475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9464CC10-0E55-4522-B717-2729A760DBC6}"/>
              </a:ext>
            </a:extLst>
          </p:cNvPr>
          <p:cNvPicPr>
            <a:picLocks noChangeAspect="1"/>
          </p:cNvPicPr>
          <p:nvPr/>
        </p:nvPicPr>
        <p:blipFill rotWithShape="1">
          <a:blip r:embed="rId2"/>
          <a:srcRect t="12925" r="892" b="4354"/>
          <a:stretch/>
        </p:blipFill>
        <p:spPr>
          <a:xfrm>
            <a:off x="0" y="566940"/>
            <a:ext cx="12192000" cy="5724120"/>
          </a:xfrm>
          <a:prstGeom prst="rect">
            <a:avLst/>
          </a:prstGeom>
        </p:spPr>
      </p:pic>
    </p:spTree>
    <p:extLst>
      <p:ext uri="{BB962C8B-B14F-4D97-AF65-F5344CB8AC3E}">
        <p14:creationId xmlns:p14="http://schemas.microsoft.com/office/powerpoint/2010/main" val="69779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35EF7073-1B0D-0052-D675-024E5B40DD73}"/>
              </a:ext>
            </a:extLst>
          </p:cNvPr>
          <p:cNvPicPr>
            <a:picLocks noChangeAspect="1"/>
          </p:cNvPicPr>
          <p:nvPr/>
        </p:nvPicPr>
        <p:blipFill rotWithShape="1">
          <a:blip r:embed="rId2"/>
          <a:srcRect l="8265" t="6395" r="2424" b="3538"/>
          <a:stretch/>
        </p:blipFill>
        <p:spPr>
          <a:xfrm>
            <a:off x="102637" y="177282"/>
            <a:ext cx="8416211" cy="4774235"/>
          </a:xfrm>
          <a:prstGeom prst="rect">
            <a:avLst/>
          </a:prstGeom>
        </p:spPr>
      </p:pic>
      <p:pic>
        <p:nvPicPr>
          <p:cNvPr id="5" name="Imagem 4">
            <a:extLst>
              <a:ext uri="{FF2B5EF4-FFF2-40B4-BE49-F238E27FC236}">
                <a16:creationId xmlns:a16="http://schemas.microsoft.com/office/drawing/2014/main" id="{3D3229C1-810E-57E9-EE05-93A2CB533DD3}"/>
              </a:ext>
            </a:extLst>
          </p:cNvPr>
          <p:cNvPicPr>
            <a:picLocks noChangeAspect="1"/>
          </p:cNvPicPr>
          <p:nvPr/>
        </p:nvPicPr>
        <p:blipFill rotWithShape="1">
          <a:blip r:embed="rId3"/>
          <a:srcRect l="49287" t="11973" r="1811" b="25034"/>
          <a:stretch/>
        </p:blipFill>
        <p:spPr>
          <a:xfrm>
            <a:off x="6127100" y="1894114"/>
            <a:ext cx="5962262" cy="4320073"/>
          </a:xfrm>
          <a:prstGeom prst="rect">
            <a:avLst/>
          </a:prstGeom>
        </p:spPr>
      </p:pic>
      <p:sp>
        <p:nvSpPr>
          <p:cNvPr id="7" name="Seta: Para Baixo 6">
            <a:extLst>
              <a:ext uri="{FF2B5EF4-FFF2-40B4-BE49-F238E27FC236}">
                <a16:creationId xmlns:a16="http://schemas.microsoft.com/office/drawing/2014/main" id="{B0FE5022-DB8F-FFB8-D1EB-6441D5134A99}"/>
              </a:ext>
            </a:extLst>
          </p:cNvPr>
          <p:cNvSpPr/>
          <p:nvPr/>
        </p:nvSpPr>
        <p:spPr>
          <a:xfrm>
            <a:off x="10075178" y="4009938"/>
            <a:ext cx="67112" cy="3020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eta: Para Baixo 7">
            <a:extLst>
              <a:ext uri="{FF2B5EF4-FFF2-40B4-BE49-F238E27FC236}">
                <a16:creationId xmlns:a16="http://schemas.microsoft.com/office/drawing/2014/main" id="{A6E1020E-2435-FEE4-1AC8-2D4B8D10D0E7}"/>
              </a:ext>
            </a:extLst>
          </p:cNvPr>
          <p:cNvSpPr/>
          <p:nvPr/>
        </p:nvSpPr>
        <p:spPr>
          <a:xfrm rot="10800000">
            <a:off x="10798029" y="4649514"/>
            <a:ext cx="67112" cy="3020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eta: Para Baixo 8">
            <a:extLst>
              <a:ext uri="{FF2B5EF4-FFF2-40B4-BE49-F238E27FC236}">
                <a16:creationId xmlns:a16="http://schemas.microsoft.com/office/drawing/2014/main" id="{CDC26F05-A3CE-0C0F-B972-D9A6459FF689}"/>
              </a:ext>
            </a:extLst>
          </p:cNvPr>
          <p:cNvSpPr/>
          <p:nvPr/>
        </p:nvSpPr>
        <p:spPr>
          <a:xfrm rot="16200000">
            <a:off x="3965365" y="2291594"/>
            <a:ext cx="67112" cy="3020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5179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737304-4104-E2A3-E494-33D931A58084}"/>
              </a:ext>
            </a:extLst>
          </p:cNvPr>
          <p:cNvSpPr txBox="1">
            <a:spLocks/>
          </p:cNvSpPr>
          <p:nvPr/>
        </p:nvSpPr>
        <p:spPr>
          <a:xfrm>
            <a:off x="980902" y="689957"/>
            <a:ext cx="8592098" cy="93662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1A63A0"/>
                </a:solidFill>
                <a:latin typeface="Cambria" panose="02040503050406030204" pitchFamily="18" charset="0"/>
                <a:ea typeface="Cambria" panose="02040503050406030204" pitchFamily="18" charset="0"/>
                <a:cs typeface="+mn-cs"/>
              </a:rPr>
              <a:t>Interesting topics</a:t>
            </a:r>
            <a:endParaRPr lang="pt-PT" sz="2800" b="1" dirty="0">
              <a:solidFill>
                <a:srgbClr val="1A63A0"/>
              </a:solidFill>
              <a:latin typeface="Cambria" panose="02040503050406030204" pitchFamily="18" charset="0"/>
              <a:ea typeface="Cambria" panose="02040503050406030204" pitchFamily="18" charset="0"/>
              <a:cs typeface="+mn-cs"/>
            </a:endParaRPr>
          </a:p>
        </p:txBody>
      </p:sp>
      <p:sp>
        <p:nvSpPr>
          <p:cNvPr id="3" name="Retângulo 2">
            <a:extLst>
              <a:ext uri="{FF2B5EF4-FFF2-40B4-BE49-F238E27FC236}">
                <a16:creationId xmlns:a16="http://schemas.microsoft.com/office/drawing/2014/main" id="{4E0730E3-E7AA-3315-DC7E-808500D00930}"/>
              </a:ext>
            </a:extLst>
          </p:cNvPr>
          <p:cNvSpPr/>
          <p:nvPr/>
        </p:nvSpPr>
        <p:spPr>
          <a:xfrm>
            <a:off x="980900" y="1643411"/>
            <a:ext cx="10563399" cy="1881925"/>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US" sz="2000" dirty="0">
                <a:solidFill>
                  <a:schemeClr val="bg1">
                    <a:lumMod val="50000"/>
                  </a:schemeClr>
                </a:solidFill>
                <a:latin typeface="Cambria" panose="02040503050406030204" pitchFamily="18" charset="0"/>
                <a:ea typeface="Cambria" panose="02040503050406030204" pitchFamily="18" charset="0"/>
              </a:rPr>
              <a:t>Sharing archival heritage</a:t>
            </a:r>
          </a:p>
          <a:p>
            <a:pPr marL="285750" indent="-285750" algn="just">
              <a:lnSpc>
                <a:spcPct val="150000"/>
              </a:lnSpc>
              <a:buFont typeface="Arial" panose="020B0604020202020204" pitchFamily="34" charset="0"/>
              <a:buChar char="•"/>
            </a:pPr>
            <a:r>
              <a:rPr lang="en-US" sz="2000" dirty="0">
                <a:solidFill>
                  <a:schemeClr val="bg1">
                    <a:lumMod val="50000"/>
                  </a:schemeClr>
                </a:solidFill>
                <a:latin typeface="Cambria" panose="02040503050406030204" pitchFamily="18" charset="0"/>
                <a:ea typeface="Cambria" panose="02040503050406030204" pitchFamily="18" charset="0"/>
              </a:rPr>
              <a:t>Decolonize archives and collections</a:t>
            </a:r>
          </a:p>
          <a:p>
            <a:pPr marL="285750" indent="-285750" algn="just">
              <a:lnSpc>
                <a:spcPct val="150000"/>
              </a:lnSpc>
              <a:buFont typeface="Arial" panose="020B0604020202020204" pitchFamily="34" charset="0"/>
              <a:buChar char="•"/>
            </a:pPr>
            <a:r>
              <a:rPr lang="en-US" sz="2000" dirty="0">
                <a:solidFill>
                  <a:schemeClr val="bg1">
                    <a:lumMod val="50000"/>
                  </a:schemeClr>
                </a:solidFill>
                <a:latin typeface="Cambria" panose="02040503050406030204" pitchFamily="18" charset="0"/>
                <a:ea typeface="Cambria" panose="02040503050406030204" pitchFamily="18" charset="0"/>
              </a:rPr>
              <a:t>Participatory science in archives</a:t>
            </a:r>
            <a:endParaRPr lang="pt-PT" sz="2000" dirty="0">
              <a:solidFill>
                <a:schemeClr val="bg1">
                  <a:lumMod val="85000"/>
                </a:schemeClr>
              </a:solidFill>
              <a:latin typeface="Cambria" panose="02040503050406030204" pitchFamily="18" charset="0"/>
              <a:ea typeface="Cambria" panose="02040503050406030204" pitchFamily="18" charset="0"/>
            </a:endParaRPr>
          </a:p>
          <a:p>
            <a:pPr marL="285750" indent="-285750" algn="just">
              <a:lnSpc>
                <a:spcPct val="150000"/>
              </a:lnSpc>
              <a:buFont typeface="Arial" panose="020B0604020202020204" pitchFamily="34" charset="0"/>
              <a:buChar char="•"/>
            </a:pPr>
            <a:endParaRPr lang="en-US" sz="2000" dirty="0">
              <a:solidFill>
                <a:schemeClr val="bg1">
                  <a:lumMod val="50000"/>
                </a:schemeClr>
              </a:solidFill>
              <a:latin typeface="Cambria" panose="02040503050406030204" pitchFamily="18" charset="0"/>
              <a:ea typeface="Cambria" panose="02040503050406030204" pitchFamily="18" charset="0"/>
            </a:endParaRPr>
          </a:p>
        </p:txBody>
      </p:sp>
      <p:pic>
        <p:nvPicPr>
          <p:cNvPr id="4" name="Imagem 3" descr="Uma imagem com texto, escrita à mão, papel, carta&#10;&#10;Descrição gerada automaticamente">
            <a:extLst>
              <a:ext uri="{FF2B5EF4-FFF2-40B4-BE49-F238E27FC236}">
                <a16:creationId xmlns:a16="http://schemas.microsoft.com/office/drawing/2014/main" id="{EC6D0011-3B79-35D1-5140-6FADC6C848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48927" y="0"/>
            <a:ext cx="4742234" cy="6858000"/>
          </a:xfrm>
          <a:prstGeom prst="rect">
            <a:avLst/>
          </a:prstGeom>
        </p:spPr>
      </p:pic>
      <p:pic>
        <p:nvPicPr>
          <p:cNvPr id="5" name="Imagem 4" descr="Uma imagem com texto, escrita à mão, papel, carta&#10;&#10;Descrição gerada automaticamente">
            <a:extLst>
              <a:ext uri="{FF2B5EF4-FFF2-40B4-BE49-F238E27FC236}">
                <a16:creationId xmlns:a16="http://schemas.microsoft.com/office/drawing/2014/main" id="{6AB3AF6C-B606-854E-B648-34249C89A6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59864"/>
          <a:stretch/>
        </p:blipFill>
        <p:spPr>
          <a:xfrm>
            <a:off x="3561595" y="3429000"/>
            <a:ext cx="5612680" cy="3355633"/>
          </a:xfrm>
          <a:prstGeom prst="rect">
            <a:avLst/>
          </a:prstGeom>
        </p:spPr>
      </p:pic>
      <p:sp>
        <p:nvSpPr>
          <p:cNvPr id="6" name="Oval 5">
            <a:extLst>
              <a:ext uri="{FF2B5EF4-FFF2-40B4-BE49-F238E27FC236}">
                <a16:creationId xmlns:a16="http://schemas.microsoft.com/office/drawing/2014/main" id="{A489033C-19F3-BFC3-9A3F-526943D5B4CF}"/>
              </a:ext>
            </a:extLst>
          </p:cNvPr>
          <p:cNvSpPr/>
          <p:nvPr/>
        </p:nvSpPr>
        <p:spPr>
          <a:xfrm>
            <a:off x="3858697" y="3835053"/>
            <a:ext cx="2237303" cy="867575"/>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5A8ECD7-3C18-EB12-ECF6-F48E5386BF3F}"/>
              </a:ext>
            </a:extLst>
          </p:cNvPr>
          <p:cNvSpPr/>
          <p:nvPr/>
        </p:nvSpPr>
        <p:spPr>
          <a:xfrm>
            <a:off x="6305366" y="3890305"/>
            <a:ext cx="2549385" cy="867575"/>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5642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9578F2AB-8461-05A8-2527-2E1ABC6A6C9C}"/>
              </a:ext>
            </a:extLst>
          </p:cNvPr>
          <p:cNvPicPr>
            <a:picLocks noChangeAspect="1"/>
          </p:cNvPicPr>
          <p:nvPr/>
        </p:nvPicPr>
        <p:blipFill>
          <a:blip r:embed="rId2"/>
          <a:stretch>
            <a:fillRect/>
          </a:stretch>
        </p:blipFill>
        <p:spPr>
          <a:xfrm>
            <a:off x="0" y="0"/>
            <a:ext cx="12192000" cy="6858000"/>
          </a:xfrm>
          <a:prstGeom prst="rect">
            <a:avLst/>
          </a:prstGeom>
        </p:spPr>
      </p:pic>
      <p:sp>
        <p:nvSpPr>
          <p:cNvPr id="5" name="CaixaDeTexto 4">
            <a:extLst>
              <a:ext uri="{FF2B5EF4-FFF2-40B4-BE49-F238E27FC236}">
                <a16:creationId xmlns:a16="http://schemas.microsoft.com/office/drawing/2014/main" id="{4B0E7B65-DD0D-154E-A292-4912932A6B1C}"/>
              </a:ext>
            </a:extLst>
          </p:cNvPr>
          <p:cNvSpPr txBox="1"/>
          <p:nvPr/>
        </p:nvSpPr>
        <p:spPr>
          <a:xfrm>
            <a:off x="2727921" y="3543438"/>
            <a:ext cx="6736157" cy="523220"/>
          </a:xfrm>
          <a:prstGeom prst="rect">
            <a:avLst/>
          </a:prstGeom>
          <a:noFill/>
        </p:spPr>
        <p:txBody>
          <a:bodyPr wrap="square">
            <a:spAutoFit/>
          </a:bodyPr>
          <a:lstStyle/>
          <a:p>
            <a:r>
              <a:rPr lang="pt-PT" sz="2800" b="1" dirty="0">
                <a:solidFill>
                  <a:schemeClr val="tx1">
                    <a:lumMod val="85000"/>
                    <a:lumOff val="15000"/>
                  </a:schemeClr>
                </a:solidFill>
                <a:highlight>
                  <a:srgbClr val="FFFF00"/>
                </a:highlight>
              </a:rPr>
              <a:t>https://cartasdanatureza.uc.pt/</a:t>
            </a:r>
          </a:p>
        </p:txBody>
      </p:sp>
    </p:spTree>
    <p:extLst>
      <p:ext uri="{BB962C8B-B14F-4D97-AF65-F5344CB8AC3E}">
        <p14:creationId xmlns:p14="http://schemas.microsoft.com/office/powerpoint/2010/main" val="3171047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m 13">
            <a:extLst>
              <a:ext uri="{FF2B5EF4-FFF2-40B4-BE49-F238E27FC236}">
                <a16:creationId xmlns:a16="http://schemas.microsoft.com/office/drawing/2014/main" id="{4D40F23C-DBED-428B-8620-64BFECA43E81}"/>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10000"/>
                    </a14:imgEffect>
                    <a14:imgEffect>
                      <a14:brightnessContrast contrast="15000"/>
                    </a14:imgEffect>
                  </a14:imgLayer>
                </a14:imgProps>
              </a:ext>
              <a:ext uri="{28A0092B-C50C-407E-A947-70E740481C1C}">
                <a14:useLocalDpi xmlns:a14="http://schemas.microsoft.com/office/drawing/2010/main" val="0"/>
              </a:ext>
            </a:extLst>
          </a:blip>
          <a:srcRect l="29035" r="11111"/>
          <a:stretch/>
        </p:blipFill>
        <p:spPr>
          <a:xfrm>
            <a:off x="6034806" y="0"/>
            <a:ext cx="6157194" cy="6858000"/>
          </a:xfrm>
          <a:prstGeom prst="rect">
            <a:avLst/>
          </a:prstGeom>
        </p:spPr>
      </p:pic>
      <p:sp>
        <p:nvSpPr>
          <p:cNvPr id="3" name="CaixaDeTexto 2">
            <a:extLst>
              <a:ext uri="{FF2B5EF4-FFF2-40B4-BE49-F238E27FC236}">
                <a16:creationId xmlns:a16="http://schemas.microsoft.com/office/drawing/2014/main" id="{26A6F62D-1695-44F7-A6E6-06C0E511D112}"/>
              </a:ext>
            </a:extLst>
          </p:cNvPr>
          <p:cNvSpPr txBox="1"/>
          <p:nvPr/>
        </p:nvSpPr>
        <p:spPr>
          <a:xfrm>
            <a:off x="584089" y="894522"/>
            <a:ext cx="5283311" cy="3062890"/>
          </a:xfrm>
          <a:prstGeom prst="rect">
            <a:avLst/>
          </a:prstGeom>
          <a:noFill/>
        </p:spPr>
        <p:txBody>
          <a:bodyPr wrap="square" rtlCol="0">
            <a:spAutoFit/>
          </a:bodyPr>
          <a:lstStyle/>
          <a:p>
            <a:r>
              <a:rPr lang="en-GB" sz="2800" b="1" dirty="0">
                <a:solidFill>
                  <a:srgbClr val="1A63A0"/>
                </a:solidFill>
                <a:latin typeface="Cambria" panose="02040503050406030204" pitchFamily="18" charset="0"/>
                <a:ea typeface="Cambria" panose="02040503050406030204" pitchFamily="18" charset="0"/>
              </a:rPr>
              <a:t>Plant Letters | team</a:t>
            </a:r>
          </a:p>
          <a:p>
            <a:pPr>
              <a:lnSpc>
                <a:spcPct val="150000"/>
              </a:lnSpc>
            </a:pPr>
            <a:r>
              <a:rPr lang="pt-PT" sz="1600" dirty="0">
                <a:solidFill>
                  <a:schemeClr val="bg1">
                    <a:lumMod val="50000"/>
                  </a:schemeClr>
                </a:solidFill>
                <a:latin typeface="Cambria" panose="02040503050406030204" pitchFamily="18" charset="0"/>
                <a:ea typeface="Cambria" panose="02040503050406030204" pitchFamily="18" charset="0"/>
              </a:rPr>
              <a:t>Ana Margarida Dias da Silva </a:t>
            </a:r>
            <a:r>
              <a:rPr lang="pt-PT" sz="1600" dirty="0">
                <a:solidFill>
                  <a:schemeClr val="bg1">
                    <a:lumMod val="50000"/>
                  </a:schemeClr>
                </a:solidFill>
                <a:latin typeface="Cambria" panose="02040503050406030204" pitchFamily="18" charset="0"/>
                <a:ea typeface="Cambria" panose="02040503050406030204" pitchFamily="18" charset="0"/>
                <a:hlinkClick r:id="rId5"/>
              </a:rPr>
              <a:t>anamargarida.silva@uc.pt</a:t>
            </a:r>
            <a:r>
              <a:rPr lang="pt-PT" sz="1600" dirty="0">
                <a:solidFill>
                  <a:schemeClr val="bg1">
                    <a:lumMod val="50000"/>
                  </a:schemeClr>
                </a:solidFill>
                <a:latin typeface="Cambria" panose="02040503050406030204" pitchFamily="18" charset="0"/>
                <a:ea typeface="Cambria" panose="02040503050406030204" pitchFamily="18" charset="0"/>
              </a:rPr>
              <a:t> </a:t>
            </a:r>
          </a:p>
          <a:p>
            <a:pPr>
              <a:lnSpc>
                <a:spcPct val="150000"/>
              </a:lnSpc>
            </a:pPr>
            <a:r>
              <a:rPr lang="pt-PT" sz="1600" dirty="0">
                <a:solidFill>
                  <a:schemeClr val="bg1">
                    <a:lumMod val="50000"/>
                  </a:schemeClr>
                </a:solidFill>
                <a:latin typeface="Cambria" panose="02040503050406030204" pitchFamily="18" charset="0"/>
                <a:ea typeface="Cambria" panose="02040503050406030204" pitchFamily="18" charset="0"/>
              </a:rPr>
              <a:t>António C. Gouveia (</a:t>
            </a:r>
            <a:r>
              <a:rPr lang="en-US" sz="1600" dirty="0">
                <a:solidFill>
                  <a:schemeClr val="bg1">
                    <a:lumMod val="50000"/>
                  </a:schemeClr>
                </a:solidFill>
                <a:latin typeface="Cambria" panose="02040503050406030204" pitchFamily="18" charset="0"/>
                <a:ea typeface="Cambria" panose="02040503050406030204" pitchFamily="18" charset="0"/>
              </a:rPr>
              <a:t>coordinator – </a:t>
            </a:r>
            <a:r>
              <a:rPr lang="en-US" sz="1600" dirty="0">
                <a:solidFill>
                  <a:schemeClr val="bg1">
                    <a:lumMod val="50000"/>
                  </a:schemeClr>
                </a:solidFill>
                <a:latin typeface="Cambria" panose="02040503050406030204" pitchFamily="18" charset="0"/>
                <a:ea typeface="Cambria" panose="02040503050406030204" pitchFamily="18" charset="0"/>
                <a:hlinkClick r:id="rId6"/>
              </a:rPr>
              <a:t>gouveia.ac@uc</a:t>
            </a:r>
            <a:r>
              <a:rPr lang="en-US" sz="1600">
                <a:solidFill>
                  <a:schemeClr val="bg1">
                    <a:lumMod val="50000"/>
                  </a:schemeClr>
                </a:solidFill>
                <a:latin typeface="Cambria" panose="02040503050406030204" pitchFamily="18" charset="0"/>
                <a:ea typeface="Cambria" panose="02040503050406030204" pitchFamily="18" charset="0"/>
                <a:hlinkClick r:id="rId6"/>
              </a:rPr>
              <a:t>.pt</a:t>
            </a:r>
            <a:r>
              <a:rPr lang="pt-PT" sz="1600">
                <a:solidFill>
                  <a:schemeClr val="bg1">
                    <a:lumMod val="50000"/>
                  </a:schemeClr>
                </a:solidFill>
                <a:latin typeface="Cambria" panose="02040503050406030204" pitchFamily="18" charset="0"/>
                <a:ea typeface="Cambria" panose="02040503050406030204" pitchFamily="18" charset="0"/>
              </a:rPr>
              <a:t>)</a:t>
            </a:r>
            <a:endParaRPr lang="pt-PT" sz="1600" dirty="0">
              <a:solidFill>
                <a:schemeClr val="bg1">
                  <a:lumMod val="50000"/>
                </a:schemeClr>
              </a:solidFill>
              <a:latin typeface="Cambria" panose="02040503050406030204" pitchFamily="18" charset="0"/>
              <a:ea typeface="Cambria" panose="02040503050406030204" pitchFamily="18" charset="0"/>
            </a:endParaRPr>
          </a:p>
          <a:p>
            <a:pPr>
              <a:lnSpc>
                <a:spcPct val="150000"/>
              </a:lnSpc>
            </a:pPr>
            <a:r>
              <a:rPr lang="pt-PT" sz="1600" dirty="0">
                <a:solidFill>
                  <a:schemeClr val="bg1">
                    <a:lumMod val="50000"/>
                  </a:schemeClr>
                </a:solidFill>
                <a:latin typeface="Cambria" panose="02040503050406030204" pitchFamily="18" charset="0"/>
                <a:ea typeface="Cambria" panose="02040503050406030204" pitchFamily="18" charset="0"/>
              </a:rPr>
              <a:t>Joaquim Santos</a:t>
            </a:r>
          </a:p>
          <a:p>
            <a:pPr>
              <a:lnSpc>
                <a:spcPct val="150000"/>
              </a:lnSpc>
            </a:pPr>
            <a:r>
              <a:rPr lang="pt-PT" sz="1600" dirty="0">
                <a:solidFill>
                  <a:schemeClr val="bg1">
                    <a:lumMod val="50000"/>
                  </a:schemeClr>
                </a:solidFill>
                <a:latin typeface="Cambria" panose="02040503050406030204" pitchFamily="18" charset="0"/>
                <a:ea typeface="Cambria" panose="02040503050406030204" pitchFamily="18" charset="0"/>
              </a:rPr>
              <a:t>Joana Cabral Oliveira</a:t>
            </a:r>
          </a:p>
          <a:p>
            <a:pPr>
              <a:lnSpc>
                <a:spcPct val="150000"/>
              </a:lnSpc>
            </a:pPr>
            <a:r>
              <a:rPr lang="pt-PT" sz="1600" dirty="0">
                <a:solidFill>
                  <a:schemeClr val="bg1">
                    <a:lumMod val="50000"/>
                  </a:schemeClr>
                </a:solidFill>
                <a:latin typeface="Cambria" panose="02040503050406030204" pitchFamily="18" charset="0"/>
                <a:ea typeface="Cambria" panose="02040503050406030204" pitchFamily="18" charset="0"/>
              </a:rPr>
              <a:t>Teresa Girão</a:t>
            </a:r>
          </a:p>
          <a:p>
            <a:pPr>
              <a:lnSpc>
                <a:spcPct val="150000"/>
              </a:lnSpc>
            </a:pPr>
            <a:r>
              <a:rPr lang="pt-PT" sz="1600" dirty="0">
                <a:solidFill>
                  <a:schemeClr val="bg1">
                    <a:lumMod val="50000"/>
                  </a:schemeClr>
                </a:solidFill>
                <a:latin typeface="Cambria" panose="02040503050406030204" pitchFamily="18" charset="0"/>
                <a:ea typeface="Cambria" panose="02040503050406030204" pitchFamily="18" charset="0"/>
              </a:rPr>
              <a:t>Helena Freitas</a:t>
            </a:r>
          </a:p>
          <a:p>
            <a:pPr>
              <a:lnSpc>
                <a:spcPct val="150000"/>
              </a:lnSpc>
            </a:pPr>
            <a:r>
              <a:rPr lang="pt-PT" sz="1600" dirty="0">
                <a:solidFill>
                  <a:schemeClr val="bg1">
                    <a:lumMod val="50000"/>
                  </a:schemeClr>
                </a:solidFill>
                <a:latin typeface="Cambria" panose="02040503050406030204" pitchFamily="18" charset="0"/>
                <a:ea typeface="Cambria" panose="02040503050406030204" pitchFamily="18" charset="0"/>
              </a:rPr>
              <a:t>M. Teresa Gonçalves</a:t>
            </a:r>
          </a:p>
        </p:txBody>
      </p:sp>
      <p:sp>
        <p:nvSpPr>
          <p:cNvPr id="10" name="CaixaDeTexto 9">
            <a:extLst>
              <a:ext uri="{FF2B5EF4-FFF2-40B4-BE49-F238E27FC236}">
                <a16:creationId xmlns:a16="http://schemas.microsoft.com/office/drawing/2014/main" id="{11CD7B76-92DA-4554-A8CB-8676056B1DB4}"/>
              </a:ext>
            </a:extLst>
          </p:cNvPr>
          <p:cNvSpPr txBox="1"/>
          <p:nvPr/>
        </p:nvSpPr>
        <p:spPr>
          <a:xfrm>
            <a:off x="3080692" y="2993742"/>
            <a:ext cx="2106905" cy="523220"/>
          </a:xfrm>
          <a:prstGeom prst="rect">
            <a:avLst/>
          </a:prstGeom>
          <a:noFill/>
        </p:spPr>
        <p:txBody>
          <a:bodyPr wrap="square" rtlCol="0">
            <a:spAutoFit/>
          </a:bodyPr>
          <a:lstStyle/>
          <a:p>
            <a:r>
              <a:rPr lang="pt-PT" sz="2800" b="1" dirty="0" err="1">
                <a:solidFill>
                  <a:schemeClr val="tx1">
                    <a:lumMod val="85000"/>
                    <a:lumOff val="15000"/>
                  </a:schemeClr>
                </a:solidFill>
                <a:latin typeface="Cambria" panose="02040503050406030204" pitchFamily="18" charset="0"/>
                <a:ea typeface="Cambria" panose="02040503050406030204" pitchFamily="18" charset="0"/>
                <a:cs typeface="+mj-cs"/>
              </a:rPr>
              <a:t>Thank</a:t>
            </a:r>
            <a:r>
              <a:rPr lang="pt-PT" sz="2800" b="1" dirty="0">
                <a:solidFill>
                  <a:schemeClr val="tx1">
                    <a:lumMod val="85000"/>
                    <a:lumOff val="15000"/>
                  </a:schemeClr>
                </a:solidFill>
                <a:latin typeface="Cambria" panose="02040503050406030204" pitchFamily="18" charset="0"/>
                <a:ea typeface="Cambria" panose="02040503050406030204" pitchFamily="18" charset="0"/>
                <a:cs typeface="+mj-cs"/>
              </a:rPr>
              <a:t> </a:t>
            </a:r>
            <a:r>
              <a:rPr lang="pt-PT" sz="2800" b="1" dirty="0" err="1">
                <a:solidFill>
                  <a:schemeClr val="tx1">
                    <a:lumMod val="85000"/>
                    <a:lumOff val="15000"/>
                  </a:schemeClr>
                </a:solidFill>
                <a:latin typeface="Cambria" panose="02040503050406030204" pitchFamily="18" charset="0"/>
                <a:ea typeface="Cambria" panose="02040503050406030204" pitchFamily="18" charset="0"/>
                <a:cs typeface="+mj-cs"/>
              </a:rPr>
              <a:t>you</a:t>
            </a:r>
            <a:r>
              <a:rPr lang="pt-PT" sz="2800" b="1" dirty="0">
                <a:solidFill>
                  <a:schemeClr val="tx1">
                    <a:lumMod val="85000"/>
                    <a:lumOff val="15000"/>
                  </a:schemeClr>
                </a:solidFill>
                <a:latin typeface="Cambria" panose="02040503050406030204" pitchFamily="18" charset="0"/>
                <a:ea typeface="Cambria" panose="02040503050406030204" pitchFamily="18" charset="0"/>
                <a:cs typeface="+mj-cs"/>
              </a:rPr>
              <a:t>!</a:t>
            </a:r>
          </a:p>
        </p:txBody>
      </p:sp>
      <p:grpSp>
        <p:nvGrpSpPr>
          <p:cNvPr id="5" name="Agrupar 4">
            <a:extLst>
              <a:ext uri="{FF2B5EF4-FFF2-40B4-BE49-F238E27FC236}">
                <a16:creationId xmlns:a16="http://schemas.microsoft.com/office/drawing/2014/main" id="{7E5386D2-E9BA-4D96-AAED-4BDB55C8A838}"/>
              </a:ext>
            </a:extLst>
          </p:cNvPr>
          <p:cNvGrpSpPr/>
          <p:nvPr/>
        </p:nvGrpSpPr>
        <p:grpSpPr>
          <a:xfrm>
            <a:off x="8296433" y="2062828"/>
            <a:ext cx="2922106" cy="4194316"/>
            <a:chOff x="7675349" y="894522"/>
            <a:chExt cx="2922106" cy="4194316"/>
          </a:xfrm>
        </p:grpSpPr>
        <p:pic>
          <p:nvPicPr>
            <p:cNvPr id="11" name="Imagem 10">
              <a:extLst>
                <a:ext uri="{FF2B5EF4-FFF2-40B4-BE49-F238E27FC236}">
                  <a16:creationId xmlns:a16="http://schemas.microsoft.com/office/drawing/2014/main" id="{97940934-B6F3-4C15-BC3B-9F7A409BD1A6}"/>
                </a:ext>
              </a:extLst>
            </p:cNvPr>
            <p:cNvPicPr>
              <a:picLocks noChangeAspect="1"/>
            </p:cNvPicPr>
            <p:nvPr/>
          </p:nvPicPr>
          <p:blipFill rotWithShape="1">
            <a:blip r:embed="rId7"/>
            <a:srcRect l="2527" t="52160" r="74890" b="38551"/>
            <a:stretch/>
          </p:blipFill>
          <p:spPr>
            <a:xfrm>
              <a:off x="7675349" y="894522"/>
              <a:ext cx="2922105" cy="676136"/>
            </a:xfrm>
            <a:prstGeom prst="rect">
              <a:avLst/>
            </a:prstGeom>
          </p:spPr>
        </p:pic>
        <p:pic>
          <p:nvPicPr>
            <p:cNvPr id="12" name="Imagem 11">
              <a:extLst>
                <a:ext uri="{FF2B5EF4-FFF2-40B4-BE49-F238E27FC236}">
                  <a16:creationId xmlns:a16="http://schemas.microsoft.com/office/drawing/2014/main" id="{40164563-FC33-4A1B-95C9-BC44D2A689BC}"/>
                </a:ext>
              </a:extLst>
            </p:cNvPr>
            <p:cNvPicPr>
              <a:picLocks noChangeAspect="1"/>
            </p:cNvPicPr>
            <p:nvPr/>
          </p:nvPicPr>
          <p:blipFill rotWithShape="1">
            <a:blip r:embed="rId8"/>
            <a:srcRect l="61141" t="28696" r="14892" b="20000"/>
            <a:stretch/>
          </p:blipFill>
          <p:spPr>
            <a:xfrm>
              <a:off x="7675350" y="1570386"/>
              <a:ext cx="2922105" cy="3518452"/>
            </a:xfrm>
            <a:prstGeom prst="rect">
              <a:avLst/>
            </a:prstGeom>
          </p:spPr>
        </p:pic>
      </p:grpSp>
      <p:grpSp>
        <p:nvGrpSpPr>
          <p:cNvPr id="18" name="Agrupar 17">
            <a:extLst>
              <a:ext uri="{FF2B5EF4-FFF2-40B4-BE49-F238E27FC236}">
                <a16:creationId xmlns:a16="http://schemas.microsoft.com/office/drawing/2014/main" id="{3543CE7B-72C8-06BD-559D-06C2CE51DC08}"/>
              </a:ext>
            </a:extLst>
          </p:cNvPr>
          <p:cNvGrpSpPr/>
          <p:nvPr/>
        </p:nvGrpSpPr>
        <p:grpSpPr>
          <a:xfrm>
            <a:off x="627438" y="4128277"/>
            <a:ext cx="5318446" cy="2211066"/>
            <a:chOff x="627438" y="4128277"/>
            <a:chExt cx="5318446" cy="2211066"/>
          </a:xfrm>
        </p:grpSpPr>
        <p:pic>
          <p:nvPicPr>
            <p:cNvPr id="16" name="Imagem 15" descr="Uma imagem com Tipo de letra, texto, logótipo, Gráficos&#10;&#10;Descrição gerada automaticamente">
              <a:extLst>
                <a:ext uri="{FF2B5EF4-FFF2-40B4-BE49-F238E27FC236}">
                  <a16:creationId xmlns:a16="http://schemas.microsoft.com/office/drawing/2014/main" id="{A43EAB52-8D39-BC07-9B35-771C159CA58B}"/>
                </a:ext>
              </a:extLst>
            </p:cNvPr>
            <p:cNvPicPr>
              <a:picLocks noChangeAspect="1"/>
            </p:cNvPicPr>
            <p:nvPr/>
          </p:nvPicPr>
          <p:blipFill rotWithShape="1">
            <a:blip r:embed="rId9">
              <a:extLst>
                <a:ext uri="{28A0092B-C50C-407E-A947-70E740481C1C}">
                  <a14:useLocalDpi xmlns:a14="http://schemas.microsoft.com/office/drawing/2010/main" val="0"/>
                </a:ext>
              </a:extLst>
            </a:blip>
            <a:srcRect t="25463" b="26363"/>
            <a:stretch/>
          </p:blipFill>
          <p:spPr>
            <a:xfrm>
              <a:off x="713077" y="5535526"/>
              <a:ext cx="1668595" cy="803817"/>
            </a:xfrm>
            <a:prstGeom prst="rect">
              <a:avLst/>
            </a:prstGeom>
          </p:spPr>
        </p:pic>
        <p:pic>
          <p:nvPicPr>
            <p:cNvPr id="7" name="Imagem 6">
              <a:extLst>
                <a:ext uri="{FF2B5EF4-FFF2-40B4-BE49-F238E27FC236}">
                  <a16:creationId xmlns:a16="http://schemas.microsoft.com/office/drawing/2014/main" id="{96CAC655-1C51-199F-8EF0-C2B2E70F8A0E}"/>
                </a:ext>
              </a:extLst>
            </p:cNvPr>
            <p:cNvPicPr>
              <a:picLocks noChangeAspect="1"/>
            </p:cNvPicPr>
            <p:nvPr/>
          </p:nvPicPr>
          <p:blipFill>
            <a:blip r:embed="rId10"/>
            <a:stretch>
              <a:fillRect/>
            </a:stretch>
          </p:blipFill>
          <p:spPr>
            <a:xfrm>
              <a:off x="2470594" y="4128277"/>
              <a:ext cx="3475290" cy="1629490"/>
            </a:xfrm>
            <a:prstGeom prst="rect">
              <a:avLst/>
            </a:prstGeom>
          </p:spPr>
        </p:pic>
        <p:pic>
          <p:nvPicPr>
            <p:cNvPr id="9" name="Imagem 8">
              <a:extLst>
                <a:ext uri="{FF2B5EF4-FFF2-40B4-BE49-F238E27FC236}">
                  <a16:creationId xmlns:a16="http://schemas.microsoft.com/office/drawing/2014/main" id="{235CB20B-8F60-4327-92CB-FEB78EEB5E8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7438" y="4614989"/>
              <a:ext cx="1668595" cy="656066"/>
            </a:xfrm>
            <a:prstGeom prst="rect">
              <a:avLst/>
            </a:prstGeom>
          </p:spPr>
        </p:pic>
        <p:pic>
          <p:nvPicPr>
            <p:cNvPr id="2" name="Imagem 1">
              <a:extLst>
                <a:ext uri="{FF2B5EF4-FFF2-40B4-BE49-F238E27FC236}">
                  <a16:creationId xmlns:a16="http://schemas.microsoft.com/office/drawing/2014/main" id="{11943613-484D-5F76-0A4E-9912F38BE0ED}"/>
                </a:ext>
              </a:extLst>
            </p:cNvPr>
            <p:cNvPicPr>
              <a:picLocks noChangeAspect="1"/>
            </p:cNvPicPr>
            <p:nvPr/>
          </p:nvPicPr>
          <p:blipFill>
            <a:blip r:embed="rId12"/>
            <a:stretch>
              <a:fillRect/>
            </a:stretch>
          </p:blipFill>
          <p:spPr>
            <a:xfrm>
              <a:off x="2696353" y="5561569"/>
              <a:ext cx="1342375" cy="751730"/>
            </a:xfrm>
            <a:prstGeom prst="rect">
              <a:avLst/>
            </a:prstGeom>
          </p:spPr>
        </p:pic>
        <p:pic>
          <p:nvPicPr>
            <p:cNvPr id="17" name="Imagem 16" descr="Uma imagem com texto, logótipo, Tipo de letra, Gráficos&#10;&#10;Descrição gerada automaticamente">
              <a:extLst>
                <a:ext uri="{FF2B5EF4-FFF2-40B4-BE49-F238E27FC236}">
                  <a16:creationId xmlns:a16="http://schemas.microsoft.com/office/drawing/2014/main" id="{F730646F-377F-15E8-FD7F-67CE069FEA9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64487" y="5599366"/>
              <a:ext cx="1436700" cy="676136"/>
            </a:xfrm>
            <a:prstGeom prst="rect">
              <a:avLst/>
            </a:prstGeom>
          </p:spPr>
        </p:pic>
      </p:grpSp>
    </p:spTree>
    <p:extLst>
      <p:ext uri="{BB962C8B-B14F-4D97-AF65-F5344CB8AC3E}">
        <p14:creationId xmlns:p14="http://schemas.microsoft.com/office/powerpoint/2010/main" val="1472803835"/>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980902" y="1626581"/>
            <a:ext cx="10309950" cy="2121030"/>
          </a:xfrm>
          <a:prstGeom prst="rect">
            <a:avLst/>
          </a:prstGeom>
        </p:spPr>
        <p:txBody>
          <a:bodyPr wrap="square">
            <a:spAutoFit/>
          </a:bodyPr>
          <a:lstStyle/>
          <a:p>
            <a:pPr algn="just">
              <a:lnSpc>
                <a:spcPct val="150000"/>
              </a:lnSpc>
              <a:spcAft>
                <a:spcPts val="0"/>
              </a:spcAft>
            </a:pPr>
            <a:r>
              <a:rPr lang="en-US"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The Botany Archive was born from the activity of the Faculty of Natural Philosophy and the Botanic Garden of the University of Coimbra, from 1772.</a:t>
            </a:r>
          </a:p>
          <a:p>
            <a:pPr algn="just">
              <a:lnSpc>
                <a:spcPct val="150000"/>
              </a:lnSpc>
              <a:spcAft>
                <a:spcPts val="0"/>
              </a:spcAft>
            </a:pPr>
            <a:r>
              <a:rPr lang="en-US"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Covering mainly the 19</a:t>
            </a:r>
            <a:r>
              <a:rPr lang="en-US" b="1" baseline="30000"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th</a:t>
            </a:r>
            <a:r>
              <a:rPr lang="en-US"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 and 20</a:t>
            </a:r>
            <a:r>
              <a:rPr lang="en-US" b="1" baseline="30000"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th</a:t>
            </a:r>
            <a:r>
              <a:rPr lang="en-US"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 centuries, the Botany Archive includes textual, photographic and filmic information from the Botanic Garden (part in the UC Archive), the Botanical Institute (DCV), the Botanical Museum (today in the UC Science Museum) and UC Herbarium.</a:t>
            </a:r>
            <a:endParaRPr lang="pt-PT" b="1" dirty="0">
              <a:solidFill>
                <a:schemeClr val="tx1">
                  <a:lumMod val="85000"/>
                  <a:lumOff val="15000"/>
                </a:schemeClr>
              </a:solidFill>
              <a:effectLst/>
              <a:latin typeface="Cambria" panose="02040503050406030204" pitchFamily="18" charset="0"/>
              <a:ea typeface="Cambria" panose="02040503050406030204" pitchFamily="18" charset="0"/>
              <a:cs typeface="Times New Roman" panose="02020603050405020304" pitchFamily="18" charset="0"/>
            </a:endParaRPr>
          </a:p>
        </p:txBody>
      </p:sp>
      <p:grpSp>
        <p:nvGrpSpPr>
          <p:cNvPr id="6" name="Grupo 5"/>
          <p:cNvGrpSpPr/>
          <p:nvPr/>
        </p:nvGrpSpPr>
        <p:grpSpPr>
          <a:xfrm>
            <a:off x="1071169" y="4153284"/>
            <a:ext cx="7692226" cy="1702594"/>
            <a:chOff x="1074421" y="4310760"/>
            <a:chExt cx="7692226" cy="1702594"/>
          </a:xfrm>
        </p:grpSpPr>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421" y="4310761"/>
              <a:ext cx="3492500" cy="1702593"/>
            </a:xfrm>
            <a:prstGeom prst="rect">
              <a:avLst/>
            </a:prstGeom>
          </p:spPr>
        </p:pic>
        <p:pic>
          <p:nvPicPr>
            <p:cNvPr id="5" name="Imagem 4"/>
            <p:cNvPicPr>
              <a:picLocks noChangeAspect="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6496523" y="4310760"/>
              <a:ext cx="2270124" cy="1702593"/>
            </a:xfrm>
            <a:prstGeom prst="rect">
              <a:avLst/>
            </a:prstGeom>
          </p:spPr>
        </p:pic>
      </p:grpSp>
      <p:sp>
        <p:nvSpPr>
          <p:cNvPr id="9" name="Título 1"/>
          <p:cNvSpPr txBox="1">
            <a:spLocks/>
          </p:cNvSpPr>
          <p:nvPr/>
        </p:nvSpPr>
        <p:spPr>
          <a:xfrm>
            <a:off x="956337" y="677781"/>
            <a:ext cx="4509743" cy="93662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PT" sz="2800" b="1" dirty="0" err="1">
                <a:solidFill>
                  <a:srgbClr val="1A63A0"/>
                </a:solidFill>
                <a:latin typeface="Cambria" panose="02040503050406030204" pitchFamily="18" charset="0"/>
                <a:ea typeface="Cambria" panose="02040503050406030204" pitchFamily="18" charset="0"/>
                <a:cs typeface="+mn-cs"/>
              </a:rPr>
              <a:t>Botany</a:t>
            </a:r>
            <a:r>
              <a:rPr lang="pt-PT" sz="2800" b="1" dirty="0">
                <a:solidFill>
                  <a:srgbClr val="1A63A0"/>
                </a:solidFill>
                <a:latin typeface="Cambria" panose="02040503050406030204" pitchFamily="18" charset="0"/>
                <a:ea typeface="Cambria" panose="02040503050406030204" pitchFamily="18" charset="0"/>
                <a:cs typeface="+mn-cs"/>
              </a:rPr>
              <a:t> in UC | </a:t>
            </a:r>
            <a:r>
              <a:rPr lang="pt-PT" sz="2800" b="1" dirty="0" err="1">
                <a:solidFill>
                  <a:srgbClr val="1A63A0"/>
                </a:solidFill>
                <a:latin typeface="Cambria" panose="02040503050406030204" pitchFamily="18" charset="0"/>
                <a:ea typeface="Cambria" panose="02040503050406030204" pitchFamily="18" charset="0"/>
                <a:cs typeface="+mn-cs"/>
              </a:rPr>
              <a:t>archive</a:t>
            </a:r>
            <a:endParaRPr lang="pt-PT" sz="2800" b="1" dirty="0">
              <a:solidFill>
                <a:srgbClr val="1A63A0"/>
              </a:solidFill>
              <a:latin typeface="Cambria" panose="02040503050406030204" pitchFamily="18" charset="0"/>
              <a:ea typeface="Cambria" panose="02040503050406030204" pitchFamily="18" charset="0"/>
              <a:cs typeface="+mn-cs"/>
            </a:endParaRPr>
          </a:p>
        </p:txBody>
      </p:sp>
      <p:pic>
        <p:nvPicPr>
          <p:cNvPr id="12" name="Imagem 11">
            <a:extLst>
              <a:ext uri="{FF2B5EF4-FFF2-40B4-BE49-F238E27FC236}">
                <a16:creationId xmlns:a16="http://schemas.microsoft.com/office/drawing/2014/main" id="{C2D3396D-7285-4E0F-8C24-A4D8E1084680}"/>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0" b="97027" l="8657" r="89968"/>
                    </a14:imgEffect>
                  </a14:imgLayer>
                </a14:imgProps>
              </a:ext>
              <a:ext uri="{28A0092B-C50C-407E-A947-70E740481C1C}">
                <a14:useLocalDpi xmlns:a14="http://schemas.microsoft.com/office/drawing/2010/main" val="0"/>
              </a:ext>
            </a:extLst>
          </a:blip>
          <a:stretch>
            <a:fillRect/>
          </a:stretch>
        </p:blipFill>
        <p:spPr>
          <a:xfrm rot="17046881">
            <a:off x="4417988" y="3596272"/>
            <a:ext cx="2452940" cy="3270588"/>
          </a:xfrm>
          <a:prstGeom prst="rect">
            <a:avLst/>
          </a:prstGeom>
        </p:spPr>
      </p:pic>
      <p:pic>
        <p:nvPicPr>
          <p:cNvPr id="13" name="Imagem 12">
            <a:extLst>
              <a:ext uri="{FF2B5EF4-FFF2-40B4-BE49-F238E27FC236}">
                <a16:creationId xmlns:a16="http://schemas.microsoft.com/office/drawing/2014/main" id="{83370131-D8CE-405D-8703-F757ECE84E8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92216" y="4153283"/>
            <a:ext cx="2270125" cy="1702594"/>
          </a:xfrm>
          <a:prstGeom prst="rect">
            <a:avLst/>
          </a:prstGeom>
        </p:spPr>
      </p:pic>
    </p:spTree>
    <p:extLst>
      <p:ext uri="{BB962C8B-B14F-4D97-AF65-F5344CB8AC3E}">
        <p14:creationId xmlns:p14="http://schemas.microsoft.com/office/powerpoint/2010/main" val="2949673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m 10" descr="IMG_2704.JPG">
            <a:extLst>
              <a:ext uri="{FF2B5EF4-FFF2-40B4-BE49-F238E27FC236}">
                <a16:creationId xmlns:a16="http://schemas.microsoft.com/office/drawing/2014/main" id="{D0385552-C336-4667-8E18-34863B729E4D}"/>
              </a:ext>
            </a:extLst>
          </p:cNvPr>
          <p:cNvPicPr>
            <a:picLocks noChangeAspect="1"/>
          </p:cNvPicPr>
          <p:nvPr/>
        </p:nvPicPr>
        <p:blipFill rotWithShape="1">
          <a:blip r:embed="rId3" cstate="print"/>
          <a:srcRect l="6667" t="17500" r="12164" b="23750"/>
          <a:stretch/>
        </p:blipFill>
        <p:spPr>
          <a:xfrm>
            <a:off x="1044298" y="3930149"/>
            <a:ext cx="4200725" cy="2026979"/>
          </a:xfrm>
          <a:prstGeom prst="rect">
            <a:avLst/>
          </a:prstGeom>
        </p:spPr>
      </p:pic>
      <p:pic>
        <p:nvPicPr>
          <p:cNvPr id="3" name="Imagem 2"/>
          <p:cNvPicPr>
            <a:picLocks noChangeAspect="1"/>
          </p:cNvPicPr>
          <p:nvPr/>
        </p:nvPicPr>
        <p:blipFill>
          <a:blip r:embed="rId4">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334000" y="1791064"/>
            <a:ext cx="2907048" cy="4166064"/>
          </a:xfrm>
          <a:prstGeom prst="rect">
            <a:avLst/>
          </a:prstGeom>
        </p:spPr>
      </p:pic>
      <p:pic>
        <p:nvPicPr>
          <p:cNvPr id="5" name="Imagem 4"/>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8330025" y="1654803"/>
            <a:ext cx="2801900" cy="4302325"/>
          </a:xfrm>
          <a:prstGeom prst="rect">
            <a:avLst/>
          </a:prstGeom>
        </p:spPr>
      </p:pic>
      <p:sp>
        <p:nvSpPr>
          <p:cNvPr id="8" name="Título 1"/>
          <p:cNvSpPr txBox="1">
            <a:spLocks/>
          </p:cNvSpPr>
          <p:nvPr/>
        </p:nvSpPr>
        <p:spPr>
          <a:xfrm>
            <a:off x="948974" y="392359"/>
            <a:ext cx="8592098" cy="13273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1A63A0"/>
                </a:solidFill>
                <a:latin typeface="Cambria" panose="02040503050406030204" pitchFamily="18" charset="0"/>
                <a:ea typeface="Cambria" panose="02040503050406030204" pitchFamily="18" charset="0"/>
                <a:cs typeface="+mn-cs"/>
              </a:rPr>
              <a:t>Botanic Archive and Botanic Collections</a:t>
            </a:r>
          </a:p>
          <a:p>
            <a:r>
              <a:rPr lang="en-US" sz="2400" i="1" dirty="0">
                <a:solidFill>
                  <a:schemeClr val="tx1">
                    <a:lumMod val="85000"/>
                    <a:lumOff val="15000"/>
                  </a:schemeClr>
                </a:solidFill>
                <a:latin typeface="Cambria" panose="02040503050406030204" pitchFamily="18" charset="0"/>
                <a:ea typeface="Cambria" panose="02040503050406030204" pitchFamily="18" charset="0"/>
              </a:rPr>
              <a:t>Pandanus </a:t>
            </a:r>
            <a:r>
              <a:rPr lang="en-US" sz="2400" i="1" dirty="0" err="1">
                <a:solidFill>
                  <a:schemeClr val="tx1">
                    <a:lumMod val="85000"/>
                    <a:lumOff val="15000"/>
                  </a:schemeClr>
                </a:solidFill>
                <a:latin typeface="Cambria" panose="02040503050406030204" pitchFamily="18" charset="0"/>
                <a:ea typeface="Cambria" panose="02040503050406030204" pitchFamily="18" charset="0"/>
              </a:rPr>
              <a:t>thomensis</a:t>
            </a:r>
            <a:r>
              <a:rPr lang="en-US" sz="2400" dirty="0">
                <a:solidFill>
                  <a:schemeClr val="tx1">
                    <a:lumMod val="85000"/>
                    <a:lumOff val="15000"/>
                  </a:schemeClr>
                </a:solidFill>
                <a:latin typeface="Cambria" panose="02040503050406030204" pitchFamily="18" charset="0"/>
                <a:ea typeface="Cambria" panose="02040503050406030204" pitchFamily="18" charset="0"/>
              </a:rPr>
              <a:t> </a:t>
            </a:r>
            <a:r>
              <a:rPr lang="en-US" sz="2400" dirty="0" err="1">
                <a:solidFill>
                  <a:schemeClr val="tx1">
                    <a:lumMod val="85000"/>
                    <a:lumOff val="15000"/>
                  </a:schemeClr>
                </a:solidFill>
                <a:latin typeface="Cambria" panose="02040503050406030204" pitchFamily="18" charset="0"/>
                <a:ea typeface="Cambria" panose="02040503050406030204" pitchFamily="18" charset="0"/>
              </a:rPr>
              <a:t>Henr</a:t>
            </a:r>
            <a:r>
              <a:rPr lang="en-US" sz="2400" dirty="0">
                <a:solidFill>
                  <a:schemeClr val="tx1">
                    <a:lumMod val="85000"/>
                    <a:lumOff val="15000"/>
                  </a:schemeClr>
                </a:solidFill>
                <a:latin typeface="Cambria" panose="02040503050406030204" pitchFamily="18" charset="0"/>
                <a:ea typeface="Cambria" panose="02040503050406030204" pitchFamily="18" charset="0"/>
              </a:rPr>
              <a:t>. (pau-</a:t>
            </a:r>
            <a:r>
              <a:rPr lang="en-US" sz="2400" dirty="0" err="1">
                <a:solidFill>
                  <a:schemeClr val="tx1">
                    <a:lumMod val="85000"/>
                    <a:lumOff val="15000"/>
                  </a:schemeClr>
                </a:solidFill>
                <a:latin typeface="Cambria" panose="02040503050406030204" pitchFamily="18" charset="0"/>
                <a:ea typeface="Cambria" panose="02040503050406030204" pitchFamily="18" charset="0"/>
              </a:rPr>
              <a:t>esteira</a:t>
            </a:r>
            <a:r>
              <a:rPr lang="en-US" sz="2400" dirty="0">
                <a:solidFill>
                  <a:schemeClr val="tx1">
                    <a:lumMod val="85000"/>
                    <a:lumOff val="15000"/>
                  </a:schemeClr>
                </a:solidFill>
                <a:latin typeface="Cambria" panose="02040503050406030204" pitchFamily="18" charset="0"/>
                <a:ea typeface="Cambria" panose="02040503050406030204" pitchFamily="18" charset="0"/>
              </a:rPr>
              <a:t>)</a:t>
            </a:r>
            <a:endParaRPr lang="pt-PT" sz="2400" dirty="0">
              <a:solidFill>
                <a:schemeClr val="tx1">
                  <a:lumMod val="85000"/>
                  <a:lumOff val="15000"/>
                </a:schemeClr>
              </a:solidFill>
              <a:latin typeface="Cambria" panose="02040503050406030204" pitchFamily="18" charset="0"/>
              <a:ea typeface="Cambria" panose="02040503050406030204" pitchFamily="18" charset="0"/>
            </a:endParaRPr>
          </a:p>
        </p:txBody>
      </p:sp>
      <p:pic>
        <p:nvPicPr>
          <p:cNvPr id="9" name="Imagem 8"/>
          <p:cNvPicPr>
            <a:picLocks noChangeAspect="1"/>
          </p:cNvPicPr>
          <p:nvPr/>
        </p:nvPicPr>
        <p:blipFill rotWithShape="1">
          <a:blip r:embed="rId8" cstate="print">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rcRect l="8812" t="5895" r="8337" b="8731"/>
          <a:stretch/>
        </p:blipFill>
        <p:spPr>
          <a:xfrm>
            <a:off x="1305451" y="1960941"/>
            <a:ext cx="1667542" cy="2620424"/>
          </a:xfrm>
          <a:prstGeom prst="rect">
            <a:avLst/>
          </a:prstGeom>
        </p:spPr>
      </p:pic>
      <p:pic>
        <p:nvPicPr>
          <p:cNvPr id="4" name="Imagem 3"/>
          <p:cNvPicPr>
            <a:picLocks noChangeAspect="1"/>
          </p:cNvPicPr>
          <p:nvPr/>
        </p:nvPicPr>
        <p:blipFill>
          <a:blip r:embed="rId10">
            <a:extLst>
              <a:ext uri="{BEBA8EAE-BF5A-486C-A8C5-ECC9F3942E4B}">
                <a14:imgProps xmlns:a14="http://schemas.microsoft.com/office/drawing/2010/main">
                  <a14:imgLayer r:embed="rId11">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7725932" y="3367947"/>
            <a:ext cx="1810545" cy="2751525"/>
          </a:xfrm>
          <a:prstGeom prst="rect">
            <a:avLst/>
          </a:prstGeom>
        </p:spPr>
      </p:pic>
      <p:pic>
        <p:nvPicPr>
          <p:cNvPr id="12" name="Imagem 11" descr="IMG_2703.JPG">
            <a:extLst>
              <a:ext uri="{FF2B5EF4-FFF2-40B4-BE49-F238E27FC236}">
                <a16:creationId xmlns:a16="http://schemas.microsoft.com/office/drawing/2014/main" id="{D8627DCE-D1FB-45E8-B2C0-BEB0B07EEC3D}"/>
              </a:ext>
            </a:extLst>
          </p:cNvPr>
          <p:cNvPicPr>
            <a:picLocks noChangeAspect="1"/>
          </p:cNvPicPr>
          <p:nvPr/>
        </p:nvPicPr>
        <p:blipFill>
          <a:blip r:embed="rId12" cstate="print"/>
          <a:srcRect l="39167" t="42500" r="37500" b="27500"/>
          <a:stretch>
            <a:fillRect/>
          </a:stretch>
        </p:blipFill>
        <p:spPr>
          <a:xfrm>
            <a:off x="1305451" y="4697550"/>
            <a:ext cx="1469508" cy="1259578"/>
          </a:xfrm>
          <a:prstGeom prst="rect">
            <a:avLst/>
          </a:prstGeom>
        </p:spPr>
      </p:pic>
      <p:pic>
        <p:nvPicPr>
          <p:cNvPr id="13" name="Imagem 12">
            <a:extLst>
              <a:ext uri="{FF2B5EF4-FFF2-40B4-BE49-F238E27FC236}">
                <a16:creationId xmlns:a16="http://schemas.microsoft.com/office/drawing/2014/main" id="{9AE84F47-9EC5-448E-A8F8-AF4C54DDAF41}"/>
              </a:ext>
            </a:extLst>
          </p:cNvPr>
          <p:cNvPicPr>
            <a:picLocks noChangeAspect="1"/>
          </p:cNvPicPr>
          <p:nvPr/>
        </p:nvPicPr>
        <p:blipFill rotWithShape="1">
          <a:blip r:embed="rId13" cstate="print">
            <a:extLst>
              <a:ext uri="{BEBA8EAE-BF5A-486C-A8C5-ECC9F3942E4B}">
                <a14:imgProps xmlns:a14="http://schemas.microsoft.com/office/drawing/2010/main">
                  <a14:imgLayer r:embed="rId14">
                    <a14:imgEffect>
                      <a14:brightnessContrast contrast="20000"/>
                    </a14:imgEffect>
                  </a14:imgLayer>
                </a14:imgProps>
              </a:ext>
              <a:ext uri="{28A0092B-C50C-407E-A947-70E740481C1C}">
                <a14:useLocalDpi xmlns:a14="http://schemas.microsoft.com/office/drawing/2010/main" val="0"/>
              </a:ext>
            </a:extLst>
          </a:blip>
          <a:srcRect t="410" b="-1"/>
          <a:stretch/>
        </p:blipFill>
        <p:spPr>
          <a:xfrm>
            <a:off x="3234146" y="1640024"/>
            <a:ext cx="1891056" cy="2615759"/>
          </a:xfrm>
          <a:prstGeom prst="rect">
            <a:avLst/>
          </a:prstGeom>
          <a:ln>
            <a:solidFill>
              <a:schemeClr val="tx1"/>
            </a:solidFill>
          </a:ln>
        </p:spPr>
      </p:pic>
    </p:spTree>
    <p:extLst>
      <p:ext uri="{BB962C8B-B14F-4D97-AF65-F5344CB8AC3E}">
        <p14:creationId xmlns:p14="http://schemas.microsoft.com/office/powerpoint/2010/main" val="1956297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Agrupar 5">
            <a:extLst>
              <a:ext uri="{FF2B5EF4-FFF2-40B4-BE49-F238E27FC236}">
                <a16:creationId xmlns:a16="http://schemas.microsoft.com/office/drawing/2014/main" id="{8BDCABF9-A5C9-47DF-8D9D-E9D38A645548}"/>
              </a:ext>
            </a:extLst>
          </p:cNvPr>
          <p:cNvGrpSpPr/>
          <p:nvPr/>
        </p:nvGrpSpPr>
        <p:grpSpPr>
          <a:xfrm>
            <a:off x="83890" y="0"/>
            <a:ext cx="12192000" cy="6858000"/>
            <a:chOff x="0" y="0"/>
            <a:chExt cx="12192000" cy="6858000"/>
          </a:xfrm>
        </p:grpSpPr>
        <p:pic>
          <p:nvPicPr>
            <p:cNvPr id="3" name="Imagem 2">
              <a:extLst>
                <a:ext uri="{FF2B5EF4-FFF2-40B4-BE49-F238E27FC236}">
                  <a16:creationId xmlns:a16="http://schemas.microsoft.com/office/drawing/2014/main" id="{55B0B73B-34C6-4204-813F-AB791C936078}"/>
                </a:ext>
              </a:extLst>
            </p:cNvPr>
            <p:cNvPicPr>
              <a:picLocks noChangeAspect="1"/>
            </p:cNvPicPr>
            <p:nvPr/>
          </p:nvPicPr>
          <p:blipFill>
            <a:blip r:embed="rId2"/>
            <a:stretch>
              <a:fillRect/>
            </a:stretch>
          </p:blipFill>
          <p:spPr>
            <a:xfrm>
              <a:off x="0" y="0"/>
              <a:ext cx="12192000" cy="6858000"/>
            </a:xfrm>
            <a:prstGeom prst="rect">
              <a:avLst/>
            </a:prstGeom>
          </p:spPr>
        </p:pic>
        <p:pic>
          <p:nvPicPr>
            <p:cNvPr id="5" name="Imagem 4">
              <a:extLst>
                <a:ext uri="{FF2B5EF4-FFF2-40B4-BE49-F238E27FC236}">
                  <a16:creationId xmlns:a16="http://schemas.microsoft.com/office/drawing/2014/main" id="{2DD1390A-0887-4CF6-8112-045C5CFB2EB0}"/>
                </a:ext>
              </a:extLst>
            </p:cNvPr>
            <p:cNvPicPr>
              <a:picLocks noChangeAspect="1"/>
            </p:cNvPicPr>
            <p:nvPr/>
          </p:nvPicPr>
          <p:blipFill rotWithShape="1">
            <a:blip r:embed="rId3">
              <a:extLst>
                <a:ext uri="{28A0092B-C50C-407E-A947-70E740481C1C}">
                  <a14:useLocalDpi xmlns:a14="http://schemas.microsoft.com/office/drawing/2010/main" val="0"/>
                </a:ext>
              </a:extLst>
            </a:blip>
            <a:srcRect t="36999" b="37842"/>
            <a:stretch/>
          </p:blipFill>
          <p:spPr>
            <a:xfrm>
              <a:off x="4393747" y="3429000"/>
              <a:ext cx="3404506" cy="475861"/>
            </a:xfrm>
            <a:prstGeom prst="rect">
              <a:avLst/>
            </a:prstGeom>
          </p:spPr>
        </p:pic>
      </p:grpSp>
    </p:spTree>
    <p:extLst>
      <p:ext uri="{BB962C8B-B14F-4D97-AF65-F5344CB8AC3E}">
        <p14:creationId xmlns:p14="http://schemas.microsoft.com/office/powerpoint/2010/main" val="495089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980902" y="1439420"/>
            <a:ext cx="7353473" cy="4617161"/>
          </a:xfrm>
          <a:prstGeom prst="rect">
            <a:avLst/>
          </a:prstGeom>
        </p:spPr>
        <p:txBody>
          <a:bodyPr wrap="square">
            <a:spAutoFit/>
          </a:bodyPr>
          <a:lstStyle/>
          <a:p>
            <a:pPr algn="just">
              <a:lnSpc>
                <a:spcPct val="150000"/>
              </a:lnSpc>
              <a:spcAft>
                <a:spcPts val="600"/>
              </a:spcAft>
            </a:pPr>
            <a:r>
              <a:rPr lang="en-US" b="1" cap="small"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DATA TRANSCRIPTION</a:t>
            </a:r>
          </a:p>
          <a:p>
            <a:pPr marL="285750" indent="-285750" algn="just">
              <a:lnSpc>
                <a:spcPct val="150000"/>
              </a:lnSpc>
              <a:spcAft>
                <a:spcPts val="600"/>
              </a:spcAft>
              <a:buFont typeface="Arial" panose="020B0604020202020204" pitchFamily="34" charset="0"/>
              <a:buChar char="•"/>
            </a:pPr>
            <a:r>
              <a:rPr lang="en-US" sz="1600"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stages of the scientific processes of collecting, classifying and taxonomy of plants;</a:t>
            </a:r>
          </a:p>
          <a:p>
            <a:pPr marL="285750" indent="-285750" algn="just">
              <a:lnSpc>
                <a:spcPct val="150000"/>
              </a:lnSpc>
              <a:spcAft>
                <a:spcPts val="600"/>
              </a:spcAft>
              <a:buFont typeface="Arial" panose="020B0604020202020204" pitchFamily="34" charset="0"/>
              <a:buChar char="•"/>
            </a:pPr>
            <a:r>
              <a:rPr lang="en-US" sz="1600"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historical locations of plants, distribution areas and abundance of species;</a:t>
            </a:r>
          </a:p>
          <a:p>
            <a:pPr marL="285750" indent="-285750" algn="just">
              <a:lnSpc>
                <a:spcPct val="150000"/>
              </a:lnSpc>
              <a:spcAft>
                <a:spcPts val="600"/>
              </a:spcAft>
              <a:buFont typeface="Arial" panose="020B0604020202020204" pitchFamily="34" charset="0"/>
              <a:buChar char="•"/>
            </a:pPr>
            <a:r>
              <a:rPr lang="en-US" sz="1600"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records of the circulation of biological material (plant and seed exchanges);</a:t>
            </a:r>
          </a:p>
          <a:p>
            <a:pPr marL="285750" indent="-285750" algn="just">
              <a:lnSpc>
                <a:spcPct val="150000"/>
              </a:lnSpc>
              <a:spcAft>
                <a:spcPts val="600"/>
              </a:spcAft>
              <a:buFont typeface="Arial" panose="020B0604020202020204" pitchFamily="34" charset="0"/>
              <a:buChar char="•"/>
            </a:pPr>
            <a:r>
              <a:rPr lang="en-US" sz="1600"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participation of local assistants and indigenous knowledge systems</a:t>
            </a:r>
          </a:p>
          <a:p>
            <a:pPr marL="285750" indent="-285750" algn="just">
              <a:lnSpc>
                <a:spcPct val="150000"/>
              </a:lnSpc>
              <a:spcAft>
                <a:spcPts val="600"/>
              </a:spcAft>
              <a:buFont typeface="Arial" panose="020B0604020202020204" pitchFamily="34" charset="0"/>
              <a:buChar char="•"/>
            </a:pPr>
            <a:r>
              <a:rPr lang="en-US" sz="1600"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reconstruct the path of herbarium specimens and museum objects in the UC's natural history collections;</a:t>
            </a:r>
          </a:p>
          <a:p>
            <a:pPr marL="285750" indent="-285750" algn="just">
              <a:lnSpc>
                <a:spcPct val="150000"/>
              </a:lnSpc>
              <a:spcAft>
                <a:spcPts val="600"/>
              </a:spcAft>
              <a:buFont typeface="Arial" panose="020B0604020202020204" pitchFamily="34" charset="0"/>
              <a:buChar char="•"/>
            </a:pPr>
            <a:r>
              <a:rPr lang="en-US" sz="1600" b="1"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rPr>
              <a:t>analyze the networks of botanical knowledge production.</a:t>
            </a:r>
            <a:endParaRPr lang="pt-PT" sz="1600" dirty="0">
              <a:solidFill>
                <a:schemeClr val="tx1">
                  <a:lumMod val="85000"/>
                  <a:lumOff val="15000"/>
                </a:scheme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7" name="Título 1">
            <a:extLst>
              <a:ext uri="{FF2B5EF4-FFF2-40B4-BE49-F238E27FC236}">
                <a16:creationId xmlns:a16="http://schemas.microsoft.com/office/drawing/2014/main" id="{BB2EC605-F20D-420A-B209-4DB3732B981E}"/>
              </a:ext>
            </a:extLst>
          </p:cNvPr>
          <p:cNvSpPr txBox="1">
            <a:spLocks/>
          </p:cNvSpPr>
          <p:nvPr/>
        </p:nvSpPr>
        <p:spPr>
          <a:xfrm>
            <a:off x="980902" y="679797"/>
            <a:ext cx="8592098" cy="93662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1A63A0"/>
                </a:solidFill>
                <a:latin typeface="Cambria" panose="02040503050406030204" pitchFamily="18" charset="0"/>
                <a:ea typeface="Cambria" panose="02040503050406030204" pitchFamily="18" charset="0"/>
                <a:cs typeface="+mn-cs"/>
              </a:rPr>
              <a:t>Plant Letters | Zooniverse</a:t>
            </a:r>
            <a:endParaRPr lang="pt-PT" sz="2800" b="1" dirty="0">
              <a:solidFill>
                <a:srgbClr val="1A63A0"/>
              </a:solidFill>
              <a:latin typeface="Cambria" panose="02040503050406030204" pitchFamily="18" charset="0"/>
              <a:ea typeface="Cambria" panose="02040503050406030204" pitchFamily="18" charset="0"/>
              <a:cs typeface="+mn-cs"/>
            </a:endParaRPr>
          </a:p>
        </p:txBody>
      </p:sp>
      <p:grpSp>
        <p:nvGrpSpPr>
          <p:cNvPr id="5" name="Agrupar 4">
            <a:extLst>
              <a:ext uri="{FF2B5EF4-FFF2-40B4-BE49-F238E27FC236}">
                <a16:creationId xmlns:a16="http://schemas.microsoft.com/office/drawing/2014/main" id="{7E921791-3F7E-49B1-85A1-0CD37846CD8F}"/>
              </a:ext>
            </a:extLst>
          </p:cNvPr>
          <p:cNvGrpSpPr/>
          <p:nvPr/>
        </p:nvGrpSpPr>
        <p:grpSpPr>
          <a:xfrm>
            <a:off x="8948636" y="1572635"/>
            <a:ext cx="2262462" cy="3712730"/>
            <a:chOff x="7675349" y="894522"/>
            <a:chExt cx="2922106" cy="4194316"/>
          </a:xfrm>
        </p:grpSpPr>
        <p:pic>
          <p:nvPicPr>
            <p:cNvPr id="6" name="Imagem 5">
              <a:extLst>
                <a:ext uri="{FF2B5EF4-FFF2-40B4-BE49-F238E27FC236}">
                  <a16:creationId xmlns:a16="http://schemas.microsoft.com/office/drawing/2014/main" id="{2F2D202A-7D27-4BBE-B63C-B4E0CCC51985}"/>
                </a:ext>
              </a:extLst>
            </p:cNvPr>
            <p:cNvPicPr>
              <a:picLocks noChangeAspect="1"/>
            </p:cNvPicPr>
            <p:nvPr/>
          </p:nvPicPr>
          <p:blipFill rotWithShape="1">
            <a:blip r:embed="rId3"/>
            <a:srcRect l="2527" t="52160" r="74890" b="38551"/>
            <a:stretch/>
          </p:blipFill>
          <p:spPr>
            <a:xfrm>
              <a:off x="7675349" y="894522"/>
              <a:ext cx="2922105" cy="676136"/>
            </a:xfrm>
            <a:prstGeom prst="rect">
              <a:avLst/>
            </a:prstGeom>
          </p:spPr>
        </p:pic>
        <p:pic>
          <p:nvPicPr>
            <p:cNvPr id="8" name="Imagem 7">
              <a:extLst>
                <a:ext uri="{FF2B5EF4-FFF2-40B4-BE49-F238E27FC236}">
                  <a16:creationId xmlns:a16="http://schemas.microsoft.com/office/drawing/2014/main" id="{E1FC20FA-ED5D-417A-B27F-4B18A18EBD3E}"/>
                </a:ext>
              </a:extLst>
            </p:cNvPr>
            <p:cNvPicPr>
              <a:picLocks noChangeAspect="1"/>
            </p:cNvPicPr>
            <p:nvPr/>
          </p:nvPicPr>
          <p:blipFill rotWithShape="1">
            <a:blip r:embed="rId4"/>
            <a:srcRect l="61141" t="28696" r="14892" b="20000"/>
            <a:stretch/>
          </p:blipFill>
          <p:spPr>
            <a:xfrm>
              <a:off x="7675350" y="1570386"/>
              <a:ext cx="2922105" cy="3518452"/>
            </a:xfrm>
            <a:prstGeom prst="rect">
              <a:avLst/>
            </a:prstGeom>
          </p:spPr>
        </p:pic>
      </p:grpSp>
    </p:spTree>
    <p:extLst>
      <p:ext uri="{BB962C8B-B14F-4D97-AF65-F5344CB8AC3E}">
        <p14:creationId xmlns:p14="http://schemas.microsoft.com/office/powerpoint/2010/main" val="646003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1E74F299-3428-87FB-7392-1ADBD25E75F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966101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Uma imagem com captura de ecrã&#10;&#10;Descrição gerada automaticamente">
            <a:extLst>
              <a:ext uri="{FF2B5EF4-FFF2-40B4-BE49-F238E27FC236}">
                <a16:creationId xmlns:a16="http://schemas.microsoft.com/office/drawing/2014/main" id="{D1BCD4B6-0801-42C4-8B5B-58C7D1E800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83076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Uma imagem com captura de ecrã&#10;&#10;Descrição gerada automaticamente">
            <a:extLst>
              <a:ext uri="{FF2B5EF4-FFF2-40B4-BE49-F238E27FC236}">
                <a16:creationId xmlns:a16="http://schemas.microsoft.com/office/drawing/2014/main" id="{47F176DC-30EC-4A2A-A490-C9FE66CED9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50113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980901" y="1643411"/>
            <a:ext cx="6077124" cy="4190250"/>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US" sz="2000" dirty="0">
                <a:solidFill>
                  <a:schemeClr val="tx1">
                    <a:lumMod val="85000"/>
                    <a:lumOff val="15000"/>
                  </a:schemeClr>
                </a:solidFill>
                <a:latin typeface="Cambria" panose="02040503050406030204" pitchFamily="18" charset="0"/>
                <a:ea typeface="Cambria" panose="02040503050406030204" pitchFamily="18" charset="0"/>
              </a:rPr>
              <a:t>1018 documents [letters, postcards, multiple pages]</a:t>
            </a:r>
          </a:p>
          <a:p>
            <a:pPr marL="285750" indent="-285750" algn="just">
              <a:lnSpc>
                <a:spcPct val="150000"/>
              </a:lnSpc>
              <a:buFont typeface="Arial" panose="020B0604020202020204" pitchFamily="34" charset="0"/>
              <a:buChar char="•"/>
            </a:pPr>
            <a:r>
              <a:rPr lang="en-US" sz="2000" dirty="0">
                <a:solidFill>
                  <a:schemeClr val="tx1">
                    <a:lumMod val="85000"/>
                    <a:lumOff val="15000"/>
                  </a:schemeClr>
                </a:solidFill>
                <a:latin typeface="Cambria" panose="02040503050406030204" pitchFamily="18" charset="0"/>
                <a:ea typeface="Cambria" panose="02040503050406030204" pitchFamily="18" charset="0"/>
              </a:rPr>
              <a:t>17 April 2019 - January 2021</a:t>
            </a:r>
          </a:p>
          <a:p>
            <a:pPr marL="285750" indent="-285750" algn="just">
              <a:lnSpc>
                <a:spcPct val="150000"/>
              </a:lnSpc>
              <a:buFont typeface="Arial" panose="020B0604020202020204" pitchFamily="34" charset="0"/>
              <a:buChar char="•"/>
            </a:pPr>
            <a:r>
              <a:rPr lang="en-US" sz="2000" b="1" dirty="0">
                <a:solidFill>
                  <a:schemeClr val="tx1">
                    <a:lumMod val="85000"/>
                    <a:lumOff val="15000"/>
                  </a:schemeClr>
                </a:solidFill>
                <a:latin typeface="Cambria" panose="02040503050406030204" pitchFamily="18" charset="0"/>
                <a:ea typeface="Cambria" panose="02040503050406030204" pitchFamily="18" charset="0"/>
              </a:rPr>
              <a:t>1052 participants </a:t>
            </a:r>
          </a:p>
          <a:p>
            <a:pPr marL="285750" indent="-285750" algn="just">
              <a:lnSpc>
                <a:spcPct val="150000"/>
              </a:lnSpc>
              <a:buFont typeface="Arial" panose="020B0604020202020204" pitchFamily="34" charset="0"/>
              <a:buChar char="•"/>
            </a:pPr>
            <a:r>
              <a:rPr lang="en-US" sz="2000" b="1" dirty="0">
                <a:solidFill>
                  <a:schemeClr val="tx1">
                    <a:lumMod val="85000"/>
                    <a:lumOff val="15000"/>
                  </a:schemeClr>
                </a:solidFill>
                <a:latin typeface="Cambria" panose="02040503050406030204" pitchFamily="18" charset="0"/>
                <a:ea typeface="Cambria" panose="02040503050406030204" pitchFamily="18" charset="0"/>
              </a:rPr>
              <a:t>3,809,000 characters transcribed </a:t>
            </a:r>
            <a:r>
              <a:rPr lang="en-US" sz="2000" dirty="0">
                <a:solidFill>
                  <a:schemeClr val="tx1">
                    <a:lumMod val="85000"/>
                    <a:lumOff val="15000"/>
                  </a:schemeClr>
                </a:solidFill>
                <a:latin typeface="Cambria" panose="02040503050406030204" pitchFamily="18" charset="0"/>
                <a:ea typeface="Cambria" panose="02040503050406030204" pitchFamily="18" charset="0"/>
              </a:rPr>
              <a:t>[the King James Bible is ca. 3,116,480]</a:t>
            </a:r>
          </a:p>
          <a:p>
            <a:pPr marL="285750" indent="-285750" algn="just">
              <a:lnSpc>
                <a:spcPct val="150000"/>
              </a:lnSpc>
              <a:buFont typeface="Arial" panose="020B0604020202020204" pitchFamily="34" charset="0"/>
              <a:buChar char="•"/>
            </a:pPr>
            <a:r>
              <a:rPr lang="en-US" sz="2000" b="1" dirty="0">
                <a:solidFill>
                  <a:schemeClr val="tx1">
                    <a:lumMod val="85000"/>
                    <a:lumOff val="15000"/>
                  </a:schemeClr>
                </a:solidFill>
                <a:latin typeface="Cambria" panose="02040503050406030204" pitchFamily="18" charset="0"/>
                <a:ea typeface="Cambria" panose="02040503050406030204" pitchFamily="18" charset="0"/>
              </a:rPr>
              <a:t>ca. 641,000 words</a:t>
            </a:r>
          </a:p>
          <a:p>
            <a:pPr marL="285750" indent="-285750" algn="just">
              <a:lnSpc>
                <a:spcPct val="150000"/>
              </a:lnSpc>
              <a:buFont typeface="Arial" panose="020B0604020202020204" pitchFamily="34" charset="0"/>
              <a:buChar char="•"/>
            </a:pPr>
            <a:r>
              <a:rPr lang="en-US" sz="2000" dirty="0">
                <a:solidFill>
                  <a:schemeClr val="tx1">
                    <a:lumMod val="85000"/>
                    <a:lumOff val="15000"/>
                  </a:schemeClr>
                </a:solidFill>
                <a:latin typeface="Cambria" panose="02040503050406030204" pitchFamily="18" charset="0"/>
                <a:ea typeface="Cambria" panose="02040503050406030204" pitchFamily="18" charset="0"/>
              </a:rPr>
              <a:t>32 documents (13%) without any transcribed character</a:t>
            </a:r>
            <a:endParaRPr lang="pt-PT" sz="2000" dirty="0">
              <a:solidFill>
                <a:schemeClr val="tx1">
                  <a:lumMod val="85000"/>
                  <a:lumOff val="15000"/>
                </a:schemeClr>
              </a:solidFill>
              <a:latin typeface="Cambria" panose="02040503050406030204" pitchFamily="18" charset="0"/>
              <a:ea typeface="Cambria" panose="02040503050406030204" pitchFamily="18" charset="0"/>
            </a:endParaRPr>
          </a:p>
        </p:txBody>
      </p:sp>
      <p:sp>
        <p:nvSpPr>
          <p:cNvPr id="7" name="Título 1">
            <a:extLst>
              <a:ext uri="{FF2B5EF4-FFF2-40B4-BE49-F238E27FC236}">
                <a16:creationId xmlns:a16="http://schemas.microsoft.com/office/drawing/2014/main" id="{BB2EC605-F20D-420A-B209-4DB3732B981E}"/>
              </a:ext>
            </a:extLst>
          </p:cNvPr>
          <p:cNvSpPr txBox="1">
            <a:spLocks/>
          </p:cNvSpPr>
          <p:nvPr/>
        </p:nvSpPr>
        <p:spPr>
          <a:xfrm>
            <a:off x="980902" y="689957"/>
            <a:ext cx="8592098" cy="93662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1A63A0"/>
                </a:solidFill>
                <a:latin typeface="Cambria" panose="02040503050406030204" pitchFamily="18" charset="0"/>
                <a:ea typeface="Cambria" panose="02040503050406030204" pitchFamily="18" charset="0"/>
                <a:cs typeface="+mn-cs"/>
              </a:rPr>
              <a:t>Plant Letters | results</a:t>
            </a:r>
            <a:endParaRPr lang="pt-PT" sz="2800" b="1" dirty="0">
              <a:solidFill>
                <a:srgbClr val="1A63A0"/>
              </a:solidFill>
              <a:latin typeface="Cambria" panose="02040503050406030204" pitchFamily="18" charset="0"/>
              <a:ea typeface="Cambria" panose="02040503050406030204" pitchFamily="18" charset="0"/>
              <a:cs typeface="+mn-cs"/>
            </a:endParaRPr>
          </a:p>
        </p:txBody>
      </p:sp>
      <p:pic>
        <p:nvPicPr>
          <p:cNvPr id="5" name="Imagem 4">
            <a:extLst>
              <a:ext uri="{FF2B5EF4-FFF2-40B4-BE49-F238E27FC236}">
                <a16:creationId xmlns:a16="http://schemas.microsoft.com/office/drawing/2014/main" id="{7EBED96E-4DA8-4872-B53C-399DFD34659C}"/>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2224" t="1731" r="7671"/>
          <a:stretch/>
        </p:blipFill>
        <p:spPr>
          <a:xfrm>
            <a:off x="7944368" y="924112"/>
            <a:ext cx="3266730" cy="5009775"/>
          </a:xfrm>
          <a:prstGeom prst="rect">
            <a:avLst/>
          </a:prstGeom>
        </p:spPr>
      </p:pic>
    </p:spTree>
    <p:extLst>
      <p:ext uri="{BB962C8B-B14F-4D97-AF65-F5344CB8AC3E}">
        <p14:creationId xmlns:p14="http://schemas.microsoft.com/office/powerpoint/2010/main" val="4958444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ira">
  <a:themeElements>
    <a:clrScheme name="Tipo de Madei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ipo de Madeira">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po de Madei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Tipo de Madei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docProps/app.xml><?xml version="1.0" encoding="utf-8"?>
<Properties xmlns="http://schemas.openxmlformats.org/officeDocument/2006/extended-properties" xmlns:vt="http://schemas.openxmlformats.org/officeDocument/2006/docPropsVTypes">
  <Template/>
  <TotalTime>1059</TotalTime>
  <Words>472</Words>
  <Application>Microsoft Office PowerPoint</Application>
  <PresentationFormat>Ecrã Panorâmico</PresentationFormat>
  <Paragraphs>69</Paragraphs>
  <Slides>16</Slides>
  <Notes>2</Notes>
  <HiddenSlides>0</HiddenSlides>
  <MMClips>0</MMClips>
  <ScaleCrop>false</ScaleCrop>
  <HeadingPairs>
    <vt:vector size="6" baseType="variant">
      <vt:variant>
        <vt:lpstr>Tipos de letra usados</vt:lpstr>
      </vt:variant>
      <vt:variant>
        <vt:i4>7</vt:i4>
      </vt:variant>
      <vt:variant>
        <vt:lpstr>Tema</vt:lpstr>
      </vt:variant>
      <vt:variant>
        <vt:i4>1</vt:i4>
      </vt:variant>
      <vt:variant>
        <vt:lpstr>Títulos dos diapositivos</vt:lpstr>
      </vt:variant>
      <vt:variant>
        <vt:i4>16</vt:i4>
      </vt:variant>
    </vt:vector>
  </HeadingPairs>
  <TitlesOfParts>
    <vt:vector size="24" baseType="lpstr">
      <vt:lpstr>Arial</vt:lpstr>
      <vt:lpstr>Calibri</vt:lpstr>
      <vt:lpstr>Cambria</vt:lpstr>
      <vt:lpstr>Gill Sans MT</vt:lpstr>
      <vt:lpstr>Rockwell</vt:lpstr>
      <vt:lpstr>Rockwell Condensed</vt:lpstr>
      <vt:lpstr>Wingdings</vt:lpstr>
      <vt:lpstr>Tipo de Madeira</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ACG</dc:creator>
  <cp:lastModifiedBy>Ana Margarida Dias da Silva</cp:lastModifiedBy>
  <cp:revision>8</cp:revision>
  <dcterms:created xsi:type="dcterms:W3CDTF">2019-07-25T21:44:06Z</dcterms:created>
  <dcterms:modified xsi:type="dcterms:W3CDTF">2023-06-27T10:10:03Z</dcterms:modified>
</cp:coreProperties>
</file>