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EB47AF-6548-44E2-8D56-D2D0D7C91600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6F8111AD-3880-46EA-A019-010A43E6488D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baseline="0" dirty="0"/>
            <a:t>Physical rescue of the archive and curation</a:t>
          </a:r>
          <a:endParaRPr lang="en-US" dirty="0"/>
        </a:p>
      </dgm:t>
    </dgm:pt>
    <dgm:pt modelId="{733E1079-3BB8-4494-927F-CF9C456641CB}" type="parTrans" cxnId="{CAFEDEC3-3A09-4147-BC72-197DF588848B}">
      <dgm:prSet/>
      <dgm:spPr/>
      <dgm:t>
        <a:bodyPr/>
        <a:lstStyle/>
        <a:p>
          <a:endParaRPr lang="en-US"/>
        </a:p>
      </dgm:t>
    </dgm:pt>
    <dgm:pt modelId="{7CF1FAF9-67BA-4AD4-AE53-02F275637B40}" type="sibTrans" cxnId="{CAFEDEC3-3A09-4147-BC72-197DF588848B}">
      <dgm:prSet/>
      <dgm:spPr/>
      <dgm:t>
        <a:bodyPr/>
        <a:lstStyle/>
        <a:p>
          <a:endParaRPr lang="en-US"/>
        </a:p>
      </dgm:t>
    </dgm:pt>
    <dgm:pt modelId="{DDF5DFF2-696A-4D72-A60A-F34F1A41E509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baseline="0" dirty="0"/>
            <a:t>Digitization</a:t>
          </a:r>
          <a:endParaRPr lang="en-US" dirty="0"/>
        </a:p>
      </dgm:t>
    </dgm:pt>
    <dgm:pt modelId="{D4EDC6A4-D83A-4555-B67A-7126C0592D4F}" type="parTrans" cxnId="{E238AADE-ED9D-4F4E-B69E-E1AA4983CE07}">
      <dgm:prSet/>
      <dgm:spPr/>
      <dgm:t>
        <a:bodyPr/>
        <a:lstStyle/>
        <a:p>
          <a:endParaRPr lang="en-US"/>
        </a:p>
      </dgm:t>
    </dgm:pt>
    <dgm:pt modelId="{8030F9AA-51FF-4E85-9EED-8BB65E91FFEF}" type="sibTrans" cxnId="{E238AADE-ED9D-4F4E-B69E-E1AA4983CE07}">
      <dgm:prSet/>
      <dgm:spPr/>
      <dgm:t>
        <a:bodyPr/>
        <a:lstStyle/>
        <a:p>
          <a:endParaRPr lang="en-US"/>
        </a:p>
      </dgm:t>
    </dgm:pt>
    <dgm:pt modelId="{6E97A195-6A22-475E-B066-577632AFD34F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baseline="0" dirty="0"/>
            <a:t>Data extraction applying artificial intelligence (InterPARES)</a:t>
          </a:r>
          <a:endParaRPr lang="en-US" dirty="0"/>
        </a:p>
      </dgm:t>
    </dgm:pt>
    <dgm:pt modelId="{25FEC107-5C85-47A9-AED7-43ACD03DDFA9}" type="parTrans" cxnId="{FCB5A478-B1D9-4AD6-BEC0-E4FC1F7328C8}">
      <dgm:prSet/>
      <dgm:spPr/>
      <dgm:t>
        <a:bodyPr/>
        <a:lstStyle/>
        <a:p>
          <a:endParaRPr lang="en-US"/>
        </a:p>
      </dgm:t>
    </dgm:pt>
    <dgm:pt modelId="{31FB96A5-FC62-46E7-A2E5-E2B4363FBF2C}" type="sibTrans" cxnId="{FCB5A478-B1D9-4AD6-BEC0-E4FC1F7328C8}">
      <dgm:prSet/>
      <dgm:spPr/>
      <dgm:t>
        <a:bodyPr/>
        <a:lstStyle/>
        <a:p>
          <a:endParaRPr lang="en-US"/>
        </a:p>
      </dgm:t>
    </dgm:pt>
    <dgm:pt modelId="{BC5853F9-0EE1-48A1-ACE3-C16534E8A82C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baseline="0" dirty="0"/>
            <a:t>Creation of a museum collection</a:t>
          </a:r>
          <a:endParaRPr lang="en-US" dirty="0"/>
        </a:p>
      </dgm:t>
    </dgm:pt>
    <dgm:pt modelId="{19127E17-4D1C-4454-BDCA-E9506323516A}" type="parTrans" cxnId="{00C201CA-E8FA-425B-A26E-C18CDD6EA4A5}">
      <dgm:prSet/>
      <dgm:spPr/>
      <dgm:t>
        <a:bodyPr/>
        <a:lstStyle/>
        <a:p>
          <a:endParaRPr lang="en-US"/>
        </a:p>
      </dgm:t>
    </dgm:pt>
    <dgm:pt modelId="{333DABDD-7702-46B8-9BAD-E59C94634422}" type="sibTrans" cxnId="{00C201CA-E8FA-425B-A26E-C18CDD6EA4A5}">
      <dgm:prSet/>
      <dgm:spPr/>
      <dgm:t>
        <a:bodyPr/>
        <a:lstStyle/>
        <a:p>
          <a:endParaRPr lang="en-US"/>
        </a:p>
      </dgm:t>
    </dgm:pt>
    <dgm:pt modelId="{6CEFDF8B-5D0E-4B23-BB02-105FEF1D6AA0}" type="pres">
      <dgm:prSet presAssocID="{F8EB47AF-6548-44E2-8D56-D2D0D7C91600}" presName="root" presStyleCnt="0">
        <dgm:presLayoutVars>
          <dgm:dir/>
          <dgm:resizeHandles val="exact"/>
        </dgm:presLayoutVars>
      </dgm:prSet>
      <dgm:spPr/>
    </dgm:pt>
    <dgm:pt modelId="{1D9AD210-D42D-4D3E-A48B-5508008B29C9}" type="pres">
      <dgm:prSet presAssocID="{6F8111AD-3880-46EA-A019-010A43E6488D}" presName="compNode" presStyleCnt="0"/>
      <dgm:spPr/>
    </dgm:pt>
    <dgm:pt modelId="{851F4C6E-3BC1-4843-A95E-60A2FB39DCAD}" type="pres">
      <dgm:prSet presAssocID="{6F8111AD-3880-46EA-A019-010A43E6488D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8DB12B27-9883-4B06-8A20-CB9318717BAF}" type="pres">
      <dgm:prSet presAssocID="{6F8111AD-3880-46EA-A019-010A43E6488D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fe ring"/>
        </a:ext>
      </dgm:extLst>
    </dgm:pt>
    <dgm:pt modelId="{964B596C-3C0E-44F3-B830-06F68674075E}" type="pres">
      <dgm:prSet presAssocID="{6F8111AD-3880-46EA-A019-010A43E6488D}" presName="spaceRect" presStyleCnt="0"/>
      <dgm:spPr/>
    </dgm:pt>
    <dgm:pt modelId="{328AE470-905C-4667-905D-95872CDF9D2E}" type="pres">
      <dgm:prSet presAssocID="{6F8111AD-3880-46EA-A019-010A43E6488D}" presName="textRect" presStyleLbl="revTx" presStyleIdx="0" presStyleCnt="4">
        <dgm:presLayoutVars>
          <dgm:chMax val="1"/>
          <dgm:chPref val="1"/>
        </dgm:presLayoutVars>
      </dgm:prSet>
      <dgm:spPr/>
    </dgm:pt>
    <dgm:pt modelId="{6BF354A7-7DFD-42C2-9BDF-199F152CA711}" type="pres">
      <dgm:prSet presAssocID="{7CF1FAF9-67BA-4AD4-AE53-02F275637B40}" presName="sibTrans" presStyleCnt="0"/>
      <dgm:spPr/>
    </dgm:pt>
    <dgm:pt modelId="{77D1EC75-6452-43A6-903D-CEA4A49B0F7A}" type="pres">
      <dgm:prSet presAssocID="{DDF5DFF2-696A-4D72-A60A-F34F1A41E509}" presName="compNode" presStyleCnt="0"/>
      <dgm:spPr/>
    </dgm:pt>
    <dgm:pt modelId="{8880F20B-8588-4DB0-A376-BA5656630DE2}" type="pres">
      <dgm:prSet presAssocID="{DDF5DFF2-696A-4D72-A60A-F34F1A41E509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2E9187A8-A257-4073-9340-DE9CAABB019C}" type="pres">
      <dgm:prSet presAssocID="{DDF5DFF2-696A-4D72-A60A-F34F1A41E50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o"/>
        </a:ext>
      </dgm:extLst>
    </dgm:pt>
    <dgm:pt modelId="{FCE9548E-F4C9-4CCA-AAF4-EB4F7CFFA399}" type="pres">
      <dgm:prSet presAssocID="{DDF5DFF2-696A-4D72-A60A-F34F1A41E509}" presName="spaceRect" presStyleCnt="0"/>
      <dgm:spPr/>
    </dgm:pt>
    <dgm:pt modelId="{1F89F8BB-1EB0-400F-AE0A-875FD9608E48}" type="pres">
      <dgm:prSet presAssocID="{DDF5DFF2-696A-4D72-A60A-F34F1A41E509}" presName="textRect" presStyleLbl="revTx" presStyleIdx="1" presStyleCnt="4">
        <dgm:presLayoutVars>
          <dgm:chMax val="1"/>
          <dgm:chPref val="1"/>
        </dgm:presLayoutVars>
      </dgm:prSet>
      <dgm:spPr/>
    </dgm:pt>
    <dgm:pt modelId="{AD3C4375-BEF7-43AD-8004-FAF296EDB73B}" type="pres">
      <dgm:prSet presAssocID="{8030F9AA-51FF-4E85-9EED-8BB65E91FFEF}" presName="sibTrans" presStyleCnt="0"/>
      <dgm:spPr/>
    </dgm:pt>
    <dgm:pt modelId="{15E30D5D-3EEF-4EE6-AA4E-CE88187E0BF9}" type="pres">
      <dgm:prSet presAssocID="{6E97A195-6A22-475E-B066-577632AFD34F}" presName="compNode" presStyleCnt="0"/>
      <dgm:spPr/>
    </dgm:pt>
    <dgm:pt modelId="{AD30D86A-0B84-4DFA-8B7F-001E7175DB6D}" type="pres">
      <dgm:prSet presAssocID="{6E97A195-6A22-475E-B066-577632AFD34F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C7CAFEA2-084F-4779-BE4B-54026F317872}" type="pres">
      <dgm:prSet presAssocID="{6E97A195-6A22-475E-B066-577632AFD34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ô"/>
        </a:ext>
      </dgm:extLst>
    </dgm:pt>
    <dgm:pt modelId="{4BCED425-EAC6-476E-9360-0D65C60B8F5E}" type="pres">
      <dgm:prSet presAssocID="{6E97A195-6A22-475E-B066-577632AFD34F}" presName="spaceRect" presStyleCnt="0"/>
      <dgm:spPr/>
    </dgm:pt>
    <dgm:pt modelId="{D67E4367-FA6D-40CC-87E1-71EB81A2B7B3}" type="pres">
      <dgm:prSet presAssocID="{6E97A195-6A22-475E-B066-577632AFD34F}" presName="textRect" presStyleLbl="revTx" presStyleIdx="2" presStyleCnt="4">
        <dgm:presLayoutVars>
          <dgm:chMax val="1"/>
          <dgm:chPref val="1"/>
        </dgm:presLayoutVars>
      </dgm:prSet>
      <dgm:spPr/>
    </dgm:pt>
    <dgm:pt modelId="{D6A52DF3-41AB-48B6-BADC-500EE37BD97A}" type="pres">
      <dgm:prSet presAssocID="{31FB96A5-FC62-46E7-A2E5-E2B4363FBF2C}" presName="sibTrans" presStyleCnt="0"/>
      <dgm:spPr/>
    </dgm:pt>
    <dgm:pt modelId="{53FDDF6F-113C-4EA6-8A94-B0A9D0F51EB2}" type="pres">
      <dgm:prSet presAssocID="{BC5853F9-0EE1-48A1-ACE3-C16534E8A82C}" presName="compNode" presStyleCnt="0"/>
      <dgm:spPr/>
    </dgm:pt>
    <dgm:pt modelId="{670E1A16-4127-4BB3-9192-32FB3F553F0B}" type="pres">
      <dgm:prSet presAssocID="{BC5853F9-0EE1-48A1-ACE3-C16534E8A82C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D902F52D-01AB-46BC-9304-1BF9646D43A3}" type="pres">
      <dgm:prSet presAssocID="{BC5853F9-0EE1-48A1-ACE3-C16534E8A82C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aleta"/>
        </a:ext>
      </dgm:extLst>
    </dgm:pt>
    <dgm:pt modelId="{B543B522-38C3-46F1-9DFF-BFF825295BF0}" type="pres">
      <dgm:prSet presAssocID="{BC5853F9-0EE1-48A1-ACE3-C16534E8A82C}" presName="spaceRect" presStyleCnt="0"/>
      <dgm:spPr/>
    </dgm:pt>
    <dgm:pt modelId="{621E7802-87CA-4E85-AFF3-81517083E70F}" type="pres">
      <dgm:prSet presAssocID="{BC5853F9-0EE1-48A1-ACE3-C16534E8A82C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72049C0F-E6FE-4669-8230-CB1943B90D70}" type="presOf" srcId="{6F8111AD-3880-46EA-A019-010A43E6488D}" destId="{328AE470-905C-4667-905D-95872CDF9D2E}" srcOrd="0" destOrd="0" presId="urn:microsoft.com/office/officeart/2018/5/layout/IconLeafLabelList"/>
    <dgm:cxn modelId="{C90CC86E-8C8C-478B-B9B4-BA2B59A4035F}" type="presOf" srcId="{DDF5DFF2-696A-4D72-A60A-F34F1A41E509}" destId="{1F89F8BB-1EB0-400F-AE0A-875FD9608E48}" srcOrd="0" destOrd="0" presId="urn:microsoft.com/office/officeart/2018/5/layout/IconLeafLabelList"/>
    <dgm:cxn modelId="{19BD2D55-B2A9-4C66-A73D-EF43744054DA}" type="presOf" srcId="{BC5853F9-0EE1-48A1-ACE3-C16534E8A82C}" destId="{621E7802-87CA-4E85-AFF3-81517083E70F}" srcOrd="0" destOrd="0" presId="urn:microsoft.com/office/officeart/2018/5/layout/IconLeafLabelList"/>
    <dgm:cxn modelId="{FCB5A478-B1D9-4AD6-BEC0-E4FC1F7328C8}" srcId="{F8EB47AF-6548-44E2-8D56-D2D0D7C91600}" destId="{6E97A195-6A22-475E-B066-577632AFD34F}" srcOrd="2" destOrd="0" parTransId="{25FEC107-5C85-47A9-AED7-43ACD03DDFA9}" sibTransId="{31FB96A5-FC62-46E7-A2E5-E2B4363FBF2C}"/>
    <dgm:cxn modelId="{3DC9F1B0-EE12-498C-B1C0-2F69CE8214B6}" type="presOf" srcId="{6E97A195-6A22-475E-B066-577632AFD34F}" destId="{D67E4367-FA6D-40CC-87E1-71EB81A2B7B3}" srcOrd="0" destOrd="0" presId="urn:microsoft.com/office/officeart/2018/5/layout/IconLeafLabelList"/>
    <dgm:cxn modelId="{CAFEDEC3-3A09-4147-BC72-197DF588848B}" srcId="{F8EB47AF-6548-44E2-8D56-D2D0D7C91600}" destId="{6F8111AD-3880-46EA-A019-010A43E6488D}" srcOrd="0" destOrd="0" parTransId="{733E1079-3BB8-4494-927F-CF9C456641CB}" sibTransId="{7CF1FAF9-67BA-4AD4-AE53-02F275637B40}"/>
    <dgm:cxn modelId="{00C201CA-E8FA-425B-A26E-C18CDD6EA4A5}" srcId="{F8EB47AF-6548-44E2-8D56-D2D0D7C91600}" destId="{BC5853F9-0EE1-48A1-ACE3-C16534E8A82C}" srcOrd="3" destOrd="0" parTransId="{19127E17-4D1C-4454-BDCA-E9506323516A}" sibTransId="{333DABDD-7702-46B8-9BAD-E59C94634422}"/>
    <dgm:cxn modelId="{0C808ED5-8B49-44A1-9F76-6604B9E99B91}" type="presOf" srcId="{F8EB47AF-6548-44E2-8D56-D2D0D7C91600}" destId="{6CEFDF8B-5D0E-4B23-BB02-105FEF1D6AA0}" srcOrd="0" destOrd="0" presId="urn:microsoft.com/office/officeart/2018/5/layout/IconLeafLabelList"/>
    <dgm:cxn modelId="{E238AADE-ED9D-4F4E-B69E-E1AA4983CE07}" srcId="{F8EB47AF-6548-44E2-8D56-D2D0D7C91600}" destId="{DDF5DFF2-696A-4D72-A60A-F34F1A41E509}" srcOrd="1" destOrd="0" parTransId="{D4EDC6A4-D83A-4555-B67A-7126C0592D4F}" sibTransId="{8030F9AA-51FF-4E85-9EED-8BB65E91FFEF}"/>
    <dgm:cxn modelId="{98657B8C-2259-425A-8ACE-78C1115D0B8B}" type="presParOf" srcId="{6CEFDF8B-5D0E-4B23-BB02-105FEF1D6AA0}" destId="{1D9AD210-D42D-4D3E-A48B-5508008B29C9}" srcOrd="0" destOrd="0" presId="urn:microsoft.com/office/officeart/2018/5/layout/IconLeafLabelList"/>
    <dgm:cxn modelId="{1AE5093F-A60A-417F-9ABE-2C127860FBB9}" type="presParOf" srcId="{1D9AD210-D42D-4D3E-A48B-5508008B29C9}" destId="{851F4C6E-3BC1-4843-A95E-60A2FB39DCAD}" srcOrd="0" destOrd="0" presId="urn:microsoft.com/office/officeart/2018/5/layout/IconLeafLabelList"/>
    <dgm:cxn modelId="{383B1362-B5CF-4CB6-9529-EE28505D613E}" type="presParOf" srcId="{1D9AD210-D42D-4D3E-A48B-5508008B29C9}" destId="{8DB12B27-9883-4B06-8A20-CB9318717BAF}" srcOrd="1" destOrd="0" presId="urn:microsoft.com/office/officeart/2018/5/layout/IconLeafLabelList"/>
    <dgm:cxn modelId="{050B2140-69B0-4FFE-8FA7-2304AC95F73A}" type="presParOf" srcId="{1D9AD210-D42D-4D3E-A48B-5508008B29C9}" destId="{964B596C-3C0E-44F3-B830-06F68674075E}" srcOrd="2" destOrd="0" presId="urn:microsoft.com/office/officeart/2018/5/layout/IconLeafLabelList"/>
    <dgm:cxn modelId="{C6E83374-F489-4F8F-ACD0-07BBABB53092}" type="presParOf" srcId="{1D9AD210-D42D-4D3E-A48B-5508008B29C9}" destId="{328AE470-905C-4667-905D-95872CDF9D2E}" srcOrd="3" destOrd="0" presId="urn:microsoft.com/office/officeart/2018/5/layout/IconLeafLabelList"/>
    <dgm:cxn modelId="{BCC64DDA-8241-4F94-B675-D03761022C03}" type="presParOf" srcId="{6CEFDF8B-5D0E-4B23-BB02-105FEF1D6AA0}" destId="{6BF354A7-7DFD-42C2-9BDF-199F152CA711}" srcOrd="1" destOrd="0" presId="urn:microsoft.com/office/officeart/2018/5/layout/IconLeafLabelList"/>
    <dgm:cxn modelId="{933BFE24-74FB-4A3F-9BC2-467D559CF3DB}" type="presParOf" srcId="{6CEFDF8B-5D0E-4B23-BB02-105FEF1D6AA0}" destId="{77D1EC75-6452-43A6-903D-CEA4A49B0F7A}" srcOrd="2" destOrd="0" presId="urn:microsoft.com/office/officeart/2018/5/layout/IconLeafLabelList"/>
    <dgm:cxn modelId="{DCEC66AC-AF7B-4074-9DB0-951D70B16C1D}" type="presParOf" srcId="{77D1EC75-6452-43A6-903D-CEA4A49B0F7A}" destId="{8880F20B-8588-4DB0-A376-BA5656630DE2}" srcOrd="0" destOrd="0" presId="urn:microsoft.com/office/officeart/2018/5/layout/IconLeafLabelList"/>
    <dgm:cxn modelId="{B8952857-B77A-4BB0-A0FB-ADBE336AAEBC}" type="presParOf" srcId="{77D1EC75-6452-43A6-903D-CEA4A49B0F7A}" destId="{2E9187A8-A257-4073-9340-DE9CAABB019C}" srcOrd="1" destOrd="0" presId="urn:microsoft.com/office/officeart/2018/5/layout/IconLeafLabelList"/>
    <dgm:cxn modelId="{1142297D-BA33-4C1F-AE6F-040B7CD2391C}" type="presParOf" srcId="{77D1EC75-6452-43A6-903D-CEA4A49B0F7A}" destId="{FCE9548E-F4C9-4CCA-AAF4-EB4F7CFFA399}" srcOrd="2" destOrd="0" presId="urn:microsoft.com/office/officeart/2018/5/layout/IconLeafLabelList"/>
    <dgm:cxn modelId="{52B944DC-1BC6-499B-9B4A-EF6C8C461856}" type="presParOf" srcId="{77D1EC75-6452-43A6-903D-CEA4A49B0F7A}" destId="{1F89F8BB-1EB0-400F-AE0A-875FD9608E48}" srcOrd="3" destOrd="0" presId="urn:microsoft.com/office/officeart/2018/5/layout/IconLeafLabelList"/>
    <dgm:cxn modelId="{7FA29A23-2C36-4A0A-8CCC-3BA7040EE679}" type="presParOf" srcId="{6CEFDF8B-5D0E-4B23-BB02-105FEF1D6AA0}" destId="{AD3C4375-BEF7-43AD-8004-FAF296EDB73B}" srcOrd="3" destOrd="0" presId="urn:microsoft.com/office/officeart/2018/5/layout/IconLeafLabelList"/>
    <dgm:cxn modelId="{00D64CA3-8083-4E4F-AEE6-69B187A1912C}" type="presParOf" srcId="{6CEFDF8B-5D0E-4B23-BB02-105FEF1D6AA0}" destId="{15E30D5D-3EEF-4EE6-AA4E-CE88187E0BF9}" srcOrd="4" destOrd="0" presId="urn:microsoft.com/office/officeart/2018/5/layout/IconLeafLabelList"/>
    <dgm:cxn modelId="{E3C3B83C-DEB9-4E05-86F2-91145B46A101}" type="presParOf" srcId="{15E30D5D-3EEF-4EE6-AA4E-CE88187E0BF9}" destId="{AD30D86A-0B84-4DFA-8B7F-001E7175DB6D}" srcOrd="0" destOrd="0" presId="urn:microsoft.com/office/officeart/2018/5/layout/IconLeafLabelList"/>
    <dgm:cxn modelId="{6C86FD52-0799-47D9-9697-F7DDC921A040}" type="presParOf" srcId="{15E30D5D-3EEF-4EE6-AA4E-CE88187E0BF9}" destId="{C7CAFEA2-084F-4779-BE4B-54026F317872}" srcOrd="1" destOrd="0" presId="urn:microsoft.com/office/officeart/2018/5/layout/IconLeafLabelList"/>
    <dgm:cxn modelId="{6964269E-5203-4943-AD7C-C4DE53816CA4}" type="presParOf" srcId="{15E30D5D-3EEF-4EE6-AA4E-CE88187E0BF9}" destId="{4BCED425-EAC6-476E-9360-0D65C60B8F5E}" srcOrd="2" destOrd="0" presId="urn:microsoft.com/office/officeart/2018/5/layout/IconLeafLabelList"/>
    <dgm:cxn modelId="{C5580FE3-3CF1-45A8-9E34-CFD44114138C}" type="presParOf" srcId="{15E30D5D-3EEF-4EE6-AA4E-CE88187E0BF9}" destId="{D67E4367-FA6D-40CC-87E1-71EB81A2B7B3}" srcOrd="3" destOrd="0" presId="urn:microsoft.com/office/officeart/2018/5/layout/IconLeafLabelList"/>
    <dgm:cxn modelId="{20C76923-BB6E-42B5-A8CB-52D8EA8249CB}" type="presParOf" srcId="{6CEFDF8B-5D0E-4B23-BB02-105FEF1D6AA0}" destId="{D6A52DF3-41AB-48B6-BADC-500EE37BD97A}" srcOrd="5" destOrd="0" presId="urn:microsoft.com/office/officeart/2018/5/layout/IconLeafLabelList"/>
    <dgm:cxn modelId="{3C024EE9-5C4C-404B-9A1E-D106A5D491A1}" type="presParOf" srcId="{6CEFDF8B-5D0E-4B23-BB02-105FEF1D6AA0}" destId="{53FDDF6F-113C-4EA6-8A94-B0A9D0F51EB2}" srcOrd="6" destOrd="0" presId="urn:microsoft.com/office/officeart/2018/5/layout/IconLeafLabelList"/>
    <dgm:cxn modelId="{1242AF32-27D7-41C9-899A-8DAAB8863FD6}" type="presParOf" srcId="{53FDDF6F-113C-4EA6-8A94-B0A9D0F51EB2}" destId="{670E1A16-4127-4BB3-9192-32FB3F553F0B}" srcOrd="0" destOrd="0" presId="urn:microsoft.com/office/officeart/2018/5/layout/IconLeafLabelList"/>
    <dgm:cxn modelId="{93EF0859-DC7E-42AB-AF89-A305946B2AA9}" type="presParOf" srcId="{53FDDF6F-113C-4EA6-8A94-B0A9D0F51EB2}" destId="{D902F52D-01AB-46BC-9304-1BF9646D43A3}" srcOrd="1" destOrd="0" presId="urn:microsoft.com/office/officeart/2018/5/layout/IconLeafLabelList"/>
    <dgm:cxn modelId="{50648016-C9B5-4304-9B98-4C163D5521EB}" type="presParOf" srcId="{53FDDF6F-113C-4EA6-8A94-B0A9D0F51EB2}" destId="{B543B522-38C3-46F1-9DFF-BFF825295BF0}" srcOrd="2" destOrd="0" presId="urn:microsoft.com/office/officeart/2018/5/layout/IconLeafLabelList"/>
    <dgm:cxn modelId="{102F27FF-B2A0-4A82-BA9D-3054C0A77205}" type="presParOf" srcId="{53FDDF6F-113C-4EA6-8A94-B0A9D0F51EB2}" destId="{621E7802-87CA-4E85-AFF3-81517083E70F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1F4C6E-3BC1-4843-A95E-60A2FB39DCAD}">
      <dsp:nvSpPr>
        <dsp:cNvPr id="0" name=""/>
        <dsp:cNvSpPr/>
      </dsp:nvSpPr>
      <dsp:spPr>
        <a:xfrm>
          <a:off x="488955" y="490666"/>
          <a:ext cx="1438392" cy="1438392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B12B27-9883-4B06-8A20-CB9318717BAF}">
      <dsp:nvSpPr>
        <dsp:cNvPr id="0" name=""/>
        <dsp:cNvSpPr/>
      </dsp:nvSpPr>
      <dsp:spPr>
        <a:xfrm>
          <a:off x="795498" y="797209"/>
          <a:ext cx="825307" cy="82530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8AE470-905C-4667-905D-95872CDF9D2E}">
      <dsp:nvSpPr>
        <dsp:cNvPr id="0" name=""/>
        <dsp:cNvSpPr/>
      </dsp:nvSpPr>
      <dsp:spPr>
        <a:xfrm>
          <a:off x="29141" y="2377083"/>
          <a:ext cx="235802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 baseline="0" dirty="0"/>
            <a:t>Physical rescue of the archive and curation</a:t>
          </a:r>
          <a:endParaRPr lang="en-US" sz="1200" kern="1200" dirty="0"/>
        </a:p>
      </dsp:txBody>
      <dsp:txXfrm>
        <a:off x="29141" y="2377083"/>
        <a:ext cx="2358020" cy="720000"/>
      </dsp:txXfrm>
    </dsp:sp>
    <dsp:sp modelId="{8880F20B-8588-4DB0-A376-BA5656630DE2}">
      <dsp:nvSpPr>
        <dsp:cNvPr id="0" name=""/>
        <dsp:cNvSpPr/>
      </dsp:nvSpPr>
      <dsp:spPr>
        <a:xfrm>
          <a:off x="3259629" y="490666"/>
          <a:ext cx="1438392" cy="1438392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9187A8-A257-4073-9340-DE9CAABB019C}">
      <dsp:nvSpPr>
        <dsp:cNvPr id="0" name=""/>
        <dsp:cNvSpPr/>
      </dsp:nvSpPr>
      <dsp:spPr>
        <a:xfrm>
          <a:off x="3566172" y="797209"/>
          <a:ext cx="825307" cy="82530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89F8BB-1EB0-400F-AE0A-875FD9608E48}">
      <dsp:nvSpPr>
        <dsp:cNvPr id="0" name=""/>
        <dsp:cNvSpPr/>
      </dsp:nvSpPr>
      <dsp:spPr>
        <a:xfrm>
          <a:off x="2799815" y="2377083"/>
          <a:ext cx="235802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 baseline="0" dirty="0"/>
            <a:t>Digitization</a:t>
          </a:r>
          <a:endParaRPr lang="en-US" sz="1200" kern="1200" dirty="0"/>
        </a:p>
      </dsp:txBody>
      <dsp:txXfrm>
        <a:off x="2799815" y="2377083"/>
        <a:ext cx="2358020" cy="720000"/>
      </dsp:txXfrm>
    </dsp:sp>
    <dsp:sp modelId="{AD30D86A-0B84-4DFA-8B7F-001E7175DB6D}">
      <dsp:nvSpPr>
        <dsp:cNvPr id="0" name=""/>
        <dsp:cNvSpPr/>
      </dsp:nvSpPr>
      <dsp:spPr>
        <a:xfrm>
          <a:off x="6030303" y="490666"/>
          <a:ext cx="1438392" cy="1438392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CAFEA2-084F-4779-BE4B-54026F317872}">
      <dsp:nvSpPr>
        <dsp:cNvPr id="0" name=""/>
        <dsp:cNvSpPr/>
      </dsp:nvSpPr>
      <dsp:spPr>
        <a:xfrm>
          <a:off x="6336845" y="797209"/>
          <a:ext cx="825307" cy="82530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7E4367-FA6D-40CC-87E1-71EB81A2B7B3}">
      <dsp:nvSpPr>
        <dsp:cNvPr id="0" name=""/>
        <dsp:cNvSpPr/>
      </dsp:nvSpPr>
      <dsp:spPr>
        <a:xfrm>
          <a:off x="5570489" y="2377083"/>
          <a:ext cx="235802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 baseline="0" dirty="0"/>
            <a:t>Data extraction applying artificial intelligence (InterPARES)</a:t>
          </a:r>
          <a:endParaRPr lang="en-US" sz="1200" kern="1200" dirty="0"/>
        </a:p>
      </dsp:txBody>
      <dsp:txXfrm>
        <a:off x="5570489" y="2377083"/>
        <a:ext cx="2358020" cy="720000"/>
      </dsp:txXfrm>
    </dsp:sp>
    <dsp:sp modelId="{670E1A16-4127-4BB3-9192-32FB3F553F0B}">
      <dsp:nvSpPr>
        <dsp:cNvPr id="0" name=""/>
        <dsp:cNvSpPr/>
      </dsp:nvSpPr>
      <dsp:spPr>
        <a:xfrm>
          <a:off x="8800977" y="490666"/>
          <a:ext cx="1438392" cy="1438392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02F52D-01AB-46BC-9304-1BF9646D43A3}">
      <dsp:nvSpPr>
        <dsp:cNvPr id="0" name=""/>
        <dsp:cNvSpPr/>
      </dsp:nvSpPr>
      <dsp:spPr>
        <a:xfrm>
          <a:off x="9107519" y="797209"/>
          <a:ext cx="825307" cy="82530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1E7802-87CA-4E85-AFF3-81517083E70F}">
      <dsp:nvSpPr>
        <dsp:cNvPr id="0" name=""/>
        <dsp:cNvSpPr/>
      </dsp:nvSpPr>
      <dsp:spPr>
        <a:xfrm>
          <a:off x="8341163" y="2377083"/>
          <a:ext cx="235802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 baseline="0" dirty="0"/>
            <a:t>Creation of a museum collection</a:t>
          </a:r>
          <a:endParaRPr lang="en-US" sz="1200" kern="1200" dirty="0"/>
        </a:p>
      </dsp:txBody>
      <dsp:txXfrm>
        <a:off x="8341163" y="2377083"/>
        <a:ext cx="235802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0013" y="484479"/>
            <a:ext cx="6911974" cy="2954655"/>
          </a:xfrm>
        </p:spPr>
        <p:txBody>
          <a:bodyPr anchor="b">
            <a:normAutofit/>
          </a:bodyPr>
          <a:lstStyle>
            <a:lvl1pPr algn="ctr">
              <a:defRPr sz="5600" cap="all" spc="-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0013" y="3799133"/>
            <a:ext cx="6911974" cy="1969841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395C5C9-164C-46B3-A87E-7660D39D3106}" type="datetime2">
              <a:rPr lang="en-US" smtClean="0"/>
              <a:t>Tuesday, June 27,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033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000" y="2636838"/>
            <a:ext cx="10728325" cy="31321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5B75179A-1E2B-41AB-B400-4F1B4022FAEE}" type="datetime2">
              <a:rPr lang="en-US" smtClean="0"/>
              <a:t>Tuesday, June 27,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31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40486" y="720000"/>
            <a:ext cx="1477328" cy="5048975"/>
          </a:xfrm>
        </p:spPr>
        <p:txBody>
          <a:bodyPr vert="eaVert">
            <a:norm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838" y="720000"/>
            <a:ext cx="8929614" cy="5048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5681D0F-6595-4F14-8EF3-954CD87C797B}" type="datetime2">
              <a:rPr lang="en-US" smtClean="0"/>
              <a:t>Tuesday, June 27,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177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" y="2541600"/>
            <a:ext cx="10728325" cy="3227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4DDCFF8A-AAF8-4A12-8A91-9CA0EAF6CBB9}" type="datetime2">
              <a:rPr lang="en-US" smtClean="0"/>
              <a:t>Tuesday, June 27,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1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6" cy="2879724"/>
          </a:xfrm>
        </p:spPr>
        <p:txBody>
          <a:bodyPr anchor="b">
            <a:normAutofit/>
          </a:bodyPr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10" y="3858924"/>
            <a:ext cx="10728326" cy="1919076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ABCC25C3-021A-4B0B-8F70-0C181FE1CF45}" type="datetime2">
              <a:rPr lang="en-US" smtClean="0"/>
              <a:t>Tuesday, June 27,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680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8400" y="2541600"/>
            <a:ext cx="5003801" cy="3234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C23D88D-8CEC-4ED9-A53B-5596187D9A16}" type="datetime2">
              <a:rPr lang="en-US" smtClean="0"/>
              <a:t>Tuesday, June 27, 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965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5" cy="673005"/>
          </a:xfrm>
        </p:spPr>
        <p:txBody>
          <a:bodyPr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840698"/>
            <a:ext cx="5015638" cy="565796"/>
          </a:xfrm>
        </p:spPr>
        <p:txBody>
          <a:bodyPr wrap="square"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2541600"/>
            <a:ext cx="5003801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400" y="1840698"/>
            <a:ext cx="5015638" cy="565796"/>
          </a:xfrm>
        </p:spPr>
        <p:txBody>
          <a:bodyPr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4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D2CCD382-DFDA-4722-A27A-59C21AD112F2}" type="datetime2">
              <a:rPr lang="en-US" smtClean="0"/>
              <a:t>Tuesday, June 27, 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96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2F2A30D-1C09-413F-AAB1-38F366000715}" type="datetime2">
              <a:rPr lang="en-US" smtClean="0"/>
              <a:t>Tuesday, June 27, 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444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6DB82B9C-D65E-4F64-95C3-B10F3B00F0D9}" type="datetime2">
              <a:rPr lang="en-US" smtClean="0"/>
              <a:t>Tuesday, June 27, 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405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107463" cy="1477328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188" y="584662"/>
            <a:ext cx="6911974" cy="518431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4800"/>
            </a:lvl1pPr>
            <a:lvl2pPr marL="914400" indent="-457200">
              <a:buFont typeface="Arial" panose="020B0604020202020204" pitchFamily="34" charset="0"/>
              <a:buChar char="•"/>
              <a:defRPr sz="2000"/>
            </a:lvl2pPr>
            <a:lvl3pPr marL="1257300" indent="-342900">
              <a:buFont typeface="Arial" panose="020B0604020202020204" pitchFamily="34" charset="0"/>
              <a:buChar char="•"/>
              <a:defRPr sz="2000"/>
            </a:lvl3pPr>
            <a:lvl4pPr marL="1714500" indent="-342900">
              <a:buFont typeface="Arial" panose="020B0604020202020204" pitchFamily="34" charset="0"/>
              <a:buChar char="•"/>
              <a:defRPr sz="2000"/>
            </a:lvl4pPr>
            <a:lvl5pPr marL="2171700" indent="-342900">
              <a:buFont typeface="Arial" panose="020B0604020202020204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107463" cy="323183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B7F5FDCC-6AAC-4A08-B9E0-3793AB5E64C3}" type="datetime2">
              <a:rPr lang="en-US" smtClean="0"/>
              <a:t>Tuesday, June 27, 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93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095626" cy="1476000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8188" y="728664"/>
            <a:ext cx="6923812" cy="504031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095625" cy="3232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349FE94D-439C-40F1-900E-BC07940E3988}" type="datetime2">
              <a:rPr lang="en-US" smtClean="0"/>
              <a:t>Tuesday, June 27, 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639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646535-AEF6-4883-A4F9-EEC1F8B431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2" cy="147732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541600"/>
            <a:ext cx="10728325" cy="3227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l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8DEA2CF1-0EB2-4673-802D-3371233E4A77}" type="datetime2">
              <a:rPr lang="en-US" smtClean="0"/>
              <a:t>Tuesday, June 27,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ct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5361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62" r:id="rId4"/>
    <p:sldLayoutId id="2147483663" r:id="rId5"/>
    <p:sldLayoutId id="2147483668" r:id="rId6"/>
    <p:sldLayoutId id="2147483664" r:id="rId7"/>
    <p:sldLayoutId id="2147483665" r:id="rId8"/>
    <p:sldLayoutId id="2147483666" r:id="rId9"/>
    <p:sldLayoutId id="2147483667" r:id="rId10"/>
    <p:sldLayoutId id="2147483669" r:id="rId11"/>
  </p:sldLayoutIdLst>
  <p:hf sldNum="0" hdr="0" ftr="0" dt="0"/>
  <p:txStyles>
    <p:titleStyle>
      <a:lvl1pPr algn="l" defTabSz="914400" rtl="0" eaLnBrk="1" latinLnBrk="0" hangingPunct="1">
        <a:lnSpc>
          <a:spcPct val="88000"/>
        </a:lnSpc>
        <a:spcBef>
          <a:spcPct val="0"/>
        </a:spcBef>
        <a:buNone/>
        <a:defRPr sz="4400" kern="1200" cap="none" spc="4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54F3A7E8-6DA9-4C2B-ACC8-475F34DAEA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5B21CDF0-4D24-4190-9285-9016C19C16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5D24054-2E60-79AD-35B7-E3F6C5EDAC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80000" y="1628290"/>
            <a:ext cx="5015638" cy="2075012"/>
          </a:xfrm>
        </p:spPr>
        <p:txBody>
          <a:bodyPr>
            <a:normAutofit fontScale="90000"/>
          </a:bodyPr>
          <a:lstStyle/>
          <a:p>
            <a:r>
              <a:rPr lang="en-US" sz="2200" dirty="0"/>
              <a:t>AREA: Advocacy for the archive and archive processes within the organizations</a:t>
            </a:r>
            <a:br>
              <a:rPr lang="en-US" sz="2200" dirty="0"/>
            </a:br>
            <a:br>
              <a:rPr lang="en-US" sz="2200" dirty="0"/>
            </a:br>
            <a:r>
              <a:rPr lang="en-US" sz="3600" dirty="0"/>
              <a:t>TITLE: Fight and advocacy for the preservation of the archive of the Magnetic Observatory of Tatuoca in the Brazilian Amazon: lessons, restraints, and obstacles.</a:t>
            </a:r>
            <a:br>
              <a:rPr lang="en-US" sz="3600" dirty="0"/>
            </a:br>
            <a:endParaRPr lang="pt-BR" sz="22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19B668A-B5E0-241E-1CC9-463FCB0085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80000" y="3830398"/>
            <a:ext cx="5015638" cy="1219439"/>
          </a:xfrm>
        </p:spPr>
        <p:txBody>
          <a:bodyPr>
            <a:normAutofit/>
          </a:bodyPr>
          <a:lstStyle/>
          <a:p>
            <a:r>
              <a:rPr lang="en-US" b="1" dirty="0"/>
              <a:t>Symposium</a:t>
            </a:r>
          </a:p>
          <a:p>
            <a:r>
              <a:rPr lang="en-US" b="1" dirty="0"/>
              <a:t>on</a:t>
            </a:r>
            <a:r>
              <a:rPr lang="pt-BR" b="1" dirty="0"/>
              <a:t> </a:t>
            </a:r>
            <a:r>
              <a:rPr lang="en-US" b="1" dirty="0"/>
              <a:t>Scientific</a:t>
            </a:r>
            <a:r>
              <a:rPr lang="pt-BR" b="1" dirty="0"/>
              <a:t> Archives</a:t>
            </a:r>
          </a:p>
        </p:txBody>
      </p:sp>
      <p:pic>
        <p:nvPicPr>
          <p:cNvPr id="1026" name="Picture 2" descr="Symposium on Scientific Archives (27-28 June 2023): Overview · Indico">
            <a:extLst>
              <a:ext uri="{FF2B5EF4-FFF2-40B4-BE49-F238E27FC236}">
                <a16:creationId xmlns:a16="http://schemas.microsoft.com/office/drawing/2014/main" id="{3190BA1B-0A40-0119-EC79-EEB9C94790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13" r="18277" b="-1"/>
          <a:stretch/>
        </p:blipFill>
        <p:spPr bwMode="auto">
          <a:xfrm>
            <a:off x="20" y="10"/>
            <a:ext cx="5903704" cy="6857990"/>
          </a:xfrm>
          <a:custGeom>
            <a:avLst/>
            <a:gdLst/>
            <a:ahLst/>
            <a:cxnLst/>
            <a:rect l="l" t="t" r="r" b="b"/>
            <a:pathLst>
              <a:path w="5903724" h="6858000">
                <a:moveTo>
                  <a:pt x="0" y="0"/>
                </a:moveTo>
                <a:lnTo>
                  <a:pt x="5886178" y="0"/>
                </a:lnTo>
                <a:lnTo>
                  <a:pt x="5890522" y="42009"/>
                </a:lnTo>
                <a:cubicBezTo>
                  <a:pt x="5948302" y="788432"/>
                  <a:pt x="5795211" y="5194623"/>
                  <a:pt x="5836720" y="6279216"/>
                </a:cubicBezTo>
                <a:cubicBezTo>
                  <a:pt x="5842686" y="6384211"/>
                  <a:pt x="5845802" y="6526851"/>
                  <a:pt x="5846540" y="6699667"/>
                </a:cubicBezTo>
                <a:lnTo>
                  <a:pt x="5846508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5" name="Group 1034">
            <a:extLst>
              <a:ext uri="{FF2B5EF4-FFF2-40B4-BE49-F238E27FC236}">
                <a16:creationId xmlns:a16="http://schemas.microsoft.com/office/drawing/2014/main" id="{3C9AA14C-80A4-427C-A911-28CD20C56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7909203" y="317452"/>
            <a:ext cx="2117174" cy="588806"/>
            <a:chOff x="4549904" y="5078157"/>
            <a:chExt cx="3023338" cy="840818"/>
          </a:xfrm>
        </p:grpSpPr>
        <p:sp>
          <p:nvSpPr>
            <p:cNvPr id="1036" name="Freeform 80">
              <a:extLst>
                <a:ext uri="{FF2B5EF4-FFF2-40B4-BE49-F238E27FC236}">
                  <a16:creationId xmlns:a16="http://schemas.microsoft.com/office/drawing/2014/main" id="{EF32CDAF-4619-4949-9516-1E042181E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3"/>
                </a:solidFill>
              </a:endParaRPr>
            </a:p>
          </p:txBody>
        </p:sp>
        <p:sp>
          <p:nvSpPr>
            <p:cNvPr id="1037" name="Freeform 84">
              <a:extLst>
                <a:ext uri="{FF2B5EF4-FFF2-40B4-BE49-F238E27FC236}">
                  <a16:creationId xmlns:a16="http://schemas.microsoft.com/office/drawing/2014/main" id="{270C485D-6BA8-4BF7-B72C-2B14A43A66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3"/>
                </a:solidFill>
              </a:endParaRPr>
            </a:p>
          </p:txBody>
        </p:sp>
        <p:sp>
          <p:nvSpPr>
            <p:cNvPr id="1038" name="Freeform 87">
              <a:extLst>
                <a:ext uri="{FF2B5EF4-FFF2-40B4-BE49-F238E27FC236}">
                  <a16:creationId xmlns:a16="http://schemas.microsoft.com/office/drawing/2014/main" id="{79239B91-4327-43B3-AED5-CB9EC1653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040" name="Group 1039">
            <a:extLst>
              <a:ext uri="{FF2B5EF4-FFF2-40B4-BE49-F238E27FC236}">
                <a16:creationId xmlns:a16="http://schemas.microsoft.com/office/drawing/2014/main" id="{F2FD01A0-E6FF-41CD-AEBD-279232B90D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7990093" y="5372723"/>
            <a:ext cx="2088038" cy="719230"/>
            <a:chOff x="4532666" y="505937"/>
            <a:chExt cx="2981730" cy="1027064"/>
          </a:xfrm>
        </p:grpSpPr>
        <p:sp>
          <p:nvSpPr>
            <p:cNvPr id="1041" name="Freeform 78">
              <a:extLst>
                <a:ext uri="{FF2B5EF4-FFF2-40B4-BE49-F238E27FC236}">
                  <a16:creationId xmlns:a16="http://schemas.microsoft.com/office/drawing/2014/main" id="{811C6308-5554-4129-8881-A95AF512C5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4532666" y="754398"/>
              <a:ext cx="694205" cy="713383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3"/>
                </a:solidFill>
              </a:endParaRPr>
            </a:p>
          </p:txBody>
        </p:sp>
        <p:sp>
          <p:nvSpPr>
            <p:cNvPr id="1042" name="Freeform 79">
              <a:extLst>
                <a:ext uri="{FF2B5EF4-FFF2-40B4-BE49-F238E27FC236}">
                  <a16:creationId xmlns:a16="http://schemas.microsoft.com/office/drawing/2014/main" id="{C28F3A03-B53B-433E-8DF7-6B13336D0A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5791465" y="505937"/>
              <a:ext cx="587404" cy="943792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3"/>
                </a:solidFill>
              </a:endParaRPr>
            </a:p>
          </p:txBody>
        </p:sp>
        <p:sp>
          <p:nvSpPr>
            <p:cNvPr id="1043" name="Freeform 85">
              <a:extLst>
                <a:ext uri="{FF2B5EF4-FFF2-40B4-BE49-F238E27FC236}">
                  <a16:creationId xmlns:a16="http://schemas.microsoft.com/office/drawing/2014/main" id="{E990BBBC-E616-4D0E-9917-A6CA72AAEA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7087193" y="757585"/>
              <a:ext cx="427203" cy="775416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9563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FAD20DD8-226D-4D62-BAB2-1EAF04DE1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7" name="Rectangle 2056">
            <a:extLst>
              <a:ext uri="{FF2B5EF4-FFF2-40B4-BE49-F238E27FC236}">
                <a16:creationId xmlns:a16="http://schemas.microsoft.com/office/drawing/2014/main" id="{24F658C5-46DB-4BC3-8ADD-1792C2193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86C143-7602-F1C7-0240-B1943A664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4991961" cy="1477328"/>
          </a:xfrm>
        </p:spPr>
        <p:txBody>
          <a:bodyPr wrap="square" anchor="ctr">
            <a:normAutofit/>
          </a:bodyPr>
          <a:lstStyle/>
          <a:p>
            <a:r>
              <a:rPr lang="en-US" sz="3200" dirty="0"/>
              <a:t>The</a:t>
            </a:r>
            <a:r>
              <a:rPr lang="pt-PT" sz="3200" dirty="0"/>
              <a:t> </a:t>
            </a:r>
            <a:r>
              <a:rPr lang="en-US" sz="3200" dirty="0"/>
              <a:t>Magnetic Observatory of Tatuoca (TTB)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4825672-FB78-21A6-8397-AD09A0488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2541600"/>
            <a:ext cx="5376000" cy="378631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sz="2400" dirty="0"/>
              <a:t>Since 1932 has been a privileged spot to observe geomagnetic phenomena.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In 1957 a permanent observatory was built by Brazil, with the aid of the Polar Year Conference. 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The National Observatory (ON) from Brazil controls this installations, with the aid of the Institute of Geophysics (IG) of the Federal University of Pará (UFPA).</a:t>
            </a:r>
            <a:endParaRPr lang="pt-BR" sz="2400" dirty="0"/>
          </a:p>
        </p:txBody>
      </p:sp>
      <p:pic>
        <p:nvPicPr>
          <p:cNvPr id="4" name="Imagem 3" descr="Uma imagem com ar livre, antena, praia, água&#10;&#10;Descrição gerada automaticamente">
            <a:extLst>
              <a:ext uri="{FF2B5EF4-FFF2-40B4-BE49-F238E27FC236}">
                <a16:creationId xmlns:a16="http://schemas.microsoft.com/office/drawing/2014/main" id="{579A8D15-9F49-2F45-34FD-727DD95F31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3" b="2"/>
          <a:stretch/>
        </p:blipFill>
        <p:spPr>
          <a:xfrm>
            <a:off x="6288276" y="10"/>
            <a:ext cx="5903725" cy="3427190"/>
          </a:xfrm>
          <a:custGeom>
            <a:avLst/>
            <a:gdLst/>
            <a:ahLst/>
            <a:cxnLst/>
            <a:rect l="l" t="t" r="r" b="b"/>
            <a:pathLst>
              <a:path w="5903725" h="3427200">
                <a:moveTo>
                  <a:pt x="17547" y="0"/>
                </a:moveTo>
                <a:lnTo>
                  <a:pt x="5903725" y="0"/>
                </a:lnTo>
                <a:lnTo>
                  <a:pt x="5903725" y="3427200"/>
                </a:lnTo>
                <a:lnTo>
                  <a:pt x="41642" y="3427200"/>
                </a:lnTo>
                <a:lnTo>
                  <a:pt x="34002" y="3033799"/>
                </a:lnTo>
                <a:cubicBezTo>
                  <a:pt x="8141" y="1703374"/>
                  <a:pt x="-15687" y="415221"/>
                  <a:pt x="13203" y="42009"/>
                </a:cubicBezTo>
                <a:close/>
              </a:path>
            </a:pathLst>
          </a:custGeom>
        </p:spPr>
      </p:pic>
      <p:pic>
        <p:nvPicPr>
          <p:cNvPr id="5" name="Picture 2" descr="Geomagnetismo/ Estações Magnéticas — Observatório Nacional">
            <a:extLst>
              <a:ext uri="{FF2B5EF4-FFF2-40B4-BE49-F238E27FC236}">
                <a16:creationId xmlns:a16="http://schemas.microsoft.com/office/drawing/2014/main" id="{4D2FC5A8-1BCE-9650-7401-B4D8A41BFB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7" b="5147"/>
          <a:stretch/>
        </p:blipFill>
        <p:spPr bwMode="auto">
          <a:xfrm>
            <a:off x="7772384" y="3485322"/>
            <a:ext cx="3602432" cy="3372668"/>
          </a:xfrm>
          <a:custGeom>
            <a:avLst/>
            <a:gdLst/>
            <a:ahLst/>
            <a:cxnLst/>
            <a:rect l="l" t="t" r="r" b="b"/>
            <a:pathLst>
              <a:path w="3041003" h="3608388">
                <a:moveTo>
                  <a:pt x="0" y="3608388"/>
                </a:moveTo>
                <a:lnTo>
                  <a:pt x="3008928" y="3608388"/>
                </a:lnTo>
                <a:lnTo>
                  <a:pt x="3010299" y="3485156"/>
                </a:lnTo>
                <a:cubicBezTo>
                  <a:pt x="3013149" y="3282573"/>
                  <a:pt x="3017474" y="3115716"/>
                  <a:pt x="3023912" y="3000268"/>
                </a:cubicBezTo>
                <a:cubicBezTo>
                  <a:pt x="3054432" y="2589788"/>
                  <a:pt x="3039172" y="1392554"/>
                  <a:pt x="3016282" y="240930"/>
                </a:cubicBezTo>
                <a:lnTo>
                  <a:pt x="3011292" y="0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133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1" name="Rectangle 3080">
            <a:extLst>
              <a:ext uri="{FF2B5EF4-FFF2-40B4-BE49-F238E27FC236}">
                <a16:creationId xmlns:a16="http://schemas.microsoft.com/office/drawing/2014/main" id="{57FD0D75-1382-4CB8-BFB1-972F6DF554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B45424FD-F6A1-4096-9DD4-4411854956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5024A97-3E25-6D13-C8BA-21B526741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4991961" cy="14760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What is special about Tatuoca?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FA96081-D89D-2C5F-7A16-8DBE87A82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2552700"/>
            <a:ext cx="4991962" cy="321627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pt-PT" sz="1900" dirty="0"/>
              <a:t>1</a:t>
            </a:r>
            <a:r>
              <a:rPr lang="en-US" sz="1900" dirty="0"/>
              <a:t>. Observatories at the equator are scarce due to economic and scientific restrictions of the countries located on that area.</a:t>
            </a:r>
          </a:p>
          <a:p>
            <a:pPr>
              <a:lnSpc>
                <a:spcPct val="110000"/>
              </a:lnSpc>
            </a:pPr>
            <a:r>
              <a:rPr lang="en-US" sz="1900" dirty="0"/>
              <a:t>2. The observatory is located under the Equatorial Electrojet.</a:t>
            </a:r>
          </a:p>
          <a:p>
            <a:pPr>
              <a:lnSpc>
                <a:spcPct val="110000"/>
              </a:lnSpc>
            </a:pPr>
            <a:r>
              <a:rPr lang="en-US" sz="1900" dirty="0"/>
              <a:t>3. The observatory is on the way od the displacement of the South Atlantic Magnetic Anomaly.</a:t>
            </a:r>
          </a:p>
          <a:p>
            <a:pPr>
              <a:lnSpc>
                <a:spcPct val="110000"/>
              </a:lnSpc>
            </a:pPr>
            <a:endParaRPr lang="pt-BR" sz="1900" dirty="0"/>
          </a:p>
        </p:txBody>
      </p:sp>
      <p:sp useBgFill="1">
        <p:nvSpPr>
          <p:cNvPr id="3085" name="Freeform: Shape 3084">
            <a:extLst>
              <a:ext uri="{FF2B5EF4-FFF2-40B4-BE49-F238E27FC236}">
                <a16:creationId xmlns:a16="http://schemas.microsoft.com/office/drawing/2014/main" id="{D7E55FD5-B961-45FE-A940-4A462DE8CB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 flipV="1">
            <a:off x="5867335" y="533334"/>
            <a:ext cx="6858000" cy="5791331"/>
          </a:xfrm>
          <a:custGeom>
            <a:avLst/>
            <a:gdLst>
              <a:gd name="connsiteX0" fmla="*/ 6858000 w 6858000"/>
              <a:gd name="connsiteY0" fmla="*/ 14535 h 5791331"/>
              <a:gd name="connsiteX1" fmla="*/ 6858000 w 6858000"/>
              <a:gd name="connsiteY1" fmla="*/ 5791331 h 5791331"/>
              <a:gd name="connsiteX2" fmla="*/ 0 w 6858000"/>
              <a:gd name="connsiteY2" fmla="*/ 5791330 h 5791331"/>
              <a:gd name="connsiteX3" fmla="*/ 0 w 6858000"/>
              <a:gd name="connsiteY3" fmla="*/ 0 h 5791331"/>
              <a:gd name="connsiteX4" fmla="*/ 145832 w 6858000"/>
              <a:gd name="connsiteY4" fmla="*/ 1175 h 5791331"/>
              <a:gd name="connsiteX5" fmla="*/ 2611132 w 6858000"/>
              <a:gd name="connsiteY5" fmla="*/ 48625 h 5791331"/>
              <a:gd name="connsiteX6" fmla="*/ 6643031 w 6858000"/>
              <a:gd name="connsiteY6" fmla="*/ 15010 h 5791331"/>
              <a:gd name="connsiteX0" fmla="*/ 6858000 w 6858000"/>
              <a:gd name="connsiteY0" fmla="*/ 14535 h 5791331"/>
              <a:gd name="connsiteX1" fmla="*/ 6858000 w 6858000"/>
              <a:gd name="connsiteY1" fmla="*/ 5791331 h 5791331"/>
              <a:gd name="connsiteX2" fmla="*/ 0 w 6858000"/>
              <a:gd name="connsiteY2" fmla="*/ 5791330 h 5791331"/>
              <a:gd name="connsiteX3" fmla="*/ 0 w 6858000"/>
              <a:gd name="connsiteY3" fmla="*/ 0 h 5791331"/>
              <a:gd name="connsiteX4" fmla="*/ 145832 w 6858000"/>
              <a:gd name="connsiteY4" fmla="*/ 1175 h 5791331"/>
              <a:gd name="connsiteX5" fmla="*/ 2611132 w 6858000"/>
              <a:gd name="connsiteY5" fmla="*/ 48625 h 5791331"/>
              <a:gd name="connsiteX6" fmla="*/ 6643031 w 6858000"/>
              <a:gd name="connsiteY6" fmla="*/ 15010 h 5791331"/>
              <a:gd name="connsiteX7" fmla="*/ 6858000 w 6858000"/>
              <a:gd name="connsiteY7" fmla="*/ 14535 h 5791331"/>
              <a:gd name="connsiteX0" fmla="*/ 6858000 w 6858000"/>
              <a:gd name="connsiteY0" fmla="*/ 14535 h 5791331"/>
              <a:gd name="connsiteX1" fmla="*/ 6858000 w 6858000"/>
              <a:gd name="connsiteY1" fmla="*/ 5791331 h 5791331"/>
              <a:gd name="connsiteX2" fmla="*/ 0 w 6858000"/>
              <a:gd name="connsiteY2" fmla="*/ 5791330 h 5791331"/>
              <a:gd name="connsiteX3" fmla="*/ 0 w 6858000"/>
              <a:gd name="connsiteY3" fmla="*/ 0 h 5791331"/>
              <a:gd name="connsiteX4" fmla="*/ 145832 w 6858000"/>
              <a:gd name="connsiteY4" fmla="*/ 1175 h 5791331"/>
              <a:gd name="connsiteX5" fmla="*/ 2611132 w 6858000"/>
              <a:gd name="connsiteY5" fmla="*/ 48625 h 5791331"/>
              <a:gd name="connsiteX6" fmla="*/ 6643031 w 6858000"/>
              <a:gd name="connsiteY6" fmla="*/ 15010 h 5791331"/>
              <a:gd name="connsiteX7" fmla="*/ 6858000 w 6858000"/>
              <a:gd name="connsiteY7" fmla="*/ 14535 h 5791331"/>
              <a:gd name="connsiteX0" fmla="*/ 6858000 w 6858000"/>
              <a:gd name="connsiteY0" fmla="*/ 14535 h 5791331"/>
              <a:gd name="connsiteX1" fmla="*/ 6858000 w 6858000"/>
              <a:gd name="connsiteY1" fmla="*/ 5791331 h 5791331"/>
              <a:gd name="connsiteX2" fmla="*/ 0 w 6858000"/>
              <a:gd name="connsiteY2" fmla="*/ 5791330 h 5791331"/>
              <a:gd name="connsiteX3" fmla="*/ 0 w 6858000"/>
              <a:gd name="connsiteY3" fmla="*/ 0 h 5791331"/>
              <a:gd name="connsiteX4" fmla="*/ 145832 w 6858000"/>
              <a:gd name="connsiteY4" fmla="*/ 1175 h 5791331"/>
              <a:gd name="connsiteX5" fmla="*/ 2233764 w 6858000"/>
              <a:gd name="connsiteY5" fmla="*/ 19600 h 5791331"/>
              <a:gd name="connsiteX6" fmla="*/ 6643031 w 6858000"/>
              <a:gd name="connsiteY6" fmla="*/ 15010 h 5791331"/>
              <a:gd name="connsiteX7" fmla="*/ 6858000 w 6858000"/>
              <a:gd name="connsiteY7" fmla="*/ 14535 h 5791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5791331">
                <a:moveTo>
                  <a:pt x="6858000" y="14535"/>
                </a:moveTo>
                <a:lnTo>
                  <a:pt x="6858000" y="5791331"/>
                </a:lnTo>
                <a:lnTo>
                  <a:pt x="0" y="5791330"/>
                </a:lnTo>
                <a:lnTo>
                  <a:pt x="0" y="0"/>
                </a:lnTo>
                <a:lnTo>
                  <a:pt x="145832" y="1175"/>
                </a:lnTo>
                <a:lnTo>
                  <a:pt x="2233764" y="19600"/>
                </a:lnTo>
                <a:cubicBezTo>
                  <a:pt x="2933352" y="33230"/>
                  <a:pt x="5032814" y="16325"/>
                  <a:pt x="6643031" y="15010"/>
                </a:cubicBezTo>
                <a:lnTo>
                  <a:pt x="6858000" y="14535"/>
                </a:lnTo>
                <a:close/>
              </a:path>
            </a:pathLst>
          </a:cu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3076" name="Picture 4" descr="South Atlantic Anomaly - Wikipedia">
            <a:extLst>
              <a:ext uri="{FF2B5EF4-FFF2-40B4-BE49-F238E27FC236}">
                <a16:creationId xmlns:a16="http://schemas.microsoft.com/office/drawing/2014/main" id="{A945E652-EEF0-0F26-9F1C-9D1282923B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66847" y="3917336"/>
            <a:ext cx="4105153" cy="2524669"/>
          </a:xfrm>
          <a:custGeom>
            <a:avLst/>
            <a:gdLst/>
            <a:ahLst/>
            <a:cxnLst/>
            <a:rect l="l" t="t" r="r" b="b"/>
            <a:pathLst>
              <a:path w="4295839" h="2524669">
                <a:moveTo>
                  <a:pt x="0" y="0"/>
                </a:moveTo>
                <a:lnTo>
                  <a:pt x="4295839" y="0"/>
                </a:lnTo>
                <a:lnTo>
                  <a:pt x="4295839" y="2524669"/>
                </a:lnTo>
                <a:lnTo>
                  <a:pt x="0" y="252466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quatorial regions are prone to disruptive space weather, new study finds -  AGU Newsroom">
            <a:extLst>
              <a:ext uri="{FF2B5EF4-FFF2-40B4-BE49-F238E27FC236}">
                <a16:creationId xmlns:a16="http://schemas.microsoft.com/office/drawing/2014/main" id="{5B5E2E92-74F0-195E-5117-C61530336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350" y="170699"/>
            <a:ext cx="3433970" cy="3433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1240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C38F0AE-660A-47F0-8626-BCA791FC5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10993A2-6628-4B47-A888-19FCE1A19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9EF7238-7DBC-33BA-967D-663712189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1"/>
            <a:ext cx="3095626" cy="1477328"/>
          </a:xfrm>
        </p:spPr>
        <p:txBody>
          <a:bodyPr>
            <a:normAutofit/>
          </a:bodyPr>
          <a:lstStyle/>
          <a:p>
            <a:r>
              <a:rPr lang="en-US" sz="4800" dirty="0"/>
              <a:t>The scientific archive of Tatuoca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5168EE0-9D8C-2533-3F49-7A4FDD8CF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8540" y="337930"/>
            <a:ext cx="7606748" cy="2193235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US" sz="2400" dirty="0"/>
              <a:t>Between 1957 and 2007 the Observatory produced approximately 32,000 documents, divides into MAGNETOGRAMS, and ABSOLUTE RECORDS.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In 2017  IG called for help to rescue this material as it was abandoned at Museu Goeldi in Belem City.</a:t>
            </a: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C27C1BEB-0B53-40C1-BFC6-73739970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 flipH="1">
            <a:off x="4524373" y="-809624"/>
            <a:ext cx="3143251" cy="12192000"/>
          </a:xfrm>
          <a:custGeom>
            <a:avLst/>
            <a:gdLst>
              <a:gd name="connsiteX0" fmla="*/ 508 w 2932134"/>
              <a:gd name="connsiteY0" fmla="*/ 4431100 h 12192000"/>
              <a:gd name="connsiteX1" fmla="*/ 137030 w 2932134"/>
              <a:gd name="connsiteY1" fmla="*/ 177371 h 12192000"/>
              <a:gd name="connsiteX2" fmla="*/ 145443 w 2932134"/>
              <a:gd name="connsiteY2" fmla="*/ 0 h 12192000"/>
              <a:gd name="connsiteX3" fmla="*/ 2932134 w 2932134"/>
              <a:gd name="connsiteY3" fmla="*/ 0 h 12192000"/>
              <a:gd name="connsiteX4" fmla="*/ 2932133 w 2932134"/>
              <a:gd name="connsiteY4" fmla="*/ 12192000 h 12192000"/>
              <a:gd name="connsiteX5" fmla="*/ 172151 w 2932134"/>
              <a:gd name="connsiteY5" fmla="*/ 12192000 h 12192000"/>
              <a:gd name="connsiteX6" fmla="*/ 169761 w 2932134"/>
              <a:gd name="connsiteY6" fmla="*/ 12180928 h 12192000"/>
              <a:gd name="connsiteX7" fmla="*/ 169761 w 2932134"/>
              <a:gd name="connsiteY7" fmla="*/ 7234593 h 12192000"/>
              <a:gd name="connsiteX8" fmla="*/ 508 w 2932134"/>
              <a:gd name="connsiteY8" fmla="*/ 44311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2134" h="12192000">
                <a:moveTo>
                  <a:pt x="508" y="4431100"/>
                </a:moveTo>
                <a:cubicBezTo>
                  <a:pt x="-7698" y="2846728"/>
                  <a:pt x="85554" y="1238574"/>
                  <a:pt x="137030" y="177371"/>
                </a:cubicBezTo>
                <a:lnTo>
                  <a:pt x="145443" y="0"/>
                </a:lnTo>
                <a:lnTo>
                  <a:pt x="2932134" y="0"/>
                </a:lnTo>
                <a:lnTo>
                  <a:pt x="2932133" y="12192000"/>
                </a:lnTo>
                <a:lnTo>
                  <a:pt x="172151" y="12192000"/>
                </a:lnTo>
                <a:lnTo>
                  <a:pt x="169761" y="12180928"/>
                </a:lnTo>
                <a:cubicBezTo>
                  <a:pt x="169761" y="11800439"/>
                  <a:pt x="169761" y="10278492"/>
                  <a:pt x="169761" y="7234593"/>
                </a:cubicBezTo>
                <a:cubicBezTo>
                  <a:pt x="50398" y="6402277"/>
                  <a:pt x="5637" y="5421334"/>
                  <a:pt x="508" y="4431100"/>
                </a:cubicBez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2B174AD-50AC-0C8B-5679-E3B17E64AA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t="13687" b="3864"/>
          <a:stretch/>
        </p:blipFill>
        <p:spPr bwMode="auto">
          <a:xfrm>
            <a:off x="595513" y="2644544"/>
            <a:ext cx="5248396" cy="3245436"/>
          </a:xfrm>
          <a:custGeom>
            <a:avLst/>
            <a:gdLst/>
            <a:ahLst/>
            <a:cxnLst/>
            <a:rect l="l" t="t" r="r" b="b"/>
            <a:pathLst>
              <a:path w="5248396" h="3245436">
                <a:moveTo>
                  <a:pt x="2983219" y="25"/>
                </a:moveTo>
                <a:cubicBezTo>
                  <a:pt x="3804299" y="-1722"/>
                  <a:pt x="4514018" y="90213"/>
                  <a:pt x="4900118" y="514090"/>
                </a:cubicBezTo>
                <a:cubicBezTo>
                  <a:pt x="5508369" y="1182086"/>
                  <a:pt x="5357962" y="3139882"/>
                  <a:pt x="4146352" y="3188354"/>
                </a:cubicBezTo>
                <a:cubicBezTo>
                  <a:pt x="3699712" y="3250178"/>
                  <a:pt x="3631930" y="3248995"/>
                  <a:pt x="3254286" y="3242404"/>
                </a:cubicBezTo>
                <a:cubicBezTo>
                  <a:pt x="2595831" y="3230910"/>
                  <a:pt x="2304986" y="3245916"/>
                  <a:pt x="1704630" y="3235437"/>
                </a:cubicBezTo>
                <a:cubicBezTo>
                  <a:pt x="-513335" y="3226512"/>
                  <a:pt x="-526880" y="118118"/>
                  <a:pt x="1430854" y="52881"/>
                </a:cubicBezTo>
                <a:cubicBezTo>
                  <a:pt x="1957833" y="35846"/>
                  <a:pt x="2490571" y="1073"/>
                  <a:pt x="2983219" y="25"/>
                </a:cubicBezTo>
                <a:close/>
              </a:path>
            </a:pathLst>
          </a:custGeom>
          <a:noFill/>
        </p:spPr>
      </p:pic>
      <p:pic>
        <p:nvPicPr>
          <p:cNvPr id="5" name="Picture 2" descr="C:\Users\HP\Dropbox\UFPA\Extensão\Projetos\Projeto Tatuoca\Imagens\IMG_20190103_113414972.jpg">
            <a:extLst>
              <a:ext uri="{FF2B5EF4-FFF2-40B4-BE49-F238E27FC236}">
                <a16:creationId xmlns:a16="http://schemas.microsoft.com/office/drawing/2014/main" id="{837E00A8-43C1-1B9E-BBA6-CD5445EC45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l="545" r="7071" b="-1"/>
          <a:stretch/>
        </p:blipFill>
        <p:spPr bwMode="auto">
          <a:xfrm>
            <a:off x="6189964" y="2691745"/>
            <a:ext cx="5337945" cy="3250163"/>
          </a:xfrm>
          <a:custGeom>
            <a:avLst/>
            <a:gdLst/>
            <a:ahLst/>
            <a:cxnLst/>
            <a:rect l="l" t="t" r="r" b="b"/>
            <a:pathLst>
              <a:path w="5337945" h="3250163">
                <a:moveTo>
                  <a:pt x="1917442" y="13"/>
                </a:moveTo>
                <a:cubicBezTo>
                  <a:pt x="2496512" y="346"/>
                  <a:pt x="3762377" y="7612"/>
                  <a:pt x="3896424" y="21471"/>
                </a:cubicBezTo>
                <a:cubicBezTo>
                  <a:pt x="4061405" y="38529"/>
                  <a:pt x="4683810" y="177196"/>
                  <a:pt x="4892573" y="482583"/>
                </a:cubicBezTo>
                <a:cubicBezTo>
                  <a:pt x="5089738" y="678517"/>
                  <a:pt x="5330512" y="1152814"/>
                  <a:pt x="5337644" y="1561409"/>
                </a:cubicBezTo>
                <a:cubicBezTo>
                  <a:pt x="5348255" y="2169318"/>
                  <a:pt x="5076281" y="2682471"/>
                  <a:pt x="4981700" y="2813716"/>
                </a:cubicBezTo>
                <a:cubicBezTo>
                  <a:pt x="4887118" y="2944961"/>
                  <a:pt x="4445989" y="3201880"/>
                  <a:pt x="3952089" y="3210501"/>
                </a:cubicBezTo>
                <a:cubicBezTo>
                  <a:pt x="3661560" y="3215572"/>
                  <a:pt x="2044455" y="3253767"/>
                  <a:pt x="1695646" y="3249887"/>
                </a:cubicBezTo>
                <a:cubicBezTo>
                  <a:pt x="1356521" y="3245838"/>
                  <a:pt x="657338" y="3148386"/>
                  <a:pt x="450488" y="2952621"/>
                </a:cubicBezTo>
                <a:cubicBezTo>
                  <a:pt x="154566" y="2648755"/>
                  <a:pt x="12724" y="2292356"/>
                  <a:pt x="199" y="1574824"/>
                </a:cubicBezTo>
                <a:cubicBezTo>
                  <a:pt x="-5019" y="1275853"/>
                  <a:pt x="92114" y="735845"/>
                  <a:pt x="377425" y="431802"/>
                </a:cubicBezTo>
                <a:cubicBezTo>
                  <a:pt x="672246" y="117624"/>
                  <a:pt x="1154722" y="9515"/>
                  <a:pt x="1648622" y="894"/>
                </a:cubicBezTo>
                <a:cubicBezTo>
                  <a:pt x="1686754" y="228"/>
                  <a:pt x="1783810" y="-64"/>
                  <a:pt x="1917442" y="13"/>
                </a:cubicBez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2137462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A4AAB5-319C-5F60-08AC-A6B872CC7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documents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C5AFFBF-C6AD-82A2-2ED1-E8DFA2D79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7547" y="580277"/>
            <a:ext cx="8496887" cy="1096120"/>
          </a:xfrm>
        </p:spPr>
        <p:txBody>
          <a:bodyPr/>
          <a:lstStyle/>
          <a:p>
            <a:r>
              <a:rPr lang="en-US" dirty="0"/>
              <a:t>Main documents are MAGNETOGRAMS 52 x 25 cm (A2) and diaries of ABSOLUTER RECORDS organized in books.</a:t>
            </a:r>
          </a:p>
        </p:txBody>
      </p:sp>
      <p:pic>
        <p:nvPicPr>
          <p:cNvPr id="4" name="Google Shape;162;p12">
            <a:extLst>
              <a:ext uri="{FF2B5EF4-FFF2-40B4-BE49-F238E27FC236}">
                <a16:creationId xmlns:a16="http://schemas.microsoft.com/office/drawing/2014/main" id="{FE0033DE-8252-D32D-7B2E-50198A16233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67871" y="1869999"/>
            <a:ext cx="3341519" cy="4597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82;p15">
            <a:extLst>
              <a:ext uri="{FF2B5EF4-FFF2-40B4-BE49-F238E27FC236}">
                <a16:creationId xmlns:a16="http://schemas.microsoft.com/office/drawing/2014/main" id="{A18AA077-F111-36E4-C05E-D91FDCC93E1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4200939" y="2002292"/>
            <a:ext cx="7765773" cy="3682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6158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2BFB0E95-9CAE-4968-A118-2B9F7C8BBB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0BBC371-361C-45F7-9235-C3252E336B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B9A3F2-97B9-92FB-5A90-D5E9041FB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2" cy="681586"/>
          </a:xfrm>
        </p:spPr>
        <p:txBody>
          <a:bodyPr wrap="square">
            <a:normAutofit/>
          </a:bodyPr>
          <a:lstStyle/>
          <a:p>
            <a:r>
              <a:rPr lang="en-US" dirty="0"/>
              <a:t>Levels of the project</a:t>
            </a:r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4172FA92-6FD3-495F-95A0-4FD85861D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0" y="1734458"/>
            <a:ext cx="12191501" cy="5123544"/>
          </a:xfrm>
          <a:custGeom>
            <a:avLst/>
            <a:gdLst>
              <a:gd name="connsiteX0" fmla="*/ 9255953 w 12191501"/>
              <a:gd name="connsiteY0" fmla="*/ 0 h 4430825"/>
              <a:gd name="connsiteX1" fmla="*/ 10762189 w 12191501"/>
              <a:gd name="connsiteY1" fmla="*/ 67992 h 4430825"/>
              <a:gd name="connsiteX2" fmla="*/ 11364025 w 12191501"/>
              <a:gd name="connsiteY2" fmla="*/ 57486 h 4430825"/>
              <a:gd name="connsiteX3" fmla="*/ 12096632 w 12191501"/>
              <a:gd name="connsiteY3" fmla="*/ 44699 h 4430825"/>
              <a:gd name="connsiteX4" fmla="*/ 12191501 w 12191501"/>
              <a:gd name="connsiteY4" fmla="*/ 43042 h 4430825"/>
              <a:gd name="connsiteX5" fmla="*/ 12191501 w 12191501"/>
              <a:gd name="connsiteY5" fmla="*/ 4430825 h 4430825"/>
              <a:gd name="connsiteX6" fmla="*/ 0 w 12191501"/>
              <a:gd name="connsiteY6" fmla="*/ 4430825 h 4430825"/>
              <a:gd name="connsiteX7" fmla="*/ 10182 w 12191501"/>
              <a:gd name="connsiteY7" fmla="*/ 95053 h 4430825"/>
              <a:gd name="connsiteX8" fmla="*/ 70972 w 12191501"/>
              <a:gd name="connsiteY8" fmla="*/ 97164 h 4430825"/>
              <a:gd name="connsiteX9" fmla="*/ 1281624 w 12191501"/>
              <a:gd name="connsiteY9" fmla="*/ 139193 h 4430825"/>
              <a:gd name="connsiteX10" fmla="*/ 2485297 w 12191501"/>
              <a:gd name="connsiteY10" fmla="*/ 118183 h 4430825"/>
              <a:gd name="connsiteX11" fmla="*/ 3237591 w 12191501"/>
              <a:gd name="connsiteY11" fmla="*/ 105051 h 4430825"/>
              <a:gd name="connsiteX12" fmla="*/ 3989887 w 12191501"/>
              <a:gd name="connsiteY12" fmla="*/ 91920 h 4430825"/>
              <a:gd name="connsiteX13" fmla="*/ 9255953 w 12191501"/>
              <a:gd name="connsiteY13" fmla="*/ 0 h 443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1501" h="4430825">
                <a:moveTo>
                  <a:pt x="9255953" y="0"/>
                </a:moveTo>
                <a:cubicBezTo>
                  <a:pt x="10762189" y="67992"/>
                  <a:pt x="10762189" y="67992"/>
                  <a:pt x="10762189" y="67992"/>
                </a:cubicBezTo>
                <a:cubicBezTo>
                  <a:pt x="11364025" y="57486"/>
                  <a:pt x="11364025" y="57486"/>
                  <a:pt x="11364025" y="57486"/>
                </a:cubicBezTo>
                <a:cubicBezTo>
                  <a:pt x="11589714" y="53547"/>
                  <a:pt x="11836561" y="49238"/>
                  <a:pt x="12096632" y="44699"/>
                </a:cubicBezTo>
                <a:lnTo>
                  <a:pt x="12191501" y="43042"/>
                </a:lnTo>
                <a:lnTo>
                  <a:pt x="12191501" y="4430825"/>
                </a:lnTo>
                <a:lnTo>
                  <a:pt x="0" y="4430825"/>
                </a:lnTo>
                <a:lnTo>
                  <a:pt x="10182" y="95053"/>
                </a:lnTo>
                <a:lnTo>
                  <a:pt x="70972" y="97164"/>
                </a:lnTo>
                <a:cubicBezTo>
                  <a:pt x="1281624" y="139193"/>
                  <a:pt x="1281624" y="139193"/>
                  <a:pt x="1281624" y="139193"/>
                </a:cubicBezTo>
                <a:cubicBezTo>
                  <a:pt x="2485297" y="118183"/>
                  <a:pt x="2485297" y="118183"/>
                  <a:pt x="2485297" y="118183"/>
                </a:cubicBezTo>
                <a:cubicBezTo>
                  <a:pt x="2786215" y="112930"/>
                  <a:pt x="2936672" y="110304"/>
                  <a:pt x="3237591" y="105051"/>
                </a:cubicBezTo>
                <a:cubicBezTo>
                  <a:pt x="3538508" y="99800"/>
                  <a:pt x="3839426" y="94546"/>
                  <a:pt x="3989887" y="91920"/>
                </a:cubicBezTo>
                <a:cubicBezTo>
                  <a:pt x="9255953" y="0"/>
                  <a:pt x="9255953" y="0"/>
                  <a:pt x="9255953" y="0"/>
                </a:cubicBezTo>
                <a:close/>
              </a:path>
            </a:pathLst>
          </a:cu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graphicFrame>
        <p:nvGraphicFramePr>
          <p:cNvPr id="15" name="Marcador de Posição de Conteúdo 2">
            <a:extLst>
              <a:ext uri="{FF2B5EF4-FFF2-40B4-BE49-F238E27FC236}">
                <a16:creationId xmlns:a16="http://schemas.microsoft.com/office/drawing/2014/main" id="{681FA69F-17DF-04B9-C0F2-64BB69FBBF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3678877"/>
              </p:ext>
            </p:extLst>
          </p:nvPr>
        </p:nvGraphicFramePr>
        <p:xfrm>
          <a:off x="720725" y="2541588"/>
          <a:ext cx="10728325" cy="3587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1660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5" name="Rectangle 4104">
            <a:extLst>
              <a:ext uri="{FF2B5EF4-FFF2-40B4-BE49-F238E27FC236}">
                <a16:creationId xmlns:a16="http://schemas.microsoft.com/office/drawing/2014/main" id="{FDCEAA36-5D1B-4016-A467-F6FE59148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07" name="Rectangle 4106">
            <a:extLst>
              <a:ext uri="{FF2B5EF4-FFF2-40B4-BE49-F238E27FC236}">
                <a16:creationId xmlns:a16="http://schemas.microsoft.com/office/drawing/2014/main" id="{E3DFEFFB-1DD0-47F7-AFB6-3DB9A0063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72F4543-6417-830C-49CE-2CFC5E3B0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3095626" cy="1476000"/>
          </a:xfrm>
        </p:spPr>
        <p:txBody>
          <a:bodyPr>
            <a:normAutofit/>
          </a:bodyPr>
          <a:lstStyle/>
          <a:p>
            <a:r>
              <a:rPr lang="en-US" dirty="0"/>
              <a:t>Restraints and obstacles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9C28E6C-D5E9-CE41-389A-9DDB1C877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9724" y="633598"/>
            <a:ext cx="5848143" cy="5488906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2400" baseline="0" dirty="0"/>
              <a:t>1. Physical rescue of the archive and curation</a:t>
            </a:r>
          </a:p>
          <a:p>
            <a:pPr lvl="1">
              <a:lnSpc>
                <a:spcPct val="110000"/>
              </a:lnSpc>
            </a:pPr>
            <a:r>
              <a:rPr lang="en-US" sz="2400" dirty="0"/>
              <a:t>Number of effective collaborators</a:t>
            </a:r>
          </a:p>
          <a:p>
            <a:pPr lvl="1">
              <a:lnSpc>
                <a:spcPct val="110000"/>
              </a:lnSpc>
            </a:pPr>
            <a:r>
              <a:rPr lang="en-US" sz="2400" dirty="0"/>
              <a:t>Unexpected pandemics</a:t>
            </a:r>
          </a:p>
          <a:p>
            <a:pPr lvl="1">
              <a:lnSpc>
                <a:spcPct val="110000"/>
              </a:lnSpc>
            </a:pPr>
            <a:r>
              <a:rPr lang="en-US" sz="2400" dirty="0"/>
              <a:t>Box design and materials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pt-PT" sz="2400" dirty="0"/>
              <a:t>2. </a:t>
            </a:r>
            <a:r>
              <a:rPr lang="en-US" sz="2400" baseline="0" dirty="0"/>
              <a:t>Digitization</a:t>
            </a:r>
          </a:p>
          <a:p>
            <a:pPr lvl="1">
              <a:lnSpc>
                <a:spcPct val="110000"/>
              </a:lnSpc>
            </a:pPr>
            <a:r>
              <a:rPr lang="en-US" sz="2400" dirty="0"/>
              <a:t>Technical knowledge and experience</a:t>
            </a:r>
          </a:p>
          <a:p>
            <a:pPr lvl="1">
              <a:lnSpc>
                <a:spcPct val="110000"/>
              </a:lnSpc>
            </a:pPr>
            <a:r>
              <a:rPr lang="en-US" sz="2400" dirty="0"/>
              <a:t>Resources for equipment acquisition</a:t>
            </a:r>
          </a:p>
          <a:p>
            <a:pPr lvl="1">
              <a:lnSpc>
                <a:spcPct val="110000"/>
              </a:lnSpc>
            </a:pPr>
            <a:r>
              <a:rPr lang="en-US" sz="2400" dirty="0"/>
              <a:t>Access to reliable suppliers</a:t>
            </a:r>
          </a:p>
          <a:p>
            <a:pPr lvl="1">
              <a:lnSpc>
                <a:spcPct val="110000"/>
              </a:lnSpc>
            </a:pPr>
            <a:r>
              <a:rPr lang="en-US" sz="2400" dirty="0"/>
              <a:t>Costs of transport and importing</a:t>
            </a:r>
          </a:p>
          <a:p>
            <a:pPr lvl="1">
              <a:lnSpc>
                <a:spcPct val="110000"/>
              </a:lnSpc>
            </a:pPr>
            <a:r>
              <a:rPr lang="en-US" sz="2400" dirty="0"/>
              <a:t>Access and cost of maintenance </a:t>
            </a:r>
          </a:p>
          <a:p>
            <a:pPr lvl="1">
              <a:lnSpc>
                <a:spcPct val="110000"/>
              </a:lnSpc>
            </a:pPr>
            <a:endParaRPr lang="pt-BR" sz="2400" dirty="0"/>
          </a:p>
          <a:p>
            <a:pPr marL="0" indent="0">
              <a:lnSpc>
                <a:spcPct val="110000"/>
              </a:lnSpc>
              <a:buNone/>
            </a:pPr>
            <a:endParaRPr lang="pt-PT" sz="2400" dirty="0"/>
          </a:p>
          <a:p>
            <a:pPr>
              <a:lnSpc>
                <a:spcPct val="110000"/>
              </a:lnSpc>
            </a:pPr>
            <a:endParaRPr lang="pt-BR" sz="2400" dirty="0"/>
          </a:p>
        </p:txBody>
      </p:sp>
      <p:pic>
        <p:nvPicPr>
          <p:cNvPr id="4098" name="Picture 2" descr="Contex SD One MF 24 Large Format Scanner - Design Supply">
            <a:extLst>
              <a:ext uri="{FF2B5EF4-FFF2-40B4-BE49-F238E27FC236}">
                <a16:creationId xmlns:a16="http://schemas.microsoft.com/office/drawing/2014/main" id="{9AC8E0B8-22E4-0AF8-AB9D-7F9D35551D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92279" y="1733899"/>
            <a:ext cx="4294588" cy="1769370"/>
          </a:xfrm>
          <a:custGeom>
            <a:avLst/>
            <a:gdLst/>
            <a:ahLst/>
            <a:cxnLst/>
            <a:rect l="l" t="t" r="r" b="b"/>
            <a:pathLst>
              <a:path w="3344401" h="3502800">
                <a:moveTo>
                  <a:pt x="0" y="0"/>
                </a:moveTo>
                <a:lnTo>
                  <a:pt x="3344401" y="0"/>
                </a:lnTo>
                <a:lnTo>
                  <a:pt x="3344401" y="3502800"/>
                </a:lnTo>
                <a:lnTo>
                  <a:pt x="0" y="35028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hotography Copy Holder, Mag Stand, Desktop Magnetic Document Holder for  Your Quick Copying with Your Digital Camera or Phone - International Stand  Co., Inc.">
            <a:extLst>
              <a:ext uri="{FF2B5EF4-FFF2-40B4-BE49-F238E27FC236}">
                <a16:creationId xmlns:a16="http://schemas.microsoft.com/office/drawing/2014/main" id="{1DBFEC03-8592-D21A-B0CD-B49F49188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2688" y="4090766"/>
            <a:ext cx="2803160" cy="2333631"/>
          </a:xfrm>
          <a:custGeom>
            <a:avLst/>
            <a:gdLst/>
            <a:ahLst/>
            <a:cxnLst/>
            <a:rect l="l" t="t" r="r" b="b"/>
            <a:pathLst>
              <a:path w="3344400" h="3502800">
                <a:moveTo>
                  <a:pt x="0" y="0"/>
                </a:moveTo>
                <a:lnTo>
                  <a:pt x="3344400" y="0"/>
                </a:lnTo>
                <a:lnTo>
                  <a:pt x="3344400" y="3502800"/>
                </a:lnTo>
                <a:lnTo>
                  <a:pt x="0" y="35028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oogle Shape;237;p23">
            <a:extLst>
              <a:ext uri="{FF2B5EF4-FFF2-40B4-BE49-F238E27FC236}">
                <a16:creationId xmlns:a16="http://schemas.microsoft.com/office/drawing/2014/main" id="{AF4CBD2E-E475-2740-BC64-6D68B96A96F4}"/>
              </a:ext>
            </a:extLst>
          </p:cNvPr>
          <p:cNvPicPr preferRelativeResize="0"/>
          <p:nvPr/>
        </p:nvPicPr>
        <p:blipFill rotWithShape="1">
          <a:blip r:embed="rId4"/>
          <a:stretch/>
        </p:blipFill>
        <p:spPr>
          <a:xfrm>
            <a:off x="9291484" y="3905031"/>
            <a:ext cx="2795383" cy="2519366"/>
          </a:xfrm>
          <a:custGeom>
            <a:avLst/>
            <a:gdLst/>
            <a:ahLst/>
            <a:cxnLst/>
            <a:rect l="l" t="t" r="r" b="b"/>
            <a:pathLst>
              <a:path w="3319524" h="3502800">
                <a:moveTo>
                  <a:pt x="0" y="0"/>
                </a:moveTo>
                <a:lnTo>
                  <a:pt x="3319524" y="0"/>
                </a:lnTo>
                <a:lnTo>
                  <a:pt x="3319524" y="3502800"/>
                </a:lnTo>
                <a:lnTo>
                  <a:pt x="0" y="3502800"/>
                </a:lnTo>
                <a:close/>
              </a:path>
            </a:pathLst>
          </a:custGeom>
          <a:noFill/>
        </p:spPr>
      </p:pic>
      <p:pic>
        <p:nvPicPr>
          <p:cNvPr id="4104" name="Picture 8" descr="Universidade Federal do Pará – Wikipédia, a enciclopédia livre">
            <a:extLst>
              <a:ext uri="{FF2B5EF4-FFF2-40B4-BE49-F238E27FC236}">
                <a16:creationId xmlns:a16="http://schemas.microsoft.com/office/drawing/2014/main" id="{5BDB5D4E-A47C-37DB-6A28-D7321D2D4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24" y="2304211"/>
            <a:ext cx="805769" cy="11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ICA lança edital de fomento para 2020 — Arquivo Nacional">
            <a:extLst>
              <a:ext uri="{FF2B5EF4-FFF2-40B4-BE49-F238E27FC236}">
                <a16:creationId xmlns:a16="http://schemas.microsoft.com/office/drawing/2014/main" id="{22C47FFF-7544-C83E-B5AD-FD6C0B3C2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052" y="2323975"/>
            <a:ext cx="1638031" cy="112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899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5" name="Rectangle 4104">
            <a:extLst>
              <a:ext uri="{FF2B5EF4-FFF2-40B4-BE49-F238E27FC236}">
                <a16:creationId xmlns:a16="http://schemas.microsoft.com/office/drawing/2014/main" id="{FDCEAA36-5D1B-4016-A467-F6FE59148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07" name="Rectangle 4106">
            <a:extLst>
              <a:ext uri="{FF2B5EF4-FFF2-40B4-BE49-F238E27FC236}">
                <a16:creationId xmlns:a16="http://schemas.microsoft.com/office/drawing/2014/main" id="{E3DFEFFB-1DD0-47F7-AFB6-3DB9A0063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72F4543-6417-830C-49CE-2CFC5E3B0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3095626" cy="1476000"/>
          </a:xfrm>
        </p:spPr>
        <p:txBody>
          <a:bodyPr>
            <a:normAutofit/>
          </a:bodyPr>
          <a:lstStyle/>
          <a:p>
            <a:r>
              <a:rPr lang="en-US" dirty="0"/>
              <a:t>Restraints and obstacles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9C28E6C-D5E9-CE41-389A-9DDB1C877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9724" y="633598"/>
            <a:ext cx="5848143" cy="5488906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pt-PT" sz="2400" dirty="0"/>
              <a:t>3. </a:t>
            </a:r>
            <a:r>
              <a:rPr lang="en-US" sz="2400" baseline="0" dirty="0"/>
              <a:t>Data extraction applying artificial intelligence (InterPARES)</a:t>
            </a:r>
          </a:p>
          <a:p>
            <a:pPr lvl="1">
              <a:lnSpc>
                <a:spcPct val="110000"/>
              </a:lnSpc>
            </a:pPr>
            <a:r>
              <a:rPr lang="en-US" sz="2400" dirty="0"/>
              <a:t>Technical knowledge and experience</a:t>
            </a:r>
          </a:p>
          <a:p>
            <a:pPr lvl="1">
              <a:lnSpc>
                <a:spcPct val="110000"/>
              </a:lnSpc>
            </a:pPr>
            <a:r>
              <a:rPr lang="en-US" sz="2400" dirty="0"/>
              <a:t>Resources for equipment acquisition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400" dirty="0"/>
              <a:t>4. </a:t>
            </a:r>
            <a:r>
              <a:rPr lang="en-US" sz="2400" baseline="0" dirty="0"/>
              <a:t>Creation of a museum collection</a:t>
            </a:r>
            <a:endParaRPr lang="en-US" sz="2400" dirty="0"/>
          </a:p>
          <a:p>
            <a:pPr lvl="1">
              <a:lnSpc>
                <a:spcPct val="110000"/>
              </a:lnSpc>
            </a:pPr>
            <a:r>
              <a:rPr lang="en-US" sz="2400" dirty="0"/>
              <a:t>Political support from ON, UFPA &amp; Goeldi</a:t>
            </a:r>
          </a:p>
          <a:p>
            <a:pPr lvl="1">
              <a:lnSpc>
                <a:spcPct val="110000"/>
              </a:lnSpc>
            </a:pPr>
            <a:r>
              <a:rPr lang="en-US" sz="2400" dirty="0"/>
              <a:t>Securing sponsors</a:t>
            </a:r>
          </a:p>
          <a:p>
            <a:pPr lvl="1">
              <a:lnSpc>
                <a:spcPct val="110000"/>
              </a:lnSpc>
            </a:pPr>
            <a:r>
              <a:rPr lang="en-US" sz="2400" dirty="0"/>
              <a:t>Technical knowledge and experience</a:t>
            </a:r>
          </a:p>
          <a:p>
            <a:pPr lvl="1">
              <a:lnSpc>
                <a:spcPct val="110000"/>
              </a:lnSpc>
            </a:pPr>
            <a:r>
              <a:rPr lang="en-US" sz="2400" dirty="0"/>
              <a:t>And ?</a:t>
            </a:r>
          </a:p>
          <a:p>
            <a:pPr>
              <a:lnSpc>
                <a:spcPct val="110000"/>
              </a:lnSpc>
            </a:pPr>
            <a:endParaRPr lang="en-US" sz="2400" dirty="0"/>
          </a:p>
          <a:p>
            <a:pPr lvl="1">
              <a:lnSpc>
                <a:spcPct val="110000"/>
              </a:lnSpc>
            </a:pPr>
            <a:endParaRPr lang="pt-BR" sz="2400" dirty="0"/>
          </a:p>
          <a:p>
            <a:pPr marL="0" indent="0">
              <a:lnSpc>
                <a:spcPct val="110000"/>
              </a:lnSpc>
              <a:buNone/>
            </a:pPr>
            <a:endParaRPr lang="pt-PT" sz="2400" dirty="0"/>
          </a:p>
          <a:p>
            <a:pPr>
              <a:lnSpc>
                <a:spcPct val="110000"/>
              </a:lnSpc>
            </a:pPr>
            <a:endParaRPr lang="pt-BR" sz="2400" dirty="0"/>
          </a:p>
        </p:txBody>
      </p:sp>
      <p:pic>
        <p:nvPicPr>
          <p:cNvPr id="5122" name="Picture 2" descr="InterPARES Trust AI | Isto Huvila">
            <a:extLst>
              <a:ext uri="{FF2B5EF4-FFF2-40B4-BE49-F238E27FC236}">
                <a16:creationId xmlns:a16="http://schemas.microsoft.com/office/drawing/2014/main" id="{653DACD8-BD9C-3851-FCE4-454BC54E4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468" y="2468413"/>
            <a:ext cx="19050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9F38977B-58BC-E126-3094-B39559A65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5817" y="2783566"/>
            <a:ext cx="1504122" cy="150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APES orienta bolsistas sobre viagens internacionais — Português (Brasil)">
            <a:extLst>
              <a:ext uri="{FF2B5EF4-FFF2-40B4-BE49-F238E27FC236}">
                <a16:creationId xmlns:a16="http://schemas.microsoft.com/office/drawing/2014/main" id="{9762F82C-B243-BF0A-3C52-96A8354CE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4543" y="619200"/>
            <a:ext cx="1720781" cy="171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Executive Board Latest News | International Council on Archives">
            <a:extLst>
              <a:ext uri="{FF2B5EF4-FFF2-40B4-BE49-F238E27FC236}">
                <a16:creationId xmlns:a16="http://schemas.microsoft.com/office/drawing/2014/main" id="{D8850D4A-32F8-A6B5-7373-98814DE4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213" y="4868725"/>
            <a:ext cx="330517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138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173AA7E-FB13-4C7C-BE86-ECAD9E590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6EC153-DED3-475F-9AE0-D69887DFC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8756A1B-6950-48DF-9439-2314515C37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" y="0"/>
            <a:ext cx="4789061" cy="6858000"/>
          </a:xfrm>
          <a:custGeom>
            <a:avLst/>
            <a:gdLst>
              <a:gd name="connsiteX0" fmla="*/ 0 w 4789061"/>
              <a:gd name="connsiteY0" fmla="*/ 0 h 6858000"/>
              <a:gd name="connsiteX1" fmla="*/ 4248416 w 4789061"/>
              <a:gd name="connsiteY1" fmla="*/ 0 h 6858000"/>
              <a:gd name="connsiteX2" fmla="*/ 4442571 w 4789061"/>
              <a:gd name="connsiteY2" fmla="*/ 413260 h 6858000"/>
              <a:gd name="connsiteX3" fmla="*/ 4652176 w 4789061"/>
              <a:gd name="connsiteY3" fmla="*/ 4153439 h 6858000"/>
              <a:gd name="connsiteX4" fmla="*/ 3478386 w 4789061"/>
              <a:gd name="connsiteY4" fmla="*/ 6758958 h 6858000"/>
              <a:gd name="connsiteX5" fmla="*/ 3423920 w 4789061"/>
              <a:gd name="connsiteY5" fmla="*/ 6858000 h 6858000"/>
              <a:gd name="connsiteX6" fmla="*/ 0 w 478906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9061" h="6858000">
                <a:moveTo>
                  <a:pt x="0" y="0"/>
                </a:moveTo>
                <a:lnTo>
                  <a:pt x="4248416" y="0"/>
                </a:lnTo>
                <a:lnTo>
                  <a:pt x="4442571" y="413260"/>
                </a:lnTo>
                <a:cubicBezTo>
                  <a:pt x="5071387" y="1505896"/>
                  <a:pt x="4652176" y="3775219"/>
                  <a:pt x="4652176" y="4153439"/>
                </a:cubicBezTo>
                <a:cubicBezTo>
                  <a:pt x="4652176" y="5624297"/>
                  <a:pt x="3855675" y="6170615"/>
                  <a:pt x="3478386" y="6758958"/>
                </a:cubicBezTo>
                <a:lnTo>
                  <a:pt x="342392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6E3A28D-BBCA-90B2-BF2D-EB29B7B79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3095626" cy="3241599"/>
          </a:xfrm>
        </p:spPr>
        <p:txBody>
          <a:bodyPr>
            <a:normAutofit/>
          </a:bodyPr>
          <a:lstStyle/>
          <a:p>
            <a:r>
              <a:rPr lang="en-US" sz="3200" dirty="0"/>
              <a:t>Lessons</a:t>
            </a:r>
            <a:endParaRPr lang="pt-BR" sz="3200" dirty="0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F85A6BBD-7399-450C-8FA5-F8AE24156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4394617">
            <a:off x="2970833" y="4308884"/>
            <a:ext cx="2069886" cy="1937439"/>
          </a:xfrm>
          <a:custGeom>
            <a:avLst/>
            <a:gdLst>
              <a:gd name="T0" fmla="*/ 43 w 250"/>
              <a:gd name="T1" fmla="*/ 167 h 234"/>
              <a:gd name="T2" fmla="*/ 70 w 250"/>
              <a:gd name="T3" fmla="*/ 133 h 234"/>
              <a:gd name="T4" fmla="*/ 48 w 250"/>
              <a:gd name="T5" fmla="*/ 134 h 234"/>
              <a:gd name="T6" fmla="*/ 19 w 250"/>
              <a:gd name="T7" fmla="*/ 130 h 234"/>
              <a:gd name="T8" fmla="*/ 6 w 250"/>
              <a:gd name="T9" fmla="*/ 123 h 234"/>
              <a:gd name="T10" fmla="*/ 1 w 250"/>
              <a:gd name="T11" fmla="*/ 103 h 234"/>
              <a:gd name="T12" fmla="*/ 11 w 250"/>
              <a:gd name="T13" fmla="*/ 81 h 234"/>
              <a:gd name="T14" fmla="*/ 23 w 250"/>
              <a:gd name="T15" fmla="*/ 76 h 234"/>
              <a:gd name="T16" fmla="*/ 81 w 250"/>
              <a:gd name="T17" fmla="*/ 78 h 234"/>
              <a:gd name="T18" fmla="*/ 65 w 250"/>
              <a:gd name="T19" fmla="*/ 49 h 234"/>
              <a:gd name="T20" fmla="*/ 57 w 250"/>
              <a:gd name="T21" fmla="*/ 27 h 234"/>
              <a:gd name="T22" fmla="*/ 67 w 250"/>
              <a:gd name="T23" fmla="*/ 12 h 234"/>
              <a:gd name="T24" fmla="*/ 85 w 250"/>
              <a:gd name="T25" fmla="*/ 1 h 234"/>
              <a:gd name="T26" fmla="*/ 101 w 250"/>
              <a:gd name="T27" fmla="*/ 8 h 234"/>
              <a:gd name="T28" fmla="*/ 107 w 250"/>
              <a:gd name="T29" fmla="*/ 15 h 234"/>
              <a:gd name="T30" fmla="*/ 120 w 250"/>
              <a:gd name="T31" fmla="*/ 37 h 234"/>
              <a:gd name="T32" fmla="*/ 131 w 250"/>
              <a:gd name="T33" fmla="*/ 60 h 234"/>
              <a:gd name="T34" fmla="*/ 164 w 250"/>
              <a:gd name="T35" fmla="*/ 25 h 234"/>
              <a:gd name="T36" fmla="*/ 187 w 250"/>
              <a:gd name="T37" fmla="*/ 11 h 234"/>
              <a:gd name="T38" fmla="*/ 205 w 250"/>
              <a:gd name="T39" fmla="*/ 19 h 234"/>
              <a:gd name="T40" fmla="*/ 214 w 250"/>
              <a:gd name="T41" fmla="*/ 34 h 234"/>
              <a:gd name="T42" fmla="*/ 203 w 250"/>
              <a:gd name="T43" fmla="*/ 57 h 234"/>
              <a:gd name="T44" fmla="*/ 166 w 250"/>
              <a:gd name="T45" fmla="*/ 100 h 234"/>
              <a:gd name="T46" fmla="*/ 217 w 250"/>
              <a:gd name="T47" fmla="*/ 98 h 234"/>
              <a:gd name="T48" fmla="*/ 244 w 250"/>
              <a:gd name="T49" fmla="*/ 104 h 234"/>
              <a:gd name="T50" fmla="*/ 249 w 250"/>
              <a:gd name="T51" fmla="*/ 115 h 234"/>
              <a:gd name="T52" fmla="*/ 247 w 250"/>
              <a:gd name="T53" fmla="*/ 129 h 234"/>
              <a:gd name="T54" fmla="*/ 245 w 250"/>
              <a:gd name="T55" fmla="*/ 134 h 234"/>
              <a:gd name="T56" fmla="*/ 241 w 250"/>
              <a:gd name="T57" fmla="*/ 141 h 234"/>
              <a:gd name="T58" fmla="*/ 227 w 250"/>
              <a:gd name="T59" fmla="*/ 147 h 234"/>
              <a:gd name="T60" fmla="*/ 187 w 250"/>
              <a:gd name="T61" fmla="*/ 151 h 234"/>
              <a:gd name="T62" fmla="*/ 160 w 250"/>
              <a:gd name="T63" fmla="*/ 148 h 234"/>
              <a:gd name="T64" fmla="*/ 168 w 250"/>
              <a:gd name="T65" fmla="*/ 168 h 234"/>
              <a:gd name="T66" fmla="*/ 176 w 250"/>
              <a:gd name="T67" fmla="*/ 194 h 234"/>
              <a:gd name="T68" fmla="*/ 176 w 250"/>
              <a:gd name="T69" fmla="*/ 211 h 234"/>
              <a:gd name="T70" fmla="*/ 170 w 250"/>
              <a:gd name="T71" fmla="*/ 221 h 234"/>
              <a:gd name="T72" fmla="*/ 156 w 250"/>
              <a:gd name="T73" fmla="*/ 230 h 234"/>
              <a:gd name="T74" fmla="*/ 130 w 250"/>
              <a:gd name="T75" fmla="*/ 226 h 234"/>
              <a:gd name="T76" fmla="*/ 122 w 250"/>
              <a:gd name="T77" fmla="*/ 213 h 234"/>
              <a:gd name="T78" fmla="*/ 110 w 250"/>
              <a:gd name="T79" fmla="*/ 169 h 234"/>
              <a:gd name="T80" fmla="*/ 92 w 250"/>
              <a:gd name="T81" fmla="*/ 192 h 234"/>
              <a:gd name="T82" fmla="*/ 87 w 250"/>
              <a:gd name="T83" fmla="*/ 197 h 234"/>
              <a:gd name="T84" fmla="*/ 84 w 250"/>
              <a:gd name="T85" fmla="*/ 201 h 234"/>
              <a:gd name="T86" fmla="*/ 65 w 250"/>
              <a:gd name="T87" fmla="*/ 212 h 234"/>
              <a:gd name="T88" fmla="*/ 50 w 250"/>
              <a:gd name="T89" fmla="*/ 204 h 234"/>
              <a:gd name="T90" fmla="*/ 44 w 250"/>
              <a:gd name="T91" fmla="*/ 198 h 234"/>
              <a:gd name="T92" fmla="*/ 38 w 250"/>
              <a:gd name="T93" fmla="*/ 185 h 234"/>
              <a:gd name="T94" fmla="*/ 43 w 250"/>
              <a:gd name="T95" fmla="*/ 167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0" h="234">
                <a:moveTo>
                  <a:pt x="43" y="167"/>
                </a:moveTo>
                <a:cubicBezTo>
                  <a:pt x="70" y="133"/>
                  <a:pt x="70" y="133"/>
                  <a:pt x="70" y="133"/>
                </a:cubicBezTo>
                <a:cubicBezTo>
                  <a:pt x="60" y="134"/>
                  <a:pt x="61" y="134"/>
                  <a:pt x="48" y="134"/>
                </a:cubicBezTo>
                <a:cubicBezTo>
                  <a:pt x="34" y="133"/>
                  <a:pt x="24" y="132"/>
                  <a:pt x="19" y="130"/>
                </a:cubicBezTo>
                <a:cubicBezTo>
                  <a:pt x="13" y="128"/>
                  <a:pt x="9" y="126"/>
                  <a:pt x="6" y="123"/>
                </a:cubicBezTo>
                <a:cubicBezTo>
                  <a:pt x="1" y="119"/>
                  <a:pt x="0" y="112"/>
                  <a:pt x="1" y="103"/>
                </a:cubicBezTo>
                <a:cubicBezTo>
                  <a:pt x="2" y="93"/>
                  <a:pt x="6" y="86"/>
                  <a:pt x="11" y="81"/>
                </a:cubicBezTo>
                <a:cubicBezTo>
                  <a:pt x="15" y="77"/>
                  <a:pt x="18" y="76"/>
                  <a:pt x="23" y="76"/>
                </a:cubicBezTo>
                <a:cubicBezTo>
                  <a:pt x="81" y="78"/>
                  <a:pt x="81" y="78"/>
                  <a:pt x="81" y="78"/>
                </a:cubicBezTo>
                <a:cubicBezTo>
                  <a:pt x="65" y="49"/>
                  <a:pt x="65" y="49"/>
                  <a:pt x="65" y="49"/>
                </a:cubicBezTo>
                <a:cubicBezTo>
                  <a:pt x="58" y="40"/>
                  <a:pt x="56" y="33"/>
                  <a:pt x="57" y="27"/>
                </a:cubicBezTo>
                <a:cubicBezTo>
                  <a:pt x="58" y="21"/>
                  <a:pt x="62" y="16"/>
                  <a:pt x="67" y="12"/>
                </a:cubicBezTo>
                <a:cubicBezTo>
                  <a:pt x="74" y="6"/>
                  <a:pt x="80" y="2"/>
                  <a:pt x="85" y="1"/>
                </a:cubicBezTo>
                <a:cubicBezTo>
                  <a:pt x="90" y="0"/>
                  <a:pt x="95" y="2"/>
                  <a:pt x="101" y="8"/>
                </a:cubicBezTo>
                <a:cubicBezTo>
                  <a:pt x="104" y="11"/>
                  <a:pt x="106" y="13"/>
                  <a:pt x="107" y="15"/>
                </a:cubicBezTo>
                <a:cubicBezTo>
                  <a:pt x="110" y="19"/>
                  <a:pt x="112" y="20"/>
                  <a:pt x="120" y="37"/>
                </a:cubicBezTo>
                <a:cubicBezTo>
                  <a:pt x="129" y="55"/>
                  <a:pt x="128" y="51"/>
                  <a:pt x="131" y="60"/>
                </a:cubicBezTo>
                <a:cubicBezTo>
                  <a:pt x="164" y="25"/>
                  <a:pt x="164" y="25"/>
                  <a:pt x="164" y="25"/>
                </a:cubicBezTo>
                <a:cubicBezTo>
                  <a:pt x="173" y="16"/>
                  <a:pt x="180" y="11"/>
                  <a:pt x="187" y="11"/>
                </a:cubicBezTo>
                <a:cubicBezTo>
                  <a:pt x="193" y="10"/>
                  <a:pt x="200" y="13"/>
                  <a:pt x="205" y="19"/>
                </a:cubicBezTo>
                <a:cubicBezTo>
                  <a:pt x="210" y="24"/>
                  <a:pt x="213" y="29"/>
                  <a:pt x="214" y="34"/>
                </a:cubicBezTo>
                <a:cubicBezTo>
                  <a:pt x="214" y="39"/>
                  <a:pt x="211" y="47"/>
                  <a:pt x="203" y="57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17" y="98"/>
                  <a:pt x="217" y="98"/>
                  <a:pt x="217" y="98"/>
                </a:cubicBezTo>
                <a:cubicBezTo>
                  <a:pt x="229" y="96"/>
                  <a:pt x="238" y="98"/>
                  <a:pt x="244" y="104"/>
                </a:cubicBezTo>
                <a:cubicBezTo>
                  <a:pt x="247" y="107"/>
                  <a:pt x="249" y="111"/>
                  <a:pt x="249" y="115"/>
                </a:cubicBezTo>
                <a:cubicBezTo>
                  <a:pt x="250" y="120"/>
                  <a:pt x="249" y="124"/>
                  <a:pt x="247" y="129"/>
                </a:cubicBezTo>
                <a:cubicBezTo>
                  <a:pt x="247" y="130"/>
                  <a:pt x="246" y="132"/>
                  <a:pt x="245" y="134"/>
                </a:cubicBezTo>
                <a:cubicBezTo>
                  <a:pt x="244" y="137"/>
                  <a:pt x="243" y="140"/>
                  <a:pt x="241" y="141"/>
                </a:cubicBezTo>
                <a:cubicBezTo>
                  <a:pt x="239" y="144"/>
                  <a:pt x="234" y="146"/>
                  <a:pt x="227" y="147"/>
                </a:cubicBezTo>
                <a:cubicBezTo>
                  <a:pt x="221" y="149"/>
                  <a:pt x="207" y="150"/>
                  <a:pt x="187" y="151"/>
                </a:cubicBezTo>
                <a:cubicBezTo>
                  <a:pt x="175" y="152"/>
                  <a:pt x="161" y="148"/>
                  <a:pt x="160" y="148"/>
                </a:cubicBezTo>
                <a:cubicBezTo>
                  <a:pt x="161" y="151"/>
                  <a:pt x="165" y="161"/>
                  <a:pt x="168" y="168"/>
                </a:cubicBezTo>
                <a:cubicBezTo>
                  <a:pt x="168" y="171"/>
                  <a:pt x="173" y="181"/>
                  <a:pt x="176" y="194"/>
                </a:cubicBezTo>
                <a:cubicBezTo>
                  <a:pt x="179" y="206"/>
                  <a:pt x="176" y="203"/>
                  <a:pt x="176" y="211"/>
                </a:cubicBezTo>
                <a:cubicBezTo>
                  <a:pt x="176" y="214"/>
                  <a:pt x="174" y="217"/>
                  <a:pt x="170" y="221"/>
                </a:cubicBezTo>
                <a:cubicBezTo>
                  <a:pt x="166" y="226"/>
                  <a:pt x="161" y="228"/>
                  <a:pt x="156" y="230"/>
                </a:cubicBezTo>
                <a:cubicBezTo>
                  <a:pt x="147" y="234"/>
                  <a:pt x="137" y="233"/>
                  <a:pt x="130" y="226"/>
                </a:cubicBezTo>
                <a:cubicBezTo>
                  <a:pt x="127" y="223"/>
                  <a:pt x="125" y="219"/>
                  <a:pt x="122" y="213"/>
                </a:cubicBezTo>
                <a:cubicBezTo>
                  <a:pt x="118" y="188"/>
                  <a:pt x="117" y="189"/>
                  <a:pt x="110" y="169"/>
                </a:cubicBezTo>
                <a:cubicBezTo>
                  <a:pt x="92" y="192"/>
                  <a:pt x="92" y="192"/>
                  <a:pt x="92" y="192"/>
                </a:cubicBezTo>
                <a:cubicBezTo>
                  <a:pt x="90" y="193"/>
                  <a:pt x="88" y="195"/>
                  <a:pt x="87" y="197"/>
                </a:cubicBezTo>
                <a:cubicBezTo>
                  <a:pt x="86" y="198"/>
                  <a:pt x="85" y="200"/>
                  <a:pt x="84" y="201"/>
                </a:cubicBezTo>
                <a:cubicBezTo>
                  <a:pt x="76" y="209"/>
                  <a:pt x="70" y="212"/>
                  <a:pt x="65" y="212"/>
                </a:cubicBezTo>
                <a:cubicBezTo>
                  <a:pt x="60" y="211"/>
                  <a:pt x="55" y="209"/>
                  <a:pt x="50" y="204"/>
                </a:cubicBezTo>
                <a:cubicBezTo>
                  <a:pt x="50" y="203"/>
                  <a:pt x="48" y="202"/>
                  <a:pt x="44" y="198"/>
                </a:cubicBezTo>
                <a:cubicBezTo>
                  <a:pt x="41" y="195"/>
                  <a:pt x="39" y="191"/>
                  <a:pt x="38" y="185"/>
                </a:cubicBezTo>
                <a:cubicBezTo>
                  <a:pt x="37" y="179"/>
                  <a:pt x="39" y="173"/>
                  <a:pt x="43" y="1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6579B58-4EA0-6A0F-8918-E92EDD65E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4000" y="633600"/>
            <a:ext cx="4991962" cy="513537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Archives are a long-term challenges, even the smallest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Keep upgrading your technical, technological and social skills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Look everywhere relentlessly for economic resources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Maintain a permanent local and global networking activity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Look for good partners and wise friends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Be patient and persistent</a:t>
            </a:r>
          </a:p>
        </p:txBody>
      </p:sp>
    </p:spTree>
    <p:extLst>
      <p:ext uri="{BB962C8B-B14F-4D97-AF65-F5344CB8AC3E}">
        <p14:creationId xmlns:p14="http://schemas.microsoft.com/office/powerpoint/2010/main" val="130138120"/>
      </p:ext>
    </p:extLst>
  </p:cSld>
  <p:clrMapOvr>
    <a:masterClrMapping/>
  </p:clrMapOvr>
</p:sld>
</file>

<file path=ppt/theme/theme1.xml><?xml version="1.0" encoding="utf-8"?>
<a:theme xmlns:a="http://schemas.openxmlformats.org/drawingml/2006/main" name="BlobVTI">
  <a:themeElements>
    <a:clrScheme name="Blob V2">
      <a:dk1>
        <a:sysClr val="windowText" lastClr="000000"/>
      </a:dk1>
      <a:lt1>
        <a:sysClr val="window" lastClr="FFFFFF"/>
      </a:lt1>
      <a:dk2>
        <a:srgbClr val="0B2827"/>
      </a:dk2>
      <a:lt2>
        <a:srgbClr val="DAE3E3"/>
      </a:lt2>
      <a:accent1>
        <a:srgbClr val="B495C2"/>
      </a:accent1>
      <a:accent2>
        <a:srgbClr val="767E37"/>
      </a:accent2>
      <a:accent3>
        <a:srgbClr val="8FA3A3"/>
      </a:accent3>
      <a:accent4>
        <a:srgbClr val="CE7F01"/>
      </a:accent4>
      <a:accent5>
        <a:srgbClr val="D15A29"/>
      </a:accent5>
      <a:accent6>
        <a:srgbClr val="B88470"/>
      </a:accent6>
      <a:hlink>
        <a:srgbClr val="B57001"/>
      </a:hlink>
      <a:folHlink>
        <a:srgbClr val="996209"/>
      </a:folHlink>
    </a:clrScheme>
    <a:fontScheme name="Blob">
      <a:majorFont>
        <a:latin typeface="The Hand Extrablack"/>
        <a:ea typeface=""/>
        <a:cs typeface=""/>
      </a:majorFont>
      <a:minorFont>
        <a:latin typeface="Sagona Book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bVTI" id="{06D3AACF-B619-4265-899F-5E2FB3A445D5}" vid="{F5918863-BA1A-4735-81A8-3E7BFBDA847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403</Words>
  <Application>Microsoft Office PowerPoint</Application>
  <PresentationFormat>Ευρεία οθόνη</PresentationFormat>
  <Paragraphs>51</Paragraphs>
  <Slides>9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9</vt:i4>
      </vt:variant>
    </vt:vector>
  </HeadingPairs>
  <TitlesOfParts>
    <vt:vector size="13" baseType="lpstr">
      <vt:lpstr>Arial</vt:lpstr>
      <vt:lpstr>Sagona Book</vt:lpstr>
      <vt:lpstr>The Hand Extrablack</vt:lpstr>
      <vt:lpstr>BlobVTI</vt:lpstr>
      <vt:lpstr>AREA: Advocacy for the archive and archive processes within the organizations  TITLE: Fight and advocacy for the preservation of the archive of the Magnetic Observatory of Tatuoca in the Brazilian Amazon: lessons, restraints, and obstacles. </vt:lpstr>
      <vt:lpstr>The Magnetic Observatory of Tatuoca (TTB)</vt:lpstr>
      <vt:lpstr>What is special about Tatuoca?</vt:lpstr>
      <vt:lpstr>The scientific archive of Tatuoca</vt:lpstr>
      <vt:lpstr>The documents</vt:lpstr>
      <vt:lpstr>Levels of the project</vt:lpstr>
      <vt:lpstr>Restraints and obstacles</vt:lpstr>
      <vt:lpstr>Restraints and obstacles</vt:lpstr>
      <vt:lpstr>Lessons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AREA: Advocacy for the archive and archive processes within the organizations  TITLE: Fight and advocacy for the preservation of the archive of the Magnetic Observatory of Tatuoca in the Brazilian Amazon: lessons, restraints, and obstacles.</dc:title>
  <dc:creator>Cristian Berrio Zapata</dc:creator>
  <cp:lastModifiedBy>Μαρία παπανικολάου</cp:lastModifiedBy>
  <cp:revision>16</cp:revision>
  <dcterms:created xsi:type="dcterms:W3CDTF">2023-06-26T22:49:42Z</dcterms:created>
  <dcterms:modified xsi:type="dcterms:W3CDTF">2023-06-27T11:17:58Z</dcterms:modified>
</cp:coreProperties>
</file>