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1"/>
  </p:sldMasterIdLst>
  <p:notesMasterIdLst>
    <p:notesMasterId r:id="rId16"/>
  </p:notesMasterIdLst>
  <p:handoutMasterIdLst>
    <p:handoutMasterId r:id="rId17"/>
  </p:handoutMasterIdLst>
  <p:sldIdLst>
    <p:sldId id="342" r:id="rId2"/>
    <p:sldId id="384" r:id="rId3"/>
    <p:sldId id="381" r:id="rId4"/>
    <p:sldId id="415" r:id="rId5"/>
    <p:sldId id="414" r:id="rId6"/>
    <p:sldId id="386" r:id="rId7"/>
    <p:sldId id="416" r:id="rId8"/>
    <p:sldId id="417" r:id="rId9"/>
    <p:sldId id="387" r:id="rId10"/>
    <p:sldId id="418" r:id="rId11"/>
    <p:sldId id="419" r:id="rId12"/>
    <p:sldId id="420" r:id="rId13"/>
    <p:sldId id="421" r:id="rId14"/>
    <p:sldId id="388"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BDB6E79D-91BD-C042-B365-46D0258B9F60}">
          <p14:sldIdLst>
            <p14:sldId id="342"/>
            <p14:sldId id="384"/>
            <p14:sldId id="381"/>
            <p14:sldId id="415"/>
            <p14:sldId id="414"/>
            <p14:sldId id="386"/>
            <p14:sldId id="416"/>
            <p14:sldId id="417"/>
          </p14:sldIdLst>
        </p14:section>
        <p14:section name="Untitled Section" id="{8735189C-F2A8-8740-B112-C89E3DD03626}">
          <p14:sldIdLst>
            <p14:sldId id="387"/>
            <p14:sldId id="418"/>
            <p14:sldId id="419"/>
            <p14:sldId id="420"/>
            <p14:sldId id="421"/>
            <p14:sldId id="38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31"/>
    <p:restoredTop sz="94480"/>
  </p:normalViewPr>
  <p:slideViewPr>
    <p:cSldViewPr snapToGrid="0" snapToObjects="1">
      <p:cViewPr varScale="1">
        <p:scale>
          <a:sx n="124" d="100"/>
          <a:sy n="124" d="100"/>
        </p:scale>
        <p:origin x="272" y="176"/>
      </p:cViewPr>
      <p:guideLst/>
    </p:cSldViewPr>
  </p:slideViewPr>
  <p:outlineViewPr>
    <p:cViewPr>
      <p:scale>
        <a:sx n="33" d="100"/>
        <a:sy n="33" d="100"/>
      </p:scale>
      <p:origin x="0" y="-9896"/>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75" d="100"/>
          <a:sy n="75" d="100"/>
        </p:scale>
        <p:origin x="3504"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3722192-2D63-0749-9987-C2548BFB7C2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FC4B5688-04B3-5941-AE5F-89535E7119F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42709F9-0D6F-E24B-A8DB-456E0A645CC3}" type="datetimeFigureOut">
              <a:rPr lang="en-GB" smtClean="0"/>
              <a:t>11/06/2023</a:t>
            </a:fld>
            <a:endParaRPr lang="en-GB"/>
          </a:p>
        </p:txBody>
      </p:sp>
      <p:sp>
        <p:nvSpPr>
          <p:cNvPr id="4" name="Footer Placeholder 3">
            <a:extLst>
              <a:ext uri="{FF2B5EF4-FFF2-40B4-BE49-F238E27FC236}">
                <a16:creationId xmlns:a16="http://schemas.microsoft.com/office/drawing/2014/main" id="{B10EEDCA-9561-CB4C-803C-1EDCAE58C03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53D7D2D-71D8-C34E-B5CF-E03F6B4FB5D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1E0EABB-DDB0-6D45-B909-14FFAAFB8BF5}" type="slidenum">
              <a:rPr lang="en-GB" smtClean="0"/>
              <a:t>‹#›</a:t>
            </a:fld>
            <a:endParaRPr lang="en-GB"/>
          </a:p>
        </p:txBody>
      </p:sp>
    </p:spTree>
    <p:extLst>
      <p:ext uri="{BB962C8B-B14F-4D97-AF65-F5344CB8AC3E}">
        <p14:creationId xmlns:p14="http://schemas.microsoft.com/office/powerpoint/2010/main" val="29230560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C7AF7F-D279-0B4C-BCDE-0F2B30F5AC06}" type="datetimeFigureOut">
              <a:rPr lang="en-US" smtClean="0"/>
              <a:t>6/11/23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65C70B-5D88-B140-82E6-818FA6CEB0DF}" type="slidenum">
              <a:rPr lang="en-US" smtClean="0"/>
              <a:t>‹#›</a:t>
            </a:fld>
            <a:endParaRPr lang="en-US"/>
          </a:p>
        </p:txBody>
      </p:sp>
    </p:spTree>
    <p:extLst>
      <p:ext uri="{BB962C8B-B14F-4D97-AF65-F5344CB8AC3E}">
        <p14:creationId xmlns:p14="http://schemas.microsoft.com/office/powerpoint/2010/main" val="307251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565C70B-5D88-B140-82E6-818FA6CEB0DF}" type="slidenum">
              <a:rPr lang="en-US" smtClean="0"/>
              <a:t>0</a:t>
            </a:fld>
            <a:endParaRPr lang="en-US"/>
          </a:p>
        </p:txBody>
      </p:sp>
    </p:spTree>
    <p:extLst>
      <p:ext uri="{BB962C8B-B14F-4D97-AF65-F5344CB8AC3E}">
        <p14:creationId xmlns:p14="http://schemas.microsoft.com/office/powerpoint/2010/main" val="4005213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de-CH"/>
              <a:t>12 June 2023</a:t>
            </a:r>
            <a:endParaRPr lang="en-US"/>
          </a:p>
        </p:txBody>
      </p:sp>
      <p:sp>
        <p:nvSpPr>
          <p:cNvPr id="5" name="Footer Placeholder 4"/>
          <p:cNvSpPr>
            <a:spLocks noGrp="1"/>
          </p:cNvSpPr>
          <p:nvPr>
            <p:ph type="ftr" sz="quarter" idx="11"/>
          </p:nvPr>
        </p:nvSpPr>
        <p:spPr/>
        <p:txBody>
          <a:bodyPr/>
          <a:lstStyle/>
          <a:p>
            <a:r>
              <a:rPr lang="en-US"/>
              <a:t>E.Tcherniaev, Detector Description session at ATLAS S&amp;C Week </a:t>
            </a:r>
          </a:p>
        </p:txBody>
      </p:sp>
      <p:sp>
        <p:nvSpPr>
          <p:cNvPr id="6" name="Slide Number Placeholder 5"/>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10821679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de-CH"/>
              <a:t>12 June 2023</a:t>
            </a:r>
            <a:endParaRPr lang="en-US"/>
          </a:p>
        </p:txBody>
      </p:sp>
      <p:sp>
        <p:nvSpPr>
          <p:cNvPr id="5" name="Footer Placeholder 4"/>
          <p:cNvSpPr>
            <a:spLocks noGrp="1"/>
          </p:cNvSpPr>
          <p:nvPr>
            <p:ph type="ftr" sz="quarter" idx="11"/>
          </p:nvPr>
        </p:nvSpPr>
        <p:spPr/>
        <p:txBody>
          <a:bodyPr/>
          <a:lstStyle/>
          <a:p>
            <a:r>
              <a:rPr lang="en-US"/>
              <a:t>E.Tcherniaev, Detector Description session at ATLAS S&amp;C Week </a:t>
            </a:r>
          </a:p>
        </p:txBody>
      </p:sp>
      <p:sp>
        <p:nvSpPr>
          <p:cNvPr id="6" name="Slide Number Placeholder 5"/>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855848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de-CH"/>
              <a:t>12 June 2023</a:t>
            </a:r>
            <a:endParaRPr lang="en-US"/>
          </a:p>
        </p:txBody>
      </p:sp>
      <p:sp>
        <p:nvSpPr>
          <p:cNvPr id="5" name="Footer Placeholder 4"/>
          <p:cNvSpPr>
            <a:spLocks noGrp="1"/>
          </p:cNvSpPr>
          <p:nvPr>
            <p:ph type="ftr" sz="quarter" idx="11"/>
          </p:nvPr>
        </p:nvSpPr>
        <p:spPr/>
        <p:txBody>
          <a:bodyPr/>
          <a:lstStyle/>
          <a:p>
            <a:r>
              <a:rPr lang="en-US"/>
              <a:t>E.Tcherniaev, Detector Description session at ATLAS S&amp;C Week </a:t>
            </a:r>
          </a:p>
        </p:txBody>
      </p:sp>
      <p:sp>
        <p:nvSpPr>
          <p:cNvPr id="6" name="Slide Number Placeholder 5"/>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408171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de-CH"/>
              <a:t>12 June 2023</a:t>
            </a:r>
            <a:endParaRPr lang="en-US"/>
          </a:p>
        </p:txBody>
      </p:sp>
      <p:sp>
        <p:nvSpPr>
          <p:cNvPr id="5" name="Footer Placeholder 4"/>
          <p:cNvSpPr>
            <a:spLocks noGrp="1"/>
          </p:cNvSpPr>
          <p:nvPr>
            <p:ph type="ftr" sz="quarter" idx="11"/>
          </p:nvPr>
        </p:nvSpPr>
        <p:spPr/>
        <p:txBody>
          <a:bodyPr/>
          <a:lstStyle/>
          <a:p>
            <a:r>
              <a:rPr lang="en-US"/>
              <a:t>E.Tcherniaev, Detector Description session at ATLAS S&amp;C Week </a:t>
            </a:r>
          </a:p>
        </p:txBody>
      </p:sp>
      <p:sp>
        <p:nvSpPr>
          <p:cNvPr id="6" name="Slide Number Placeholder 5"/>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9574434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de-CH"/>
              <a:t>12 June 2023</a:t>
            </a:r>
            <a:endParaRPr lang="en-US"/>
          </a:p>
        </p:txBody>
      </p:sp>
      <p:sp>
        <p:nvSpPr>
          <p:cNvPr id="5" name="Footer Placeholder 4"/>
          <p:cNvSpPr>
            <a:spLocks noGrp="1"/>
          </p:cNvSpPr>
          <p:nvPr>
            <p:ph type="ftr" sz="quarter" idx="11"/>
          </p:nvPr>
        </p:nvSpPr>
        <p:spPr/>
        <p:txBody>
          <a:bodyPr/>
          <a:lstStyle/>
          <a:p>
            <a:r>
              <a:rPr lang="en-US"/>
              <a:t>E.Tcherniaev, Detector Description session at ATLAS S&amp;C Week </a:t>
            </a:r>
          </a:p>
        </p:txBody>
      </p:sp>
      <p:sp>
        <p:nvSpPr>
          <p:cNvPr id="6" name="Slide Number Placeholder 5"/>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657735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de-CH"/>
              <a:t>12 June 2023</a:t>
            </a:r>
            <a:endParaRPr lang="en-US"/>
          </a:p>
        </p:txBody>
      </p:sp>
      <p:sp>
        <p:nvSpPr>
          <p:cNvPr id="6" name="Footer Placeholder 5"/>
          <p:cNvSpPr>
            <a:spLocks noGrp="1"/>
          </p:cNvSpPr>
          <p:nvPr>
            <p:ph type="ftr" sz="quarter" idx="11"/>
          </p:nvPr>
        </p:nvSpPr>
        <p:spPr/>
        <p:txBody>
          <a:bodyPr/>
          <a:lstStyle/>
          <a:p>
            <a:r>
              <a:rPr lang="en-US"/>
              <a:t>E.Tcherniaev, Detector Description session at ATLAS S&amp;C Week </a:t>
            </a:r>
          </a:p>
        </p:txBody>
      </p:sp>
      <p:sp>
        <p:nvSpPr>
          <p:cNvPr id="7" name="Slide Number Placeholder 6"/>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1468015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de-CH"/>
              <a:t>12 June 2023</a:t>
            </a:r>
            <a:endParaRPr lang="en-US"/>
          </a:p>
        </p:txBody>
      </p:sp>
      <p:sp>
        <p:nvSpPr>
          <p:cNvPr id="8" name="Footer Placeholder 7"/>
          <p:cNvSpPr>
            <a:spLocks noGrp="1"/>
          </p:cNvSpPr>
          <p:nvPr>
            <p:ph type="ftr" sz="quarter" idx="11"/>
          </p:nvPr>
        </p:nvSpPr>
        <p:spPr/>
        <p:txBody>
          <a:bodyPr/>
          <a:lstStyle/>
          <a:p>
            <a:r>
              <a:rPr lang="en-US"/>
              <a:t>E.Tcherniaev, Detector Description session at ATLAS S&amp;C Week </a:t>
            </a:r>
          </a:p>
        </p:txBody>
      </p:sp>
      <p:sp>
        <p:nvSpPr>
          <p:cNvPr id="9" name="Slide Number Placeholder 8"/>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502031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de-CH"/>
              <a:t>12 June 2023</a:t>
            </a:r>
            <a:endParaRPr lang="en-US"/>
          </a:p>
        </p:txBody>
      </p:sp>
      <p:sp>
        <p:nvSpPr>
          <p:cNvPr id="4" name="Footer Placeholder 3"/>
          <p:cNvSpPr>
            <a:spLocks noGrp="1"/>
          </p:cNvSpPr>
          <p:nvPr>
            <p:ph type="ftr" sz="quarter" idx="11"/>
          </p:nvPr>
        </p:nvSpPr>
        <p:spPr/>
        <p:txBody>
          <a:bodyPr/>
          <a:lstStyle/>
          <a:p>
            <a:r>
              <a:rPr lang="en-US"/>
              <a:t>E.Tcherniaev, Detector Description session at ATLAS S&amp;C Week </a:t>
            </a:r>
          </a:p>
        </p:txBody>
      </p:sp>
      <p:sp>
        <p:nvSpPr>
          <p:cNvPr id="5" name="Slide Number Placeholder 4"/>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1727595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de-CH"/>
              <a:t>12 June 2023</a:t>
            </a:r>
            <a:endParaRPr lang="en-US"/>
          </a:p>
        </p:txBody>
      </p:sp>
      <p:sp>
        <p:nvSpPr>
          <p:cNvPr id="3" name="Footer Placeholder 2"/>
          <p:cNvSpPr>
            <a:spLocks noGrp="1"/>
          </p:cNvSpPr>
          <p:nvPr>
            <p:ph type="ftr" sz="quarter" idx="11"/>
          </p:nvPr>
        </p:nvSpPr>
        <p:spPr/>
        <p:txBody>
          <a:bodyPr/>
          <a:lstStyle/>
          <a:p>
            <a:r>
              <a:rPr lang="en-US"/>
              <a:t>E.Tcherniaev, Detector Description session at ATLAS S&amp;C Week </a:t>
            </a:r>
          </a:p>
        </p:txBody>
      </p:sp>
      <p:sp>
        <p:nvSpPr>
          <p:cNvPr id="4" name="Slide Number Placeholder 3"/>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171866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de-CH"/>
              <a:t>12 June 2023</a:t>
            </a:r>
            <a:endParaRPr lang="en-US"/>
          </a:p>
        </p:txBody>
      </p:sp>
      <p:sp>
        <p:nvSpPr>
          <p:cNvPr id="6" name="Footer Placeholder 5"/>
          <p:cNvSpPr>
            <a:spLocks noGrp="1"/>
          </p:cNvSpPr>
          <p:nvPr>
            <p:ph type="ftr" sz="quarter" idx="11"/>
          </p:nvPr>
        </p:nvSpPr>
        <p:spPr/>
        <p:txBody>
          <a:bodyPr/>
          <a:lstStyle/>
          <a:p>
            <a:r>
              <a:rPr lang="en-US"/>
              <a:t>E.Tcherniaev, Detector Description session at ATLAS S&amp;C Week </a:t>
            </a:r>
          </a:p>
        </p:txBody>
      </p:sp>
      <p:sp>
        <p:nvSpPr>
          <p:cNvPr id="7" name="Slide Number Placeholder 6"/>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1881383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de-CH"/>
              <a:t>12 June 2023</a:t>
            </a:r>
            <a:endParaRPr lang="en-US"/>
          </a:p>
        </p:txBody>
      </p:sp>
      <p:sp>
        <p:nvSpPr>
          <p:cNvPr id="6" name="Footer Placeholder 5"/>
          <p:cNvSpPr>
            <a:spLocks noGrp="1"/>
          </p:cNvSpPr>
          <p:nvPr>
            <p:ph type="ftr" sz="quarter" idx="11"/>
          </p:nvPr>
        </p:nvSpPr>
        <p:spPr/>
        <p:txBody>
          <a:bodyPr/>
          <a:lstStyle/>
          <a:p>
            <a:r>
              <a:rPr lang="en-US"/>
              <a:t>E.Tcherniaev, Detector Description session at ATLAS S&amp;C Week </a:t>
            </a:r>
          </a:p>
        </p:txBody>
      </p:sp>
      <p:sp>
        <p:nvSpPr>
          <p:cNvPr id="7" name="Slide Number Placeholder 6"/>
          <p:cNvSpPr>
            <a:spLocks noGrp="1"/>
          </p:cNvSpPr>
          <p:nvPr>
            <p:ph type="sldNum" sz="quarter" idx="12"/>
          </p:nvPr>
        </p:nvSpPr>
        <p:spPr/>
        <p:txBody>
          <a:bodyPr/>
          <a:lstStyle/>
          <a:p>
            <a:fld id="{403AB6F2-CB57-E04A-905D-BEB60A258ED0}" type="slidenum">
              <a:rPr lang="en-US" smtClean="0"/>
              <a:t>‹#›</a:t>
            </a:fld>
            <a:endParaRPr lang="en-US"/>
          </a:p>
        </p:txBody>
      </p:sp>
    </p:spTree>
    <p:extLst>
      <p:ext uri="{BB962C8B-B14F-4D97-AF65-F5344CB8AC3E}">
        <p14:creationId xmlns:p14="http://schemas.microsoft.com/office/powerpoint/2010/main" val="944933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de-CH"/>
              <a:t>12 June 2023</a:t>
            </a:r>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E.Tcherniaev, Detector Description session at ATLAS S&amp;C Week </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3AB6F2-CB57-E04A-905D-BEB60A258ED0}" type="slidenum">
              <a:rPr lang="en-US" smtClean="0"/>
              <a:t>‹#›</a:t>
            </a:fld>
            <a:endParaRPr lang="en-US"/>
          </a:p>
        </p:txBody>
      </p:sp>
    </p:spTree>
    <p:extLst>
      <p:ext uri="{BB962C8B-B14F-4D97-AF65-F5344CB8AC3E}">
        <p14:creationId xmlns:p14="http://schemas.microsoft.com/office/powerpoint/2010/main" val="11654834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B7BD7FCF-A254-4A97-A15C-319B676226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52FFAF72-6204-4676-9C6F-9A4CC4D918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Title 1"/>
          <p:cNvSpPr>
            <a:spLocks noGrp="1"/>
          </p:cNvSpPr>
          <p:nvPr>
            <p:ph type="ctrTitle"/>
          </p:nvPr>
        </p:nvSpPr>
        <p:spPr>
          <a:xfrm>
            <a:off x="643468" y="643467"/>
            <a:ext cx="5452532" cy="4567137"/>
          </a:xfrm>
        </p:spPr>
        <p:txBody>
          <a:bodyPr>
            <a:normAutofit/>
          </a:bodyPr>
          <a:lstStyle/>
          <a:p>
            <a:pPr algn="l"/>
            <a:br>
              <a:rPr lang="en-US" sz="3700" dirty="0"/>
            </a:br>
            <a:br>
              <a:rPr lang="en-US" sz="3700" dirty="0"/>
            </a:br>
            <a:br>
              <a:rPr lang="en-US" sz="3700" dirty="0"/>
            </a:br>
            <a:br>
              <a:rPr lang="en-US" sz="3700" dirty="0"/>
            </a:br>
            <a:r>
              <a:rPr lang="en-US" sz="4400" dirty="0"/>
              <a:t>New EMEC description with Geant4 solids</a:t>
            </a:r>
            <a:br>
              <a:rPr lang="en-US" sz="3700" dirty="0"/>
            </a:br>
            <a:endParaRPr lang="en-US" sz="3700" dirty="0"/>
          </a:p>
        </p:txBody>
      </p:sp>
      <p:sp>
        <p:nvSpPr>
          <p:cNvPr id="3" name="Subtitle 2"/>
          <p:cNvSpPr>
            <a:spLocks noGrp="1"/>
          </p:cNvSpPr>
          <p:nvPr>
            <p:ph type="subTitle" idx="1"/>
          </p:nvPr>
        </p:nvSpPr>
        <p:spPr>
          <a:xfrm>
            <a:off x="643467" y="5277684"/>
            <a:ext cx="4620584" cy="775494"/>
          </a:xfrm>
        </p:spPr>
        <p:txBody>
          <a:bodyPr>
            <a:normAutofit/>
          </a:bodyPr>
          <a:lstStyle/>
          <a:p>
            <a:pPr algn="l"/>
            <a:r>
              <a:rPr lang="en-US"/>
              <a:t>Evgueni Tcherniaev</a:t>
            </a:r>
            <a:endParaRPr lang="en-US" dirty="0"/>
          </a:p>
        </p:txBody>
      </p:sp>
      <p:pic>
        <p:nvPicPr>
          <p:cNvPr id="6" name="Picture 5" descr="A picture containing fan, sketch, circle, mechanical fan&#10;&#10;Description automatically generated">
            <a:extLst>
              <a:ext uri="{FF2B5EF4-FFF2-40B4-BE49-F238E27FC236}">
                <a16:creationId xmlns:a16="http://schemas.microsoft.com/office/drawing/2014/main" id="{E99B2F13-E7C2-2BE0-C884-5C174C3CC24A}"/>
              </a:ext>
            </a:extLst>
          </p:cNvPr>
          <p:cNvPicPr>
            <a:picLocks noChangeAspect="1"/>
          </p:cNvPicPr>
          <p:nvPr/>
        </p:nvPicPr>
        <p:blipFill rotWithShape="1">
          <a:blip r:embed="rId3"/>
          <a:srcRect t="4053" r="3" b="26"/>
          <a:stretch/>
        </p:blipFill>
        <p:spPr>
          <a:xfrm>
            <a:off x="6638119" y="643467"/>
            <a:ext cx="4878548" cy="5571066"/>
          </a:xfrm>
          <a:prstGeom prst="rect">
            <a:avLst/>
          </a:prstGeom>
        </p:spPr>
      </p:pic>
      <p:sp>
        <p:nvSpPr>
          <p:cNvPr id="4" name="TextBox 3">
            <a:extLst>
              <a:ext uri="{FF2B5EF4-FFF2-40B4-BE49-F238E27FC236}">
                <a16:creationId xmlns:a16="http://schemas.microsoft.com/office/drawing/2014/main" id="{B3E1F57D-EF2C-7D4A-95B2-80B35C9C46E9}"/>
              </a:ext>
            </a:extLst>
          </p:cNvPr>
          <p:cNvSpPr txBox="1"/>
          <p:nvPr/>
        </p:nvSpPr>
        <p:spPr>
          <a:xfrm>
            <a:off x="996287" y="429634"/>
            <a:ext cx="1678674" cy="1322185"/>
          </a:xfrm>
          <a:prstGeom prst="rect">
            <a:avLst/>
          </a:prstGeom>
          <a:noFill/>
        </p:spPr>
        <p:txBody>
          <a:bodyPr wrap="square" rtlCol="0">
            <a:spAutoFit/>
          </a:bodyPr>
          <a:lstStyle/>
          <a:p>
            <a:endParaRPr lang="en-GB"/>
          </a:p>
        </p:txBody>
      </p:sp>
    </p:spTree>
    <p:extLst>
      <p:ext uri="{BB962C8B-B14F-4D97-AF65-F5344CB8AC3E}">
        <p14:creationId xmlns:p14="http://schemas.microsoft.com/office/powerpoint/2010/main" val="19707212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E3596DD-156A-473E-9BB3-C6A29F757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2C46C4D6-C474-4E92-B52E-944C1118F7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Title 1"/>
          <p:cNvSpPr>
            <a:spLocks noGrp="1"/>
          </p:cNvSpPr>
          <p:nvPr>
            <p:ph type="title"/>
          </p:nvPr>
        </p:nvSpPr>
        <p:spPr>
          <a:xfrm>
            <a:off x="704985" y="253683"/>
            <a:ext cx="10782029" cy="628243"/>
          </a:xfrm>
        </p:spPr>
        <p:txBody>
          <a:bodyPr>
            <a:noAutofit/>
          </a:bodyPr>
          <a:lstStyle/>
          <a:p>
            <a:pPr lvl="1"/>
            <a:r>
              <a:rPr lang="en-US" sz="4000" dirty="0">
                <a:latin typeface="+mj-lt"/>
              </a:rPr>
              <a:t>CPU time, 100K </a:t>
            </a:r>
            <a:r>
              <a:rPr lang="en-US" sz="4000" dirty="0" err="1">
                <a:latin typeface="+mj-lt"/>
              </a:rPr>
              <a:t>geantino</a:t>
            </a:r>
            <a:r>
              <a:rPr lang="en-US" sz="4000" dirty="0">
                <a:latin typeface="+mj-lt"/>
              </a:rPr>
              <a:t> events</a:t>
            </a:r>
            <a:endParaRPr lang="en-US" sz="4000" i="1" dirty="0">
              <a:latin typeface="+mj-lt"/>
            </a:endParaRPr>
          </a:p>
        </p:txBody>
      </p:sp>
      <p:sp>
        <p:nvSpPr>
          <p:cNvPr id="4" name="Date Placeholder 3">
            <a:extLst>
              <a:ext uri="{FF2B5EF4-FFF2-40B4-BE49-F238E27FC236}">
                <a16:creationId xmlns:a16="http://schemas.microsoft.com/office/drawing/2014/main" id="{27C5D7C1-82F1-7142-98F1-1E3C6AA58881}"/>
              </a:ext>
            </a:extLst>
          </p:cNvPr>
          <p:cNvSpPr>
            <a:spLocks noGrp="1"/>
          </p:cNvSpPr>
          <p:nvPr>
            <p:ph type="dt" sz="half" idx="10"/>
          </p:nvPr>
        </p:nvSpPr>
        <p:spPr>
          <a:xfrm>
            <a:off x="838200" y="6356350"/>
            <a:ext cx="2743200" cy="365125"/>
          </a:xfrm>
        </p:spPr>
        <p:txBody>
          <a:bodyPr>
            <a:normAutofit/>
          </a:bodyPr>
          <a:lstStyle/>
          <a:p>
            <a:pPr>
              <a:spcAft>
                <a:spcPts val="600"/>
              </a:spcAft>
            </a:pPr>
            <a:r>
              <a:rPr lang="de-CH"/>
              <a:t>12 June 2023</a:t>
            </a:r>
            <a:endParaRPr lang="en-US"/>
          </a:p>
        </p:txBody>
      </p:sp>
      <p:sp>
        <p:nvSpPr>
          <p:cNvPr id="5" name="Footer Placeholder 4">
            <a:extLst>
              <a:ext uri="{FF2B5EF4-FFF2-40B4-BE49-F238E27FC236}">
                <a16:creationId xmlns:a16="http://schemas.microsoft.com/office/drawing/2014/main" id="{E244371C-5F55-FA4A-9390-623AEE9DDB45}"/>
              </a:ext>
            </a:extLst>
          </p:cNvPr>
          <p:cNvSpPr>
            <a:spLocks noGrp="1"/>
          </p:cNvSpPr>
          <p:nvPr>
            <p:ph type="ftr" sz="quarter" idx="11"/>
          </p:nvPr>
        </p:nvSpPr>
        <p:spPr>
          <a:xfrm>
            <a:off x="4038600" y="6356350"/>
            <a:ext cx="4114800" cy="365125"/>
          </a:xfrm>
        </p:spPr>
        <p:txBody>
          <a:bodyPr>
            <a:normAutofit/>
          </a:bodyPr>
          <a:lstStyle/>
          <a:p>
            <a:pPr>
              <a:spcAft>
                <a:spcPts val="600"/>
              </a:spcAft>
            </a:pPr>
            <a:r>
              <a:rPr lang="en-US"/>
              <a:t>E.Tcherniaev, Detector Description session at ATLAS S&amp;C Week </a:t>
            </a:r>
          </a:p>
        </p:txBody>
      </p:sp>
      <p:sp>
        <p:nvSpPr>
          <p:cNvPr id="6" name="Slide Number Placeholder 5">
            <a:extLst>
              <a:ext uri="{FF2B5EF4-FFF2-40B4-BE49-F238E27FC236}">
                <a16:creationId xmlns:a16="http://schemas.microsoft.com/office/drawing/2014/main" id="{8944028D-3313-8348-8F47-E36A3405D395}"/>
              </a:ext>
            </a:extLst>
          </p:cNvPr>
          <p:cNvSpPr>
            <a:spLocks noGrp="1"/>
          </p:cNvSpPr>
          <p:nvPr>
            <p:ph type="sldNum" sz="quarter" idx="12"/>
          </p:nvPr>
        </p:nvSpPr>
        <p:spPr>
          <a:xfrm>
            <a:off x="8610600" y="6356350"/>
            <a:ext cx="2743200" cy="365125"/>
          </a:xfrm>
        </p:spPr>
        <p:txBody>
          <a:bodyPr>
            <a:normAutofit/>
          </a:bodyPr>
          <a:lstStyle/>
          <a:p>
            <a:pPr>
              <a:spcAft>
                <a:spcPts val="600"/>
              </a:spcAft>
            </a:pPr>
            <a:fld id="{403AB6F2-CB57-E04A-905D-BEB60A258ED0}" type="slidenum">
              <a:rPr lang="en-US" smtClean="0"/>
              <a:pPr>
                <a:spcAft>
                  <a:spcPts val="600"/>
                </a:spcAft>
              </a:pPr>
              <a:t>9</a:t>
            </a:fld>
            <a:endParaRPr lang="en-US"/>
          </a:p>
        </p:txBody>
      </p:sp>
      <p:sp>
        <p:nvSpPr>
          <p:cNvPr id="9" name="Content Placeholder 2">
            <a:extLst>
              <a:ext uri="{FF2B5EF4-FFF2-40B4-BE49-F238E27FC236}">
                <a16:creationId xmlns:a16="http://schemas.microsoft.com/office/drawing/2014/main" id="{32060C65-9B70-0FE4-A3A7-C84C50F3401C}"/>
              </a:ext>
            </a:extLst>
          </p:cNvPr>
          <p:cNvSpPr>
            <a:spLocks noGrp="1"/>
          </p:cNvSpPr>
          <p:nvPr>
            <p:ph idx="1"/>
          </p:nvPr>
        </p:nvSpPr>
        <p:spPr>
          <a:xfrm>
            <a:off x="704985" y="867895"/>
            <a:ext cx="10515600" cy="5351930"/>
          </a:xfrm>
        </p:spPr>
        <p:txBody>
          <a:bodyPr>
            <a:noAutofit/>
          </a:bodyPr>
          <a:lstStyle/>
          <a:p>
            <a:pPr marL="0" indent="0">
              <a:lnSpc>
                <a:spcPct val="100000"/>
              </a:lnSpc>
              <a:spcBef>
                <a:spcPts val="0"/>
              </a:spcBef>
              <a:buNone/>
            </a:pPr>
            <a:endParaRPr lang="en-US" sz="2200" dirty="0"/>
          </a:p>
          <a:p>
            <a:pPr marL="0" indent="357188">
              <a:lnSpc>
                <a:spcPct val="100000"/>
              </a:lnSpc>
              <a:spcBef>
                <a:spcPts val="0"/>
              </a:spcBef>
              <a:buNone/>
            </a:pPr>
            <a:endParaRPr lang="en-US" sz="2200" dirty="0"/>
          </a:p>
          <a:p>
            <a:pPr marL="0" indent="357188">
              <a:lnSpc>
                <a:spcPct val="100000"/>
              </a:lnSpc>
              <a:spcBef>
                <a:spcPts val="0"/>
              </a:spcBef>
              <a:buNone/>
            </a:pPr>
            <a:endParaRPr lang="en-US" sz="2200" dirty="0"/>
          </a:p>
          <a:p>
            <a:pPr marL="0" indent="0">
              <a:lnSpc>
                <a:spcPct val="100000"/>
              </a:lnSpc>
              <a:spcBef>
                <a:spcPts val="0"/>
              </a:spcBef>
              <a:buNone/>
            </a:pPr>
            <a:endParaRPr lang="en-US" sz="2200" dirty="0"/>
          </a:p>
          <a:p>
            <a:pPr marL="0" indent="0">
              <a:lnSpc>
                <a:spcPct val="100000"/>
              </a:lnSpc>
              <a:spcBef>
                <a:spcPts val="0"/>
              </a:spcBef>
              <a:buNone/>
            </a:pPr>
            <a:endParaRPr lang="en-US" sz="2200" dirty="0"/>
          </a:p>
          <a:p>
            <a:pPr marL="0" indent="0">
              <a:lnSpc>
                <a:spcPct val="100000"/>
              </a:lnSpc>
              <a:spcBef>
                <a:spcPts val="0"/>
              </a:spcBef>
              <a:buNone/>
            </a:pPr>
            <a:endParaRPr lang="en-US" sz="2600" dirty="0"/>
          </a:p>
          <a:p>
            <a:pPr>
              <a:lnSpc>
                <a:spcPct val="100000"/>
              </a:lnSpc>
              <a:spcBef>
                <a:spcPts val="0"/>
              </a:spcBef>
              <a:buFont typeface="Arial" panose="020B0604020202020204" pitchFamily="34" charset="0"/>
              <a:buChar char="•"/>
            </a:pPr>
            <a:endParaRPr lang="en-GB" sz="1600" dirty="0"/>
          </a:p>
          <a:p>
            <a:pPr marL="914400" lvl="2" indent="0">
              <a:lnSpc>
                <a:spcPct val="100000"/>
              </a:lnSpc>
              <a:spcBef>
                <a:spcPts val="0"/>
              </a:spcBef>
              <a:buNone/>
            </a:pPr>
            <a:endParaRPr lang="en-GB" sz="1200" b="1" dirty="0"/>
          </a:p>
        </p:txBody>
      </p:sp>
      <p:sp>
        <p:nvSpPr>
          <p:cNvPr id="3" name="TextBox 2">
            <a:extLst>
              <a:ext uri="{FF2B5EF4-FFF2-40B4-BE49-F238E27FC236}">
                <a16:creationId xmlns:a16="http://schemas.microsoft.com/office/drawing/2014/main" id="{4484374C-3401-C418-CEBF-2BCE4687F151}"/>
              </a:ext>
            </a:extLst>
          </p:cNvPr>
          <p:cNvSpPr txBox="1"/>
          <p:nvPr/>
        </p:nvSpPr>
        <p:spPr>
          <a:xfrm>
            <a:off x="690948" y="936212"/>
            <a:ext cx="10810103" cy="1200329"/>
          </a:xfrm>
          <a:prstGeom prst="rect">
            <a:avLst/>
          </a:prstGeom>
          <a:noFill/>
        </p:spPr>
        <p:txBody>
          <a:bodyPr wrap="square" rtlCol="0">
            <a:spAutoFit/>
          </a:bodyPr>
          <a:lstStyle/>
          <a:p>
            <a:pPr marL="285750" indent="-285750">
              <a:buFont typeface="Arial" panose="020B0604020202020204" pitchFamily="34" charset="0"/>
              <a:buChar char="•"/>
            </a:pPr>
            <a:r>
              <a:rPr lang="en-US" sz="1800" dirty="0"/>
              <a:t>The testing was performed for three different geometry settings (Custom solid, G4GenericTrap solids without and with division of the wheels into slices) by shooting a) </a:t>
            </a:r>
            <a:r>
              <a:rPr lang="en-US" sz="1800" dirty="0" err="1"/>
              <a:t>geantino</a:t>
            </a:r>
            <a:r>
              <a:rPr lang="en-US" sz="1800" dirty="0"/>
              <a:t> and b) 10 GeV electrons.</a:t>
            </a:r>
            <a:endParaRPr lang="en-GB" dirty="0"/>
          </a:p>
          <a:p>
            <a:pPr marL="285750" indent="-285750">
              <a:buFont typeface="Arial" panose="020B0604020202020204" pitchFamily="34" charset="0"/>
              <a:buChar char="•"/>
            </a:pPr>
            <a:r>
              <a:rPr lang="en-GB" dirty="0"/>
              <a:t>Below is CPU time measured for 100K </a:t>
            </a:r>
            <a:r>
              <a:rPr lang="en-GB" dirty="0" err="1"/>
              <a:t>geantino</a:t>
            </a:r>
            <a:r>
              <a:rPr lang="en-GB" dirty="0"/>
              <a:t> events. </a:t>
            </a:r>
            <a:r>
              <a:rPr lang="en-GB" dirty="0" err="1"/>
              <a:t>Geantino</a:t>
            </a:r>
            <a:r>
              <a:rPr lang="en-GB" dirty="0"/>
              <a:t> is a virtual particle which is useful for testing pure transport through geometry. </a:t>
            </a:r>
            <a:r>
              <a:rPr lang="en-GB" dirty="0" err="1"/>
              <a:t>Geantino</a:t>
            </a:r>
            <a:r>
              <a:rPr lang="en-GB" dirty="0"/>
              <a:t> does not interact with matter, so there is no physics involved.</a:t>
            </a:r>
            <a:endParaRPr lang="en-CH" dirty="0"/>
          </a:p>
        </p:txBody>
      </p:sp>
      <p:graphicFrame>
        <p:nvGraphicFramePr>
          <p:cNvPr id="7" name="Table 7">
            <a:extLst>
              <a:ext uri="{FF2B5EF4-FFF2-40B4-BE49-F238E27FC236}">
                <a16:creationId xmlns:a16="http://schemas.microsoft.com/office/drawing/2014/main" id="{A75207EB-493F-2F61-BAE2-E9DC42E73128}"/>
              </a:ext>
            </a:extLst>
          </p:cNvPr>
          <p:cNvGraphicFramePr>
            <a:graphicFrameLocks/>
          </p:cNvGraphicFramePr>
          <p:nvPr/>
        </p:nvGraphicFramePr>
        <p:xfrm>
          <a:off x="3851673" y="2395588"/>
          <a:ext cx="7977552" cy="3893383"/>
        </p:xfrm>
        <a:graphic>
          <a:graphicData uri="http://schemas.openxmlformats.org/drawingml/2006/table">
            <a:tbl>
              <a:tblPr firstRow="1" bandRow="1">
                <a:tableStyleId>{5940675A-B579-460E-94D1-54222C63F5DA}</a:tableStyleId>
              </a:tblPr>
              <a:tblGrid>
                <a:gridCol w="2659498">
                  <a:extLst>
                    <a:ext uri="{9D8B030D-6E8A-4147-A177-3AD203B41FA5}">
                      <a16:colId xmlns:a16="http://schemas.microsoft.com/office/drawing/2014/main" val="562723054"/>
                    </a:ext>
                  </a:extLst>
                </a:gridCol>
                <a:gridCol w="2618801">
                  <a:extLst>
                    <a:ext uri="{9D8B030D-6E8A-4147-A177-3AD203B41FA5}">
                      <a16:colId xmlns:a16="http://schemas.microsoft.com/office/drawing/2014/main" val="2189151254"/>
                    </a:ext>
                  </a:extLst>
                </a:gridCol>
                <a:gridCol w="2699253">
                  <a:extLst>
                    <a:ext uri="{9D8B030D-6E8A-4147-A177-3AD203B41FA5}">
                      <a16:colId xmlns:a16="http://schemas.microsoft.com/office/drawing/2014/main" val="493700269"/>
                    </a:ext>
                  </a:extLst>
                </a:gridCol>
              </a:tblGrid>
              <a:tr h="362230">
                <a:tc>
                  <a:txBody>
                    <a:bodyPr/>
                    <a:lstStyle/>
                    <a:p>
                      <a:pPr algn="ctr"/>
                      <a:r>
                        <a:rPr lang="en-CH" dirty="0"/>
                        <a:t>Custom solid</a:t>
                      </a:r>
                    </a:p>
                  </a:txBody>
                  <a:tcPr>
                    <a:solidFill>
                      <a:schemeClr val="bg1">
                        <a:lumMod val="95000"/>
                      </a:schemeClr>
                    </a:solidFill>
                  </a:tcPr>
                </a:tc>
                <a:tc>
                  <a:txBody>
                    <a:bodyPr/>
                    <a:lstStyle/>
                    <a:p>
                      <a:pPr algn="ctr"/>
                      <a:r>
                        <a:rPr lang="en-CH" dirty="0"/>
                        <a:t>G4GenericTrap, no slices</a:t>
                      </a:r>
                    </a:p>
                  </a:txBody>
                  <a:tcPr>
                    <a:solidFill>
                      <a:schemeClr val="bg1">
                        <a:lumMod val="95000"/>
                      </a:schemeClr>
                    </a:solidFill>
                  </a:tcPr>
                </a:tc>
                <a:tc>
                  <a:txBody>
                    <a:bodyPr/>
                    <a:lstStyle/>
                    <a:p>
                      <a:pPr algn="ctr"/>
                      <a:r>
                        <a:rPr lang="en-CH" dirty="0"/>
                        <a:t>G4GenericTrap, slices</a:t>
                      </a:r>
                    </a:p>
                  </a:txBody>
                  <a:tcPr>
                    <a:solidFill>
                      <a:schemeClr val="bg1">
                        <a:lumMod val="95000"/>
                      </a:schemeClr>
                    </a:solidFill>
                  </a:tcPr>
                </a:tc>
                <a:extLst>
                  <a:ext uri="{0D108BD9-81ED-4DB2-BD59-A6C34878D82A}">
                    <a16:rowId xmlns:a16="http://schemas.microsoft.com/office/drawing/2014/main" val="3369323218"/>
                  </a:ext>
                </a:extLst>
              </a:tr>
              <a:tr h="3527623">
                <a:tc>
                  <a:txBody>
                    <a:bodyPr/>
                    <a:lstStyle/>
                    <a:p>
                      <a:pPr algn="ctr"/>
                      <a:r>
                        <a:rPr lang="en-CH" dirty="0"/>
                        <a:t>107 s</a:t>
                      </a:r>
                    </a:p>
                  </a:txBody>
                  <a:tcPr/>
                </a:tc>
                <a:tc>
                  <a:txBody>
                    <a:bodyPr/>
                    <a:lstStyle/>
                    <a:p>
                      <a:pPr algn="ctr"/>
                      <a:r>
                        <a:rPr lang="en-CH" dirty="0"/>
                        <a:t>36 s</a:t>
                      </a:r>
                    </a:p>
                  </a:txBody>
                  <a:tcPr/>
                </a:tc>
                <a:tc>
                  <a:txBody>
                    <a:bodyPr/>
                    <a:lstStyle/>
                    <a:p>
                      <a:pPr algn="ctr"/>
                      <a:r>
                        <a:rPr lang="en-CH" dirty="0"/>
                        <a:t>30 s</a:t>
                      </a:r>
                    </a:p>
                  </a:txBody>
                  <a:tcPr/>
                </a:tc>
                <a:extLst>
                  <a:ext uri="{0D108BD9-81ED-4DB2-BD59-A6C34878D82A}">
                    <a16:rowId xmlns:a16="http://schemas.microsoft.com/office/drawing/2014/main" val="2199947669"/>
                  </a:ext>
                </a:extLst>
              </a:tr>
            </a:tbl>
          </a:graphicData>
        </a:graphic>
      </p:graphicFrame>
      <p:pic>
        <p:nvPicPr>
          <p:cNvPr id="8" name="Picture 7" descr="Diagram&#10;&#10;Description automatically generated">
            <a:extLst>
              <a:ext uri="{FF2B5EF4-FFF2-40B4-BE49-F238E27FC236}">
                <a16:creationId xmlns:a16="http://schemas.microsoft.com/office/drawing/2014/main" id="{513FB92F-2794-E57D-6ED1-60A75677C297}"/>
              </a:ext>
            </a:extLst>
          </p:cNvPr>
          <p:cNvPicPr>
            <a:picLocks noChangeAspect="1"/>
          </p:cNvPicPr>
          <p:nvPr/>
        </p:nvPicPr>
        <p:blipFill>
          <a:blip r:embed="rId2"/>
          <a:stretch>
            <a:fillRect/>
          </a:stretch>
        </p:blipFill>
        <p:spPr>
          <a:xfrm>
            <a:off x="362774" y="2356953"/>
            <a:ext cx="3337880" cy="3970654"/>
          </a:xfrm>
          <a:prstGeom prst="rect">
            <a:avLst/>
          </a:prstGeom>
        </p:spPr>
      </p:pic>
      <p:pic>
        <p:nvPicPr>
          <p:cNvPr id="10" name="Picture 9" descr="Diagram, engineering drawing&#10;&#10;Description automatically generated">
            <a:extLst>
              <a:ext uri="{FF2B5EF4-FFF2-40B4-BE49-F238E27FC236}">
                <a16:creationId xmlns:a16="http://schemas.microsoft.com/office/drawing/2014/main" id="{D5A36533-46A7-B699-96CF-6684CF857EF6}"/>
              </a:ext>
            </a:extLst>
          </p:cNvPr>
          <p:cNvPicPr>
            <a:picLocks noChangeAspect="1"/>
          </p:cNvPicPr>
          <p:nvPr/>
        </p:nvPicPr>
        <p:blipFill>
          <a:blip r:embed="rId3"/>
          <a:stretch>
            <a:fillRect/>
          </a:stretch>
        </p:blipFill>
        <p:spPr>
          <a:xfrm>
            <a:off x="6885154" y="3199151"/>
            <a:ext cx="1910589" cy="2948552"/>
          </a:xfrm>
          <a:prstGeom prst="rect">
            <a:avLst/>
          </a:prstGeom>
        </p:spPr>
      </p:pic>
      <p:pic>
        <p:nvPicPr>
          <p:cNvPr id="11" name="Picture 10" descr="A black and white drawing of a pyramid&#10;&#10;Description automatically generated with low confidence">
            <a:extLst>
              <a:ext uri="{FF2B5EF4-FFF2-40B4-BE49-F238E27FC236}">
                <a16:creationId xmlns:a16="http://schemas.microsoft.com/office/drawing/2014/main" id="{2F1A4435-4A16-7EBC-E79D-D4F285D5C30F}"/>
              </a:ext>
            </a:extLst>
          </p:cNvPr>
          <p:cNvPicPr>
            <a:picLocks noChangeAspect="1"/>
          </p:cNvPicPr>
          <p:nvPr/>
        </p:nvPicPr>
        <p:blipFill>
          <a:blip r:embed="rId4"/>
          <a:stretch>
            <a:fillRect/>
          </a:stretch>
        </p:blipFill>
        <p:spPr>
          <a:xfrm>
            <a:off x="9539235" y="3196779"/>
            <a:ext cx="1814565" cy="2953297"/>
          </a:xfrm>
          <a:prstGeom prst="rect">
            <a:avLst/>
          </a:prstGeom>
        </p:spPr>
      </p:pic>
    </p:spTree>
    <p:extLst>
      <p:ext uri="{BB962C8B-B14F-4D97-AF65-F5344CB8AC3E}">
        <p14:creationId xmlns:p14="http://schemas.microsoft.com/office/powerpoint/2010/main" val="18182860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E3596DD-156A-473E-9BB3-C6A29F757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2C46C4D6-C474-4E92-B52E-944C1118F7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Title 1"/>
          <p:cNvSpPr>
            <a:spLocks noGrp="1"/>
          </p:cNvSpPr>
          <p:nvPr>
            <p:ph type="title"/>
          </p:nvPr>
        </p:nvSpPr>
        <p:spPr>
          <a:xfrm>
            <a:off x="704985" y="253683"/>
            <a:ext cx="10782029" cy="628243"/>
          </a:xfrm>
        </p:spPr>
        <p:txBody>
          <a:bodyPr>
            <a:noAutofit/>
          </a:bodyPr>
          <a:lstStyle/>
          <a:p>
            <a:pPr lvl="1"/>
            <a:r>
              <a:rPr lang="en-US" sz="4000" dirty="0">
                <a:latin typeface="+mj-lt"/>
              </a:rPr>
              <a:t>CPU time, 200 e- 10 GeV events</a:t>
            </a:r>
          </a:p>
        </p:txBody>
      </p:sp>
      <p:sp>
        <p:nvSpPr>
          <p:cNvPr id="4" name="Date Placeholder 3">
            <a:extLst>
              <a:ext uri="{FF2B5EF4-FFF2-40B4-BE49-F238E27FC236}">
                <a16:creationId xmlns:a16="http://schemas.microsoft.com/office/drawing/2014/main" id="{27C5D7C1-82F1-7142-98F1-1E3C6AA58881}"/>
              </a:ext>
            </a:extLst>
          </p:cNvPr>
          <p:cNvSpPr>
            <a:spLocks noGrp="1"/>
          </p:cNvSpPr>
          <p:nvPr>
            <p:ph type="dt" sz="half" idx="10"/>
          </p:nvPr>
        </p:nvSpPr>
        <p:spPr>
          <a:xfrm>
            <a:off x="838200" y="6356350"/>
            <a:ext cx="2743200" cy="365125"/>
          </a:xfrm>
        </p:spPr>
        <p:txBody>
          <a:bodyPr>
            <a:normAutofit/>
          </a:bodyPr>
          <a:lstStyle/>
          <a:p>
            <a:pPr>
              <a:spcAft>
                <a:spcPts val="600"/>
              </a:spcAft>
            </a:pPr>
            <a:r>
              <a:rPr lang="de-CH"/>
              <a:t>12 June 2023</a:t>
            </a:r>
            <a:endParaRPr lang="en-US"/>
          </a:p>
        </p:txBody>
      </p:sp>
      <p:sp>
        <p:nvSpPr>
          <p:cNvPr id="5" name="Footer Placeholder 4">
            <a:extLst>
              <a:ext uri="{FF2B5EF4-FFF2-40B4-BE49-F238E27FC236}">
                <a16:creationId xmlns:a16="http://schemas.microsoft.com/office/drawing/2014/main" id="{E244371C-5F55-FA4A-9390-623AEE9DDB45}"/>
              </a:ext>
            </a:extLst>
          </p:cNvPr>
          <p:cNvSpPr>
            <a:spLocks noGrp="1"/>
          </p:cNvSpPr>
          <p:nvPr>
            <p:ph type="ftr" sz="quarter" idx="11"/>
          </p:nvPr>
        </p:nvSpPr>
        <p:spPr>
          <a:xfrm>
            <a:off x="4038600" y="6356350"/>
            <a:ext cx="4114800" cy="365125"/>
          </a:xfrm>
        </p:spPr>
        <p:txBody>
          <a:bodyPr>
            <a:normAutofit/>
          </a:bodyPr>
          <a:lstStyle/>
          <a:p>
            <a:pPr>
              <a:spcAft>
                <a:spcPts val="600"/>
              </a:spcAft>
            </a:pPr>
            <a:r>
              <a:rPr lang="en-US"/>
              <a:t>E.Tcherniaev, Detector Description session at ATLAS S&amp;C Week </a:t>
            </a:r>
          </a:p>
        </p:txBody>
      </p:sp>
      <p:sp>
        <p:nvSpPr>
          <p:cNvPr id="6" name="Slide Number Placeholder 5">
            <a:extLst>
              <a:ext uri="{FF2B5EF4-FFF2-40B4-BE49-F238E27FC236}">
                <a16:creationId xmlns:a16="http://schemas.microsoft.com/office/drawing/2014/main" id="{8944028D-3313-8348-8F47-E36A3405D395}"/>
              </a:ext>
            </a:extLst>
          </p:cNvPr>
          <p:cNvSpPr>
            <a:spLocks noGrp="1"/>
          </p:cNvSpPr>
          <p:nvPr>
            <p:ph type="sldNum" sz="quarter" idx="12"/>
          </p:nvPr>
        </p:nvSpPr>
        <p:spPr>
          <a:xfrm>
            <a:off x="8610600" y="6356350"/>
            <a:ext cx="2743200" cy="365125"/>
          </a:xfrm>
        </p:spPr>
        <p:txBody>
          <a:bodyPr>
            <a:normAutofit/>
          </a:bodyPr>
          <a:lstStyle/>
          <a:p>
            <a:pPr>
              <a:spcAft>
                <a:spcPts val="600"/>
              </a:spcAft>
            </a:pPr>
            <a:fld id="{403AB6F2-CB57-E04A-905D-BEB60A258ED0}" type="slidenum">
              <a:rPr lang="en-US" smtClean="0"/>
              <a:pPr>
                <a:spcAft>
                  <a:spcPts val="600"/>
                </a:spcAft>
              </a:pPr>
              <a:t>10</a:t>
            </a:fld>
            <a:endParaRPr lang="en-US"/>
          </a:p>
        </p:txBody>
      </p:sp>
      <p:sp>
        <p:nvSpPr>
          <p:cNvPr id="9" name="Content Placeholder 2">
            <a:extLst>
              <a:ext uri="{FF2B5EF4-FFF2-40B4-BE49-F238E27FC236}">
                <a16:creationId xmlns:a16="http://schemas.microsoft.com/office/drawing/2014/main" id="{32060C65-9B70-0FE4-A3A7-C84C50F3401C}"/>
              </a:ext>
            </a:extLst>
          </p:cNvPr>
          <p:cNvSpPr>
            <a:spLocks noGrp="1"/>
          </p:cNvSpPr>
          <p:nvPr>
            <p:ph idx="1"/>
          </p:nvPr>
        </p:nvSpPr>
        <p:spPr>
          <a:xfrm>
            <a:off x="704985" y="867895"/>
            <a:ext cx="10515600" cy="5351930"/>
          </a:xfrm>
        </p:spPr>
        <p:txBody>
          <a:bodyPr>
            <a:noAutofit/>
          </a:bodyPr>
          <a:lstStyle/>
          <a:p>
            <a:pPr marL="0" indent="0">
              <a:lnSpc>
                <a:spcPct val="100000"/>
              </a:lnSpc>
              <a:spcBef>
                <a:spcPts val="0"/>
              </a:spcBef>
              <a:buNone/>
            </a:pPr>
            <a:endParaRPr lang="en-US" sz="2200" dirty="0"/>
          </a:p>
          <a:p>
            <a:pPr>
              <a:lnSpc>
                <a:spcPct val="100000"/>
              </a:lnSpc>
              <a:spcBef>
                <a:spcPts val="0"/>
              </a:spcBef>
              <a:buFont typeface="Arial" panose="020B0604020202020204" pitchFamily="34" charset="0"/>
              <a:buChar char="•"/>
            </a:pPr>
            <a:endParaRPr lang="en-US" sz="2200" dirty="0"/>
          </a:p>
          <a:p>
            <a:pPr marL="0" indent="357188">
              <a:lnSpc>
                <a:spcPct val="100000"/>
              </a:lnSpc>
              <a:spcBef>
                <a:spcPts val="0"/>
              </a:spcBef>
              <a:buNone/>
            </a:pPr>
            <a:endParaRPr lang="en-US" sz="2200" dirty="0"/>
          </a:p>
          <a:p>
            <a:pPr marL="0" indent="357188">
              <a:lnSpc>
                <a:spcPct val="100000"/>
              </a:lnSpc>
              <a:spcBef>
                <a:spcPts val="0"/>
              </a:spcBef>
              <a:buNone/>
            </a:pPr>
            <a:endParaRPr lang="en-US" sz="2200" dirty="0"/>
          </a:p>
          <a:p>
            <a:pPr marL="0" indent="0">
              <a:lnSpc>
                <a:spcPct val="100000"/>
              </a:lnSpc>
              <a:spcBef>
                <a:spcPts val="0"/>
              </a:spcBef>
              <a:buNone/>
            </a:pPr>
            <a:endParaRPr lang="en-US" sz="2200" dirty="0"/>
          </a:p>
          <a:p>
            <a:pPr marL="0" indent="0">
              <a:lnSpc>
                <a:spcPct val="100000"/>
              </a:lnSpc>
              <a:spcBef>
                <a:spcPts val="0"/>
              </a:spcBef>
              <a:buNone/>
            </a:pPr>
            <a:endParaRPr lang="en-US" sz="2200" dirty="0"/>
          </a:p>
          <a:p>
            <a:pPr marL="0" indent="0">
              <a:lnSpc>
                <a:spcPct val="100000"/>
              </a:lnSpc>
              <a:spcBef>
                <a:spcPts val="0"/>
              </a:spcBef>
              <a:buNone/>
            </a:pPr>
            <a:endParaRPr lang="en-US" sz="2600" dirty="0"/>
          </a:p>
          <a:p>
            <a:pPr>
              <a:lnSpc>
                <a:spcPct val="100000"/>
              </a:lnSpc>
              <a:spcBef>
                <a:spcPts val="0"/>
              </a:spcBef>
              <a:buFont typeface="Arial" panose="020B0604020202020204" pitchFamily="34" charset="0"/>
              <a:buChar char="•"/>
            </a:pPr>
            <a:endParaRPr lang="en-GB" sz="1600" dirty="0"/>
          </a:p>
          <a:p>
            <a:pPr marL="914400" lvl="2" indent="0">
              <a:lnSpc>
                <a:spcPct val="100000"/>
              </a:lnSpc>
              <a:spcBef>
                <a:spcPts val="0"/>
              </a:spcBef>
              <a:buNone/>
            </a:pPr>
            <a:endParaRPr lang="en-GB" sz="1200" b="1" dirty="0"/>
          </a:p>
        </p:txBody>
      </p:sp>
      <p:graphicFrame>
        <p:nvGraphicFramePr>
          <p:cNvPr id="3" name="Table 7">
            <a:extLst>
              <a:ext uri="{FF2B5EF4-FFF2-40B4-BE49-F238E27FC236}">
                <a16:creationId xmlns:a16="http://schemas.microsoft.com/office/drawing/2014/main" id="{91AEB085-B11B-68E5-E9E9-F8A24819A199}"/>
              </a:ext>
            </a:extLst>
          </p:cNvPr>
          <p:cNvGraphicFramePr>
            <a:graphicFrameLocks/>
          </p:cNvGraphicFramePr>
          <p:nvPr>
            <p:extLst>
              <p:ext uri="{D42A27DB-BD31-4B8C-83A1-F6EECF244321}">
                <p14:modId xmlns:p14="http://schemas.microsoft.com/office/powerpoint/2010/main" val="1585510898"/>
              </p:ext>
            </p:extLst>
          </p:nvPr>
        </p:nvGraphicFramePr>
        <p:xfrm>
          <a:off x="3839309" y="2356168"/>
          <a:ext cx="7977552" cy="3931920"/>
        </p:xfrm>
        <a:graphic>
          <a:graphicData uri="http://schemas.openxmlformats.org/drawingml/2006/table">
            <a:tbl>
              <a:tblPr firstRow="1" bandRow="1">
                <a:tableStyleId>{5940675A-B579-460E-94D1-54222C63F5DA}</a:tableStyleId>
              </a:tblPr>
              <a:tblGrid>
                <a:gridCol w="2659498">
                  <a:extLst>
                    <a:ext uri="{9D8B030D-6E8A-4147-A177-3AD203B41FA5}">
                      <a16:colId xmlns:a16="http://schemas.microsoft.com/office/drawing/2014/main" val="562723054"/>
                    </a:ext>
                  </a:extLst>
                </a:gridCol>
                <a:gridCol w="2681288">
                  <a:extLst>
                    <a:ext uri="{9D8B030D-6E8A-4147-A177-3AD203B41FA5}">
                      <a16:colId xmlns:a16="http://schemas.microsoft.com/office/drawing/2014/main" val="2189151254"/>
                    </a:ext>
                  </a:extLst>
                </a:gridCol>
                <a:gridCol w="2636766">
                  <a:extLst>
                    <a:ext uri="{9D8B030D-6E8A-4147-A177-3AD203B41FA5}">
                      <a16:colId xmlns:a16="http://schemas.microsoft.com/office/drawing/2014/main" val="493700269"/>
                    </a:ext>
                  </a:extLst>
                </a:gridCol>
              </a:tblGrid>
              <a:tr h="347479">
                <a:tc>
                  <a:txBody>
                    <a:bodyPr/>
                    <a:lstStyle/>
                    <a:p>
                      <a:pPr algn="ctr"/>
                      <a:r>
                        <a:rPr lang="en-CH" dirty="0"/>
                        <a:t>Custom solid</a:t>
                      </a:r>
                    </a:p>
                  </a:txBody>
                  <a:tcPr>
                    <a:solidFill>
                      <a:schemeClr val="bg1">
                        <a:lumMod val="95000"/>
                      </a:schemeClr>
                    </a:solidFill>
                  </a:tcPr>
                </a:tc>
                <a:tc>
                  <a:txBody>
                    <a:bodyPr/>
                    <a:lstStyle/>
                    <a:p>
                      <a:pPr algn="ctr"/>
                      <a:r>
                        <a:rPr lang="en-CH" dirty="0"/>
                        <a:t>G4GenericTrap, no slices</a:t>
                      </a:r>
                    </a:p>
                  </a:txBody>
                  <a:tcPr>
                    <a:solidFill>
                      <a:schemeClr val="bg1">
                        <a:lumMod val="95000"/>
                      </a:schemeClr>
                    </a:solidFill>
                  </a:tcPr>
                </a:tc>
                <a:tc>
                  <a:txBody>
                    <a:bodyPr/>
                    <a:lstStyle/>
                    <a:p>
                      <a:pPr algn="ctr"/>
                      <a:r>
                        <a:rPr lang="en-CH" dirty="0"/>
                        <a:t>G4GenericTrap, slices</a:t>
                      </a:r>
                    </a:p>
                  </a:txBody>
                  <a:tcPr>
                    <a:solidFill>
                      <a:schemeClr val="bg1">
                        <a:lumMod val="95000"/>
                      </a:schemeClr>
                    </a:solidFill>
                  </a:tcPr>
                </a:tc>
                <a:extLst>
                  <a:ext uri="{0D108BD9-81ED-4DB2-BD59-A6C34878D82A}">
                    <a16:rowId xmlns:a16="http://schemas.microsoft.com/office/drawing/2014/main" val="3369323218"/>
                  </a:ext>
                </a:extLst>
              </a:tr>
              <a:tr h="347479">
                <a:tc>
                  <a:txBody>
                    <a:bodyPr/>
                    <a:lstStyle/>
                    <a:p>
                      <a:pPr algn="ctr"/>
                      <a:r>
                        <a:rPr lang="en-CH" dirty="0"/>
                        <a:t>100 s</a:t>
                      </a:r>
                    </a:p>
                  </a:txBody>
                  <a:tcPr/>
                </a:tc>
                <a:tc>
                  <a:txBody>
                    <a:bodyPr/>
                    <a:lstStyle/>
                    <a:p>
                      <a:pPr algn="ctr"/>
                      <a:r>
                        <a:rPr lang="en-CH" dirty="0"/>
                        <a:t>51 s</a:t>
                      </a:r>
                    </a:p>
                  </a:txBody>
                  <a:tcPr/>
                </a:tc>
                <a:tc>
                  <a:txBody>
                    <a:bodyPr/>
                    <a:lstStyle/>
                    <a:p>
                      <a:pPr algn="ctr"/>
                      <a:r>
                        <a:rPr lang="en-CH" dirty="0"/>
                        <a:t>42 s</a:t>
                      </a:r>
                    </a:p>
                  </a:txBody>
                  <a:tcPr/>
                </a:tc>
                <a:extLst>
                  <a:ext uri="{0D108BD9-81ED-4DB2-BD59-A6C34878D82A}">
                    <a16:rowId xmlns:a16="http://schemas.microsoft.com/office/drawing/2014/main" val="3067299209"/>
                  </a:ext>
                </a:extLst>
              </a:tr>
              <a:tr h="2884555">
                <a:tc>
                  <a:txBody>
                    <a:bodyPr/>
                    <a:lstStyle/>
                    <a:p>
                      <a:r>
                        <a:rPr lang="en-GB" sz="1200" kern="1200" dirty="0">
                          <a:solidFill>
                            <a:schemeClr val="tx1"/>
                          </a:solidFill>
                          <a:effectLst/>
                          <a:latin typeface="+mn-lt"/>
                          <a:ea typeface="+mn-ea"/>
                          <a:cs typeface="+mn-cs"/>
                        </a:rPr>
                        <a:t> Mean energy deposit per event = 9.938 +- 0.05315 [GeV]</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Mean track length (charged) per event = 2138 +- 252.1 [cm]</a:t>
                      </a:r>
                    </a:p>
                    <a:p>
                      <a:r>
                        <a:rPr lang="en-GB" sz="1200" kern="1200" dirty="0">
                          <a:solidFill>
                            <a:schemeClr val="tx1"/>
                          </a:solidFill>
                          <a:effectLst/>
                          <a:latin typeface="+mn-lt"/>
                          <a:ea typeface="+mn-ea"/>
                          <a:cs typeface="+mn-cs"/>
                        </a:rPr>
                        <a:t>  Mean track length (neutral) per event = 2.774e+04 +- 6922 [cm]</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Number of steps (charged) per event = 6.495e+04 +- 3037</a:t>
                      </a:r>
                    </a:p>
                    <a:p>
                      <a:r>
                        <a:rPr lang="en-GB" sz="1200" kern="1200" dirty="0">
                          <a:solidFill>
                            <a:schemeClr val="tx1"/>
                          </a:solidFill>
                          <a:effectLst/>
                          <a:latin typeface="+mn-lt"/>
                          <a:ea typeface="+mn-ea"/>
                          <a:cs typeface="+mn-cs"/>
                        </a:rPr>
                        <a:t>  Number of steps (neutral) per event = 1.154e+05 +- 5550</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Number of secondaries per event : </a:t>
                      </a:r>
                    </a:p>
                    <a:p>
                      <a:r>
                        <a:rPr lang="en-GB" sz="1200" kern="1200" dirty="0">
                          <a:solidFill>
                            <a:schemeClr val="tx1"/>
                          </a:solidFill>
                          <a:effectLst/>
                          <a:latin typeface="+mn-lt"/>
                          <a:ea typeface="+mn-ea"/>
                          <a:cs typeface="+mn-cs"/>
                        </a:rPr>
                        <a:t>     Gammas  =  4995 +- 97.5</a:t>
                      </a:r>
                    </a:p>
                    <a:p>
                      <a:r>
                        <a:rPr lang="en-GB" sz="1200" kern="1200" dirty="0">
                          <a:solidFill>
                            <a:schemeClr val="tx1"/>
                          </a:solidFill>
                          <a:effectLst/>
                          <a:latin typeface="+mn-lt"/>
                          <a:ea typeface="+mn-ea"/>
                          <a:cs typeface="+mn-cs"/>
                        </a:rPr>
                        <a:t>     Electrons =  </a:t>
                      </a:r>
                      <a:r>
                        <a:rPr lang="en-GB" sz="1200" kern="1200" dirty="0">
                          <a:solidFill>
                            <a:schemeClr val="tx1"/>
                          </a:solidFill>
                          <a:effectLst/>
                          <a:highlight>
                            <a:srgbClr val="FFFF00"/>
                          </a:highlight>
                          <a:latin typeface="+mn-lt"/>
                          <a:ea typeface="+mn-ea"/>
                          <a:cs typeface="+mn-cs"/>
                        </a:rPr>
                        <a:t>9138 +- 114.9</a:t>
                      </a:r>
                    </a:p>
                    <a:p>
                      <a:r>
                        <a:rPr lang="en-GB" sz="1200" kern="1200" dirty="0">
                          <a:solidFill>
                            <a:schemeClr val="tx1"/>
                          </a:solidFill>
                          <a:effectLst/>
                          <a:latin typeface="+mn-lt"/>
                          <a:ea typeface="+mn-ea"/>
                          <a:cs typeface="+mn-cs"/>
                        </a:rPr>
                        <a:t>     Positrons =  504.4 +- 19.83</a:t>
                      </a:r>
                    </a:p>
                  </a:txBody>
                  <a:tcPr/>
                </a:tc>
                <a:tc>
                  <a:txBody>
                    <a:bodyPr/>
                    <a:lstStyle/>
                    <a:p>
                      <a:r>
                        <a:rPr lang="en-GB" sz="1200" kern="1200" dirty="0">
                          <a:solidFill>
                            <a:schemeClr val="tx1"/>
                          </a:solidFill>
                          <a:effectLst/>
                          <a:latin typeface="+mn-lt"/>
                          <a:ea typeface="+mn-ea"/>
                          <a:cs typeface="+mn-cs"/>
                        </a:rPr>
                        <a:t>Mean energy deposit per event = 9.927 +- 0.09896 [GeV]</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Mean track length (charged) per event = 2063 +- 299.8 [cm]</a:t>
                      </a:r>
                    </a:p>
                    <a:p>
                      <a:r>
                        <a:rPr lang="en-GB" sz="1200" kern="1200" dirty="0">
                          <a:solidFill>
                            <a:schemeClr val="tx1"/>
                          </a:solidFill>
                          <a:effectLst/>
                          <a:latin typeface="+mn-lt"/>
                          <a:ea typeface="+mn-ea"/>
                          <a:cs typeface="+mn-cs"/>
                        </a:rPr>
                        <a:t>  Mean track length (neutral) per event = 3.197e+04 +- 4966 [cm]</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Number of steps (charged) per event = 6.867e+04 +- 5078</a:t>
                      </a:r>
                    </a:p>
                    <a:p>
                      <a:r>
                        <a:rPr lang="en-GB" sz="1200" kern="1200" dirty="0">
                          <a:solidFill>
                            <a:schemeClr val="tx1"/>
                          </a:solidFill>
                          <a:effectLst/>
                          <a:latin typeface="+mn-lt"/>
                          <a:ea typeface="+mn-ea"/>
                          <a:cs typeface="+mn-cs"/>
                        </a:rPr>
                        <a:t>  Number of steps (neutral) per event = 1.066e+05 +- 6838</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Number of secondaries per event : </a:t>
                      </a:r>
                    </a:p>
                    <a:p>
                      <a:r>
                        <a:rPr lang="en-GB" sz="1200" kern="1200" dirty="0">
                          <a:solidFill>
                            <a:schemeClr val="tx1"/>
                          </a:solidFill>
                          <a:effectLst/>
                          <a:latin typeface="+mn-lt"/>
                          <a:ea typeface="+mn-ea"/>
                          <a:cs typeface="+mn-cs"/>
                        </a:rPr>
                        <a:t>     Gammas  =  4921 +- 106.2</a:t>
                      </a:r>
                    </a:p>
                    <a:p>
                      <a:r>
                        <a:rPr lang="en-GB" sz="1200" kern="1200" dirty="0">
                          <a:solidFill>
                            <a:schemeClr val="tx1"/>
                          </a:solidFill>
                          <a:effectLst/>
                          <a:latin typeface="+mn-lt"/>
                          <a:ea typeface="+mn-ea"/>
                          <a:cs typeface="+mn-cs"/>
                        </a:rPr>
                        <a:t>     Electrons =  </a:t>
                      </a:r>
                      <a:r>
                        <a:rPr lang="en-GB" sz="1200" kern="1200" dirty="0">
                          <a:solidFill>
                            <a:schemeClr val="tx1"/>
                          </a:solidFill>
                          <a:effectLst/>
                          <a:highlight>
                            <a:srgbClr val="FFFF00"/>
                          </a:highlight>
                          <a:latin typeface="+mn-lt"/>
                          <a:ea typeface="+mn-ea"/>
                          <a:cs typeface="+mn-cs"/>
                        </a:rPr>
                        <a:t>9775 +- 292.9</a:t>
                      </a:r>
                    </a:p>
                    <a:p>
                      <a:r>
                        <a:rPr lang="en-GB" sz="1200" kern="1200" dirty="0">
                          <a:solidFill>
                            <a:schemeClr val="tx1"/>
                          </a:solidFill>
                          <a:effectLst/>
                          <a:latin typeface="+mn-lt"/>
                          <a:ea typeface="+mn-ea"/>
                          <a:cs typeface="+mn-cs"/>
                        </a:rPr>
                        <a:t>     Positrons =  479.6 +- 17.92</a:t>
                      </a:r>
                    </a:p>
                  </a:txBody>
                  <a:tcPr/>
                </a:tc>
                <a:tc>
                  <a:txBody>
                    <a:bodyPr/>
                    <a:lstStyle/>
                    <a:p>
                      <a:r>
                        <a:rPr lang="en-GB" sz="1200" kern="1200" dirty="0">
                          <a:solidFill>
                            <a:schemeClr val="tx1"/>
                          </a:solidFill>
                          <a:effectLst/>
                          <a:latin typeface="+mn-lt"/>
                          <a:ea typeface="+mn-ea"/>
                          <a:cs typeface="+mn-cs"/>
                        </a:rPr>
                        <a:t>Mean energy deposit per event = 9.898 +- 0.444 [GeV]</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Mean track length (charged) per event = 2056 +- 425.3 [cm]</a:t>
                      </a:r>
                    </a:p>
                    <a:p>
                      <a:r>
                        <a:rPr lang="en-GB" sz="1200" kern="1200" dirty="0">
                          <a:solidFill>
                            <a:schemeClr val="tx1"/>
                          </a:solidFill>
                          <a:effectLst/>
                          <a:latin typeface="+mn-lt"/>
                          <a:ea typeface="+mn-ea"/>
                          <a:cs typeface="+mn-cs"/>
                        </a:rPr>
                        <a:t>  Mean track length (neutral) per event = 3.217e+04 +- 7400 [cm]</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Number of steps (charged) per event = 6.915e+04 +- 6241</a:t>
                      </a:r>
                    </a:p>
                    <a:p>
                      <a:r>
                        <a:rPr lang="en-GB" sz="1200" kern="1200" dirty="0">
                          <a:solidFill>
                            <a:schemeClr val="tx1"/>
                          </a:solidFill>
                          <a:effectLst/>
                          <a:latin typeface="+mn-lt"/>
                          <a:ea typeface="+mn-ea"/>
                          <a:cs typeface="+mn-cs"/>
                        </a:rPr>
                        <a:t>  Number of steps (neutral) per event = 1.085e+05 +- 1.04e+04</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Number of secondaries per event : </a:t>
                      </a:r>
                    </a:p>
                    <a:p>
                      <a:r>
                        <a:rPr lang="en-GB" sz="1200" kern="1200" dirty="0">
                          <a:solidFill>
                            <a:schemeClr val="tx1"/>
                          </a:solidFill>
                          <a:effectLst/>
                          <a:latin typeface="+mn-lt"/>
                          <a:ea typeface="+mn-ea"/>
                          <a:cs typeface="+mn-cs"/>
                        </a:rPr>
                        <a:t>     Gammas  =  4907 +- 252.4</a:t>
                      </a:r>
                    </a:p>
                    <a:p>
                      <a:r>
                        <a:rPr lang="en-GB" sz="1200" kern="1200" dirty="0">
                          <a:solidFill>
                            <a:schemeClr val="tx1"/>
                          </a:solidFill>
                          <a:effectLst/>
                          <a:latin typeface="+mn-lt"/>
                          <a:ea typeface="+mn-ea"/>
                          <a:cs typeface="+mn-cs"/>
                        </a:rPr>
                        <a:t>     Electrons =  </a:t>
                      </a:r>
                      <a:r>
                        <a:rPr lang="en-GB" sz="1200" kern="1200" dirty="0">
                          <a:solidFill>
                            <a:schemeClr val="tx1"/>
                          </a:solidFill>
                          <a:effectLst/>
                          <a:highlight>
                            <a:srgbClr val="FFFF00"/>
                          </a:highlight>
                          <a:latin typeface="+mn-lt"/>
                          <a:ea typeface="+mn-ea"/>
                          <a:cs typeface="+mn-cs"/>
                        </a:rPr>
                        <a:t>9776 +- 529</a:t>
                      </a:r>
                    </a:p>
                    <a:p>
                      <a:r>
                        <a:rPr lang="en-GB" sz="1200" kern="1200" dirty="0">
                          <a:solidFill>
                            <a:schemeClr val="tx1"/>
                          </a:solidFill>
                          <a:effectLst/>
                          <a:latin typeface="+mn-lt"/>
                          <a:ea typeface="+mn-ea"/>
                          <a:cs typeface="+mn-cs"/>
                        </a:rPr>
                        <a:t>     Positrons =  479.1 +- 31.03</a:t>
                      </a:r>
                    </a:p>
                  </a:txBody>
                  <a:tcPr/>
                </a:tc>
                <a:extLst>
                  <a:ext uri="{0D108BD9-81ED-4DB2-BD59-A6C34878D82A}">
                    <a16:rowId xmlns:a16="http://schemas.microsoft.com/office/drawing/2014/main" val="621260093"/>
                  </a:ext>
                </a:extLst>
              </a:tr>
            </a:tbl>
          </a:graphicData>
        </a:graphic>
      </p:graphicFrame>
      <p:pic>
        <p:nvPicPr>
          <p:cNvPr id="10" name="Picture 9" descr="Diagram&#10;&#10;Description automatically generated with low confidence">
            <a:extLst>
              <a:ext uri="{FF2B5EF4-FFF2-40B4-BE49-F238E27FC236}">
                <a16:creationId xmlns:a16="http://schemas.microsoft.com/office/drawing/2014/main" id="{0A8E43E2-83DC-2EC4-6E98-2F9A2D396485}"/>
              </a:ext>
            </a:extLst>
          </p:cNvPr>
          <p:cNvPicPr>
            <a:picLocks noChangeAspect="1"/>
          </p:cNvPicPr>
          <p:nvPr/>
        </p:nvPicPr>
        <p:blipFill>
          <a:blip r:embed="rId2"/>
          <a:stretch>
            <a:fillRect/>
          </a:stretch>
        </p:blipFill>
        <p:spPr>
          <a:xfrm>
            <a:off x="375139" y="2356168"/>
            <a:ext cx="3337880" cy="3964228"/>
          </a:xfrm>
          <a:prstGeom prst="rect">
            <a:avLst/>
          </a:prstGeom>
        </p:spPr>
      </p:pic>
      <p:sp>
        <p:nvSpPr>
          <p:cNvPr id="11" name="TextBox 10">
            <a:extLst>
              <a:ext uri="{FF2B5EF4-FFF2-40B4-BE49-F238E27FC236}">
                <a16:creationId xmlns:a16="http://schemas.microsoft.com/office/drawing/2014/main" id="{69AB8776-E297-9062-E3E2-F3A242C58708}"/>
              </a:ext>
            </a:extLst>
          </p:cNvPr>
          <p:cNvSpPr txBox="1"/>
          <p:nvPr/>
        </p:nvSpPr>
        <p:spPr>
          <a:xfrm>
            <a:off x="704985" y="856577"/>
            <a:ext cx="10915243" cy="1477328"/>
          </a:xfrm>
          <a:prstGeom prst="rect">
            <a:avLst/>
          </a:prstGeom>
          <a:noFill/>
        </p:spPr>
        <p:txBody>
          <a:bodyPr wrap="square" rtlCol="0">
            <a:spAutoFit/>
          </a:bodyPr>
          <a:lstStyle/>
          <a:p>
            <a:pPr marL="285750" indent="-285750">
              <a:buFont typeface="Arial" panose="020B0604020202020204" pitchFamily="34" charset="0"/>
              <a:buChar char="•"/>
            </a:pPr>
            <a:r>
              <a:rPr lang="en-GB" dirty="0"/>
              <a:t>Benchmark test with 10 GeV electrons has shown very promising performance of the new description, CPU time improved by 2.5 times</a:t>
            </a:r>
          </a:p>
          <a:p>
            <a:pPr marL="285750" indent="-285750">
              <a:buFont typeface="Arial" panose="020B0604020202020204" pitchFamily="34" charset="0"/>
              <a:buChar char="•"/>
            </a:pPr>
            <a:r>
              <a:rPr lang="en-GB" dirty="0"/>
              <a:t>There was also observed an unexpected increase in number of secondary electrons by ~6%. A dedicated study has shown that small structural differences between the Custom solid and the description with </a:t>
            </a:r>
            <a:r>
              <a:rPr lang="en-GB" dirty="0">
                <a:latin typeface="+mj-lt"/>
              </a:rPr>
              <a:t>G4GenericTrap</a:t>
            </a:r>
            <a:r>
              <a:rPr lang="en-GB" dirty="0"/>
              <a:t> cannot cause extra secondary electrons, and </a:t>
            </a:r>
            <a:r>
              <a:rPr lang="en-CH" dirty="0"/>
              <a:t>that the source of the issue is most likely in </a:t>
            </a:r>
            <a:r>
              <a:rPr lang="en-CH" dirty="0">
                <a:latin typeface="+mj-lt"/>
              </a:rPr>
              <a:t>G4GenericTrap</a:t>
            </a:r>
            <a:r>
              <a:rPr lang="en-CH" dirty="0"/>
              <a:t> itself.</a:t>
            </a:r>
          </a:p>
        </p:txBody>
      </p:sp>
    </p:spTree>
    <p:extLst>
      <p:ext uri="{BB962C8B-B14F-4D97-AF65-F5344CB8AC3E}">
        <p14:creationId xmlns:p14="http://schemas.microsoft.com/office/powerpoint/2010/main" val="1834565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E3596DD-156A-473E-9BB3-C6A29F757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2C46C4D6-C474-4E92-B52E-944C1118F7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Title 1"/>
          <p:cNvSpPr>
            <a:spLocks noGrp="1"/>
          </p:cNvSpPr>
          <p:nvPr>
            <p:ph type="title"/>
          </p:nvPr>
        </p:nvSpPr>
        <p:spPr>
          <a:xfrm>
            <a:off x="704985" y="253683"/>
            <a:ext cx="10782029" cy="628243"/>
          </a:xfrm>
        </p:spPr>
        <p:txBody>
          <a:bodyPr>
            <a:noAutofit/>
          </a:bodyPr>
          <a:lstStyle/>
          <a:p>
            <a:pPr lvl="1"/>
            <a:r>
              <a:rPr lang="en-US" sz="4000" dirty="0">
                <a:latin typeface="+mj-lt"/>
              </a:rPr>
              <a:t>G4GenericTrap: overestimated safety distance</a:t>
            </a:r>
            <a:endParaRPr lang="en-US" sz="4000" i="1" dirty="0">
              <a:latin typeface="+mj-lt"/>
            </a:endParaRPr>
          </a:p>
        </p:txBody>
      </p:sp>
      <p:sp>
        <p:nvSpPr>
          <p:cNvPr id="4" name="Date Placeholder 3">
            <a:extLst>
              <a:ext uri="{FF2B5EF4-FFF2-40B4-BE49-F238E27FC236}">
                <a16:creationId xmlns:a16="http://schemas.microsoft.com/office/drawing/2014/main" id="{27C5D7C1-82F1-7142-98F1-1E3C6AA58881}"/>
              </a:ext>
            </a:extLst>
          </p:cNvPr>
          <p:cNvSpPr>
            <a:spLocks noGrp="1"/>
          </p:cNvSpPr>
          <p:nvPr>
            <p:ph type="dt" sz="half" idx="10"/>
          </p:nvPr>
        </p:nvSpPr>
        <p:spPr>
          <a:xfrm>
            <a:off x="838200" y="6356350"/>
            <a:ext cx="2743200" cy="365125"/>
          </a:xfrm>
        </p:spPr>
        <p:txBody>
          <a:bodyPr>
            <a:normAutofit/>
          </a:bodyPr>
          <a:lstStyle/>
          <a:p>
            <a:pPr>
              <a:spcAft>
                <a:spcPts val="600"/>
              </a:spcAft>
            </a:pPr>
            <a:r>
              <a:rPr lang="de-CH"/>
              <a:t>12 June 2023</a:t>
            </a:r>
            <a:endParaRPr lang="en-US"/>
          </a:p>
        </p:txBody>
      </p:sp>
      <p:sp>
        <p:nvSpPr>
          <p:cNvPr id="5" name="Footer Placeholder 4">
            <a:extLst>
              <a:ext uri="{FF2B5EF4-FFF2-40B4-BE49-F238E27FC236}">
                <a16:creationId xmlns:a16="http://schemas.microsoft.com/office/drawing/2014/main" id="{E244371C-5F55-FA4A-9390-623AEE9DDB45}"/>
              </a:ext>
            </a:extLst>
          </p:cNvPr>
          <p:cNvSpPr>
            <a:spLocks noGrp="1"/>
          </p:cNvSpPr>
          <p:nvPr>
            <p:ph type="ftr" sz="quarter" idx="11"/>
          </p:nvPr>
        </p:nvSpPr>
        <p:spPr>
          <a:xfrm>
            <a:off x="4038600" y="6356350"/>
            <a:ext cx="4114800" cy="365125"/>
          </a:xfrm>
        </p:spPr>
        <p:txBody>
          <a:bodyPr>
            <a:normAutofit/>
          </a:bodyPr>
          <a:lstStyle/>
          <a:p>
            <a:pPr>
              <a:spcAft>
                <a:spcPts val="600"/>
              </a:spcAft>
            </a:pPr>
            <a:r>
              <a:rPr lang="en-US"/>
              <a:t>E.Tcherniaev, Detector Description session at ATLAS S&amp;C Week </a:t>
            </a:r>
          </a:p>
        </p:txBody>
      </p:sp>
      <p:sp>
        <p:nvSpPr>
          <p:cNvPr id="6" name="Slide Number Placeholder 5">
            <a:extLst>
              <a:ext uri="{FF2B5EF4-FFF2-40B4-BE49-F238E27FC236}">
                <a16:creationId xmlns:a16="http://schemas.microsoft.com/office/drawing/2014/main" id="{8944028D-3313-8348-8F47-E36A3405D395}"/>
              </a:ext>
            </a:extLst>
          </p:cNvPr>
          <p:cNvSpPr>
            <a:spLocks noGrp="1"/>
          </p:cNvSpPr>
          <p:nvPr>
            <p:ph type="sldNum" sz="quarter" idx="12"/>
          </p:nvPr>
        </p:nvSpPr>
        <p:spPr>
          <a:xfrm>
            <a:off x="8610600" y="6356350"/>
            <a:ext cx="2743200" cy="365125"/>
          </a:xfrm>
        </p:spPr>
        <p:txBody>
          <a:bodyPr>
            <a:normAutofit/>
          </a:bodyPr>
          <a:lstStyle/>
          <a:p>
            <a:pPr>
              <a:spcAft>
                <a:spcPts val="600"/>
              </a:spcAft>
            </a:pPr>
            <a:fld id="{403AB6F2-CB57-E04A-905D-BEB60A258ED0}" type="slidenum">
              <a:rPr lang="en-US" smtClean="0"/>
              <a:pPr>
                <a:spcAft>
                  <a:spcPts val="600"/>
                </a:spcAft>
              </a:pPr>
              <a:t>11</a:t>
            </a:fld>
            <a:endParaRPr lang="en-US"/>
          </a:p>
        </p:txBody>
      </p:sp>
      <p:sp>
        <p:nvSpPr>
          <p:cNvPr id="9" name="Content Placeholder 2">
            <a:extLst>
              <a:ext uri="{FF2B5EF4-FFF2-40B4-BE49-F238E27FC236}">
                <a16:creationId xmlns:a16="http://schemas.microsoft.com/office/drawing/2014/main" id="{32060C65-9B70-0FE4-A3A7-C84C50F3401C}"/>
              </a:ext>
            </a:extLst>
          </p:cNvPr>
          <p:cNvSpPr>
            <a:spLocks noGrp="1"/>
          </p:cNvSpPr>
          <p:nvPr>
            <p:ph idx="1"/>
          </p:nvPr>
        </p:nvSpPr>
        <p:spPr>
          <a:xfrm>
            <a:off x="547170" y="881925"/>
            <a:ext cx="5524232" cy="5474425"/>
          </a:xfrm>
        </p:spPr>
        <p:txBody>
          <a:bodyPr>
            <a:noAutofit/>
          </a:bodyPr>
          <a:lstStyle/>
          <a:p>
            <a:pPr>
              <a:buFont typeface="Arial" panose="020B0604020202020204" pitchFamily="34" charset="0"/>
              <a:buChar char="•"/>
            </a:pPr>
            <a:r>
              <a:rPr lang="en-CH" sz="1700" dirty="0"/>
              <a:t>A special test was implemented to located the problematic code. The test has shown that the safety distance returned by </a:t>
            </a:r>
            <a:r>
              <a:rPr lang="en-CH" sz="1700" dirty="0">
                <a:latin typeface="+mj-lt"/>
              </a:rPr>
              <a:t>G4GenericTrap::DistanceToIn(p) </a:t>
            </a:r>
            <a:r>
              <a:rPr lang="en-CH" sz="1700" dirty="0"/>
              <a:t>and </a:t>
            </a:r>
            <a:r>
              <a:rPr lang="en-CH" sz="1700" dirty="0">
                <a:latin typeface="+mj-lt"/>
              </a:rPr>
              <a:t>G4GenericTrap::DistanceToOut(p) </a:t>
            </a:r>
            <a:r>
              <a:rPr lang="en-CH" sz="1700" dirty="0"/>
              <a:t>is significantly overestimated in most of cases.</a:t>
            </a:r>
          </a:p>
          <a:p>
            <a:pPr>
              <a:buFont typeface="Arial" panose="020B0604020202020204" pitchFamily="34" charset="0"/>
              <a:buChar char="•"/>
            </a:pPr>
            <a:r>
              <a:rPr lang="en-CH" sz="1700" dirty="0"/>
              <a:t>Corresponding bug report was opened in the Geant4 problem report system.</a:t>
            </a:r>
            <a:endParaRPr lang="en-CH" sz="1700" dirty="0">
              <a:latin typeface="+mj-lt"/>
            </a:endParaRPr>
          </a:p>
          <a:p>
            <a:pPr>
              <a:buFont typeface="Arial" panose="020B0604020202020204" pitchFamily="34" charset="0"/>
              <a:buChar char="•"/>
            </a:pPr>
            <a:r>
              <a:rPr lang="en-CH" sz="1700" dirty="0"/>
              <a:t>The </a:t>
            </a:r>
            <a:r>
              <a:rPr lang="en-CH" sz="1700" i="1" dirty="0"/>
              <a:t>safety distance </a:t>
            </a:r>
            <a:r>
              <a:rPr lang="en-CH" sz="1700" dirty="0"/>
              <a:t>of a point relative to a solid is the </a:t>
            </a:r>
            <a:r>
              <a:rPr lang="en-CH" sz="1700" i="1" dirty="0"/>
              <a:t>radius of space around the point</a:t>
            </a:r>
            <a:r>
              <a:rPr lang="en-CH" sz="1700" dirty="0"/>
              <a:t>, within which the point can move in any direction without crossing the boundaries of the solid. The safety distance may be underestimated, a zero safety distance is a legal return value.</a:t>
            </a:r>
          </a:p>
          <a:p>
            <a:pPr>
              <a:buFont typeface="Arial" panose="020B0604020202020204" pitchFamily="34" charset="0"/>
              <a:buChar char="•"/>
            </a:pPr>
            <a:r>
              <a:rPr lang="en-CH" sz="1700" dirty="0"/>
              <a:t>Setting safety distance to zero in </a:t>
            </a:r>
            <a:r>
              <a:rPr lang="en-CH" sz="1700" dirty="0">
                <a:latin typeface="+mj-lt"/>
              </a:rPr>
              <a:t>G4GenericTrap</a:t>
            </a:r>
            <a:r>
              <a:rPr lang="en-CH" sz="1700" dirty="0"/>
              <a:t> normalizes the number of secondary electrons but increases the number of steps for charged particles and, </a:t>
            </a:r>
            <a:r>
              <a:rPr lang="en-GB" sz="1700" dirty="0"/>
              <a:t>consequently,</a:t>
            </a:r>
            <a:r>
              <a:rPr lang="en-CH" sz="1700" dirty="0"/>
              <a:t> the CPU time.</a:t>
            </a:r>
          </a:p>
          <a:p>
            <a:pPr>
              <a:buFont typeface="Arial" panose="020B0604020202020204" pitchFamily="34" charset="0"/>
              <a:buChar char="•"/>
            </a:pPr>
            <a:r>
              <a:rPr lang="en-GB" sz="1700" dirty="0"/>
              <a:t>The bug does not create problems for further development of the project, a revision of </a:t>
            </a:r>
            <a:r>
              <a:rPr lang="en-GB" sz="1700" dirty="0">
                <a:latin typeface="+mj-lt"/>
              </a:rPr>
              <a:t>G4GenericTrap</a:t>
            </a:r>
            <a:r>
              <a:rPr lang="en-GB" sz="1700" dirty="0"/>
              <a:t> to improve</a:t>
            </a:r>
            <a:r>
              <a:rPr lang="en-US" sz="1700" dirty="0"/>
              <a:t> its </a:t>
            </a:r>
            <a:r>
              <a:rPr lang="en-GB" sz="1700" dirty="0"/>
              <a:t>performance was a part of this project anyway.</a:t>
            </a:r>
          </a:p>
          <a:p>
            <a:pPr marL="285750" indent="-285750">
              <a:buFont typeface="Arial" panose="020B0604020202020204" pitchFamily="34" charset="0"/>
              <a:buChar char="•"/>
            </a:pPr>
            <a:endParaRPr lang="en-CH" sz="1800" dirty="0"/>
          </a:p>
          <a:p>
            <a:pPr marL="0" indent="0">
              <a:lnSpc>
                <a:spcPct val="100000"/>
              </a:lnSpc>
              <a:spcBef>
                <a:spcPts val="0"/>
              </a:spcBef>
              <a:buNone/>
            </a:pPr>
            <a:endParaRPr lang="en-US" sz="2200" dirty="0"/>
          </a:p>
          <a:p>
            <a:pPr marL="0" indent="357188">
              <a:lnSpc>
                <a:spcPct val="100000"/>
              </a:lnSpc>
              <a:spcBef>
                <a:spcPts val="0"/>
              </a:spcBef>
              <a:buNone/>
            </a:pPr>
            <a:endParaRPr lang="en-US" sz="2200" dirty="0"/>
          </a:p>
          <a:p>
            <a:pPr marL="0" indent="357188">
              <a:lnSpc>
                <a:spcPct val="100000"/>
              </a:lnSpc>
              <a:spcBef>
                <a:spcPts val="0"/>
              </a:spcBef>
              <a:buNone/>
            </a:pPr>
            <a:endParaRPr lang="en-US" sz="2200" dirty="0"/>
          </a:p>
          <a:p>
            <a:pPr marL="0" indent="0">
              <a:lnSpc>
                <a:spcPct val="100000"/>
              </a:lnSpc>
              <a:spcBef>
                <a:spcPts val="0"/>
              </a:spcBef>
              <a:buNone/>
            </a:pPr>
            <a:endParaRPr lang="en-US" sz="2200" dirty="0"/>
          </a:p>
          <a:p>
            <a:pPr marL="0" indent="0">
              <a:lnSpc>
                <a:spcPct val="100000"/>
              </a:lnSpc>
              <a:spcBef>
                <a:spcPts val="0"/>
              </a:spcBef>
              <a:buNone/>
            </a:pPr>
            <a:endParaRPr lang="en-US" sz="2200" dirty="0"/>
          </a:p>
          <a:p>
            <a:pPr marL="0" indent="0">
              <a:lnSpc>
                <a:spcPct val="100000"/>
              </a:lnSpc>
              <a:spcBef>
                <a:spcPts val="0"/>
              </a:spcBef>
              <a:buNone/>
            </a:pPr>
            <a:endParaRPr lang="en-US" sz="2600" dirty="0"/>
          </a:p>
          <a:p>
            <a:pPr>
              <a:lnSpc>
                <a:spcPct val="100000"/>
              </a:lnSpc>
              <a:spcBef>
                <a:spcPts val="0"/>
              </a:spcBef>
              <a:buFont typeface="Arial" panose="020B0604020202020204" pitchFamily="34" charset="0"/>
              <a:buChar char="•"/>
            </a:pPr>
            <a:endParaRPr lang="en-GB" sz="1600" dirty="0"/>
          </a:p>
          <a:p>
            <a:pPr marL="914400" lvl="2" indent="0">
              <a:lnSpc>
                <a:spcPct val="100000"/>
              </a:lnSpc>
              <a:spcBef>
                <a:spcPts val="0"/>
              </a:spcBef>
              <a:buNone/>
            </a:pPr>
            <a:endParaRPr lang="en-GB" sz="1200" b="1" dirty="0"/>
          </a:p>
        </p:txBody>
      </p:sp>
      <p:graphicFrame>
        <p:nvGraphicFramePr>
          <p:cNvPr id="3" name="Table 7">
            <a:extLst>
              <a:ext uri="{FF2B5EF4-FFF2-40B4-BE49-F238E27FC236}">
                <a16:creationId xmlns:a16="http://schemas.microsoft.com/office/drawing/2014/main" id="{4DE985D1-50B9-694A-AA8F-AC74A475ECAC}"/>
              </a:ext>
            </a:extLst>
          </p:cNvPr>
          <p:cNvGraphicFramePr>
            <a:graphicFrameLocks/>
          </p:cNvGraphicFramePr>
          <p:nvPr>
            <p:extLst>
              <p:ext uri="{D42A27DB-BD31-4B8C-83A1-F6EECF244321}">
                <p14:modId xmlns:p14="http://schemas.microsoft.com/office/powerpoint/2010/main" val="3058460912"/>
              </p:ext>
            </p:extLst>
          </p:nvPr>
        </p:nvGraphicFramePr>
        <p:xfrm>
          <a:off x="6229217" y="1027030"/>
          <a:ext cx="5415613" cy="4572000"/>
        </p:xfrm>
        <a:graphic>
          <a:graphicData uri="http://schemas.openxmlformats.org/drawingml/2006/table">
            <a:tbl>
              <a:tblPr firstRow="1" bandRow="1">
                <a:tableStyleId>{5940675A-B579-460E-94D1-54222C63F5DA}</a:tableStyleId>
              </a:tblPr>
              <a:tblGrid>
                <a:gridCol w="1835060">
                  <a:extLst>
                    <a:ext uri="{9D8B030D-6E8A-4147-A177-3AD203B41FA5}">
                      <a16:colId xmlns:a16="http://schemas.microsoft.com/office/drawing/2014/main" val="562723054"/>
                    </a:ext>
                  </a:extLst>
                </a:gridCol>
                <a:gridCol w="1770040">
                  <a:extLst>
                    <a:ext uri="{9D8B030D-6E8A-4147-A177-3AD203B41FA5}">
                      <a16:colId xmlns:a16="http://schemas.microsoft.com/office/drawing/2014/main" val="2189151254"/>
                    </a:ext>
                  </a:extLst>
                </a:gridCol>
                <a:gridCol w="1810513">
                  <a:extLst>
                    <a:ext uri="{9D8B030D-6E8A-4147-A177-3AD203B41FA5}">
                      <a16:colId xmlns:a16="http://schemas.microsoft.com/office/drawing/2014/main" val="127047382"/>
                    </a:ext>
                  </a:extLst>
                </a:gridCol>
              </a:tblGrid>
              <a:tr h="0">
                <a:tc>
                  <a:txBody>
                    <a:bodyPr/>
                    <a:lstStyle/>
                    <a:p>
                      <a:pPr algn="ctr"/>
                      <a:endParaRPr lang="en-CH" sz="1600" dirty="0"/>
                    </a:p>
                  </a:txBody>
                  <a:tcPr>
                    <a:solidFill>
                      <a:schemeClr val="bg1">
                        <a:lumMod val="95000"/>
                      </a:schemeClr>
                    </a:solidFill>
                  </a:tcPr>
                </a:tc>
                <a:tc>
                  <a:txBody>
                    <a:bodyPr/>
                    <a:lstStyle/>
                    <a:p>
                      <a:pPr algn="ctr"/>
                      <a:r>
                        <a:rPr lang="en-CH" sz="1400" b="0" dirty="0"/>
                        <a:t>G4GenericTrap</a:t>
                      </a:r>
                    </a:p>
                  </a:txBody>
                  <a:tcPr>
                    <a:solidFill>
                      <a:schemeClr val="bg1">
                        <a:lumMod val="95000"/>
                      </a:schemeClr>
                    </a:solidFill>
                  </a:tcPr>
                </a:tc>
                <a:tc>
                  <a:txBody>
                    <a:bodyPr/>
                    <a:lstStyle/>
                    <a:p>
                      <a:pPr algn="ctr"/>
                      <a:r>
                        <a:rPr lang="en-CH" sz="1400" dirty="0"/>
                        <a:t>DistanceToIn/Out(p)</a:t>
                      </a:r>
                      <a:br>
                        <a:rPr lang="en-CH" sz="1400" dirty="0"/>
                      </a:br>
                      <a:r>
                        <a:rPr lang="en-CH" sz="1400" dirty="0"/>
                        <a:t>= 0</a:t>
                      </a:r>
                    </a:p>
                  </a:txBody>
                  <a:tcPr>
                    <a:solidFill>
                      <a:schemeClr val="bg1">
                        <a:lumMod val="95000"/>
                      </a:schemeClr>
                    </a:solidFill>
                  </a:tcPr>
                </a:tc>
                <a:extLst>
                  <a:ext uri="{0D108BD9-81ED-4DB2-BD59-A6C34878D82A}">
                    <a16:rowId xmlns:a16="http://schemas.microsoft.com/office/drawing/2014/main" val="3369323218"/>
                  </a:ext>
                </a:extLst>
              </a:tr>
              <a:tr h="0">
                <a:tc>
                  <a:txBody>
                    <a:bodyPr/>
                    <a:lstStyle/>
                    <a:p>
                      <a:pPr algn="l"/>
                      <a:r>
                        <a:rPr lang="en-CH" sz="1400" dirty="0"/>
                        <a:t>CPU</a:t>
                      </a:r>
                    </a:p>
                  </a:txBody>
                  <a:tcPr/>
                </a:tc>
                <a:tc>
                  <a:txBody>
                    <a:bodyPr/>
                    <a:lstStyle/>
                    <a:p>
                      <a:pPr algn="ctr"/>
                      <a:r>
                        <a:rPr lang="en-CH" sz="1400" dirty="0">
                          <a:highlight>
                            <a:srgbClr val="00FF00"/>
                          </a:highlight>
                        </a:rPr>
                        <a:t>42 s</a:t>
                      </a:r>
                    </a:p>
                  </a:txBody>
                  <a:tcPr>
                    <a:solidFill>
                      <a:schemeClr val="bg1">
                        <a:lumMod val="95000"/>
                      </a:schemeClr>
                    </a:solidFill>
                  </a:tcPr>
                </a:tc>
                <a:tc>
                  <a:txBody>
                    <a:bodyPr/>
                    <a:lstStyle/>
                    <a:p>
                      <a:pPr algn="ctr"/>
                      <a:r>
                        <a:rPr lang="en-CH" sz="1400" dirty="0">
                          <a:highlight>
                            <a:srgbClr val="00FF00"/>
                          </a:highlight>
                        </a:rPr>
                        <a:t>72 s</a:t>
                      </a:r>
                    </a:p>
                  </a:txBody>
                  <a:tcPr/>
                </a:tc>
                <a:extLst>
                  <a:ext uri="{0D108BD9-81ED-4DB2-BD59-A6C34878D82A}">
                    <a16:rowId xmlns:a16="http://schemas.microsoft.com/office/drawing/2014/main" val="3067299209"/>
                  </a:ext>
                </a:extLst>
              </a:tr>
              <a:tr h="2884555">
                <a:tc>
                  <a:txBody>
                    <a:bodyPr/>
                    <a:lstStyle/>
                    <a:p>
                      <a:r>
                        <a:rPr lang="en-GB" sz="1200" kern="1200" dirty="0">
                          <a:solidFill>
                            <a:schemeClr val="tx1"/>
                          </a:solidFill>
                          <a:effectLst/>
                          <a:latin typeface="+mn-lt"/>
                          <a:ea typeface="+mn-ea"/>
                          <a:cs typeface="+mn-cs"/>
                        </a:rPr>
                        <a:t> Mean energy deposit per event  [GeV]</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Mean track length (charged) per event [cm]</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Mean track length (neutral) per event [cm]</a:t>
                      </a:r>
                    </a:p>
                    <a:p>
                      <a:endParaRPr lang="en-GB" sz="1200" kern="1200" dirty="0">
                        <a:solidFill>
                          <a:schemeClr val="tx1"/>
                        </a:solidFill>
                        <a:effectLst/>
                        <a:latin typeface="+mn-lt"/>
                        <a:ea typeface="+mn-ea"/>
                        <a:cs typeface="+mn-cs"/>
                      </a:endParaRPr>
                    </a:p>
                    <a:p>
                      <a:r>
                        <a:rPr lang="en-GB" sz="1200" kern="1200" dirty="0">
                          <a:solidFill>
                            <a:schemeClr val="tx1"/>
                          </a:solidFill>
                          <a:effectLst/>
                          <a:highlight>
                            <a:srgbClr val="00FF00"/>
                          </a:highlight>
                          <a:latin typeface="+mn-lt"/>
                          <a:ea typeface="+mn-ea"/>
                          <a:cs typeface="+mn-cs"/>
                        </a:rPr>
                        <a:t> Number of steps (charged) per event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Number of steps (neutral) per event</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Number of secondaries per event: </a:t>
                      </a:r>
                    </a:p>
                    <a:p>
                      <a:r>
                        <a:rPr lang="en-GB" sz="1200" kern="1200" dirty="0">
                          <a:solidFill>
                            <a:schemeClr val="tx1"/>
                          </a:solidFill>
                          <a:effectLst/>
                          <a:latin typeface="+mn-lt"/>
                          <a:ea typeface="+mn-ea"/>
                          <a:cs typeface="+mn-cs"/>
                        </a:rPr>
                        <a:t>   Gammas </a:t>
                      </a:r>
                    </a:p>
                    <a:p>
                      <a:r>
                        <a:rPr lang="en-GB" sz="1200" kern="1200" dirty="0">
                          <a:solidFill>
                            <a:schemeClr val="tx1"/>
                          </a:solidFill>
                          <a:effectLst/>
                          <a:latin typeface="+mn-lt"/>
                          <a:ea typeface="+mn-ea"/>
                          <a:cs typeface="+mn-cs"/>
                        </a:rPr>
                        <a:t>   </a:t>
                      </a:r>
                      <a:r>
                        <a:rPr lang="en-GB" sz="1200" kern="1200" dirty="0">
                          <a:solidFill>
                            <a:schemeClr val="tx1"/>
                          </a:solidFill>
                          <a:effectLst/>
                          <a:highlight>
                            <a:srgbClr val="FFFF00"/>
                          </a:highlight>
                          <a:latin typeface="+mn-lt"/>
                          <a:ea typeface="+mn-ea"/>
                          <a:cs typeface="+mn-cs"/>
                        </a:rPr>
                        <a:t>Electrons</a:t>
                      </a:r>
                    </a:p>
                    <a:p>
                      <a:r>
                        <a:rPr lang="en-GB" sz="1200" kern="1200" dirty="0">
                          <a:solidFill>
                            <a:schemeClr val="tx1"/>
                          </a:solidFill>
                          <a:effectLst/>
                          <a:latin typeface="+mn-lt"/>
                          <a:ea typeface="+mn-ea"/>
                          <a:cs typeface="+mn-cs"/>
                        </a:rPr>
                        <a:t>   Positrons</a:t>
                      </a:r>
                    </a:p>
                  </a:txBody>
                  <a:tcPr/>
                </a:tc>
                <a:tc>
                  <a:txBody>
                    <a:bodyPr/>
                    <a:lstStyle/>
                    <a:p>
                      <a:pPr algn="ctr"/>
                      <a:r>
                        <a:rPr lang="en-GB" sz="1200" kern="1200" dirty="0">
                          <a:solidFill>
                            <a:schemeClr val="tx1"/>
                          </a:solidFill>
                          <a:effectLst/>
                          <a:latin typeface="+mn-lt"/>
                          <a:ea typeface="+mn-ea"/>
                          <a:cs typeface="+mn-cs"/>
                        </a:rPr>
                        <a:t>9.898 +- 0.444</a:t>
                      </a:r>
                    </a:p>
                    <a:p>
                      <a:pPr algn="ctr"/>
                      <a:endParaRPr lang="en-GB" sz="1200" kern="1200" dirty="0">
                        <a:solidFill>
                          <a:schemeClr val="tx1"/>
                        </a:solidFill>
                        <a:effectLst/>
                        <a:latin typeface="+mn-lt"/>
                        <a:ea typeface="+mn-ea"/>
                        <a:cs typeface="+mn-cs"/>
                      </a:endParaRPr>
                    </a:p>
                    <a:p>
                      <a:pPr algn="ctr"/>
                      <a:endParaRPr lang="en-GB" sz="1200" kern="1200" dirty="0">
                        <a:solidFill>
                          <a:schemeClr val="tx1"/>
                        </a:solidFill>
                        <a:effectLst/>
                        <a:latin typeface="+mn-lt"/>
                        <a:ea typeface="+mn-ea"/>
                        <a:cs typeface="+mn-cs"/>
                      </a:endParaRPr>
                    </a:p>
                    <a:p>
                      <a:pPr algn="ctr"/>
                      <a:r>
                        <a:rPr lang="en-GB" sz="1200" kern="1200" dirty="0">
                          <a:solidFill>
                            <a:schemeClr val="tx1"/>
                          </a:solidFill>
                          <a:effectLst/>
                          <a:latin typeface="+mn-lt"/>
                          <a:ea typeface="+mn-ea"/>
                          <a:cs typeface="+mn-cs"/>
                        </a:rPr>
                        <a:t>2056 +- 425.3</a:t>
                      </a:r>
                    </a:p>
                    <a:p>
                      <a:pPr algn="ctr"/>
                      <a:endParaRPr lang="en-GB" sz="1200" kern="1200" dirty="0">
                        <a:solidFill>
                          <a:schemeClr val="tx1"/>
                        </a:solidFill>
                        <a:effectLst/>
                        <a:latin typeface="+mn-lt"/>
                        <a:ea typeface="+mn-ea"/>
                        <a:cs typeface="+mn-cs"/>
                      </a:endParaRPr>
                    </a:p>
                    <a:p>
                      <a:pPr algn="ctr"/>
                      <a:endParaRPr lang="en-GB" sz="1200" kern="1200" dirty="0">
                        <a:solidFill>
                          <a:schemeClr val="tx1"/>
                        </a:solidFill>
                        <a:effectLst/>
                        <a:latin typeface="+mn-lt"/>
                        <a:ea typeface="+mn-ea"/>
                        <a:cs typeface="+mn-cs"/>
                      </a:endParaRPr>
                    </a:p>
                    <a:p>
                      <a:pPr algn="ctr"/>
                      <a:r>
                        <a:rPr lang="en-GB" sz="1200" kern="1200" dirty="0">
                          <a:solidFill>
                            <a:schemeClr val="tx1"/>
                          </a:solidFill>
                          <a:effectLst/>
                          <a:latin typeface="+mn-lt"/>
                          <a:ea typeface="+mn-ea"/>
                          <a:cs typeface="+mn-cs"/>
                        </a:rPr>
                        <a:t>3.217e+04 +- 7400</a:t>
                      </a:r>
                    </a:p>
                    <a:p>
                      <a:pPr algn="ctr"/>
                      <a:endParaRPr lang="en-GB" sz="1200" kern="1200" dirty="0">
                        <a:solidFill>
                          <a:schemeClr val="tx1"/>
                        </a:solidFill>
                        <a:effectLst/>
                        <a:latin typeface="+mn-lt"/>
                        <a:ea typeface="+mn-ea"/>
                        <a:cs typeface="+mn-cs"/>
                      </a:endParaRPr>
                    </a:p>
                    <a:p>
                      <a:pPr algn="ctr"/>
                      <a:endParaRPr lang="en-GB" sz="1200" kern="1200" dirty="0">
                        <a:solidFill>
                          <a:schemeClr val="tx1"/>
                        </a:solidFill>
                        <a:effectLst/>
                        <a:latin typeface="+mn-lt"/>
                        <a:ea typeface="+mn-ea"/>
                        <a:cs typeface="+mn-cs"/>
                      </a:endParaRPr>
                    </a:p>
                    <a:p>
                      <a:pPr algn="ctr"/>
                      <a:r>
                        <a:rPr lang="en-GB" sz="1200" kern="1200" dirty="0">
                          <a:solidFill>
                            <a:schemeClr val="tx1"/>
                          </a:solidFill>
                          <a:effectLst/>
                          <a:highlight>
                            <a:srgbClr val="00FF00"/>
                          </a:highlight>
                          <a:latin typeface="+mn-lt"/>
                          <a:ea typeface="+mn-ea"/>
                          <a:cs typeface="+mn-cs"/>
                        </a:rPr>
                        <a:t>6.915e+04 +- 6241</a:t>
                      </a:r>
                    </a:p>
                    <a:p>
                      <a:pPr algn="ctr"/>
                      <a:endParaRPr lang="en-GB" sz="1200" kern="1200" dirty="0">
                        <a:solidFill>
                          <a:schemeClr val="tx1"/>
                        </a:solidFill>
                        <a:effectLst/>
                        <a:latin typeface="+mn-lt"/>
                        <a:ea typeface="+mn-ea"/>
                        <a:cs typeface="+mn-cs"/>
                      </a:endParaRPr>
                    </a:p>
                    <a:p>
                      <a:pPr algn="ctr"/>
                      <a:endParaRPr lang="en-GB" sz="1200" kern="1200" dirty="0">
                        <a:solidFill>
                          <a:schemeClr val="tx1"/>
                        </a:solidFill>
                        <a:effectLst/>
                        <a:latin typeface="+mn-lt"/>
                        <a:ea typeface="+mn-ea"/>
                        <a:cs typeface="+mn-cs"/>
                      </a:endParaRPr>
                    </a:p>
                    <a:p>
                      <a:pPr algn="ctr"/>
                      <a:r>
                        <a:rPr lang="en-GB" sz="1200" kern="1200" dirty="0">
                          <a:solidFill>
                            <a:schemeClr val="tx1"/>
                          </a:solidFill>
                          <a:effectLst/>
                          <a:latin typeface="+mn-lt"/>
                          <a:ea typeface="+mn-ea"/>
                          <a:cs typeface="+mn-cs"/>
                        </a:rPr>
                        <a:t>1.085e+05 +- 10400</a:t>
                      </a:r>
                    </a:p>
                    <a:p>
                      <a:pPr algn="ctr"/>
                      <a:endParaRPr lang="en-GB" sz="1200" kern="1200" dirty="0">
                        <a:solidFill>
                          <a:schemeClr val="tx1"/>
                        </a:solidFill>
                        <a:effectLst/>
                        <a:latin typeface="+mn-lt"/>
                        <a:ea typeface="+mn-ea"/>
                        <a:cs typeface="+mn-cs"/>
                      </a:endParaRPr>
                    </a:p>
                    <a:p>
                      <a:pPr algn="ctr"/>
                      <a:endParaRPr lang="en-GB" sz="1200" kern="1200" dirty="0">
                        <a:solidFill>
                          <a:schemeClr val="tx1"/>
                        </a:solidFill>
                        <a:effectLst/>
                        <a:latin typeface="+mn-lt"/>
                        <a:ea typeface="+mn-ea"/>
                        <a:cs typeface="+mn-cs"/>
                      </a:endParaRPr>
                    </a:p>
                    <a:p>
                      <a:pPr algn="ctr"/>
                      <a:endParaRPr lang="en-GB" sz="1200" kern="1200" dirty="0">
                        <a:solidFill>
                          <a:schemeClr val="tx1"/>
                        </a:solidFill>
                        <a:effectLst/>
                        <a:latin typeface="+mn-lt"/>
                        <a:ea typeface="+mn-ea"/>
                        <a:cs typeface="+mn-cs"/>
                      </a:endParaRPr>
                    </a:p>
                    <a:p>
                      <a:pPr algn="ctr"/>
                      <a:endParaRPr lang="en-GB" sz="1200" kern="1200" dirty="0">
                        <a:solidFill>
                          <a:schemeClr val="tx1"/>
                        </a:solidFill>
                        <a:effectLst/>
                        <a:latin typeface="+mn-lt"/>
                        <a:ea typeface="+mn-ea"/>
                        <a:cs typeface="+mn-cs"/>
                      </a:endParaRPr>
                    </a:p>
                    <a:p>
                      <a:pPr algn="ctr"/>
                      <a:r>
                        <a:rPr lang="en-GB" sz="1200" kern="1200" dirty="0">
                          <a:solidFill>
                            <a:schemeClr val="tx1"/>
                          </a:solidFill>
                          <a:effectLst/>
                          <a:latin typeface="+mn-lt"/>
                          <a:ea typeface="+mn-ea"/>
                          <a:cs typeface="+mn-cs"/>
                        </a:rPr>
                        <a:t>4907 +- 252.4</a:t>
                      </a:r>
                    </a:p>
                    <a:p>
                      <a:pPr algn="ctr"/>
                      <a:r>
                        <a:rPr lang="en-GB" sz="1200" kern="1200" dirty="0">
                          <a:solidFill>
                            <a:schemeClr val="tx1"/>
                          </a:solidFill>
                          <a:effectLst/>
                          <a:highlight>
                            <a:srgbClr val="FFFF00"/>
                          </a:highlight>
                          <a:latin typeface="+mn-lt"/>
                          <a:ea typeface="+mn-ea"/>
                          <a:cs typeface="+mn-cs"/>
                        </a:rPr>
                        <a:t>9776 +- 529</a:t>
                      </a:r>
                    </a:p>
                    <a:p>
                      <a:pPr algn="ctr"/>
                      <a:r>
                        <a:rPr lang="en-GB" sz="1200" kern="1200" dirty="0">
                          <a:solidFill>
                            <a:schemeClr val="tx1"/>
                          </a:solidFill>
                          <a:effectLst/>
                          <a:latin typeface="+mn-lt"/>
                          <a:ea typeface="+mn-ea"/>
                          <a:cs typeface="+mn-cs"/>
                        </a:rPr>
                        <a:t>479.1 +- 31.03</a:t>
                      </a:r>
                    </a:p>
                  </a:txBody>
                  <a:tcPr>
                    <a:solidFill>
                      <a:schemeClr val="bg1">
                        <a:lumMod val="9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H" sz="1200" kern="1200" dirty="0">
                          <a:solidFill>
                            <a:schemeClr val="tx1"/>
                          </a:solidFill>
                          <a:effectLst/>
                          <a:latin typeface="+mn-lt"/>
                          <a:ea typeface="+mn-ea"/>
                          <a:cs typeface="+mn-cs"/>
                        </a:rPr>
                        <a:t>9.935 +- 0.07721</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CH" sz="1200" kern="1200" dirty="0">
                        <a:solidFill>
                          <a:schemeClr val="tx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CH" sz="1200" kern="1200" dirty="0">
                        <a:solidFill>
                          <a:schemeClr val="tx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CH" sz="1200" kern="1200" dirty="0">
                          <a:solidFill>
                            <a:schemeClr val="tx1"/>
                          </a:solidFill>
                          <a:effectLst/>
                          <a:latin typeface="+mn-lt"/>
                          <a:ea typeface="+mn-ea"/>
                          <a:cs typeface="+mn-cs"/>
                        </a:rPr>
                        <a:t>2138 +- 395.5</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2.837e+04 +- 9484</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highlight>
                            <a:srgbClr val="00FF00"/>
                          </a:highlight>
                          <a:latin typeface="+mn-lt"/>
                          <a:ea typeface="+mn-ea"/>
                          <a:cs typeface="+mn-cs"/>
                        </a:rPr>
                        <a:t>2.58e+05 +- 5172</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1.157e+05 +- 5873</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CH" sz="1200" kern="1200" dirty="0">
                        <a:solidFill>
                          <a:schemeClr val="tx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CH" sz="1200" kern="1200" dirty="0">
                        <a:solidFill>
                          <a:schemeClr val="tx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CH" sz="1200" kern="1200" dirty="0">
                        <a:solidFill>
                          <a:schemeClr val="tx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CH" sz="1200" kern="1200" dirty="0">
                        <a:solidFill>
                          <a:schemeClr val="tx1"/>
                        </a:solidFill>
                        <a:effectLst/>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CH" sz="1200" kern="1200" dirty="0">
                          <a:solidFill>
                            <a:schemeClr val="tx1"/>
                          </a:solidFill>
                          <a:effectLst/>
                          <a:latin typeface="+mn-lt"/>
                          <a:ea typeface="+mn-ea"/>
                          <a:cs typeface="+mn-cs"/>
                        </a:rPr>
                        <a:t>5021 +- 95.61</a:t>
                      </a:r>
                    </a:p>
                    <a:p>
                      <a:pPr marL="0" marR="0" lvl="0" indent="0" algn="ctr" defTabSz="914400" rtl="0" eaLnBrk="1" fontAlgn="auto" latinLnBrk="0" hangingPunct="1">
                        <a:lnSpc>
                          <a:spcPct val="100000"/>
                        </a:lnSpc>
                        <a:spcBef>
                          <a:spcPts val="0"/>
                        </a:spcBef>
                        <a:spcAft>
                          <a:spcPts val="0"/>
                        </a:spcAft>
                        <a:buClrTx/>
                        <a:buSzTx/>
                        <a:buFontTx/>
                        <a:buNone/>
                        <a:tabLst/>
                        <a:defRPr/>
                      </a:pPr>
                      <a:r>
                        <a:rPr lang="en-CH" sz="1200" kern="1200" dirty="0">
                          <a:solidFill>
                            <a:schemeClr val="tx1"/>
                          </a:solidFill>
                          <a:effectLst/>
                          <a:highlight>
                            <a:srgbClr val="FFFF00"/>
                          </a:highlight>
                          <a:latin typeface="+mn-lt"/>
                          <a:ea typeface="+mn-ea"/>
                          <a:cs typeface="+mn-cs"/>
                        </a:rPr>
                        <a:t>9193 +- 121.8</a:t>
                      </a:r>
                    </a:p>
                    <a:p>
                      <a:pPr marL="0" marR="0" lvl="0" indent="0" algn="ctr" defTabSz="914400" rtl="0" eaLnBrk="1" fontAlgn="auto" latinLnBrk="0" hangingPunct="1">
                        <a:lnSpc>
                          <a:spcPct val="100000"/>
                        </a:lnSpc>
                        <a:spcBef>
                          <a:spcPts val="0"/>
                        </a:spcBef>
                        <a:spcAft>
                          <a:spcPts val="0"/>
                        </a:spcAft>
                        <a:buClrTx/>
                        <a:buSzTx/>
                        <a:buFontTx/>
                        <a:buNone/>
                        <a:tabLst/>
                        <a:defRPr/>
                      </a:pPr>
                      <a:r>
                        <a:rPr lang="en-CH" sz="1200" kern="1200" dirty="0">
                          <a:solidFill>
                            <a:schemeClr val="tx1"/>
                          </a:solidFill>
                          <a:effectLst/>
                          <a:latin typeface="+mn-lt"/>
                          <a:ea typeface="+mn-ea"/>
                          <a:cs typeface="+mn-cs"/>
                        </a:rPr>
                        <a:t>503.5 +- 19.13</a:t>
                      </a:r>
                    </a:p>
                  </a:txBody>
                  <a:tcPr/>
                </a:tc>
                <a:extLst>
                  <a:ext uri="{0D108BD9-81ED-4DB2-BD59-A6C34878D82A}">
                    <a16:rowId xmlns:a16="http://schemas.microsoft.com/office/drawing/2014/main" val="621260093"/>
                  </a:ext>
                </a:extLst>
              </a:tr>
            </a:tbl>
          </a:graphicData>
        </a:graphic>
      </p:graphicFrame>
    </p:spTree>
    <p:extLst>
      <p:ext uri="{BB962C8B-B14F-4D97-AF65-F5344CB8AC3E}">
        <p14:creationId xmlns:p14="http://schemas.microsoft.com/office/powerpoint/2010/main" val="39229254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screenshot of a computer&#10;&#10;Description automatically generated">
            <a:extLst>
              <a:ext uri="{FF2B5EF4-FFF2-40B4-BE49-F238E27FC236}">
                <a16:creationId xmlns:a16="http://schemas.microsoft.com/office/drawing/2014/main" id="{32B68B4B-43E8-C891-0864-71EF4788DD4B}"/>
              </a:ext>
            </a:extLst>
          </p:cNvPr>
          <p:cNvPicPr>
            <a:picLocks noChangeAspect="1"/>
          </p:cNvPicPr>
          <p:nvPr/>
        </p:nvPicPr>
        <p:blipFill rotWithShape="1">
          <a:blip r:embed="rId2"/>
          <a:srcRect l="26992" t="20299" r="12610" b="10646"/>
          <a:stretch/>
        </p:blipFill>
        <p:spPr>
          <a:xfrm>
            <a:off x="3166281" y="1255594"/>
            <a:ext cx="8284191" cy="4735774"/>
          </a:xfrm>
          <a:prstGeom prst="rect">
            <a:avLst/>
          </a:prstGeom>
          <a:noFill/>
          <a:effectLst>
            <a:softEdge rad="267327"/>
          </a:effectLst>
        </p:spPr>
      </p:pic>
      <p:sp>
        <p:nvSpPr>
          <p:cNvPr id="26" name="Rectangle 25">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838200" y="365125"/>
            <a:ext cx="10885227" cy="890469"/>
          </a:xfrm>
        </p:spPr>
        <p:txBody>
          <a:bodyPr>
            <a:normAutofit/>
          </a:bodyPr>
          <a:lstStyle/>
          <a:p>
            <a:pPr lvl="1"/>
            <a:r>
              <a:rPr lang="en-US" sz="4000" dirty="0">
                <a:latin typeface="+mj-lt"/>
              </a:rPr>
              <a:t>Further plans</a:t>
            </a:r>
            <a:endParaRPr lang="en-US" sz="4000" i="1" dirty="0">
              <a:latin typeface="+mj-lt"/>
            </a:endParaRPr>
          </a:p>
        </p:txBody>
      </p:sp>
      <p:sp>
        <p:nvSpPr>
          <p:cNvPr id="9" name="Content Placeholder 2">
            <a:extLst>
              <a:ext uri="{FF2B5EF4-FFF2-40B4-BE49-F238E27FC236}">
                <a16:creationId xmlns:a16="http://schemas.microsoft.com/office/drawing/2014/main" id="{32060C65-9B70-0FE4-A3A7-C84C50F3401C}"/>
              </a:ext>
            </a:extLst>
          </p:cNvPr>
          <p:cNvSpPr>
            <a:spLocks noGrp="1"/>
          </p:cNvSpPr>
          <p:nvPr>
            <p:ph idx="1"/>
          </p:nvPr>
        </p:nvSpPr>
        <p:spPr>
          <a:xfrm>
            <a:off x="712916" y="2418203"/>
            <a:ext cx="5511613" cy="2462269"/>
          </a:xfrm>
        </p:spPr>
        <p:txBody>
          <a:bodyPr>
            <a:normAutofit/>
          </a:bodyPr>
          <a:lstStyle/>
          <a:p>
            <a:pPr>
              <a:spcBef>
                <a:spcPts val="0"/>
              </a:spcBef>
              <a:spcAft>
                <a:spcPts val="600"/>
              </a:spcAft>
              <a:buFont typeface="Arial" panose="020B0604020202020204" pitchFamily="34" charset="0"/>
              <a:buChar char="•"/>
            </a:pPr>
            <a:r>
              <a:rPr lang="en-US" sz="2000" dirty="0"/>
              <a:t>Implement options for additional subdivision of the wheels for further performance improvement</a:t>
            </a:r>
          </a:p>
          <a:p>
            <a:pPr>
              <a:spcBef>
                <a:spcPts val="0"/>
              </a:spcBef>
              <a:spcAft>
                <a:spcPts val="600"/>
              </a:spcAft>
              <a:buFont typeface="Arial" panose="020B0604020202020204" pitchFamily="34" charset="0"/>
              <a:buChar char="•"/>
            </a:pPr>
            <a:r>
              <a:rPr lang="en-US" sz="2000" dirty="0"/>
              <a:t>Replace the Custom solid with the new EMEC description in the current </a:t>
            </a:r>
            <a:r>
              <a:rPr lang="en-US" sz="2000" dirty="0" err="1"/>
              <a:t>LAr</a:t>
            </a:r>
            <a:r>
              <a:rPr lang="en-US" sz="2000" dirty="0"/>
              <a:t> plugin</a:t>
            </a:r>
          </a:p>
          <a:p>
            <a:pPr>
              <a:spcBef>
                <a:spcPts val="0"/>
              </a:spcBef>
              <a:spcAft>
                <a:spcPts val="600"/>
              </a:spcAft>
              <a:buFont typeface="Arial" panose="020B0604020202020204" pitchFamily="34" charset="0"/>
              <a:buChar char="•"/>
            </a:pPr>
            <a:r>
              <a:rPr lang="en-US" sz="2000" dirty="0"/>
              <a:t>Integrate the new EMEC description into Athena</a:t>
            </a:r>
          </a:p>
          <a:p>
            <a:pPr>
              <a:spcBef>
                <a:spcPts val="0"/>
              </a:spcBef>
              <a:spcAft>
                <a:spcPts val="600"/>
              </a:spcAft>
              <a:buFont typeface="Arial" panose="020B0604020202020204" pitchFamily="34" charset="0"/>
              <a:buChar char="•"/>
            </a:pPr>
            <a:r>
              <a:rPr lang="en-US" sz="2000" dirty="0"/>
              <a:t>Revise </a:t>
            </a:r>
            <a:r>
              <a:rPr lang="en-US" sz="2000" dirty="0">
                <a:latin typeface="+mj-lt"/>
              </a:rPr>
              <a:t>G4GenericTrap</a:t>
            </a:r>
            <a:r>
              <a:rPr lang="en-US" sz="2000" dirty="0"/>
              <a:t> code in Geant4</a:t>
            </a:r>
          </a:p>
          <a:p>
            <a:pPr marL="0" indent="357188">
              <a:spcBef>
                <a:spcPts val="0"/>
              </a:spcBef>
              <a:spcAft>
                <a:spcPts val="600"/>
              </a:spcAft>
              <a:buNone/>
            </a:pPr>
            <a:endParaRPr lang="en-US" sz="2000" dirty="0"/>
          </a:p>
          <a:p>
            <a:pPr marL="0" indent="0">
              <a:spcBef>
                <a:spcPts val="0"/>
              </a:spcBef>
              <a:spcAft>
                <a:spcPts val="600"/>
              </a:spcAft>
              <a:buNone/>
            </a:pPr>
            <a:endParaRPr lang="en-US" sz="2000" dirty="0"/>
          </a:p>
          <a:p>
            <a:pPr marL="0" indent="0">
              <a:spcBef>
                <a:spcPts val="0"/>
              </a:spcBef>
              <a:spcAft>
                <a:spcPts val="600"/>
              </a:spcAft>
              <a:buNone/>
            </a:pPr>
            <a:endParaRPr lang="en-US" sz="2000" dirty="0"/>
          </a:p>
          <a:p>
            <a:pPr marL="0" indent="0">
              <a:spcBef>
                <a:spcPts val="0"/>
              </a:spcBef>
              <a:spcAft>
                <a:spcPts val="600"/>
              </a:spcAft>
              <a:buNone/>
            </a:pPr>
            <a:endParaRPr lang="en-US" sz="2000" dirty="0"/>
          </a:p>
          <a:p>
            <a:pPr>
              <a:spcBef>
                <a:spcPts val="0"/>
              </a:spcBef>
              <a:spcAft>
                <a:spcPts val="600"/>
              </a:spcAft>
              <a:buFont typeface="Arial" panose="020B0604020202020204" pitchFamily="34" charset="0"/>
              <a:buChar char="•"/>
            </a:pPr>
            <a:endParaRPr lang="en-GB" sz="2000" dirty="0"/>
          </a:p>
          <a:p>
            <a:pPr marL="914400" lvl="2" indent="0">
              <a:spcBef>
                <a:spcPts val="0"/>
              </a:spcBef>
              <a:spcAft>
                <a:spcPts val="600"/>
              </a:spcAft>
              <a:buNone/>
            </a:pPr>
            <a:endParaRPr lang="en-GB" b="1" dirty="0"/>
          </a:p>
        </p:txBody>
      </p:sp>
      <p:sp>
        <p:nvSpPr>
          <p:cNvPr id="4" name="Date Placeholder 3">
            <a:extLst>
              <a:ext uri="{FF2B5EF4-FFF2-40B4-BE49-F238E27FC236}">
                <a16:creationId xmlns:a16="http://schemas.microsoft.com/office/drawing/2014/main" id="{27C5D7C1-82F1-7142-98F1-1E3C6AA58881}"/>
              </a:ext>
            </a:extLst>
          </p:cNvPr>
          <p:cNvSpPr>
            <a:spLocks noGrp="1"/>
          </p:cNvSpPr>
          <p:nvPr>
            <p:ph type="dt" sz="half" idx="10"/>
          </p:nvPr>
        </p:nvSpPr>
        <p:spPr>
          <a:xfrm>
            <a:off x="838200" y="6356350"/>
            <a:ext cx="2743200" cy="365125"/>
          </a:xfrm>
        </p:spPr>
        <p:txBody>
          <a:bodyPr>
            <a:normAutofit/>
          </a:bodyPr>
          <a:lstStyle/>
          <a:p>
            <a:pPr>
              <a:spcAft>
                <a:spcPts val="600"/>
              </a:spcAft>
            </a:pPr>
            <a:r>
              <a:rPr lang="de-CH"/>
              <a:t>12 June 2023</a:t>
            </a:r>
            <a:endParaRPr lang="en-US"/>
          </a:p>
        </p:txBody>
      </p:sp>
      <p:sp>
        <p:nvSpPr>
          <p:cNvPr id="5" name="Footer Placeholder 4">
            <a:extLst>
              <a:ext uri="{FF2B5EF4-FFF2-40B4-BE49-F238E27FC236}">
                <a16:creationId xmlns:a16="http://schemas.microsoft.com/office/drawing/2014/main" id="{E244371C-5F55-FA4A-9390-623AEE9DDB45}"/>
              </a:ext>
            </a:extLst>
          </p:cNvPr>
          <p:cNvSpPr>
            <a:spLocks noGrp="1"/>
          </p:cNvSpPr>
          <p:nvPr>
            <p:ph type="ftr" sz="quarter" idx="11"/>
          </p:nvPr>
        </p:nvSpPr>
        <p:spPr>
          <a:xfrm>
            <a:off x="4038600" y="6356350"/>
            <a:ext cx="4114800" cy="365125"/>
          </a:xfrm>
        </p:spPr>
        <p:txBody>
          <a:bodyPr>
            <a:normAutofit/>
          </a:bodyPr>
          <a:lstStyle/>
          <a:p>
            <a:pPr>
              <a:spcAft>
                <a:spcPts val="600"/>
              </a:spcAft>
            </a:pPr>
            <a:r>
              <a:rPr lang="en-US">
                <a:solidFill>
                  <a:srgbClr val="FFFFFF"/>
                </a:solidFill>
              </a:rPr>
              <a:t>E.Tcherniaev, Detector Description session at ATLAS S&amp;C Week </a:t>
            </a:r>
          </a:p>
        </p:txBody>
      </p:sp>
      <p:sp>
        <p:nvSpPr>
          <p:cNvPr id="6" name="Slide Number Placeholder 5">
            <a:extLst>
              <a:ext uri="{FF2B5EF4-FFF2-40B4-BE49-F238E27FC236}">
                <a16:creationId xmlns:a16="http://schemas.microsoft.com/office/drawing/2014/main" id="{8944028D-3313-8348-8F47-E36A3405D395}"/>
              </a:ext>
            </a:extLst>
          </p:cNvPr>
          <p:cNvSpPr>
            <a:spLocks noGrp="1"/>
          </p:cNvSpPr>
          <p:nvPr>
            <p:ph type="sldNum" sz="quarter" idx="12"/>
          </p:nvPr>
        </p:nvSpPr>
        <p:spPr>
          <a:xfrm>
            <a:off x="8610600" y="6356350"/>
            <a:ext cx="2743200" cy="365125"/>
          </a:xfrm>
        </p:spPr>
        <p:txBody>
          <a:bodyPr>
            <a:normAutofit/>
          </a:bodyPr>
          <a:lstStyle/>
          <a:p>
            <a:pPr>
              <a:spcAft>
                <a:spcPts val="600"/>
              </a:spcAft>
            </a:pPr>
            <a:fld id="{403AB6F2-CB57-E04A-905D-BEB60A258ED0}" type="slidenum">
              <a:rPr lang="en-US">
                <a:solidFill>
                  <a:srgbClr val="FFFFFF"/>
                </a:solidFill>
              </a:rPr>
              <a:pPr>
                <a:spcAft>
                  <a:spcPts val="600"/>
                </a:spcAft>
              </a:pPr>
              <a:t>12</a:t>
            </a:fld>
            <a:endParaRPr lang="en-US" dirty="0">
              <a:solidFill>
                <a:srgbClr val="FFFFFF"/>
              </a:solidFill>
            </a:endParaRPr>
          </a:p>
        </p:txBody>
      </p:sp>
      <p:sp>
        <p:nvSpPr>
          <p:cNvPr id="11" name="Footer Placeholder 4">
            <a:extLst>
              <a:ext uri="{FF2B5EF4-FFF2-40B4-BE49-F238E27FC236}">
                <a16:creationId xmlns:a16="http://schemas.microsoft.com/office/drawing/2014/main" id="{969EAB16-228C-BE59-CA55-BD8388691FB1}"/>
              </a:ext>
            </a:extLst>
          </p:cNvPr>
          <p:cNvSpPr txBox="1">
            <a:spLocks/>
          </p:cNvSpPr>
          <p:nvPr/>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err="1"/>
              <a:t>E.Tcherniaev</a:t>
            </a:r>
            <a:r>
              <a:rPr lang="en-US" dirty="0"/>
              <a:t>, Detector Description session at ATLAS S&amp;C Week </a:t>
            </a:r>
          </a:p>
        </p:txBody>
      </p:sp>
      <p:sp>
        <p:nvSpPr>
          <p:cNvPr id="12" name="Slide Number Placeholder 5">
            <a:extLst>
              <a:ext uri="{FF2B5EF4-FFF2-40B4-BE49-F238E27FC236}">
                <a16:creationId xmlns:a16="http://schemas.microsoft.com/office/drawing/2014/main" id="{2EA4264E-6A18-56DF-B3E1-7936A93226A8}"/>
              </a:ext>
            </a:extLst>
          </p:cNvPr>
          <p:cNvSpPr txBox="1">
            <a:spLocks/>
          </p:cNvSpPr>
          <p:nvPr/>
        </p:nvSpPr>
        <p:spPr>
          <a:xfrm>
            <a:off x="8610600" y="6356349"/>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03AB6F2-CB57-E04A-905D-BEB60A258ED0}" type="slidenum">
              <a:rPr lang="en-US" smtClean="0"/>
              <a:pPr/>
              <a:t>12</a:t>
            </a:fld>
            <a:endParaRPr lang="en-US" dirty="0"/>
          </a:p>
        </p:txBody>
      </p:sp>
      <p:sp>
        <p:nvSpPr>
          <p:cNvPr id="13" name="TextBox 12">
            <a:extLst>
              <a:ext uri="{FF2B5EF4-FFF2-40B4-BE49-F238E27FC236}">
                <a16:creationId xmlns:a16="http://schemas.microsoft.com/office/drawing/2014/main" id="{6D364D15-70D2-0E37-692D-3BAF8B265957}"/>
              </a:ext>
            </a:extLst>
          </p:cNvPr>
          <p:cNvSpPr txBox="1"/>
          <p:nvPr/>
        </p:nvSpPr>
        <p:spPr>
          <a:xfrm>
            <a:off x="6745940" y="5818369"/>
            <a:ext cx="2113773" cy="338554"/>
          </a:xfrm>
          <a:prstGeom prst="rect">
            <a:avLst/>
          </a:prstGeom>
          <a:noFill/>
        </p:spPr>
        <p:txBody>
          <a:bodyPr wrap="square" rtlCol="0">
            <a:spAutoFit/>
          </a:bodyPr>
          <a:lstStyle/>
          <a:p>
            <a:r>
              <a:rPr lang="en-CH" sz="1600" dirty="0"/>
              <a:t>Shower inside EMEC </a:t>
            </a:r>
          </a:p>
        </p:txBody>
      </p:sp>
    </p:spTree>
    <p:extLst>
      <p:ext uri="{BB962C8B-B14F-4D97-AF65-F5344CB8AC3E}">
        <p14:creationId xmlns:p14="http://schemas.microsoft.com/office/powerpoint/2010/main" val="7013963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E3596DD-156A-473E-9BB3-C6A29F757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2C46C4D6-C474-4E92-B52E-944C1118F7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Title 1"/>
          <p:cNvSpPr>
            <a:spLocks noGrp="1"/>
          </p:cNvSpPr>
          <p:nvPr>
            <p:ph type="title"/>
          </p:nvPr>
        </p:nvSpPr>
        <p:spPr>
          <a:xfrm>
            <a:off x="961024" y="253683"/>
            <a:ext cx="8584095" cy="628243"/>
          </a:xfrm>
        </p:spPr>
        <p:txBody>
          <a:bodyPr>
            <a:noAutofit/>
          </a:bodyPr>
          <a:lstStyle/>
          <a:p>
            <a:pPr lvl="1"/>
            <a:r>
              <a:rPr lang="en-US" sz="4000" dirty="0">
                <a:latin typeface="+mj-lt"/>
              </a:rPr>
              <a:t>Conclusions</a:t>
            </a:r>
            <a:endParaRPr lang="en-US" sz="4000" i="1" dirty="0">
              <a:latin typeface="+mj-lt"/>
            </a:endParaRPr>
          </a:p>
        </p:txBody>
      </p:sp>
      <p:sp>
        <p:nvSpPr>
          <p:cNvPr id="4" name="Date Placeholder 3">
            <a:extLst>
              <a:ext uri="{FF2B5EF4-FFF2-40B4-BE49-F238E27FC236}">
                <a16:creationId xmlns:a16="http://schemas.microsoft.com/office/drawing/2014/main" id="{27C5D7C1-82F1-7142-98F1-1E3C6AA58881}"/>
              </a:ext>
            </a:extLst>
          </p:cNvPr>
          <p:cNvSpPr>
            <a:spLocks noGrp="1"/>
          </p:cNvSpPr>
          <p:nvPr>
            <p:ph type="dt" sz="half" idx="10"/>
          </p:nvPr>
        </p:nvSpPr>
        <p:spPr>
          <a:xfrm>
            <a:off x="838200" y="6356350"/>
            <a:ext cx="2743200" cy="365125"/>
          </a:xfrm>
        </p:spPr>
        <p:txBody>
          <a:bodyPr>
            <a:normAutofit/>
          </a:bodyPr>
          <a:lstStyle/>
          <a:p>
            <a:pPr>
              <a:spcAft>
                <a:spcPts val="600"/>
              </a:spcAft>
            </a:pPr>
            <a:r>
              <a:rPr lang="de-CH"/>
              <a:t>12 June 2023</a:t>
            </a:r>
            <a:endParaRPr lang="en-US"/>
          </a:p>
        </p:txBody>
      </p:sp>
      <p:sp>
        <p:nvSpPr>
          <p:cNvPr id="5" name="Footer Placeholder 4">
            <a:extLst>
              <a:ext uri="{FF2B5EF4-FFF2-40B4-BE49-F238E27FC236}">
                <a16:creationId xmlns:a16="http://schemas.microsoft.com/office/drawing/2014/main" id="{E244371C-5F55-FA4A-9390-623AEE9DDB45}"/>
              </a:ext>
            </a:extLst>
          </p:cNvPr>
          <p:cNvSpPr>
            <a:spLocks noGrp="1"/>
          </p:cNvSpPr>
          <p:nvPr>
            <p:ph type="ftr" sz="quarter" idx="11"/>
          </p:nvPr>
        </p:nvSpPr>
        <p:spPr>
          <a:xfrm>
            <a:off x="4038600" y="6356350"/>
            <a:ext cx="4114800" cy="365125"/>
          </a:xfrm>
        </p:spPr>
        <p:txBody>
          <a:bodyPr>
            <a:normAutofit/>
          </a:bodyPr>
          <a:lstStyle/>
          <a:p>
            <a:pPr>
              <a:spcAft>
                <a:spcPts val="600"/>
              </a:spcAft>
            </a:pPr>
            <a:r>
              <a:rPr lang="en-US"/>
              <a:t>E.Tcherniaev, Detector Description session at ATLAS S&amp;C Week </a:t>
            </a:r>
          </a:p>
        </p:txBody>
      </p:sp>
      <p:sp>
        <p:nvSpPr>
          <p:cNvPr id="6" name="Slide Number Placeholder 5">
            <a:extLst>
              <a:ext uri="{FF2B5EF4-FFF2-40B4-BE49-F238E27FC236}">
                <a16:creationId xmlns:a16="http://schemas.microsoft.com/office/drawing/2014/main" id="{8944028D-3313-8348-8F47-E36A3405D395}"/>
              </a:ext>
            </a:extLst>
          </p:cNvPr>
          <p:cNvSpPr>
            <a:spLocks noGrp="1"/>
          </p:cNvSpPr>
          <p:nvPr>
            <p:ph type="sldNum" sz="quarter" idx="12"/>
          </p:nvPr>
        </p:nvSpPr>
        <p:spPr>
          <a:xfrm>
            <a:off x="8610600" y="6356350"/>
            <a:ext cx="2743200" cy="365125"/>
          </a:xfrm>
        </p:spPr>
        <p:txBody>
          <a:bodyPr>
            <a:normAutofit/>
          </a:bodyPr>
          <a:lstStyle/>
          <a:p>
            <a:pPr>
              <a:spcAft>
                <a:spcPts val="600"/>
              </a:spcAft>
            </a:pPr>
            <a:fld id="{403AB6F2-CB57-E04A-905D-BEB60A258ED0}" type="slidenum">
              <a:rPr lang="en-US" smtClean="0"/>
              <a:pPr>
                <a:spcAft>
                  <a:spcPts val="600"/>
                </a:spcAft>
              </a:pPr>
              <a:t>13</a:t>
            </a:fld>
            <a:endParaRPr lang="en-US"/>
          </a:p>
        </p:txBody>
      </p:sp>
      <p:sp>
        <p:nvSpPr>
          <p:cNvPr id="9" name="Content Placeholder 2">
            <a:extLst>
              <a:ext uri="{FF2B5EF4-FFF2-40B4-BE49-F238E27FC236}">
                <a16:creationId xmlns:a16="http://schemas.microsoft.com/office/drawing/2014/main" id="{32060C65-9B70-0FE4-A3A7-C84C50F3401C}"/>
              </a:ext>
            </a:extLst>
          </p:cNvPr>
          <p:cNvSpPr>
            <a:spLocks noGrp="1"/>
          </p:cNvSpPr>
          <p:nvPr>
            <p:ph idx="1"/>
          </p:nvPr>
        </p:nvSpPr>
        <p:spPr>
          <a:xfrm>
            <a:off x="838200" y="1841352"/>
            <a:ext cx="10515600" cy="3175295"/>
          </a:xfrm>
        </p:spPr>
        <p:txBody>
          <a:bodyPr>
            <a:noAutofit/>
          </a:bodyPr>
          <a:lstStyle/>
          <a:p>
            <a:pPr>
              <a:lnSpc>
                <a:spcPct val="100000"/>
              </a:lnSpc>
              <a:spcBef>
                <a:spcPts val="0"/>
              </a:spcBef>
              <a:buFont typeface="Arial" panose="020B0604020202020204" pitchFamily="34" charset="0"/>
              <a:buChar char="•"/>
            </a:pPr>
            <a:r>
              <a:rPr lang="en-GB" sz="2000" dirty="0"/>
              <a:t>Implemented a new C++ class for describing the EMEC Accordion structure: </a:t>
            </a:r>
          </a:p>
          <a:p>
            <a:pPr lvl="1">
              <a:lnSpc>
                <a:spcPct val="100000"/>
              </a:lnSpc>
              <a:spcBef>
                <a:spcPts val="0"/>
              </a:spcBef>
              <a:buFont typeface="Arial" panose="020B0604020202020204" pitchFamily="34" charset="0"/>
              <a:buChar char="•"/>
            </a:pPr>
            <a:r>
              <a:rPr lang="en-GB" sz="2000" dirty="0"/>
              <a:t>At present time it uses </a:t>
            </a:r>
            <a:r>
              <a:rPr lang="en-GB" sz="2000" dirty="0">
                <a:latin typeface="+mj-lt"/>
              </a:rPr>
              <a:t>G4GenericTrap</a:t>
            </a:r>
            <a:r>
              <a:rPr lang="en-GB" sz="2000" dirty="0"/>
              <a:t>, later it will be migrated to </a:t>
            </a:r>
            <a:r>
              <a:rPr lang="en-GB" sz="2000" dirty="0" err="1">
                <a:latin typeface="+mj-lt"/>
              </a:rPr>
              <a:t>GeoGenericTrap</a:t>
            </a:r>
            <a:endParaRPr lang="en-GB" sz="2000" dirty="0">
              <a:latin typeface="+mj-lt"/>
            </a:endParaRPr>
          </a:p>
          <a:p>
            <a:pPr lvl="1">
              <a:lnSpc>
                <a:spcPct val="100000"/>
              </a:lnSpc>
              <a:spcBef>
                <a:spcPts val="0"/>
              </a:spcBef>
              <a:buFont typeface="Arial" panose="020B0604020202020204" pitchFamily="34" charset="0"/>
              <a:buChar char="•"/>
            </a:pPr>
            <a:r>
              <a:rPr lang="en-GB" sz="2000" dirty="0"/>
              <a:t>Geometry data taken from the technical drawings of the lead plates for the Inner and Outer Wheel Absorbers</a:t>
            </a:r>
          </a:p>
          <a:p>
            <a:pPr lvl="1">
              <a:lnSpc>
                <a:spcPct val="100000"/>
              </a:lnSpc>
              <a:spcBef>
                <a:spcPts val="0"/>
              </a:spcBef>
              <a:buFont typeface="Arial" panose="020B0604020202020204" pitchFamily="34" charset="0"/>
              <a:buChar char="•"/>
            </a:pPr>
            <a:r>
              <a:rPr lang="en-GB" sz="2000" dirty="0"/>
              <a:t>A possibility to change the default materials is provided</a:t>
            </a:r>
          </a:p>
          <a:p>
            <a:pPr lvl="1">
              <a:lnSpc>
                <a:spcPct val="100000"/>
              </a:lnSpc>
              <a:spcBef>
                <a:spcPts val="0"/>
              </a:spcBef>
              <a:buFont typeface="Arial" panose="020B0604020202020204" pitchFamily="34" charset="0"/>
              <a:buChar char="•"/>
            </a:pPr>
            <a:r>
              <a:rPr lang="en-GB" sz="2000" dirty="0"/>
              <a:t>Exists a possibility to divide the structure into slices, additional subdivision is under implementation</a:t>
            </a:r>
            <a:endParaRPr lang="en-US" sz="2000" dirty="0"/>
          </a:p>
          <a:p>
            <a:pPr>
              <a:lnSpc>
                <a:spcPct val="100000"/>
              </a:lnSpc>
              <a:spcBef>
                <a:spcPts val="0"/>
              </a:spcBef>
              <a:buFont typeface="Arial" panose="020B0604020202020204" pitchFamily="34" charset="0"/>
              <a:buChar char="•"/>
            </a:pPr>
            <a:r>
              <a:rPr lang="en-US" sz="2000" dirty="0"/>
              <a:t>New geometry description already demonstrates very promising CPU performance. </a:t>
            </a:r>
            <a:r>
              <a:rPr lang="en-GB" sz="2000" dirty="0"/>
              <a:t>More speed up is expected with further development.</a:t>
            </a:r>
            <a:r>
              <a:rPr lang="en-US" sz="2000" dirty="0"/>
              <a:t> </a:t>
            </a:r>
          </a:p>
          <a:p>
            <a:pPr marL="0" indent="357188">
              <a:lnSpc>
                <a:spcPct val="100000"/>
              </a:lnSpc>
              <a:spcBef>
                <a:spcPts val="0"/>
              </a:spcBef>
              <a:buNone/>
            </a:pPr>
            <a:endParaRPr lang="en-US" sz="2200" dirty="0"/>
          </a:p>
          <a:p>
            <a:pPr marL="0" indent="0">
              <a:lnSpc>
                <a:spcPct val="100000"/>
              </a:lnSpc>
              <a:spcBef>
                <a:spcPts val="0"/>
              </a:spcBef>
              <a:buNone/>
            </a:pPr>
            <a:endParaRPr lang="en-US" sz="2200" dirty="0"/>
          </a:p>
          <a:p>
            <a:pPr marL="0" indent="0">
              <a:lnSpc>
                <a:spcPct val="100000"/>
              </a:lnSpc>
              <a:spcBef>
                <a:spcPts val="0"/>
              </a:spcBef>
              <a:buNone/>
            </a:pPr>
            <a:endParaRPr lang="en-US" sz="2200" dirty="0"/>
          </a:p>
          <a:p>
            <a:pPr marL="0" indent="0">
              <a:lnSpc>
                <a:spcPct val="100000"/>
              </a:lnSpc>
              <a:spcBef>
                <a:spcPts val="0"/>
              </a:spcBef>
              <a:buNone/>
            </a:pPr>
            <a:endParaRPr lang="en-US" sz="2600" dirty="0"/>
          </a:p>
          <a:p>
            <a:pPr>
              <a:lnSpc>
                <a:spcPct val="100000"/>
              </a:lnSpc>
              <a:spcBef>
                <a:spcPts val="0"/>
              </a:spcBef>
              <a:buFont typeface="Arial" panose="020B0604020202020204" pitchFamily="34" charset="0"/>
              <a:buChar char="•"/>
            </a:pPr>
            <a:endParaRPr lang="en-GB" sz="1600" dirty="0"/>
          </a:p>
          <a:p>
            <a:pPr marL="914400" lvl="2" indent="0">
              <a:lnSpc>
                <a:spcPct val="100000"/>
              </a:lnSpc>
              <a:spcBef>
                <a:spcPts val="0"/>
              </a:spcBef>
              <a:buNone/>
            </a:pPr>
            <a:endParaRPr lang="en-GB" sz="1200" b="1" dirty="0"/>
          </a:p>
        </p:txBody>
      </p:sp>
    </p:spTree>
    <p:extLst>
      <p:ext uri="{BB962C8B-B14F-4D97-AF65-F5344CB8AC3E}">
        <p14:creationId xmlns:p14="http://schemas.microsoft.com/office/powerpoint/2010/main" val="50004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picture containing stairs, metal, indoor, steel&#10;&#10;Description automatically generated">
            <a:extLst>
              <a:ext uri="{FF2B5EF4-FFF2-40B4-BE49-F238E27FC236}">
                <a16:creationId xmlns:a16="http://schemas.microsoft.com/office/drawing/2014/main" id="{62168831-E69F-F68F-E4ED-7DD6506DE582}"/>
              </a:ext>
            </a:extLst>
          </p:cNvPr>
          <p:cNvPicPr>
            <a:picLocks noChangeAspect="1"/>
          </p:cNvPicPr>
          <p:nvPr/>
        </p:nvPicPr>
        <p:blipFill rotWithShape="1">
          <a:blip r:embed="rId2"/>
          <a:srcRect t="7280" r="25021" b="1810"/>
          <a:stretch/>
        </p:blipFill>
        <p:spPr>
          <a:xfrm>
            <a:off x="3523488" y="10"/>
            <a:ext cx="8668512" cy="6857990"/>
          </a:xfrm>
          <a:prstGeom prst="rect">
            <a:avLst/>
          </a:prstGeom>
        </p:spPr>
      </p:pic>
      <p:sp>
        <p:nvSpPr>
          <p:cNvPr id="15" name="Rectangle 14">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99135" y="199448"/>
            <a:ext cx="4886706" cy="704723"/>
          </a:xfrm>
        </p:spPr>
        <p:txBody>
          <a:bodyPr anchor="b">
            <a:noAutofit/>
          </a:bodyPr>
          <a:lstStyle/>
          <a:p>
            <a:pPr lvl="1">
              <a:spcBef>
                <a:spcPts val="0"/>
              </a:spcBef>
            </a:pPr>
            <a:r>
              <a:rPr lang="en-US" sz="4000" dirty="0">
                <a:latin typeface="+mj-lt"/>
              </a:rPr>
              <a:t>Prehistory. Geant3</a:t>
            </a:r>
          </a:p>
        </p:txBody>
      </p:sp>
      <p:sp>
        <p:nvSpPr>
          <p:cNvPr id="20" name="Rectangle 16">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9" name="Rectangle 18">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Date Placeholder 3">
            <a:extLst>
              <a:ext uri="{FF2B5EF4-FFF2-40B4-BE49-F238E27FC236}">
                <a16:creationId xmlns:a16="http://schemas.microsoft.com/office/drawing/2014/main" id="{27C5D7C1-82F1-7142-98F1-1E3C6AA58881}"/>
              </a:ext>
            </a:extLst>
          </p:cNvPr>
          <p:cNvSpPr>
            <a:spLocks noGrp="1"/>
          </p:cNvSpPr>
          <p:nvPr>
            <p:ph type="dt" sz="half" idx="10"/>
          </p:nvPr>
        </p:nvSpPr>
        <p:spPr>
          <a:xfrm>
            <a:off x="371094" y="6356350"/>
            <a:ext cx="1828800" cy="365125"/>
          </a:xfrm>
        </p:spPr>
        <p:txBody>
          <a:bodyPr>
            <a:normAutofit/>
          </a:bodyPr>
          <a:lstStyle/>
          <a:p>
            <a:pPr>
              <a:spcAft>
                <a:spcPts val="600"/>
              </a:spcAft>
            </a:pPr>
            <a:r>
              <a:rPr lang="de-CH">
                <a:solidFill>
                  <a:schemeClr val="tx1">
                    <a:lumMod val="50000"/>
                    <a:lumOff val="50000"/>
                  </a:schemeClr>
                </a:solidFill>
              </a:rPr>
              <a:t>12 June 2023</a:t>
            </a:r>
            <a:endParaRPr lang="en-US">
              <a:solidFill>
                <a:schemeClr val="tx1">
                  <a:lumMod val="50000"/>
                  <a:lumOff val="50000"/>
                </a:schemeClr>
              </a:solidFill>
            </a:endParaRPr>
          </a:p>
        </p:txBody>
      </p:sp>
      <p:sp>
        <p:nvSpPr>
          <p:cNvPr id="5" name="Footer Placeholder 4">
            <a:extLst>
              <a:ext uri="{FF2B5EF4-FFF2-40B4-BE49-F238E27FC236}">
                <a16:creationId xmlns:a16="http://schemas.microsoft.com/office/drawing/2014/main" id="{E244371C-5F55-FA4A-9390-623AEE9DDB45}"/>
              </a:ext>
            </a:extLst>
          </p:cNvPr>
          <p:cNvSpPr>
            <a:spLocks noGrp="1"/>
          </p:cNvSpPr>
          <p:nvPr>
            <p:ph type="ftr" sz="quarter" idx="11"/>
          </p:nvPr>
        </p:nvSpPr>
        <p:spPr>
          <a:xfrm>
            <a:off x="4038600" y="6356350"/>
            <a:ext cx="4114800" cy="365125"/>
          </a:xfrm>
        </p:spPr>
        <p:txBody>
          <a:bodyPr>
            <a:normAutofit/>
          </a:bodyPr>
          <a:lstStyle/>
          <a:p>
            <a:pPr>
              <a:spcAft>
                <a:spcPts val="600"/>
              </a:spcAft>
            </a:pPr>
            <a:r>
              <a:rPr lang="en-US">
                <a:solidFill>
                  <a:schemeClr val="tx1">
                    <a:lumMod val="50000"/>
                    <a:lumOff val="50000"/>
                  </a:schemeClr>
                </a:solidFill>
              </a:rPr>
              <a:t>E.Tcherniaev, Detector Description session at ATLAS S&amp;C Week </a:t>
            </a:r>
          </a:p>
        </p:txBody>
      </p:sp>
      <p:sp>
        <p:nvSpPr>
          <p:cNvPr id="6" name="Slide Number Placeholder 5">
            <a:extLst>
              <a:ext uri="{FF2B5EF4-FFF2-40B4-BE49-F238E27FC236}">
                <a16:creationId xmlns:a16="http://schemas.microsoft.com/office/drawing/2014/main" id="{8944028D-3313-8348-8F47-E36A3405D395}"/>
              </a:ext>
            </a:extLst>
          </p:cNvPr>
          <p:cNvSpPr>
            <a:spLocks noGrp="1"/>
          </p:cNvSpPr>
          <p:nvPr>
            <p:ph type="sldNum" sz="quarter" idx="12"/>
          </p:nvPr>
        </p:nvSpPr>
        <p:spPr>
          <a:xfrm>
            <a:off x="9077706" y="6356350"/>
            <a:ext cx="2743200" cy="365125"/>
          </a:xfrm>
        </p:spPr>
        <p:txBody>
          <a:bodyPr>
            <a:normAutofit/>
          </a:bodyPr>
          <a:lstStyle/>
          <a:p>
            <a:pPr>
              <a:spcAft>
                <a:spcPts val="600"/>
              </a:spcAft>
            </a:pPr>
            <a:fld id="{403AB6F2-CB57-E04A-905D-BEB60A258ED0}" type="slidenum">
              <a:rPr lang="en-US">
                <a:solidFill>
                  <a:schemeClr val="bg1"/>
                </a:solidFill>
              </a:rPr>
              <a:pPr>
                <a:spcAft>
                  <a:spcPts val="600"/>
                </a:spcAft>
              </a:pPr>
              <a:t>1</a:t>
            </a:fld>
            <a:endParaRPr lang="en-US">
              <a:solidFill>
                <a:schemeClr val="bg1"/>
              </a:solidFill>
            </a:endParaRPr>
          </a:p>
        </p:txBody>
      </p:sp>
      <p:sp>
        <p:nvSpPr>
          <p:cNvPr id="11" name="Rectangle 10">
            <a:extLst>
              <a:ext uri="{FF2B5EF4-FFF2-40B4-BE49-F238E27FC236}">
                <a16:creationId xmlns:a16="http://schemas.microsoft.com/office/drawing/2014/main" id="{A9F94315-E1CF-40E8-7D32-F611589080A8}"/>
              </a:ext>
            </a:extLst>
          </p:cNvPr>
          <p:cNvSpPr/>
          <p:nvPr/>
        </p:nvSpPr>
        <p:spPr>
          <a:xfrm>
            <a:off x="371094" y="2326511"/>
            <a:ext cx="3438144" cy="25464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Rectangle 9">
            <a:extLst>
              <a:ext uri="{FF2B5EF4-FFF2-40B4-BE49-F238E27FC236}">
                <a16:creationId xmlns:a16="http://schemas.microsoft.com/office/drawing/2014/main" id="{5E7EE73F-B9ED-5CD2-D58A-13D5646C9192}"/>
              </a:ext>
            </a:extLst>
          </p:cNvPr>
          <p:cNvSpPr/>
          <p:nvPr/>
        </p:nvSpPr>
        <p:spPr>
          <a:xfrm>
            <a:off x="371094" y="843534"/>
            <a:ext cx="745437" cy="800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Content Placeholder 2"/>
          <p:cNvSpPr>
            <a:spLocks noGrp="1"/>
          </p:cNvSpPr>
          <p:nvPr>
            <p:ph idx="1"/>
          </p:nvPr>
        </p:nvSpPr>
        <p:spPr>
          <a:xfrm>
            <a:off x="699135" y="973408"/>
            <a:ext cx="6874640" cy="5041058"/>
          </a:xfrm>
        </p:spPr>
        <p:txBody>
          <a:bodyPr anchor="t">
            <a:normAutofit lnSpcReduction="10000"/>
          </a:bodyPr>
          <a:lstStyle/>
          <a:p>
            <a:pPr marL="0" indent="0">
              <a:lnSpc>
                <a:spcPct val="120000"/>
              </a:lnSpc>
              <a:spcBef>
                <a:spcPts val="0"/>
              </a:spcBef>
              <a:spcAft>
                <a:spcPts val="600"/>
              </a:spcAft>
              <a:buNone/>
            </a:pPr>
            <a:r>
              <a:rPr lang="en-US" sz="2000" dirty="0"/>
              <a:t>Geometry description of the ATLAS Electromagnetic Endcap calorimeter (EMEC) has a long story. EMEC absorbers and electrodes have a complicated accordion-like shape with twisted surfaces.</a:t>
            </a:r>
            <a:endParaRPr lang="en-US" sz="2000" b="1" dirty="0"/>
          </a:p>
          <a:p>
            <a:pPr marL="9525" indent="347663">
              <a:lnSpc>
                <a:spcPct val="120000"/>
              </a:lnSpc>
              <a:spcBef>
                <a:spcPts val="0"/>
              </a:spcBef>
              <a:spcAft>
                <a:spcPts val="600"/>
              </a:spcAft>
              <a:buNone/>
            </a:pPr>
            <a:r>
              <a:rPr lang="en-US" sz="2000" dirty="0"/>
              <a:t>In Geant3 there was a solid GTRA (General Trapezoid) with a potentially convenient for EMEC shape, unfortunately its implementation was imperfect:</a:t>
            </a:r>
          </a:p>
          <a:p>
            <a:pPr marL="0" indent="357188">
              <a:lnSpc>
                <a:spcPct val="120000"/>
              </a:lnSpc>
              <a:spcBef>
                <a:spcPts val="0"/>
              </a:spcBef>
              <a:spcAft>
                <a:spcPts val="600"/>
              </a:spcAft>
              <a:buNone/>
            </a:pPr>
            <a:r>
              <a:rPr lang="en-GB" sz="1800" i="1" dirty="0">
                <a:effectLst/>
                <a:latin typeface="Times"/>
              </a:rPr>
              <a:t>Users should avoid to use this shape as much as possible, and if they have to do so, they should make sure that the faces are really planes. If this is not the case, the result of the transport is unpredictable. </a:t>
            </a:r>
            <a:br>
              <a:rPr lang="en-GB" sz="1800" i="1" dirty="0">
                <a:effectLst/>
                <a:latin typeface="Times"/>
              </a:rPr>
            </a:br>
            <a:r>
              <a:rPr lang="en-GB" sz="1800" dirty="0">
                <a:effectLst/>
                <a:latin typeface="Times"/>
              </a:rPr>
              <a:t>(</a:t>
            </a:r>
            <a:r>
              <a:rPr lang="en-US" sz="1800" dirty="0"/>
              <a:t>GEANT – Detector Description and Simulation tool, p.113</a:t>
            </a:r>
            <a:r>
              <a:rPr lang="en-GB" sz="1800" dirty="0">
                <a:effectLst/>
                <a:latin typeface="Times"/>
              </a:rPr>
              <a:t>)</a:t>
            </a:r>
          </a:p>
          <a:p>
            <a:pPr marL="0" indent="357188">
              <a:lnSpc>
                <a:spcPct val="120000"/>
              </a:lnSpc>
              <a:spcBef>
                <a:spcPts val="0"/>
              </a:spcBef>
              <a:spcAft>
                <a:spcPts val="600"/>
              </a:spcAft>
              <a:buNone/>
            </a:pPr>
            <a:r>
              <a:rPr lang="en-GB" sz="2000" dirty="0">
                <a:latin typeface="Times"/>
              </a:rPr>
              <a:t>So, EMEC absorbers and electrodes in the Geant3 version of simulation were described as sets of mini-pieces of ordinary shapes.</a:t>
            </a:r>
            <a:endParaRPr lang="en-US" sz="2000" dirty="0"/>
          </a:p>
          <a:p>
            <a:pPr marL="0" indent="0">
              <a:spcBef>
                <a:spcPts val="0"/>
              </a:spcBef>
              <a:spcAft>
                <a:spcPts val="600"/>
              </a:spcAft>
              <a:buNone/>
            </a:pPr>
            <a:endParaRPr lang="en-US" sz="1700" dirty="0"/>
          </a:p>
          <a:p>
            <a:pPr>
              <a:spcBef>
                <a:spcPts val="0"/>
              </a:spcBef>
              <a:spcAft>
                <a:spcPts val="600"/>
              </a:spcAft>
              <a:buFont typeface="Arial" panose="020B0604020202020204" pitchFamily="34" charset="0"/>
              <a:buChar char="•"/>
            </a:pPr>
            <a:endParaRPr lang="en-GB" sz="1700" dirty="0"/>
          </a:p>
          <a:p>
            <a:pPr marL="914400" lvl="2" indent="0">
              <a:spcBef>
                <a:spcPts val="0"/>
              </a:spcBef>
              <a:spcAft>
                <a:spcPts val="600"/>
              </a:spcAft>
              <a:buNone/>
            </a:pPr>
            <a:endParaRPr lang="en-GB" sz="1700" b="1" dirty="0"/>
          </a:p>
        </p:txBody>
      </p:sp>
    </p:spTree>
    <p:extLst>
      <p:ext uri="{BB962C8B-B14F-4D97-AF65-F5344CB8AC3E}">
        <p14:creationId xmlns:p14="http://schemas.microsoft.com/office/powerpoint/2010/main" val="41439368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E3596DD-156A-473E-9BB3-C6A29F757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2C46C4D6-C474-4E92-B52E-944C1118F7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Title 1"/>
          <p:cNvSpPr>
            <a:spLocks noGrp="1"/>
          </p:cNvSpPr>
          <p:nvPr>
            <p:ph type="title"/>
          </p:nvPr>
        </p:nvSpPr>
        <p:spPr>
          <a:xfrm>
            <a:off x="704986" y="253683"/>
            <a:ext cx="8840134" cy="628243"/>
          </a:xfrm>
        </p:spPr>
        <p:txBody>
          <a:bodyPr>
            <a:noAutofit/>
          </a:bodyPr>
          <a:lstStyle/>
          <a:p>
            <a:pPr lvl="1"/>
            <a:r>
              <a:rPr lang="en-US" sz="4000" dirty="0">
                <a:latin typeface="+mj-lt"/>
              </a:rPr>
              <a:t>Prehistory. Geant4</a:t>
            </a:r>
            <a:endParaRPr lang="en-US" sz="4000" i="1" dirty="0">
              <a:latin typeface="+mj-lt"/>
            </a:endParaRPr>
          </a:p>
        </p:txBody>
      </p:sp>
      <p:sp>
        <p:nvSpPr>
          <p:cNvPr id="4" name="Date Placeholder 3">
            <a:extLst>
              <a:ext uri="{FF2B5EF4-FFF2-40B4-BE49-F238E27FC236}">
                <a16:creationId xmlns:a16="http://schemas.microsoft.com/office/drawing/2014/main" id="{27C5D7C1-82F1-7142-98F1-1E3C6AA58881}"/>
              </a:ext>
            </a:extLst>
          </p:cNvPr>
          <p:cNvSpPr>
            <a:spLocks noGrp="1"/>
          </p:cNvSpPr>
          <p:nvPr>
            <p:ph type="dt" sz="half" idx="10"/>
          </p:nvPr>
        </p:nvSpPr>
        <p:spPr>
          <a:xfrm>
            <a:off x="838200" y="6356350"/>
            <a:ext cx="2743200" cy="365125"/>
          </a:xfrm>
        </p:spPr>
        <p:txBody>
          <a:bodyPr>
            <a:normAutofit/>
          </a:bodyPr>
          <a:lstStyle/>
          <a:p>
            <a:pPr>
              <a:spcAft>
                <a:spcPts val="600"/>
              </a:spcAft>
            </a:pPr>
            <a:r>
              <a:rPr lang="de-CH"/>
              <a:t>12 June 2023</a:t>
            </a:r>
            <a:endParaRPr lang="en-US"/>
          </a:p>
        </p:txBody>
      </p:sp>
      <p:sp>
        <p:nvSpPr>
          <p:cNvPr id="5" name="Footer Placeholder 4">
            <a:extLst>
              <a:ext uri="{FF2B5EF4-FFF2-40B4-BE49-F238E27FC236}">
                <a16:creationId xmlns:a16="http://schemas.microsoft.com/office/drawing/2014/main" id="{E244371C-5F55-FA4A-9390-623AEE9DDB45}"/>
              </a:ext>
            </a:extLst>
          </p:cNvPr>
          <p:cNvSpPr>
            <a:spLocks noGrp="1"/>
          </p:cNvSpPr>
          <p:nvPr>
            <p:ph type="ftr" sz="quarter" idx="11"/>
          </p:nvPr>
        </p:nvSpPr>
        <p:spPr>
          <a:xfrm>
            <a:off x="4038600" y="6356350"/>
            <a:ext cx="4114800" cy="365125"/>
          </a:xfrm>
        </p:spPr>
        <p:txBody>
          <a:bodyPr>
            <a:normAutofit/>
          </a:bodyPr>
          <a:lstStyle/>
          <a:p>
            <a:pPr>
              <a:spcAft>
                <a:spcPts val="600"/>
              </a:spcAft>
            </a:pPr>
            <a:r>
              <a:rPr lang="en-US"/>
              <a:t>E.Tcherniaev, Detector Description session at ATLAS S&amp;C Week </a:t>
            </a:r>
          </a:p>
        </p:txBody>
      </p:sp>
      <p:sp>
        <p:nvSpPr>
          <p:cNvPr id="6" name="Slide Number Placeholder 5">
            <a:extLst>
              <a:ext uri="{FF2B5EF4-FFF2-40B4-BE49-F238E27FC236}">
                <a16:creationId xmlns:a16="http://schemas.microsoft.com/office/drawing/2014/main" id="{8944028D-3313-8348-8F47-E36A3405D395}"/>
              </a:ext>
            </a:extLst>
          </p:cNvPr>
          <p:cNvSpPr>
            <a:spLocks noGrp="1"/>
          </p:cNvSpPr>
          <p:nvPr>
            <p:ph type="sldNum" sz="quarter" idx="12"/>
          </p:nvPr>
        </p:nvSpPr>
        <p:spPr>
          <a:xfrm>
            <a:off x="8610600" y="6356350"/>
            <a:ext cx="2743200" cy="365125"/>
          </a:xfrm>
        </p:spPr>
        <p:txBody>
          <a:bodyPr>
            <a:normAutofit/>
          </a:bodyPr>
          <a:lstStyle/>
          <a:p>
            <a:pPr>
              <a:spcAft>
                <a:spcPts val="600"/>
              </a:spcAft>
            </a:pPr>
            <a:fld id="{403AB6F2-CB57-E04A-905D-BEB60A258ED0}" type="slidenum">
              <a:rPr lang="en-US" smtClean="0"/>
              <a:pPr>
                <a:spcAft>
                  <a:spcPts val="600"/>
                </a:spcAft>
              </a:pPr>
              <a:t>2</a:t>
            </a:fld>
            <a:endParaRPr lang="en-US"/>
          </a:p>
        </p:txBody>
      </p:sp>
      <p:sp>
        <p:nvSpPr>
          <p:cNvPr id="9" name="Content Placeholder 2">
            <a:extLst>
              <a:ext uri="{FF2B5EF4-FFF2-40B4-BE49-F238E27FC236}">
                <a16:creationId xmlns:a16="http://schemas.microsoft.com/office/drawing/2014/main" id="{32060C65-9B70-0FE4-A3A7-C84C50F3401C}"/>
              </a:ext>
            </a:extLst>
          </p:cNvPr>
          <p:cNvSpPr>
            <a:spLocks noGrp="1"/>
          </p:cNvSpPr>
          <p:nvPr>
            <p:ph idx="1"/>
          </p:nvPr>
        </p:nvSpPr>
        <p:spPr>
          <a:xfrm>
            <a:off x="704984" y="867895"/>
            <a:ext cx="10782029" cy="1903894"/>
          </a:xfrm>
        </p:spPr>
        <p:txBody>
          <a:bodyPr>
            <a:noAutofit/>
          </a:bodyPr>
          <a:lstStyle/>
          <a:p>
            <a:pPr marL="0" indent="357188">
              <a:lnSpc>
                <a:spcPct val="100000"/>
              </a:lnSpc>
              <a:spcBef>
                <a:spcPts val="0"/>
              </a:spcBef>
              <a:buNone/>
            </a:pPr>
            <a:r>
              <a:rPr lang="en-US" sz="2000" dirty="0"/>
              <a:t>In 2001, it was decided to rely on the Custom solid implemented by for the Geant4 version of the ATLAS simulation.  The main reasons for the decision were:</a:t>
            </a:r>
          </a:p>
          <a:p>
            <a:pPr lvl="1">
              <a:lnSpc>
                <a:spcPct val="100000"/>
              </a:lnSpc>
              <a:spcBef>
                <a:spcPts val="0"/>
              </a:spcBef>
              <a:buFont typeface="Arial" panose="020B0604020202020204" pitchFamily="34" charset="0"/>
              <a:buChar char="•"/>
            </a:pPr>
            <a:r>
              <a:rPr lang="en-US" sz="2000" dirty="0"/>
              <a:t>Absence of “twisted trapezoid” shape in Geant4 at that time</a:t>
            </a:r>
          </a:p>
          <a:p>
            <a:pPr lvl="1">
              <a:lnSpc>
                <a:spcPct val="100000"/>
              </a:lnSpc>
              <a:spcBef>
                <a:spcPts val="0"/>
              </a:spcBef>
              <a:buFont typeface="Arial" panose="020B0604020202020204" pitchFamily="34" charset="0"/>
              <a:buChar char="•"/>
            </a:pPr>
            <a:r>
              <a:rPr lang="en-US" sz="2000" dirty="0"/>
              <a:t>Non ideal stacking of ”elementary pieces” in Geant3</a:t>
            </a:r>
          </a:p>
          <a:p>
            <a:pPr marL="0" indent="357188">
              <a:lnSpc>
                <a:spcPct val="100000"/>
              </a:lnSpc>
              <a:spcBef>
                <a:spcPts val="0"/>
              </a:spcBef>
              <a:buNone/>
            </a:pPr>
            <a:r>
              <a:rPr lang="en-US" sz="2000" dirty="0"/>
              <a:t>The Custom solid can very accurately describe the shape of EMEC absorbers and electrodes, but it also has several serious drawbacks.</a:t>
            </a:r>
          </a:p>
          <a:p>
            <a:pPr marL="0" indent="357188">
              <a:lnSpc>
                <a:spcPct val="100000"/>
              </a:lnSpc>
              <a:spcBef>
                <a:spcPts val="0"/>
              </a:spcBef>
              <a:buNone/>
            </a:pPr>
            <a:endParaRPr lang="en-US" sz="2200" dirty="0"/>
          </a:p>
          <a:p>
            <a:pPr marL="0" indent="357188">
              <a:lnSpc>
                <a:spcPct val="100000"/>
              </a:lnSpc>
              <a:spcBef>
                <a:spcPts val="0"/>
              </a:spcBef>
              <a:buNone/>
            </a:pPr>
            <a:endParaRPr lang="en-US" sz="2200" dirty="0"/>
          </a:p>
          <a:p>
            <a:pPr marL="0" indent="357188">
              <a:lnSpc>
                <a:spcPct val="100000"/>
              </a:lnSpc>
              <a:spcBef>
                <a:spcPts val="0"/>
              </a:spcBef>
              <a:buNone/>
            </a:pPr>
            <a:endParaRPr lang="en-US" sz="2200" dirty="0"/>
          </a:p>
          <a:p>
            <a:pPr marL="0" indent="357188">
              <a:lnSpc>
                <a:spcPct val="100000"/>
              </a:lnSpc>
              <a:spcBef>
                <a:spcPts val="0"/>
              </a:spcBef>
              <a:buNone/>
            </a:pPr>
            <a:endParaRPr lang="en-US" sz="2200" dirty="0"/>
          </a:p>
          <a:p>
            <a:pPr marL="0" indent="0">
              <a:lnSpc>
                <a:spcPct val="100000"/>
              </a:lnSpc>
              <a:spcBef>
                <a:spcPts val="0"/>
              </a:spcBef>
              <a:buNone/>
            </a:pPr>
            <a:endParaRPr lang="en-US" sz="2200" dirty="0"/>
          </a:p>
          <a:p>
            <a:pPr marL="0" indent="0">
              <a:lnSpc>
                <a:spcPct val="100000"/>
              </a:lnSpc>
              <a:spcBef>
                <a:spcPts val="0"/>
              </a:spcBef>
              <a:buNone/>
            </a:pPr>
            <a:endParaRPr lang="en-US" sz="2200" dirty="0"/>
          </a:p>
          <a:p>
            <a:pPr marL="0" indent="0">
              <a:lnSpc>
                <a:spcPct val="100000"/>
              </a:lnSpc>
              <a:spcBef>
                <a:spcPts val="0"/>
              </a:spcBef>
              <a:buNone/>
            </a:pPr>
            <a:endParaRPr lang="en-US" sz="2600" dirty="0"/>
          </a:p>
          <a:p>
            <a:pPr>
              <a:lnSpc>
                <a:spcPct val="100000"/>
              </a:lnSpc>
              <a:spcBef>
                <a:spcPts val="0"/>
              </a:spcBef>
              <a:buFont typeface="Arial" panose="020B0604020202020204" pitchFamily="34" charset="0"/>
              <a:buChar char="•"/>
            </a:pPr>
            <a:endParaRPr lang="en-GB" sz="1600" dirty="0"/>
          </a:p>
          <a:p>
            <a:pPr marL="914400" lvl="2" indent="0">
              <a:lnSpc>
                <a:spcPct val="100000"/>
              </a:lnSpc>
              <a:spcBef>
                <a:spcPts val="0"/>
              </a:spcBef>
              <a:buNone/>
            </a:pPr>
            <a:endParaRPr lang="en-GB" sz="1200" b="1" dirty="0"/>
          </a:p>
        </p:txBody>
      </p:sp>
      <p:sp>
        <p:nvSpPr>
          <p:cNvPr id="10" name="TextBox 9">
            <a:extLst>
              <a:ext uri="{FF2B5EF4-FFF2-40B4-BE49-F238E27FC236}">
                <a16:creationId xmlns:a16="http://schemas.microsoft.com/office/drawing/2014/main" id="{09BA7E03-E763-AE15-4859-DB00C5CF8ED3}"/>
              </a:ext>
            </a:extLst>
          </p:cNvPr>
          <p:cNvSpPr txBox="1"/>
          <p:nvPr/>
        </p:nvSpPr>
        <p:spPr>
          <a:xfrm>
            <a:off x="704984" y="2671244"/>
            <a:ext cx="6980085" cy="3477875"/>
          </a:xfrm>
          <a:prstGeom prst="rect">
            <a:avLst/>
          </a:prstGeom>
          <a:noFill/>
        </p:spPr>
        <p:txBody>
          <a:bodyPr wrap="square" rtlCol="0">
            <a:spAutoFit/>
          </a:bodyPr>
          <a:lstStyle/>
          <a:p>
            <a:pPr marL="0" indent="357188">
              <a:lnSpc>
                <a:spcPct val="100000"/>
              </a:lnSpc>
              <a:spcBef>
                <a:spcPts val="0"/>
              </a:spcBef>
              <a:buNone/>
            </a:pPr>
            <a:r>
              <a:rPr lang="en-US" sz="2000" dirty="0"/>
              <a:t>The main one is the CPU consumption. As it follows from the diagram of CPU fraction in different subdetectors, almost half of CPU time for 50 ttbar events was spent in the EM Endcap calorimeter.</a:t>
            </a:r>
          </a:p>
          <a:p>
            <a:pPr marL="0" indent="357188">
              <a:lnSpc>
                <a:spcPct val="100000"/>
              </a:lnSpc>
              <a:spcBef>
                <a:spcPts val="0"/>
              </a:spcBef>
              <a:buNone/>
            </a:pPr>
            <a:r>
              <a:rPr lang="en-US" sz="2000" dirty="0"/>
              <a:t>Another disadvantage of the Custom solid is that it can not be dumped into GDML. This does not allow to provide full ATLAS geometry to external teams (Geant4, Adept, </a:t>
            </a:r>
            <a:r>
              <a:rPr lang="en-US" sz="2000" dirty="0" err="1"/>
              <a:t>Celeritas</a:t>
            </a:r>
            <a:r>
              <a:rPr lang="en-US" sz="2000" dirty="0"/>
              <a:t>) for testing their developments.</a:t>
            </a:r>
          </a:p>
          <a:p>
            <a:pPr marL="0" indent="357188">
              <a:lnSpc>
                <a:spcPct val="100000"/>
              </a:lnSpc>
              <a:spcBef>
                <a:spcPts val="0"/>
              </a:spcBef>
              <a:buNone/>
            </a:pPr>
            <a:r>
              <a:rPr lang="en-US" sz="2000" dirty="0"/>
              <a:t>Therefore, there always been interest in describing the EMEC geometry using Geant4 solids. The current project is not new, it is a continuation of previous efforts.</a:t>
            </a:r>
          </a:p>
        </p:txBody>
      </p:sp>
      <p:pic>
        <p:nvPicPr>
          <p:cNvPr id="11" name="Picture 10" descr="A picture containing text, screenshot, font, diagram&#10;&#10;Description automatically generated">
            <a:extLst>
              <a:ext uri="{FF2B5EF4-FFF2-40B4-BE49-F238E27FC236}">
                <a16:creationId xmlns:a16="http://schemas.microsoft.com/office/drawing/2014/main" id="{24D55D4F-3E75-FAF0-0AF8-7B26E3341BEA}"/>
              </a:ext>
            </a:extLst>
          </p:cNvPr>
          <p:cNvPicPr>
            <a:picLocks noChangeAspect="1"/>
          </p:cNvPicPr>
          <p:nvPr/>
        </p:nvPicPr>
        <p:blipFill>
          <a:blip r:embed="rId2"/>
          <a:stretch>
            <a:fillRect/>
          </a:stretch>
        </p:blipFill>
        <p:spPr>
          <a:xfrm>
            <a:off x="7810930" y="2767405"/>
            <a:ext cx="3468379" cy="2610542"/>
          </a:xfrm>
          <a:prstGeom prst="rect">
            <a:avLst/>
          </a:prstGeom>
          <a:effectLst>
            <a:softEdge rad="0"/>
          </a:effectLst>
        </p:spPr>
      </p:pic>
      <p:sp>
        <p:nvSpPr>
          <p:cNvPr id="13" name="Rectangle 12">
            <a:extLst>
              <a:ext uri="{FF2B5EF4-FFF2-40B4-BE49-F238E27FC236}">
                <a16:creationId xmlns:a16="http://schemas.microsoft.com/office/drawing/2014/main" id="{FDC6EEF0-29D3-607F-9F26-356A29760948}"/>
              </a:ext>
            </a:extLst>
          </p:cNvPr>
          <p:cNvSpPr/>
          <p:nvPr/>
        </p:nvSpPr>
        <p:spPr>
          <a:xfrm>
            <a:off x="7736440" y="2679563"/>
            <a:ext cx="3617360" cy="270210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3507694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E3596DD-156A-473E-9BB3-C6A29F757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2C46C4D6-C474-4E92-B52E-944C1118F7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Title 1"/>
          <p:cNvSpPr>
            <a:spLocks noGrp="1"/>
          </p:cNvSpPr>
          <p:nvPr>
            <p:ph type="title"/>
          </p:nvPr>
        </p:nvSpPr>
        <p:spPr>
          <a:xfrm>
            <a:off x="704986" y="253683"/>
            <a:ext cx="8840134" cy="628243"/>
          </a:xfrm>
        </p:spPr>
        <p:txBody>
          <a:bodyPr>
            <a:noAutofit/>
          </a:bodyPr>
          <a:lstStyle/>
          <a:p>
            <a:pPr lvl="1"/>
            <a:r>
              <a:rPr lang="en-US" sz="4000" dirty="0">
                <a:latin typeface="+mj-lt"/>
              </a:rPr>
              <a:t>Selecting solid for describing absorber</a:t>
            </a:r>
          </a:p>
        </p:txBody>
      </p:sp>
      <p:sp>
        <p:nvSpPr>
          <p:cNvPr id="4" name="Date Placeholder 3">
            <a:extLst>
              <a:ext uri="{FF2B5EF4-FFF2-40B4-BE49-F238E27FC236}">
                <a16:creationId xmlns:a16="http://schemas.microsoft.com/office/drawing/2014/main" id="{27C5D7C1-82F1-7142-98F1-1E3C6AA58881}"/>
              </a:ext>
            </a:extLst>
          </p:cNvPr>
          <p:cNvSpPr>
            <a:spLocks noGrp="1"/>
          </p:cNvSpPr>
          <p:nvPr>
            <p:ph type="dt" sz="half" idx="10"/>
          </p:nvPr>
        </p:nvSpPr>
        <p:spPr>
          <a:xfrm>
            <a:off x="838200" y="6356350"/>
            <a:ext cx="2743200" cy="365125"/>
          </a:xfrm>
        </p:spPr>
        <p:txBody>
          <a:bodyPr>
            <a:normAutofit/>
          </a:bodyPr>
          <a:lstStyle/>
          <a:p>
            <a:pPr>
              <a:spcAft>
                <a:spcPts val="600"/>
              </a:spcAft>
            </a:pPr>
            <a:r>
              <a:rPr lang="de-CH"/>
              <a:t>12 June 2023</a:t>
            </a:r>
            <a:endParaRPr lang="en-US"/>
          </a:p>
        </p:txBody>
      </p:sp>
      <p:sp>
        <p:nvSpPr>
          <p:cNvPr id="5" name="Footer Placeholder 4">
            <a:extLst>
              <a:ext uri="{FF2B5EF4-FFF2-40B4-BE49-F238E27FC236}">
                <a16:creationId xmlns:a16="http://schemas.microsoft.com/office/drawing/2014/main" id="{E244371C-5F55-FA4A-9390-623AEE9DDB45}"/>
              </a:ext>
            </a:extLst>
          </p:cNvPr>
          <p:cNvSpPr>
            <a:spLocks noGrp="1"/>
          </p:cNvSpPr>
          <p:nvPr>
            <p:ph type="ftr" sz="quarter" idx="11"/>
          </p:nvPr>
        </p:nvSpPr>
        <p:spPr>
          <a:xfrm>
            <a:off x="4038600" y="6356350"/>
            <a:ext cx="4114800" cy="365125"/>
          </a:xfrm>
        </p:spPr>
        <p:txBody>
          <a:bodyPr>
            <a:normAutofit/>
          </a:bodyPr>
          <a:lstStyle/>
          <a:p>
            <a:pPr>
              <a:spcAft>
                <a:spcPts val="600"/>
              </a:spcAft>
            </a:pPr>
            <a:r>
              <a:rPr lang="en-US"/>
              <a:t>E.Tcherniaev, Detector Description session at ATLAS S&amp;C Week </a:t>
            </a:r>
          </a:p>
        </p:txBody>
      </p:sp>
      <p:sp>
        <p:nvSpPr>
          <p:cNvPr id="6" name="Slide Number Placeholder 5">
            <a:extLst>
              <a:ext uri="{FF2B5EF4-FFF2-40B4-BE49-F238E27FC236}">
                <a16:creationId xmlns:a16="http://schemas.microsoft.com/office/drawing/2014/main" id="{8944028D-3313-8348-8F47-E36A3405D395}"/>
              </a:ext>
            </a:extLst>
          </p:cNvPr>
          <p:cNvSpPr>
            <a:spLocks noGrp="1"/>
          </p:cNvSpPr>
          <p:nvPr>
            <p:ph type="sldNum" sz="quarter" idx="12"/>
          </p:nvPr>
        </p:nvSpPr>
        <p:spPr>
          <a:xfrm>
            <a:off x="8610600" y="6356350"/>
            <a:ext cx="2743200" cy="365125"/>
          </a:xfrm>
        </p:spPr>
        <p:txBody>
          <a:bodyPr>
            <a:normAutofit/>
          </a:bodyPr>
          <a:lstStyle/>
          <a:p>
            <a:pPr>
              <a:spcAft>
                <a:spcPts val="600"/>
              </a:spcAft>
            </a:pPr>
            <a:fld id="{403AB6F2-CB57-E04A-905D-BEB60A258ED0}" type="slidenum">
              <a:rPr lang="en-US" smtClean="0"/>
              <a:pPr>
                <a:spcAft>
                  <a:spcPts val="600"/>
                </a:spcAft>
              </a:pPr>
              <a:t>3</a:t>
            </a:fld>
            <a:endParaRPr lang="en-US"/>
          </a:p>
        </p:txBody>
      </p:sp>
      <p:sp>
        <p:nvSpPr>
          <p:cNvPr id="9" name="Content Placeholder 2">
            <a:extLst>
              <a:ext uri="{FF2B5EF4-FFF2-40B4-BE49-F238E27FC236}">
                <a16:creationId xmlns:a16="http://schemas.microsoft.com/office/drawing/2014/main" id="{32060C65-9B70-0FE4-A3A7-C84C50F3401C}"/>
              </a:ext>
            </a:extLst>
          </p:cNvPr>
          <p:cNvSpPr>
            <a:spLocks noGrp="1"/>
          </p:cNvSpPr>
          <p:nvPr>
            <p:ph idx="1"/>
          </p:nvPr>
        </p:nvSpPr>
        <p:spPr>
          <a:xfrm>
            <a:off x="704985" y="867895"/>
            <a:ext cx="4966350" cy="5351930"/>
          </a:xfrm>
        </p:spPr>
        <p:txBody>
          <a:bodyPr>
            <a:noAutofit/>
          </a:bodyPr>
          <a:lstStyle/>
          <a:p>
            <a:pPr>
              <a:lnSpc>
                <a:spcPct val="100000"/>
              </a:lnSpc>
              <a:spcBef>
                <a:spcPts val="0"/>
              </a:spcBef>
              <a:buFont typeface="Arial" panose="020B0604020202020204" pitchFamily="34" charset="0"/>
              <a:buChar char="•"/>
            </a:pPr>
            <a:r>
              <a:rPr lang="en-US" sz="2000" dirty="0"/>
              <a:t>In 2005 (Geant4 7.0.0) </a:t>
            </a:r>
            <a:r>
              <a:rPr lang="en-US" sz="2000" dirty="0">
                <a:latin typeface="+mj-lt"/>
              </a:rPr>
              <a:t>G4TwistedTrap</a:t>
            </a:r>
            <a:r>
              <a:rPr lang="en-US" sz="2000" dirty="0"/>
              <a:t> was added to the Geant4 collection of solids.</a:t>
            </a:r>
          </a:p>
          <a:p>
            <a:pPr>
              <a:lnSpc>
                <a:spcPct val="100000"/>
              </a:lnSpc>
              <a:spcBef>
                <a:spcPts val="0"/>
              </a:spcBef>
              <a:buFont typeface="Arial" panose="020B0604020202020204" pitchFamily="34" charset="0"/>
              <a:buChar char="•"/>
            </a:pPr>
            <a:r>
              <a:rPr lang="en-US" sz="2000" dirty="0"/>
              <a:t>Current implementation of </a:t>
            </a:r>
            <a:r>
              <a:rPr lang="en-US" sz="2000" dirty="0">
                <a:latin typeface="+mj-lt"/>
              </a:rPr>
              <a:t>G4GenericTrap</a:t>
            </a:r>
            <a:r>
              <a:rPr lang="en-US" sz="2000"/>
              <a:t>, adopted </a:t>
            </a:r>
            <a:r>
              <a:rPr lang="en-US" sz="2000" dirty="0"/>
              <a:t>from Root </a:t>
            </a:r>
            <a:r>
              <a:rPr lang="en-US" sz="2000" dirty="0">
                <a:latin typeface="+mj-lt"/>
              </a:rPr>
              <a:t>TGeoArb8</a:t>
            </a:r>
            <a:r>
              <a:rPr lang="en-US" sz="2000" dirty="0"/>
              <a:t>, appeared there in 2010 (Geant4 9.4.0)</a:t>
            </a:r>
          </a:p>
          <a:p>
            <a:pPr>
              <a:lnSpc>
                <a:spcPct val="100000"/>
              </a:lnSpc>
              <a:spcBef>
                <a:spcPts val="0"/>
              </a:spcBef>
              <a:buFont typeface="Arial" panose="020B0604020202020204" pitchFamily="34" charset="0"/>
              <a:buChar char="•"/>
            </a:pPr>
            <a:r>
              <a:rPr lang="en-US" sz="2000" dirty="0"/>
              <a:t>To understand which of these two solids is suitable for describing the EMEC Accordion geometry, let’s look at how the absorbers were formed. The absorbers were made from flat plates by deforming them in a press machine using a special knife to obtain the desired profile.</a:t>
            </a:r>
          </a:p>
          <a:p>
            <a:pPr>
              <a:lnSpc>
                <a:spcPct val="100000"/>
              </a:lnSpc>
              <a:spcBef>
                <a:spcPts val="0"/>
              </a:spcBef>
              <a:buFont typeface="Arial" panose="020B0604020202020204" pitchFamily="34" charset="0"/>
              <a:buChar char="•"/>
            </a:pPr>
            <a:r>
              <a:rPr lang="en-US" sz="2000" dirty="0"/>
              <a:t>The top part of the knife consists</a:t>
            </a:r>
            <a:br>
              <a:rPr lang="en-US" sz="2000" dirty="0"/>
            </a:br>
            <a:r>
              <a:rPr lang="en-US" sz="2000" dirty="0"/>
              <a:t>of two curved surfaces, but all its edges are straight lines.</a:t>
            </a:r>
          </a:p>
          <a:p>
            <a:pPr>
              <a:lnSpc>
                <a:spcPct val="100000"/>
              </a:lnSpc>
              <a:spcBef>
                <a:spcPts val="0"/>
              </a:spcBef>
              <a:buFont typeface="Arial" panose="020B0604020202020204" pitchFamily="34" charset="0"/>
              <a:buChar char="•"/>
            </a:pPr>
            <a:r>
              <a:rPr lang="en-US" sz="2000" dirty="0"/>
              <a:t>Similar property has </a:t>
            </a:r>
            <a:r>
              <a:rPr lang="en-US" sz="2000" dirty="0">
                <a:latin typeface="+mj-lt"/>
              </a:rPr>
              <a:t>G4GenericTrap</a:t>
            </a:r>
            <a:r>
              <a:rPr lang="en-US" sz="2000" dirty="0"/>
              <a:t>, not </a:t>
            </a:r>
            <a:r>
              <a:rPr lang="en-US" sz="2000" dirty="0">
                <a:latin typeface="+mj-lt"/>
              </a:rPr>
              <a:t>G4TwistedTrap</a:t>
            </a:r>
          </a:p>
          <a:p>
            <a:pPr>
              <a:lnSpc>
                <a:spcPct val="100000"/>
              </a:lnSpc>
              <a:spcBef>
                <a:spcPts val="0"/>
              </a:spcBef>
              <a:buFont typeface="Arial" panose="020B0604020202020204" pitchFamily="34" charset="0"/>
              <a:buChar char="•"/>
            </a:pPr>
            <a:endParaRPr lang="en-US" sz="2000" dirty="0"/>
          </a:p>
          <a:p>
            <a:pPr>
              <a:lnSpc>
                <a:spcPct val="100000"/>
              </a:lnSpc>
              <a:spcBef>
                <a:spcPts val="0"/>
              </a:spcBef>
              <a:buFont typeface="Arial" panose="020B0604020202020204" pitchFamily="34" charset="0"/>
              <a:buChar char="•"/>
            </a:pPr>
            <a:endParaRPr lang="en-US" sz="2200" dirty="0"/>
          </a:p>
          <a:p>
            <a:pPr marL="0" indent="0">
              <a:lnSpc>
                <a:spcPct val="100000"/>
              </a:lnSpc>
              <a:spcBef>
                <a:spcPts val="0"/>
              </a:spcBef>
              <a:buNone/>
            </a:pPr>
            <a:endParaRPr lang="en-GB" sz="1600" dirty="0"/>
          </a:p>
          <a:p>
            <a:pPr marL="914400" lvl="2" indent="0">
              <a:lnSpc>
                <a:spcPct val="100000"/>
              </a:lnSpc>
              <a:spcBef>
                <a:spcPts val="0"/>
              </a:spcBef>
              <a:buNone/>
            </a:pPr>
            <a:endParaRPr lang="en-GB" sz="1200" b="1" dirty="0"/>
          </a:p>
        </p:txBody>
      </p:sp>
      <p:pic>
        <p:nvPicPr>
          <p:cNvPr id="8" name="Picture 7" descr="Chart&#10;&#10;Description automatically generated">
            <a:extLst>
              <a:ext uri="{FF2B5EF4-FFF2-40B4-BE49-F238E27FC236}">
                <a16:creationId xmlns:a16="http://schemas.microsoft.com/office/drawing/2014/main" id="{C809173D-6B9E-425A-7E73-CBEECE27C548}"/>
              </a:ext>
            </a:extLst>
          </p:cNvPr>
          <p:cNvPicPr>
            <a:picLocks noChangeAspect="1"/>
          </p:cNvPicPr>
          <p:nvPr/>
        </p:nvPicPr>
        <p:blipFill rotWithShape="1">
          <a:blip r:embed="rId2"/>
          <a:srcRect b="9819"/>
          <a:stretch/>
        </p:blipFill>
        <p:spPr>
          <a:xfrm>
            <a:off x="10059893" y="1937219"/>
            <a:ext cx="1577407" cy="1191947"/>
          </a:xfrm>
          <a:prstGeom prst="rect">
            <a:avLst/>
          </a:prstGeom>
        </p:spPr>
      </p:pic>
      <p:pic>
        <p:nvPicPr>
          <p:cNvPr id="10" name="Content Placeholder 13" descr="Diagram&#10;&#10;Description automatically generated with medium confidence">
            <a:extLst>
              <a:ext uri="{FF2B5EF4-FFF2-40B4-BE49-F238E27FC236}">
                <a16:creationId xmlns:a16="http://schemas.microsoft.com/office/drawing/2014/main" id="{720038BD-611D-B0F1-4093-DFF8FFDFB3E2}"/>
              </a:ext>
            </a:extLst>
          </p:cNvPr>
          <p:cNvPicPr>
            <a:picLocks noChangeAspect="1"/>
          </p:cNvPicPr>
          <p:nvPr/>
        </p:nvPicPr>
        <p:blipFill>
          <a:blip r:embed="rId3"/>
          <a:stretch>
            <a:fillRect/>
          </a:stretch>
        </p:blipFill>
        <p:spPr>
          <a:xfrm>
            <a:off x="5506489" y="988460"/>
            <a:ext cx="4465090" cy="3158526"/>
          </a:xfrm>
          <a:prstGeom prst="rect">
            <a:avLst/>
          </a:prstGeom>
        </p:spPr>
      </p:pic>
      <p:sp>
        <p:nvSpPr>
          <p:cNvPr id="12" name="TextBox 11">
            <a:extLst>
              <a:ext uri="{FF2B5EF4-FFF2-40B4-BE49-F238E27FC236}">
                <a16:creationId xmlns:a16="http://schemas.microsoft.com/office/drawing/2014/main" id="{F7A5D276-79B8-19C4-2433-10B709BC7486}"/>
              </a:ext>
            </a:extLst>
          </p:cNvPr>
          <p:cNvSpPr txBox="1"/>
          <p:nvPr/>
        </p:nvSpPr>
        <p:spPr>
          <a:xfrm>
            <a:off x="10601835" y="3096268"/>
            <a:ext cx="721570" cy="338554"/>
          </a:xfrm>
          <a:prstGeom prst="rect">
            <a:avLst/>
          </a:prstGeom>
          <a:noFill/>
        </p:spPr>
        <p:txBody>
          <a:bodyPr wrap="square" rtlCol="0">
            <a:spAutoFit/>
          </a:bodyPr>
          <a:lstStyle/>
          <a:p>
            <a:r>
              <a:rPr lang="en-CH" sz="1600" dirty="0"/>
              <a:t>Knife</a:t>
            </a:r>
          </a:p>
        </p:txBody>
      </p:sp>
      <p:sp>
        <p:nvSpPr>
          <p:cNvPr id="13" name="TextBox 12">
            <a:extLst>
              <a:ext uri="{FF2B5EF4-FFF2-40B4-BE49-F238E27FC236}">
                <a16:creationId xmlns:a16="http://schemas.microsoft.com/office/drawing/2014/main" id="{B2EB0366-7118-9485-2895-81F2763B623D}"/>
              </a:ext>
            </a:extLst>
          </p:cNvPr>
          <p:cNvSpPr txBox="1"/>
          <p:nvPr/>
        </p:nvSpPr>
        <p:spPr>
          <a:xfrm>
            <a:off x="10601835" y="5398315"/>
            <a:ext cx="1103378" cy="338554"/>
          </a:xfrm>
          <a:prstGeom prst="rect">
            <a:avLst/>
          </a:prstGeom>
          <a:noFill/>
        </p:spPr>
        <p:txBody>
          <a:bodyPr wrap="square" rtlCol="0">
            <a:spAutoFit/>
          </a:bodyPr>
          <a:lstStyle/>
          <a:p>
            <a:r>
              <a:rPr lang="en-CH" sz="1600" dirty="0"/>
              <a:t>Absorber</a:t>
            </a:r>
          </a:p>
        </p:txBody>
      </p:sp>
      <p:sp>
        <p:nvSpPr>
          <p:cNvPr id="14" name="TextBox 13">
            <a:extLst>
              <a:ext uri="{FF2B5EF4-FFF2-40B4-BE49-F238E27FC236}">
                <a16:creationId xmlns:a16="http://schemas.microsoft.com/office/drawing/2014/main" id="{BBD1A9D3-0A15-32DC-9675-FC551AC294A0}"/>
              </a:ext>
            </a:extLst>
          </p:cNvPr>
          <p:cNvSpPr txBox="1"/>
          <p:nvPr/>
        </p:nvSpPr>
        <p:spPr>
          <a:xfrm>
            <a:off x="7447564" y="4118361"/>
            <a:ext cx="751556" cy="338554"/>
          </a:xfrm>
          <a:prstGeom prst="rect">
            <a:avLst/>
          </a:prstGeom>
          <a:noFill/>
        </p:spPr>
        <p:txBody>
          <a:bodyPr wrap="square" rtlCol="0">
            <a:spAutoFit/>
          </a:bodyPr>
          <a:lstStyle/>
          <a:p>
            <a:r>
              <a:rPr lang="en-CH" sz="1600" dirty="0"/>
              <a:t>Plate</a:t>
            </a:r>
          </a:p>
        </p:txBody>
      </p:sp>
      <p:pic>
        <p:nvPicPr>
          <p:cNvPr id="15" name="Picture 14">
            <a:extLst>
              <a:ext uri="{FF2B5EF4-FFF2-40B4-BE49-F238E27FC236}">
                <a16:creationId xmlns:a16="http://schemas.microsoft.com/office/drawing/2014/main" id="{08AE231B-30C9-3ED2-5D1D-C78CCADACB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14649" y="4456915"/>
            <a:ext cx="4287186" cy="1882800"/>
          </a:xfrm>
          <a:prstGeom prst="rect">
            <a:avLst/>
          </a:prstGeom>
        </p:spPr>
      </p:pic>
    </p:spTree>
    <p:extLst>
      <p:ext uri="{BB962C8B-B14F-4D97-AF65-F5344CB8AC3E}">
        <p14:creationId xmlns:p14="http://schemas.microsoft.com/office/powerpoint/2010/main" val="2103139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E3596DD-156A-473E-9BB3-C6A29F757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2C46C4D6-C474-4E92-B52E-944C1118F7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Title 1"/>
          <p:cNvSpPr>
            <a:spLocks noGrp="1"/>
          </p:cNvSpPr>
          <p:nvPr>
            <p:ph type="title"/>
          </p:nvPr>
        </p:nvSpPr>
        <p:spPr>
          <a:xfrm>
            <a:off x="704985" y="253683"/>
            <a:ext cx="10782029" cy="628243"/>
          </a:xfrm>
        </p:spPr>
        <p:txBody>
          <a:bodyPr>
            <a:noAutofit/>
          </a:bodyPr>
          <a:lstStyle/>
          <a:p>
            <a:pPr lvl="1"/>
            <a:r>
              <a:rPr lang="en-US" sz="4000" dirty="0">
                <a:latin typeface="+mj-lt"/>
              </a:rPr>
              <a:t>G4GenericTrap vs G4TwistedTrap</a:t>
            </a:r>
            <a:endParaRPr lang="en-US" sz="4000" i="1" dirty="0">
              <a:latin typeface="+mj-lt"/>
            </a:endParaRPr>
          </a:p>
        </p:txBody>
      </p:sp>
      <p:sp>
        <p:nvSpPr>
          <p:cNvPr id="4" name="Date Placeholder 3">
            <a:extLst>
              <a:ext uri="{FF2B5EF4-FFF2-40B4-BE49-F238E27FC236}">
                <a16:creationId xmlns:a16="http://schemas.microsoft.com/office/drawing/2014/main" id="{27C5D7C1-82F1-7142-98F1-1E3C6AA58881}"/>
              </a:ext>
            </a:extLst>
          </p:cNvPr>
          <p:cNvSpPr>
            <a:spLocks noGrp="1"/>
          </p:cNvSpPr>
          <p:nvPr>
            <p:ph type="dt" sz="half" idx="10"/>
          </p:nvPr>
        </p:nvSpPr>
        <p:spPr>
          <a:xfrm>
            <a:off x="838200" y="6356350"/>
            <a:ext cx="2743200" cy="365125"/>
          </a:xfrm>
        </p:spPr>
        <p:txBody>
          <a:bodyPr>
            <a:normAutofit/>
          </a:bodyPr>
          <a:lstStyle/>
          <a:p>
            <a:pPr>
              <a:spcAft>
                <a:spcPts val="600"/>
              </a:spcAft>
            </a:pPr>
            <a:r>
              <a:rPr lang="de-CH"/>
              <a:t>12 June 2023</a:t>
            </a:r>
            <a:endParaRPr lang="en-US"/>
          </a:p>
        </p:txBody>
      </p:sp>
      <p:sp>
        <p:nvSpPr>
          <p:cNvPr id="5" name="Footer Placeholder 4">
            <a:extLst>
              <a:ext uri="{FF2B5EF4-FFF2-40B4-BE49-F238E27FC236}">
                <a16:creationId xmlns:a16="http://schemas.microsoft.com/office/drawing/2014/main" id="{E244371C-5F55-FA4A-9390-623AEE9DDB45}"/>
              </a:ext>
            </a:extLst>
          </p:cNvPr>
          <p:cNvSpPr>
            <a:spLocks noGrp="1"/>
          </p:cNvSpPr>
          <p:nvPr>
            <p:ph type="ftr" sz="quarter" idx="11"/>
          </p:nvPr>
        </p:nvSpPr>
        <p:spPr>
          <a:xfrm>
            <a:off x="4038600" y="6356350"/>
            <a:ext cx="4114800" cy="365125"/>
          </a:xfrm>
        </p:spPr>
        <p:txBody>
          <a:bodyPr>
            <a:normAutofit/>
          </a:bodyPr>
          <a:lstStyle/>
          <a:p>
            <a:pPr>
              <a:spcAft>
                <a:spcPts val="600"/>
              </a:spcAft>
            </a:pPr>
            <a:r>
              <a:rPr lang="en-US"/>
              <a:t>E.Tcherniaev, Detector Description session at ATLAS S&amp;C Week </a:t>
            </a:r>
          </a:p>
        </p:txBody>
      </p:sp>
      <p:sp>
        <p:nvSpPr>
          <p:cNvPr id="6" name="Slide Number Placeholder 5">
            <a:extLst>
              <a:ext uri="{FF2B5EF4-FFF2-40B4-BE49-F238E27FC236}">
                <a16:creationId xmlns:a16="http://schemas.microsoft.com/office/drawing/2014/main" id="{8944028D-3313-8348-8F47-E36A3405D395}"/>
              </a:ext>
            </a:extLst>
          </p:cNvPr>
          <p:cNvSpPr>
            <a:spLocks noGrp="1"/>
          </p:cNvSpPr>
          <p:nvPr>
            <p:ph type="sldNum" sz="quarter" idx="12"/>
          </p:nvPr>
        </p:nvSpPr>
        <p:spPr>
          <a:xfrm>
            <a:off x="8610600" y="6356350"/>
            <a:ext cx="2743200" cy="365125"/>
          </a:xfrm>
        </p:spPr>
        <p:txBody>
          <a:bodyPr>
            <a:normAutofit/>
          </a:bodyPr>
          <a:lstStyle/>
          <a:p>
            <a:pPr>
              <a:spcAft>
                <a:spcPts val="600"/>
              </a:spcAft>
            </a:pPr>
            <a:fld id="{403AB6F2-CB57-E04A-905D-BEB60A258ED0}" type="slidenum">
              <a:rPr lang="en-US" smtClean="0"/>
              <a:pPr>
                <a:spcAft>
                  <a:spcPts val="600"/>
                </a:spcAft>
              </a:pPr>
              <a:t>4</a:t>
            </a:fld>
            <a:endParaRPr lang="en-US"/>
          </a:p>
        </p:txBody>
      </p:sp>
      <p:sp>
        <p:nvSpPr>
          <p:cNvPr id="9" name="Content Placeholder 2">
            <a:extLst>
              <a:ext uri="{FF2B5EF4-FFF2-40B4-BE49-F238E27FC236}">
                <a16:creationId xmlns:a16="http://schemas.microsoft.com/office/drawing/2014/main" id="{32060C65-9B70-0FE4-A3A7-C84C50F3401C}"/>
              </a:ext>
            </a:extLst>
          </p:cNvPr>
          <p:cNvSpPr>
            <a:spLocks noGrp="1"/>
          </p:cNvSpPr>
          <p:nvPr>
            <p:ph idx="1"/>
          </p:nvPr>
        </p:nvSpPr>
        <p:spPr>
          <a:xfrm>
            <a:off x="704985" y="867895"/>
            <a:ext cx="7555437" cy="5351930"/>
          </a:xfrm>
        </p:spPr>
        <p:txBody>
          <a:bodyPr>
            <a:noAutofit/>
          </a:bodyPr>
          <a:lstStyle/>
          <a:p>
            <a:pPr>
              <a:lnSpc>
                <a:spcPct val="100000"/>
              </a:lnSpc>
              <a:spcBef>
                <a:spcPts val="0"/>
              </a:spcBef>
              <a:buFont typeface="Arial" panose="020B0604020202020204" pitchFamily="34" charset="0"/>
              <a:buChar char="•"/>
            </a:pPr>
            <a:endParaRPr lang="en-US" sz="2000" dirty="0"/>
          </a:p>
          <a:p>
            <a:pPr>
              <a:lnSpc>
                <a:spcPct val="100000"/>
              </a:lnSpc>
              <a:spcBef>
                <a:spcPts val="0"/>
              </a:spcBef>
              <a:buFont typeface="Arial" panose="020B0604020202020204" pitchFamily="34" charset="0"/>
              <a:buChar char="•"/>
            </a:pPr>
            <a:endParaRPr lang="en-US" sz="2000" dirty="0"/>
          </a:p>
          <a:p>
            <a:pPr>
              <a:lnSpc>
                <a:spcPct val="100000"/>
              </a:lnSpc>
              <a:spcBef>
                <a:spcPts val="0"/>
              </a:spcBef>
              <a:buFont typeface="Arial" panose="020B0604020202020204" pitchFamily="34" charset="0"/>
              <a:buChar char="•"/>
            </a:pPr>
            <a:r>
              <a:rPr lang="en-US" sz="2000" dirty="0"/>
              <a:t>The lateral surfaces of </a:t>
            </a:r>
            <a:r>
              <a:rPr lang="en-US" sz="2000" dirty="0">
                <a:latin typeface="+mj-lt"/>
              </a:rPr>
              <a:t>G4GenericTrap</a:t>
            </a:r>
            <a:r>
              <a:rPr lang="en-US" sz="2000" dirty="0"/>
              <a:t> are 2nd order surfaces, namely hyperbolic paraboloids. The points of intersection of a line with a hyperbolic paraboloid can be found as the roots of a quadratic equation.</a:t>
            </a:r>
          </a:p>
          <a:p>
            <a:pPr marL="0" indent="0">
              <a:lnSpc>
                <a:spcPct val="100000"/>
              </a:lnSpc>
              <a:spcBef>
                <a:spcPts val="0"/>
              </a:spcBef>
              <a:buNone/>
            </a:pPr>
            <a:endParaRPr lang="en-US" sz="2000" dirty="0"/>
          </a:p>
          <a:p>
            <a:pPr>
              <a:lnSpc>
                <a:spcPct val="100000"/>
              </a:lnSpc>
              <a:spcBef>
                <a:spcPts val="0"/>
              </a:spcBef>
              <a:buFont typeface="Arial" panose="020B0604020202020204" pitchFamily="34" charset="0"/>
              <a:buChar char="•"/>
            </a:pPr>
            <a:endParaRPr lang="en-US" sz="2000" dirty="0"/>
          </a:p>
          <a:p>
            <a:pPr>
              <a:lnSpc>
                <a:spcPct val="100000"/>
              </a:lnSpc>
              <a:spcBef>
                <a:spcPts val="0"/>
              </a:spcBef>
              <a:buFont typeface="Arial" panose="020B0604020202020204" pitchFamily="34" charset="0"/>
              <a:buChar char="•"/>
            </a:pPr>
            <a:endParaRPr lang="en-US" sz="2000" dirty="0"/>
          </a:p>
          <a:p>
            <a:pPr>
              <a:lnSpc>
                <a:spcPct val="100000"/>
              </a:lnSpc>
              <a:spcBef>
                <a:spcPts val="0"/>
              </a:spcBef>
              <a:buFont typeface="Arial" panose="020B0604020202020204" pitchFamily="34" charset="0"/>
              <a:buChar char="•"/>
            </a:pPr>
            <a:endParaRPr lang="en-US" sz="2000" dirty="0"/>
          </a:p>
          <a:p>
            <a:pPr>
              <a:lnSpc>
                <a:spcPct val="100000"/>
              </a:lnSpc>
              <a:spcBef>
                <a:spcPts val="0"/>
              </a:spcBef>
              <a:buFont typeface="Arial" panose="020B0604020202020204" pitchFamily="34" charset="0"/>
              <a:buChar char="•"/>
            </a:pPr>
            <a:r>
              <a:rPr lang="en-US" sz="2000" dirty="0"/>
              <a:t>The lateral surfaces of </a:t>
            </a:r>
            <a:r>
              <a:rPr lang="en-US" sz="2000" dirty="0">
                <a:latin typeface="+mj-lt"/>
              </a:rPr>
              <a:t>G4TwistedTrap</a:t>
            </a:r>
            <a:r>
              <a:rPr lang="en-US" sz="2000" dirty="0"/>
              <a:t> are helicoids. The lateral edges are not straight, and, in addition, there is no analytical solution of the line-helicoid intersection problem, the intersection points are calculated iteratively</a:t>
            </a:r>
            <a:r>
              <a:rPr lang="ru-RU" sz="2000" dirty="0"/>
              <a:t>,</a:t>
            </a:r>
            <a:r>
              <a:rPr lang="en-US" sz="2000" dirty="0"/>
              <a:t> which makes </a:t>
            </a:r>
            <a:r>
              <a:rPr lang="en-US" sz="2000" dirty="0">
                <a:latin typeface="+mj-lt"/>
              </a:rPr>
              <a:t>G4TwistedTrap</a:t>
            </a:r>
            <a:r>
              <a:rPr lang="en-US" sz="2000" dirty="0"/>
              <a:t> much slower than </a:t>
            </a:r>
            <a:r>
              <a:rPr lang="en-US" sz="2000" dirty="0">
                <a:latin typeface="+mj-lt"/>
              </a:rPr>
              <a:t>G4GenericTrap</a:t>
            </a:r>
            <a:r>
              <a:rPr lang="en-US" sz="2000" dirty="0"/>
              <a:t>. </a:t>
            </a:r>
          </a:p>
          <a:p>
            <a:pPr marL="0" indent="0">
              <a:lnSpc>
                <a:spcPct val="100000"/>
              </a:lnSpc>
              <a:spcBef>
                <a:spcPts val="0"/>
              </a:spcBef>
              <a:buNone/>
            </a:pPr>
            <a:endParaRPr lang="en-US" sz="2000" dirty="0"/>
          </a:p>
          <a:p>
            <a:pPr>
              <a:lnSpc>
                <a:spcPct val="100000"/>
              </a:lnSpc>
              <a:spcBef>
                <a:spcPts val="0"/>
              </a:spcBef>
              <a:buFont typeface="Arial" panose="020B0604020202020204" pitchFamily="34" charset="0"/>
              <a:buChar char="•"/>
            </a:pPr>
            <a:endParaRPr lang="en-US" sz="2000" dirty="0"/>
          </a:p>
          <a:p>
            <a:pPr marL="0" indent="0">
              <a:lnSpc>
                <a:spcPct val="100000"/>
              </a:lnSpc>
              <a:spcBef>
                <a:spcPts val="0"/>
              </a:spcBef>
              <a:buNone/>
            </a:pPr>
            <a:endParaRPr lang="en-US" sz="2000" dirty="0"/>
          </a:p>
          <a:p>
            <a:pPr>
              <a:lnSpc>
                <a:spcPct val="100000"/>
              </a:lnSpc>
              <a:spcBef>
                <a:spcPts val="0"/>
              </a:spcBef>
              <a:buFont typeface="Arial" panose="020B0604020202020204" pitchFamily="34" charset="0"/>
              <a:buChar char="•"/>
            </a:pPr>
            <a:endParaRPr lang="en-US" sz="2200" dirty="0"/>
          </a:p>
          <a:p>
            <a:pPr marL="0" indent="357188">
              <a:lnSpc>
                <a:spcPct val="100000"/>
              </a:lnSpc>
              <a:spcBef>
                <a:spcPts val="0"/>
              </a:spcBef>
              <a:buNone/>
            </a:pPr>
            <a:endParaRPr lang="en-US" sz="2200" dirty="0"/>
          </a:p>
          <a:p>
            <a:pPr marL="0" indent="357188">
              <a:lnSpc>
                <a:spcPct val="100000"/>
              </a:lnSpc>
              <a:spcBef>
                <a:spcPts val="0"/>
              </a:spcBef>
              <a:buNone/>
            </a:pPr>
            <a:endParaRPr lang="en-US" sz="2200" dirty="0"/>
          </a:p>
          <a:p>
            <a:pPr marL="0" indent="0">
              <a:lnSpc>
                <a:spcPct val="100000"/>
              </a:lnSpc>
              <a:spcBef>
                <a:spcPts val="0"/>
              </a:spcBef>
              <a:buNone/>
            </a:pPr>
            <a:endParaRPr lang="en-US" sz="2200" dirty="0"/>
          </a:p>
          <a:p>
            <a:pPr marL="0" indent="0">
              <a:lnSpc>
                <a:spcPct val="100000"/>
              </a:lnSpc>
              <a:spcBef>
                <a:spcPts val="0"/>
              </a:spcBef>
              <a:buNone/>
            </a:pPr>
            <a:endParaRPr lang="en-US" sz="2200" dirty="0"/>
          </a:p>
          <a:p>
            <a:pPr marL="0" indent="0">
              <a:lnSpc>
                <a:spcPct val="100000"/>
              </a:lnSpc>
              <a:spcBef>
                <a:spcPts val="0"/>
              </a:spcBef>
              <a:buNone/>
            </a:pPr>
            <a:endParaRPr lang="en-US" sz="2600" dirty="0"/>
          </a:p>
          <a:p>
            <a:pPr>
              <a:lnSpc>
                <a:spcPct val="100000"/>
              </a:lnSpc>
              <a:spcBef>
                <a:spcPts val="0"/>
              </a:spcBef>
              <a:buFont typeface="Arial" panose="020B0604020202020204" pitchFamily="34" charset="0"/>
              <a:buChar char="•"/>
            </a:pPr>
            <a:endParaRPr lang="en-GB" sz="1600" dirty="0"/>
          </a:p>
          <a:p>
            <a:pPr marL="914400" lvl="2" indent="0">
              <a:lnSpc>
                <a:spcPct val="100000"/>
              </a:lnSpc>
              <a:spcBef>
                <a:spcPts val="0"/>
              </a:spcBef>
              <a:buNone/>
            </a:pPr>
            <a:endParaRPr lang="en-GB" sz="1200" b="1" dirty="0"/>
          </a:p>
        </p:txBody>
      </p:sp>
      <p:pic>
        <p:nvPicPr>
          <p:cNvPr id="3" name="Content Placeholder 11" descr="A picture containing sketch, diagram, line, design&#10;&#10;Description automatically generated">
            <a:extLst>
              <a:ext uri="{FF2B5EF4-FFF2-40B4-BE49-F238E27FC236}">
                <a16:creationId xmlns:a16="http://schemas.microsoft.com/office/drawing/2014/main" id="{1FCD14E6-ED76-D44D-EBB3-CF1BACAF046E}"/>
              </a:ext>
            </a:extLst>
          </p:cNvPr>
          <p:cNvPicPr>
            <a:picLocks noChangeAspect="1"/>
          </p:cNvPicPr>
          <p:nvPr/>
        </p:nvPicPr>
        <p:blipFill rotWithShape="1">
          <a:blip r:embed="rId2"/>
          <a:srcRect l="5404" t="5205" r="5967" b="7882"/>
          <a:stretch/>
        </p:blipFill>
        <p:spPr>
          <a:xfrm rot="19601737">
            <a:off x="8607119" y="1121229"/>
            <a:ext cx="1702015" cy="1771894"/>
          </a:xfrm>
          <a:prstGeom prst="rect">
            <a:avLst/>
          </a:prstGeom>
        </p:spPr>
      </p:pic>
      <p:pic>
        <p:nvPicPr>
          <p:cNvPr id="7" name="Picture 6">
            <a:extLst>
              <a:ext uri="{FF2B5EF4-FFF2-40B4-BE49-F238E27FC236}">
                <a16:creationId xmlns:a16="http://schemas.microsoft.com/office/drawing/2014/main" id="{EA1D409C-5D73-2AE8-B0E8-8BA5C78C7E80}"/>
              </a:ext>
            </a:extLst>
          </p:cNvPr>
          <p:cNvPicPr>
            <a:picLocks noChangeAspect="1"/>
          </p:cNvPicPr>
          <p:nvPr/>
        </p:nvPicPr>
        <p:blipFill>
          <a:blip r:embed="rId3"/>
          <a:stretch>
            <a:fillRect/>
          </a:stretch>
        </p:blipFill>
        <p:spPr>
          <a:xfrm>
            <a:off x="8649888" y="3429000"/>
            <a:ext cx="1936172" cy="1870015"/>
          </a:xfrm>
          <a:prstGeom prst="rect">
            <a:avLst/>
          </a:prstGeom>
        </p:spPr>
      </p:pic>
      <p:sp>
        <p:nvSpPr>
          <p:cNvPr id="8" name="TextBox 7">
            <a:extLst>
              <a:ext uri="{FF2B5EF4-FFF2-40B4-BE49-F238E27FC236}">
                <a16:creationId xmlns:a16="http://schemas.microsoft.com/office/drawing/2014/main" id="{C80DC42C-6A81-EDAE-51A5-B51A471FF9DA}"/>
              </a:ext>
            </a:extLst>
          </p:cNvPr>
          <p:cNvSpPr txBox="1"/>
          <p:nvPr/>
        </p:nvSpPr>
        <p:spPr>
          <a:xfrm>
            <a:off x="8672581" y="2814118"/>
            <a:ext cx="1571090" cy="338554"/>
          </a:xfrm>
          <a:prstGeom prst="rect">
            <a:avLst/>
          </a:prstGeom>
          <a:noFill/>
        </p:spPr>
        <p:txBody>
          <a:bodyPr wrap="square" rtlCol="0">
            <a:spAutoFit/>
          </a:bodyPr>
          <a:lstStyle/>
          <a:p>
            <a:r>
              <a:rPr lang="en-CH" sz="1600" dirty="0"/>
              <a:t>G4GenericTrap</a:t>
            </a:r>
          </a:p>
        </p:txBody>
      </p:sp>
      <p:sp>
        <p:nvSpPr>
          <p:cNvPr id="10" name="TextBox 9">
            <a:extLst>
              <a:ext uri="{FF2B5EF4-FFF2-40B4-BE49-F238E27FC236}">
                <a16:creationId xmlns:a16="http://schemas.microsoft.com/office/drawing/2014/main" id="{9FF65AFC-5A8A-7E7B-39EA-B8941820A622}"/>
              </a:ext>
            </a:extLst>
          </p:cNvPr>
          <p:cNvSpPr txBox="1"/>
          <p:nvPr/>
        </p:nvSpPr>
        <p:spPr>
          <a:xfrm>
            <a:off x="8679711" y="5299015"/>
            <a:ext cx="1571090" cy="338554"/>
          </a:xfrm>
          <a:prstGeom prst="rect">
            <a:avLst/>
          </a:prstGeom>
          <a:noFill/>
        </p:spPr>
        <p:txBody>
          <a:bodyPr wrap="square" rtlCol="0">
            <a:spAutoFit/>
          </a:bodyPr>
          <a:lstStyle/>
          <a:p>
            <a:r>
              <a:rPr lang="en-CH" sz="1600" dirty="0"/>
              <a:t>G4TwistedTrap</a:t>
            </a:r>
          </a:p>
        </p:txBody>
      </p:sp>
    </p:spTree>
    <p:extLst>
      <p:ext uri="{BB962C8B-B14F-4D97-AF65-F5344CB8AC3E}">
        <p14:creationId xmlns:p14="http://schemas.microsoft.com/office/powerpoint/2010/main" val="2309259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E3596DD-156A-473E-9BB3-C6A29F757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2C46C4D6-C474-4E92-B52E-944C1118F7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Title 1"/>
          <p:cNvSpPr>
            <a:spLocks noGrp="1"/>
          </p:cNvSpPr>
          <p:nvPr>
            <p:ph type="title"/>
          </p:nvPr>
        </p:nvSpPr>
        <p:spPr>
          <a:xfrm>
            <a:off x="800778" y="239652"/>
            <a:ext cx="10675456" cy="628243"/>
          </a:xfrm>
        </p:spPr>
        <p:txBody>
          <a:bodyPr>
            <a:noAutofit/>
          </a:bodyPr>
          <a:lstStyle/>
          <a:p>
            <a:pPr lvl="1"/>
            <a:r>
              <a:rPr lang="en-US" sz="3600">
                <a:latin typeface="+mj-lt"/>
              </a:rPr>
              <a:t>Current implementation of EMEC Accordion structure</a:t>
            </a:r>
            <a:endParaRPr lang="en-US" sz="3600" i="1" dirty="0">
              <a:latin typeface="+mj-lt"/>
            </a:endParaRPr>
          </a:p>
        </p:txBody>
      </p:sp>
      <p:sp>
        <p:nvSpPr>
          <p:cNvPr id="3" name="Content Placeholder 2"/>
          <p:cNvSpPr>
            <a:spLocks noGrp="1"/>
          </p:cNvSpPr>
          <p:nvPr>
            <p:ph idx="1"/>
          </p:nvPr>
        </p:nvSpPr>
        <p:spPr>
          <a:xfrm>
            <a:off x="923390" y="994823"/>
            <a:ext cx="6230419" cy="5234598"/>
          </a:xfrm>
        </p:spPr>
        <p:txBody>
          <a:bodyPr>
            <a:normAutofit/>
          </a:bodyPr>
          <a:lstStyle/>
          <a:p>
            <a:pPr>
              <a:spcBef>
                <a:spcPts val="0"/>
              </a:spcBef>
              <a:spcAft>
                <a:spcPts val="600"/>
              </a:spcAft>
              <a:buFont typeface="Arial" panose="020B0604020202020204" pitchFamily="34" charset="0"/>
              <a:buChar char="•"/>
            </a:pPr>
            <a:r>
              <a:rPr lang="en-GB" sz="2000" dirty="0"/>
              <a:t>For the construction of absorbers and electrodes inside the Inner and Outer wheels it was implemented a C++ class.</a:t>
            </a:r>
          </a:p>
          <a:p>
            <a:pPr>
              <a:spcBef>
                <a:spcPts val="0"/>
              </a:spcBef>
              <a:spcAft>
                <a:spcPts val="600"/>
              </a:spcAft>
              <a:buFont typeface="Arial" panose="020B0604020202020204" pitchFamily="34" charset="0"/>
              <a:buChar char="•"/>
            </a:pPr>
            <a:r>
              <a:rPr lang="en-GB" sz="2000" dirty="0"/>
              <a:t>At present time it uses </a:t>
            </a:r>
            <a:r>
              <a:rPr lang="en-GB" sz="2000" dirty="0">
                <a:latin typeface="+mj-lt"/>
              </a:rPr>
              <a:t>G4GenericTrap</a:t>
            </a:r>
            <a:r>
              <a:rPr lang="en-GB" sz="2000" dirty="0"/>
              <a:t>, later it will be migrated to </a:t>
            </a:r>
            <a:r>
              <a:rPr lang="en-GB" sz="2000" dirty="0" err="1">
                <a:latin typeface="+mj-lt"/>
              </a:rPr>
              <a:t>GeoGenericTrap</a:t>
            </a:r>
            <a:endParaRPr lang="en-GB" sz="2000" dirty="0">
              <a:latin typeface="+mj-lt"/>
            </a:endParaRPr>
          </a:p>
          <a:p>
            <a:pPr>
              <a:spcBef>
                <a:spcPts val="0"/>
              </a:spcBef>
              <a:spcAft>
                <a:spcPts val="600"/>
              </a:spcAft>
              <a:buFont typeface="Arial" panose="020B0604020202020204" pitchFamily="34" charset="0"/>
              <a:buChar char="•"/>
            </a:pPr>
            <a:r>
              <a:rPr lang="en-GB" sz="2000" dirty="0"/>
              <a:t>The structures can be built with or without subdivision of the wheels into slices. More options foreseen in the future.</a:t>
            </a:r>
          </a:p>
          <a:p>
            <a:pPr>
              <a:spcBef>
                <a:spcPts val="0"/>
              </a:spcBef>
              <a:spcAft>
                <a:spcPts val="600"/>
              </a:spcAft>
              <a:buFont typeface="Arial" panose="020B0604020202020204" pitchFamily="34" charset="0"/>
              <a:buChar char="•"/>
            </a:pPr>
            <a:r>
              <a:rPr lang="en-GB" sz="2000" dirty="0"/>
              <a:t>The implementation is based on data taken from the technical drawing of the lead plates for the Inner and Outer wheel absorbers (see next two slides)</a:t>
            </a:r>
          </a:p>
          <a:p>
            <a:pPr>
              <a:spcBef>
                <a:spcPts val="0"/>
              </a:spcBef>
              <a:spcAft>
                <a:spcPts val="600"/>
              </a:spcAft>
              <a:buFont typeface="Arial" panose="020B0604020202020204" pitchFamily="34" charset="0"/>
              <a:buChar char="•"/>
            </a:pPr>
            <a:r>
              <a:rPr lang="en-GB" sz="2000" dirty="0"/>
              <a:t>Definitions of materials have been taken from C++ code for HEC Test Beam simulation. A possibility to change the materials is provided.</a:t>
            </a:r>
          </a:p>
          <a:p>
            <a:pPr>
              <a:spcBef>
                <a:spcPts val="0"/>
              </a:spcBef>
              <a:spcAft>
                <a:spcPts val="600"/>
              </a:spcAft>
              <a:buFont typeface="Arial" panose="020B0604020202020204" pitchFamily="34" charset="0"/>
              <a:buChar char="•"/>
            </a:pPr>
            <a:r>
              <a:rPr lang="en-GB" sz="2000" dirty="0"/>
              <a:t>It was checked that the volume of the absorbers corresponds to the volume of original plates.</a:t>
            </a:r>
            <a:endParaRPr lang="en-GB" sz="1400" dirty="0"/>
          </a:p>
          <a:p>
            <a:pPr marL="0" indent="0">
              <a:spcBef>
                <a:spcPts val="0"/>
              </a:spcBef>
              <a:spcAft>
                <a:spcPts val="600"/>
              </a:spcAft>
              <a:buNone/>
            </a:pPr>
            <a:endParaRPr lang="en-GB" sz="1400" dirty="0"/>
          </a:p>
          <a:p>
            <a:pPr marL="0" indent="0">
              <a:spcBef>
                <a:spcPts val="0"/>
              </a:spcBef>
              <a:spcAft>
                <a:spcPts val="600"/>
              </a:spcAft>
              <a:buNone/>
            </a:pPr>
            <a:endParaRPr lang="en-US" sz="1400" dirty="0"/>
          </a:p>
          <a:p>
            <a:pPr marL="0" indent="0">
              <a:spcBef>
                <a:spcPts val="0"/>
              </a:spcBef>
              <a:spcAft>
                <a:spcPts val="600"/>
              </a:spcAft>
              <a:buNone/>
            </a:pPr>
            <a:endParaRPr lang="en-US" sz="1400" dirty="0">
              <a:latin typeface="+mj-lt"/>
            </a:endParaRPr>
          </a:p>
          <a:p>
            <a:pPr marL="914400" lvl="2" indent="0">
              <a:spcBef>
                <a:spcPts val="0"/>
              </a:spcBef>
              <a:spcAft>
                <a:spcPts val="600"/>
              </a:spcAft>
              <a:buNone/>
            </a:pPr>
            <a:endParaRPr lang="en-US" sz="1400" dirty="0">
              <a:latin typeface="+mj-lt"/>
            </a:endParaRPr>
          </a:p>
          <a:p>
            <a:pPr lvl="1">
              <a:spcBef>
                <a:spcPts val="0"/>
              </a:spcBef>
              <a:spcAft>
                <a:spcPts val="600"/>
              </a:spcAft>
              <a:buFont typeface="Arial" panose="020B0604020202020204" pitchFamily="34" charset="0"/>
              <a:buChar char="•"/>
            </a:pPr>
            <a:endParaRPr lang="en-GB" sz="1400" dirty="0"/>
          </a:p>
          <a:p>
            <a:pPr marL="914400" lvl="2" indent="0">
              <a:spcBef>
                <a:spcPts val="0"/>
              </a:spcBef>
              <a:spcAft>
                <a:spcPts val="600"/>
              </a:spcAft>
              <a:buNone/>
            </a:pPr>
            <a:endParaRPr lang="en-GB" sz="1400" b="1" dirty="0"/>
          </a:p>
        </p:txBody>
      </p:sp>
      <p:pic>
        <p:nvPicPr>
          <p:cNvPr id="12" name="Picture 11" descr="A screenshot of a map&#10;&#10;Description automatically generated with medium confidence">
            <a:extLst>
              <a:ext uri="{FF2B5EF4-FFF2-40B4-BE49-F238E27FC236}">
                <a16:creationId xmlns:a16="http://schemas.microsoft.com/office/drawing/2014/main" id="{C178CE07-4943-6678-B212-63BE50BD271F}"/>
              </a:ext>
            </a:extLst>
          </p:cNvPr>
          <p:cNvPicPr>
            <a:picLocks noChangeAspect="1"/>
          </p:cNvPicPr>
          <p:nvPr/>
        </p:nvPicPr>
        <p:blipFill>
          <a:blip r:embed="rId2"/>
          <a:stretch>
            <a:fillRect/>
          </a:stretch>
        </p:blipFill>
        <p:spPr>
          <a:xfrm>
            <a:off x="7226319" y="921999"/>
            <a:ext cx="4249915" cy="5345805"/>
          </a:xfrm>
          <a:prstGeom prst="rect">
            <a:avLst/>
          </a:prstGeom>
        </p:spPr>
      </p:pic>
      <p:sp>
        <p:nvSpPr>
          <p:cNvPr id="4" name="Date Placeholder 3">
            <a:extLst>
              <a:ext uri="{FF2B5EF4-FFF2-40B4-BE49-F238E27FC236}">
                <a16:creationId xmlns:a16="http://schemas.microsoft.com/office/drawing/2014/main" id="{27C5D7C1-82F1-7142-98F1-1E3C6AA58881}"/>
              </a:ext>
            </a:extLst>
          </p:cNvPr>
          <p:cNvSpPr>
            <a:spLocks noGrp="1"/>
          </p:cNvSpPr>
          <p:nvPr>
            <p:ph type="dt" sz="half" idx="10"/>
          </p:nvPr>
        </p:nvSpPr>
        <p:spPr>
          <a:xfrm>
            <a:off x="838200" y="6356350"/>
            <a:ext cx="2743200" cy="365125"/>
          </a:xfrm>
        </p:spPr>
        <p:txBody>
          <a:bodyPr>
            <a:normAutofit/>
          </a:bodyPr>
          <a:lstStyle/>
          <a:p>
            <a:pPr>
              <a:spcAft>
                <a:spcPts val="600"/>
              </a:spcAft>
            </a:pPr>
            <a:r>
              <a:rPr lang="de-CH"/>
              <a:t>12 June 2023</a:t>
            </a:r>
            <a:endParaRPr lang="en-US"/>
          </a:p>
        </p:txBody>
      </p:sp>
      <p:sp>
        <p:nvSpPr>
          <p:cNvPr id="5" name="Footer Placeholder 4">
            <a:extLst>
              <a:ext uri="{FF2B5EF4-FFF2-40B4-BE49-F238E27FC236}">
                <a16:creationId xmlns:a16="http://schemas.microsoft.com/office/drawing/2014/main" id="{E244371C-5F55-FA4A-9390-623AEE9DDB45}"/>
              </a:ext>
            </a:extLst>
          </p:cNvPr>
          <p:cNvSpPr>
            <a:spLocks noGrp="1"/>
          </p:cNvSpPr>
          <p:nvPr>
            <p:ph type="ftr" sz="quarter" idx="11"/>
          </p:nvPr>
        </p:nvSpPr>
        <p:spPr>
          <a:xfrm>
            <a:off x="4038600" y="6356350"/>
            <a:ext cx="4114800" cy="365125"/>
          </a:xfrm>
        </p:spPr>
        <p:txBody>
          <a:bodyPr>
            <a:normAutofit/>
          </a:bodyPr>
          <a:lstStyle/>
          <a:p>
            <a:pPr>
              <a:spcAft>
                <a:spcPts val="600"/>
              </a:spcAft>
            </a:pPr>
            <a:r>
              <a:rPr lang="en-US"/>
              <a:t>E.Tcherniaev, Detector Description session at ATLAS S&amp;C Week </a:t>
            </a:r>
          </a:p>
        </p:txBody>
      </p:sp>
      <p:sp>
        <p:nvSpPr>
          <p:cNvPr id="6" name="Slide Number Placeholder 5">
            <a:extLst>
              <a:ext uri="{FF2B5EF4-FFF2-40B4-BE49-F238E27FC236}">
                <a16:creationId xmlns:a16="http://schemas.microsoft.com/office/drawing/2014/main" id="{8944028D-3313-8348-8F47-E36A3405D395}"/>
              </a:ext>
            </a:extLst>
          </p:cNvPr>
          <p:cNvSpPr>
            <a:spLocks noGrp="1"/>
          </p:cNvSpPr>
          <p:nvPr>
            <p:ph type="sldNum" sz="quarter" idx="12"/>
          </p:nvPr>
        </p:nvSpPr>
        <p:spPr>
          <a:xfrm>
            <a:off x="8610600" y="6356350"/>
            <a:ext cx="2743200" cy="365125"/>
          </a:xfrm>
        </p:spPr>
        <p:txBody>
          <a:bodyPr>
            <a:normAutofit/>
          </a:bodyPr>
          <a:lstStyle/>
          <a:p>
            <a:pPr>
              <a:spcAft>
                <a:spcPts val="600"/>
              </a:spcAft>
            </a:pPr>
            <a:fld id="{403AB6F2-CB57-E04A-905D-BEB60A258ED0}" type="slidenum">
              <a:rPr lang="en-US" smtClean="0"/>
              <a:pPr>
                <a:spcAft>
                  <a:spcPts val="600"/>
                </a:spcAft>
              </a:pPr>
              <a:t>5</a:t>
            </a:fld>
            <a:endParaRPr lang="en-US"/>
          </a:p>
        </p:txBody>
      </p:sp>
    </p:spTree>
    <p:extLst>
      <p:ext uri="{BB962C8B-B14F-4D97-AF65-F5344CB8AC3E}">
        <p14:creationId xmlns:p14="http://schemas.microsoft.com/office/powerpoint/2010/main" val="35377061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E3596DD-156A-473E-9BB3-C6A29F757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2C46C4D6-C474-4E92-B52E-944C1118F7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Title 1"/>
          <p:cNvSpPr>
            <a:spLocks noGrp="1"/>
          </p:cNvSpPr>
          <p:nvPr>
            <p:ph type="title"/>
          </p:nvPr>
        </p:nvSpPr>
        <p:spPr>
          <a:xfrm>
            <a:off x="704985" y="253683"/>
            <a:ext cx="10782029" cy="628243"/>
          </a:xfrm>
        </p:spPr>
        <p:txBody>
          <a:bodyPr>
            <a:noAutofit/>
          </a:bodyPr>
          <a:lstStyle/>
          <a:p>
            <a:pPr lvl="1"/>
            <a:r>
              <a:rPr lang="en-CH" sz="3600" dirty="0">
                <a:latin typeface="+mj-lt"/>
              </a:rPr>
              <a:t>Inner Wheel contruction</a:t>
            </a:r>
            <a:endParaRPr lang="en-US" sz="3600" dirty="0">
              <a:latin typeface="+mj-lt"/>
            </a:endParaRPr>
          </a:p>
        </p:txBody>
      </p:sp>
      <p:sp>
        <p:nvSpPr>
          <p:cNvPr id="4" name="Date Placeholder 3">
            <a:extLst>
              <a:ext uri="{FF2B5EF4-FFF2-40B4-BE49-F238E27FC236}">
                <a16:creationId xmlns:a16="http://schemas.microsoft.com/office/drawing/2014/main" id="{27C5D7C1-82F1-7142-98F1-1E3C6AA58881}"/>
              </a:ext>
            </a:extLst>
          </p:cNvPr>
          <p:cNvSpPr>
            <a:spLocks noGrp="1"/>
          </p:cNvSpPr>
          <p:nvPr>
            <p:ph type="dt" sz="half" idx="10"/>
          </p:nvPr>
        </p:nvSpPr>
        <p:spPr>
          <a:xfrm>
            <a:off x="838200" y="6356350"/>
            <a:ext cx="2743200" cy="365125"/>
          </a:xfrm>
        </p:spPr>
        <p:txBody>
          <a:bodyPr>
            <a:normAutofit/>
          </a:bodyPr>
          <a:lstStyle/>
          <a:p>
            <a:pPr>
              <a:spcAft>
                <a:spcPts val="600"/>
              </a:spcAft>
            </a:pPr>
            <a:r>
              <a:rPr lang="de-CH"/>
              <a:t>12 June 2023</a:t>
            </a:r>
            <a:endParaRPr lang="en-US"/>
          </a:p>
        </p:txBody>
      </p:sp>
      <p:sp>
        <p:nvSpPr>
          <p:cNvPr id="5" name="Footer Placeholder 4">
            <a:extLst>
              <a:ext uri="{FF2B5EF4-FFF2-40B4-BE49-F238E27FC236}">
                <a16:creationId xmlns:a16="http://schemas.microsoft.com/office/drawing/2014/main" id="{E244371C-5F55-FA4A-9390-623AEE9DDB45}"/>
              </a:ext>
            </a:extLst>
          </p:cNvPr>
          <p:cNvSpPr>
            <a:spLocks noGrp="1"/>
          </p:cNvSpPr>
          <p:nvPr>
            <p:ph type="ftr" sz="quarter" idx="11"/>
          </p:nvPr>
        </p:nvSpPr>
        <p:spPr>
          <a:xfrm>
            <a:off x="4038600" y="6356350"/>
            <a:ext cx="4114800" cy="365125"/>
          </a:xfrm>
        </p:spPr>
        <p:txBody>
          <a:bodyPr>
            <a:normAutofit/>
          </a:bodyPr>
          <a:lstStyle/>
          <a:p>
            <a:pPr>
              <a:spcAft>
                <a:spcPts val="600"/>
              </a:spcAft>
            </a:pPr>
            <a:r>
              <a:rPr lang="en-US"/>
              <a:t>E.Tcherniaev, Detector Description session at ATLAS S&amp;C Week </a:t>
            </a:r>
            <a:endParaRPr lang="en-US" dirty="0"/>
          </a:p>
        </p:txBody>
      </p:sp>
      <p:sp>
        <p:nvSpPr>
          <p:cNvPr id="6" name="Slide Number Placeholder 5">
            <a:extLst>
              <a:ext uri="{FF2B5EF4-FFF2-40B4-BE49-F238E27FC236}">
                <a16:creationId xmlns:a16="http://schemas.microsoft.com/office/drawing/2014/main" id="{8944028D-3313-8348-8F47-E36A3405D395}"/>
              </a:ext>
            </a:extLst>
          </p:cNvPr>
          <p:cNvSpPr>
            <a:spLocks noGrp="1"/>
          </p:cNvSpPr>
          <p:nvPr>
            <p:ph type="sldNum" sz="quarter" idx="12"/>
          </p:nvPr>
        </p:nvSpPr>
        <p:spPr>
          <a:xfrm>
            <a:off x="8610600" y="6356350"/>
            <a:ext cx="2743200" cy="365125"/>
          </a:xfrm>
        </p:spPr>
        <p:txBody>
          <a:bodyPr>
            <a:normAutofit/>
          </a:bodyPr>
          <a:lstStyle/>
          <a:p>
            <a:pPr>
              <a:spcAft>
                <a:spcPts val="600"/>
              </a:spcAft>
            </a:pPr>
            <a:fld id="{403AB6F2-CB57-E04A-905D-BEB60A258ED0}" type="slidenum">
              <a:rPr lang="en-US" smtClean="0"/>
              <a:pPr>
                <a:spcAft>
                  <a:spcPts val="600"/>
                </a:spcAft>
              </a:pPr>
              <a:t>6</a:t>
            </a:fld>
            <a:endParaRPr lang="en-US"/>
          </a:p>
        </p:txBody>
      </p:sp>
      <p:sp>
        <p:nvSpPr>
          <p:cNvPr id="9" name="Content Placeholder 2">
            <a:extLst>
              <a:ext uri="{FF2B5EF4-FFF2-40B4-BE49-F238E27FC236}">
                <a16:creationId xmlns:a16="http://schemas.microsoft.com/office/drawing/2014/main" id="{32060C65-9B70-0FE4-A3A7-C84C50F3401C}"/>
              </a:ext>
            </a:extLst>
          </p:cNvPr>
          <p:cNvSpPr>
            <a:spLocks noGrp="1"/>
          </p:cNvSpPr>
          <p:nvPr>
            <p:ph idx="1"/>
          </p:nvPr>
        </p:nvSpPr>
        <p:spPr>
          <a:xfrm>
            <a:off x="7789960" y="1264598"/>
            <a:ext cx="3967777" cy="4036867"/>
          </a:xfrm>
        </p:spPr>
        <p:txBody>
          <a:bodyPr>
            <a:noAutofit/>
          </a:bodyPr>
          <a:lstStyle/>
          <a:p>
            <a:pPr marL="285750" indent="-285750">
              <a:buFont typeface="Arial" panose="020B0604020202020204" pitchFamily="34" charset="0"/>
              <a:buChar char="•"/>
            </a:pPr>
            <a:r>
              <a:rPr lang="en-CH" sz="1600" dirty="0"/>
              <a:t>The Inner Wheel contains 256 Absorbers and 256 Electrodes  </a:t>
            </a:r>
            <a:endParaRPr lang="en-CH" sz="1600" i="1" dirty="0"/>
          </a:p>
          <a:p>
            <a:pPr marL="285750" indent="-285750">
              <a:buFont typeface="Arial" panose="020B0604020202020204" pitchFamily="34" charset="0"/>
              <a:buChar char="•"/>
            </a:pPr>
            <a:r>
              <a:rPr lang="en-CH" sz="1600" dirty="0"/>
              <a:t>The plate can be divided into </a:t>
            </a:r>
            <a:r>
              <a:rPr lang="en-CH" sz="1600" i="1" dirty="0"/>
              <a:t>blades </a:t>
            </a:r>
            <a:r>
              <a:rPr lang="en-CH" sz="1600" dirty="0"/>
              <a:t>by connecting corresponding points (red lines):</a:t>
            </a:r>
            <a:endParaRPr lang="en-CH" sz="1600" i="1" dirty="0"/>
          </a:p>
          <a:p>
            <a:pPr marL="742950" lvl="1" indent="-285750">
              <a:buFont typeface="Arial" panose="020B0604020202020204" pitchFamily="34" charset="0"/>
              <a:buChar char="•"/>
            </a:pPr>
            <a:r>
              <a:rPr lang="en-CH" sz="1600" dirty="0"/>
              <a:t>11 half-wave blades</a:t>
            </a:r>
          </a:p>
          <a:p>
            <a:pPr marL="742950" lvl="1" indent="-285750">
              <a:buFont typeface="Arial" panose="020B0604020202020204" pitchFamily="34" charset="0"/>
              <a:buChar char="•"/>
            </a:pPr>
            <a:r>
              <a:rPr lang="en-CH" sz="1600" dirty="0"/>
              <a:t>2 qua</a:t>
            </a:r>
            <a:r>
              <a:rPr lang="en-GB" sz="1600" dirty="0"/>
              <a:t>r</a:t>
            </a:r>
            <a:r>
              <a:rPr lang="en-CH" sz="1600" dirty="0"/>
              <a:t>ter-wave blades</a:t>
            </a:r>
          </a:p>
          <a:p>
            <a:pPr marL="742950" lvl="1" indent="-285750">
              <a:buFont typeface="Arial" panose="020B0604020202020204" pitchFamily="34" charset="0"/>
              <a:buChar char="•"/>
            </a:pPr>
            <a:r>
              <a:rPr lang="en-CH" sz="1600" dirty="0"/>
              <a:t>2 lips for connection with the longitudinal bars (C-D points)</a:t>
            </a:r>
          </a:p>
          <a:p>
            <a:pPr marL="285750" indent="-285750">
              <a:buFont typeface="Arial" panose="020B0604020202020204" pitchFamily="34" charset="0"/>
              <a:buChar char="•"/>
            </a:pPr>
            <a:r>
              <a:rPr lang="en-CH" sz="1600" dirty="0"/>
              <a:t>Profiled blades are described as G4GenericTrap solids</a:t>
            </a:r>
          </a:p>
          <a:p>
            <a:pPr marL="285750" indent="-285750">
              <a:buFont typeface="Arial" panose="020B0604020202020204" pitchFamily="34" charset="0"/>
              <a:buChar char="•"/>
            </a:pPr>
            <a:r>
              <a:rPr lang="en-CH" sz="1600" dirty="0"/>
              <a:t>The Inner Wheel can be splitted into </a:t>
            </a:r>
            <a:r>
              <a:rPr lang="en-CH" sz="1600" b="1" dirty="0"/>
              <a:t>15 slices</a:t>
            </a:r>
            <a:r>
              <a:rPr lang="en-CH" sz="1600" dirty="0"/>
              <a:t>, each slice contains blades of the same type, in total 512 physical volumes per slice</a:t>
            </a:r>
          </a:p>
          <a:p>
            <a:pPr marL="0" indent="357188">
              <a:lnSpc>
                <a:spcPct val="100000"/>
              </a:lnSpc>
              <a:spcBef>
                <a:spcPts val="0"/>
              </a:spcBef>
              <a:buNone/>
            </a:pPr>
            <a:endParaRPr lang="en-US" sz="2200" dirty="0"/>
          </a:p>
          <a:p>
            <a:pPr marL="0" indent="357188">
              <a:lnSpc>
                <a:spcPct val="100000"/>
              </a:lnSpc>
              <a:spcBef>
                <a:spcPts val="0"/>
              </a:spcBef>
              <a:buNone/>
            </a:pPr>
            <a:endParaRPr lang="en-US" sz="2200" dirty="0"/>
          </a:p>
          <a:p>
            <a:pPr marL="0" indent="0">
              <a:lnSpc>
                <a:spcPct val="100000"/>
              </a:lnSpc>
              <a:spcBef>
                <a:spcPts val="0"/>
              </a:spcBef>
              <a:buNone/>
            </a:pPr>
            <a:endParaRPr lang="en-US" sz="2200" dirty="0"/>
          </a:p>
          <a:p>
            <a:pPr marL="0" indent="0">
              <a:lnSpc>
                <a:spcPct val="100000"/>
              </a:lnSpc>
              <a:spcBef>
                <a:spcPts val="0"/>
              </a:spcBef>
              <a:buNone/>
            </a:pPr>
            <a:endParaRPr lang="en-US" sz="2200" dirty="0"/>
          </a:p>
          <a:p>
            <a:pPr marL="0" indent="0">
              <a:lnSpc>
                <a:spcPct val="100000"/>
              </a:lnSpc>
              <a:spcBef>
                <a:spcPts val="0"/>
              </a:spcBef>
              <a:buNone/>
            </a:pPr>
            <a:endParaRPr lang="en-US" sz="2600" dirty="0"/>
          </a:p>
          <a:p>
            <a:pPr>
              <a:lnSpc>
                <a:spcPct val="100000"/>
              </a:lnSpc>
              <a:spcBef>
                <a:spcPts val="0"/>
              </a:spcBef>
              <a:buFont typeface="Arial" panose="020B0604020202020204" pitchFamily="34" charset="0"/>
              <a:buChar char="•"/>
            </a:pPr>
            <a:endParaRPr lang="en-GB" sz="1600" dirty="0"/>
          </a:p>
          <a:p>
            <a:pPr marL="914400" lvl="2" indent="0">
              <a:lnSpc>
                <a:spcPct val="100000"/>
              </a:lnSpc>
              <a:spcBef>
                <a:spcPts val="0"/>
              </a:spcBef>
              <a:buNone/>
            </a:pPr>
            <a:endParaRPr lang="en-GB" sz="1200" b="1" dirty="0"/>
          </a:p>
        </p:txBody>
      </p:sp>
      <p:pic>
        <p:nvPicPr>
          <p:cNvPr id="3" name="Content Placeholder 13" descr="Diagram&#10;&#10;Description automatically generated with medium confidence">
            <a:extLst>
              <a:ext uri="{FF2B5EF4-FFF2-40B4-BE49-F238E27FC236}">
                <a16:creationId xmlns:a16="http://schemas.microsoft.com/office/drawing/2014/main" id="{9627775C-E493-4514-3D04-E04581B503AD}"/>
              </a:ext>
            </a:extLst>
          </p:cNvPr>
          <p:cNvPicPr>
            <a:picLocks noChangeAspect="1"/>
          </p:cNvPicPr>
          <p:nvPr/>
        </p:nvPicPr>
        <p:blipFill>
          <a:blip r:embed="rId2"/>
          <a:stretch>
            <a:fillRect/>
          </a:stretch>
        </p:blipFill>
        <p:spPr>
          <a:xfrm>
            <a:off x="620903" y="1264599"/>
            <a:ext cx="6988407" cy="4943475"/>
          </a:xfrm>
          <a:prstGeom prst="rect">
            <a:avLst/>
          </a:prstGeom>
        </p:spPr>
      </p:pic>
      <p:cxnSp>
        <p:nvCxnSpPr>
          <p:cNvPr id="7" name="Straight Connector 6">
            <a:extLst>
              <a:ext uri="{FF2B5EF4-FFF2-40B4-BE49-F238E27FC236}">
                <a16:creationId xmlns:a16="http://schemas.microsoft.com/office/drawing/2014/main" id="{8DB31F40-F5CB-EF5B-C1B2-C2D831D599E9}"/>
              </a:ext>
            </a:extLst>
          </p:cNvPr>
          <p:cNvCxnSpPr>
            <a:cxnSpLocks/>
          </p:cNvCxnSpPr>
          <p:nvPr/>
        </p:nvCxnSpPr>
        <p:spPr>
          <a:xfrm>
            <a:off x="3136690" y="3429000"/>
            <a:ext cx="1313234" cy="661481"/>
          </a:xfrm>
          <a:prstGeom prst="line">
            <a:avLst/>
          </a:prstGeom>
          <a:ln w="12700">
            <a:solidFill>
              <a:srgbClr val="C00000"/>
            </a:solidFill>
            <a:prstDash val="lgDash"/>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1778DE26-92FB-3646-EAAE-CB87AC2F7B30}"/>
              </a:ext>
            </a:extLst>
          </p:cNvPr>
          <p:cNvCxnSpPr/>
          <p:nvPr/>
        </p:nvCxnSpPr>
        <p:spPr>
          <a:xfrm>
            <a:off x="3017182" y="3736336"/>
            <a:ext cx="1342417" cy="549613"/>
          </a:xfrm>
          <a:prstGeom prst="line">
            <a:avLst/>
          </a:prstGeom>
          <a:ln w="12700">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3D1CE294-A50D-25C9-A34C-2E9EEF4FB30E}"/>
              </a:ext>
            </a:extLst>
          </p:cNvPr>
          <p:cNvSpPr txBox="1"/>
          <p:nvPr/>
        </p:nvSpPr>
        <p:spPr>
          <a:xfrm rot="1323412">
            <a:off x="3446092" y="3793734"/>
            <a:ext cx="1042270" cy="307777"/>
          </a:xfrm>
          <a:prstGeom prst="rect">
            <a:avLst/>
          </a:prstGeom>
          <a:noFill/>
        </p:spPr>
        <p:txBody>
          <a:bodyPr wrap="square" rtlCol="0">
            <a:spAutoFit/>
          </a:bodyPr>
          <a:lstStyle/>
          <a:p>
            <a:r>
              <a:rPr lang="en-CH" sz="1400" dirty="0"/>
              <a:t>blade</a:t>
            </a:r>
          </a:p>
        </p:txBody>
      </p:sp>
    </p:spTree>
    <p:extLst>
      <p:ext uri="{BB962C8B-B14F-4D97-AF65-F5344CB8AC3E}">
        <p14:creationId xmlns:p14="http://schemas.microsoft.com/office/powerpoint/2010/main" val="378684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E3596DD-156A-473E-9BB3-C6A29F757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2C46C4D6-C474-4E92-B52E-944C1118F7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Title 1"/>
          <p:cNvSpPr>
            <a:spLocks noGrp="1"/>
          </p:cNvSpPr>
          <p:nvPr>
            <p:ph type="title"/>
          </p:nvPr>
        </p:nvSpPr>
        <p:spPr>
          <a:xfrm>
            <a:off x="704985" y="253683"/>
            <a:ext cx="10782029" cy="628243"/>
          </a:xfrm>
        </p:spPr>
        <p:txBody>
          <a:bodyPr>
            <a:noAutofit/>
          </a:bodyPr>
          <a:lstStyle/>
          <a:p>
            <a:pPr lvl="1"/>
            <a:r>
              <a:rPr lang="en-CH" sz="3600" dirty="0">
                <a:latin typeface="+mj-lt"/>
              </a:rPr>
              <a:t>Outer Wheel construction</a:t>
            </a:r>
            <a:endParaRPr lang="en-US" sz="3600" dirty="0">
              <a:latin typeface="+mj-lt"/>
            </a:endParaRPr>
          </a:p>
        </p:txBody>
      </p:sp>
      <p:sp>
        <p:nvSpPr>
          <p:cNvPr id="4" name="Date Placeholder 3">
            <a:extLst>
              <a:ext uri="{FF2B5EF4-FFF2-40B4-BE49-F238E27FC236}">
                <a16:creationId xmlns:a16="http://schemas.microsoft.com/office/drawing/2014/main" id="{27C5D7C1-82F1-7142-98F1-1E3C6AA58881}"/>
              </a:ext>
            </a:extLst>
          </p:cNvPr>
          <p:cNvSpPr>
            <a:spLocks noGrp="1"/>
          </p:cNvSpPr>
          <p:nvPr>
            <p:ph type="dt" sz="half" idx="10"/>
          </p:nvPr>
        </p:nvSpPr>
        <p:spPr>
          <a:xfrm>
            <a:off x="838200" y="6356350"/>
            <a:ext cx="2743200" cy="365125"/>
          </a:xfrm>
        </p:spPr>
        <p:txBody>
          <a:bodyPr>
            <a:normAutofit/>
          </a:bodyPr>
          <a:lstStyle/>
          <a:p>
            <a:pPr>
              <a:spcAft>
                <a:spcPts val="600"/>
              </a:spcAft>
            </a:pPr>
            <a:r>
              <a:rPr lang="de-CH"/>
              <a:t>12 June 2023</a:t>
            </a:r>
            <a:endParaRPr lang="en-US"/>
          </a:p>
        </p:txBody>
      </p:sp>
      <p:sp>
        <p:nvSpPr>
          <p:cNvPr id="5" name="Footer Placeholder 4">
            <a:extLst>
              <a:ext uri="{FF2B5EF4-FFF2-40B4-BE49-F238E27FC236}">
                <a16:creationId xmlns:a16="http://schemas.microsoft.com/office/drawing/2014/main" id="{E244371C-5F55-FA4A-9390-623AEE9DDB45}"/>
              </a:ext>
            </a:extLst>
          </p:cNvPr>
          <p:cNvSpPr>
            <a:spLocks noGrp="1"/>
          </p:cNvSpPr>
          <p:nvPr>
            <p:ph type="ftr" sz="quarter" idx="11"/>
          </p:nvPr>
        </p:nvSpPr>
        <p:spPr>
          <a:xfrm>
            <a:off x="4038600" y="6356350"/>
            <a:ext cx="4114800" cy="365125"/>
          </a:xfrm>
        </p:spPr>
        <p:txBody>
          <a:bodyPr>
            <a:normAutofit/>
          </a:bodyPr>
          <a:lstStyle/>
          <a:p>
            <a:pPr>
              <a:spcAft>
                <a:spcPts val="600"/>
              </a:spcAft>
            </a:pPr>
            <a:r>
              <a:rPr lang="en-US"/>
              <a:t>E.Tcherniaev, Detector Description session at ATLAS S&amp;C Week </a:t>
            </a:r>
            <a:endParaRPr lang="en-US" dirty="0"/>
          </a:p>
        </p:txBody>
      </p:sp>
      <p:sp>
        <p:nvSpPr>
          <p:cNvPr id="6" name="Slide Number Placeholder 5">
            <a:extLst>
              <a:ext uri="{FF2B5EF4-FFF2-40B4-BE49-F238E27FC236}">
                <a16:creationId xmlns:a16="http://schemas.microsoft.com/office/drawing/2014/main" id="{8944028D-3313-8348-8F47-E36A3405D395}"/>
              </a:ext>
            </a:extLst>
          </p:cNvPr>
          <p:cNvSpPr>
            <a:spLocks noGrp="1"/>
          </p:cNvSpPr>
          <p:nvPr>
            <p:ph type="sldNum" sz="quarter" idx="12"/>
          </p:nvPr>
        </p:nvSpPr>
        <p:spPr>
          <a:xfrm>
            <a:off x="8610600" y="6356350"/>
            <a:ext cx="2743200" cy="365125"/>
          </a:xfrm>
        </p:spPr>
        <p:txBody>
          <a:bodyPr>
            <a:normAutofit/>
          </a:bodyPr>
          <a:lstStyle/>
          <a:p>
            <a:pPr>
              <a:spcAft>
                <a:spcPts val="600"/>
              </a:spcAft>
            </a:pPr>
            <a:fld id="{403AB6F2-CB57-E04A-905D-BEB60A258ED0}" type="slidenum">
              <a:rPr lang="en-US" smtClean="0"/>
              <a:pPr>
                <a:spcAft>
                  <a:spcPts val="600"/>
                </a:spcAft>
              </a:pPr>
              <a:t>7</a:t>
            </a:fld>
            <a:endParaRPr lang="en-US"/>
          </a:p>
        </p:txBody>
      </p:sp>
      <p:sp>
        <p:nvSpPr>
          <p:cNvPr id="9" name="Content Placeholder 2">
            <a:extLst>
              <a:ext uri="{FF2B5EF4-FFF2-40B4-BE49-F238E27FC236}">
                <a16:creationId xmlns:a16="http://schemas.microsoft.com/office/drawing/2014/main" id="{32060C65-9B70-0FE4-A3A7-C84C50F3401C}"/>
              </a:ext>
            </a:extLst>
          </p:cNvPr>
          <p:cNvSpPr>
            <a:spLocks noGrp="1"/>
          </p:cNvSpPr>
          <p:nvPr>
            <p:ph idx="1"/>
          </p:nvPr>
        </p:nvSpPr>
        <p:spPr>
          <a:xfrm>
            <a:off x="7703902" y="1244839"/>
            <a:ext cx="3967777" cy="3305064"/>
          </a:xfrm>
        </p:spPr>
        <p:txBody>
          <a:bodyPr>
            <a:noAutofit/>
          </a:bodyPr>
          <a:lstStyle/>
          <a:p>
            <a:pPr marL="285750" indent="-285750">
              <a:buFont typeface="Arial" panose="020B0604020202020204" pitchFamily="34" charset="0"/>
              <a:buChar char="•"/>
            </a:pPr>
            <a:r>
              <a:rPr lang="en-CH" sz="1600" dirty="0"/>
              <a:t>The Outer Wheel contains 768 Absorbers and 768 Electrodes </a:t>
            </a:r>
            <a:endParaRPr lang="en-CH" sz="1600" i="1" dirty="0"/>
          </a:p>
          <a:p>
            <a:pPr marL="285750" indent="-285750">
              <a:buFont typeface="Arial" panose="020B0604020202020204" pitchFamily="34" charset="0"/>
              <a:buChar char="•"/>
            </a:pPr>
            <a:r>
              <a:rPr lang="en-CH" sz="1600" dirty="0"/>
              <a:t>The plate can be divided into the following </a:t>
            </a:r>
            <a:r>
              <a:rPr lang="en-CH" sz="1600" i="1" dirty="0"/>
              <a:t>blades</a:t>
            </a:r>
            <a:r>
              <a:rPr lang="en-CH" sz="1600" dirty="0"/>
              <a:t>:</a:t>
            </a:r>
            <a:r>
              <a:rPr lang="en-CH" sz="1600" i="1" dirty="0"/>
              <a:t> </a:t>
            </a:r>
          </a:p>
          <a:p>
            <a:pPr marL="742950" lvl="1" indent="-285750">
              <a:buFont typeface="Arial" panose="020B0604020202020204" pitchFamily="34" charset="0"/>
              <a:buChar char="•"/>
            </a:pPr>
            <a:r>
              <a:rPr lang="en-CH" sz="1600" dirty="0"/>
              <a:t>17 half-wave blades</a:t>
            </a:r>
          </a:p>
          <a:p>
            <a:pPr marL="742950" lvl="1" indent="-285750">
              <a:buFont typeface="Arial" panose="020B0604020202020204" pitchFamily="34" charset="0"/>
              <a:buChar char="•"/>
            </a:pPr>
            <a:r>
              <a:rPr lang="en-CH" sz="1600" dirty="0"/>
              <a:t>2 qua</a:t>
            </a:r>
            <a:r>
              <a:rPr lang="en-GB" sz="1600" dirty="0"/>
              <a:t>r</a:t>
            </a:r>
            <a:r>
              <a:rPr lang="en-CH" sz="1600" dirty="0"/>
              <a:t>ter-wave blades</a:t>
            </a:r>
          </a:p>
          <a:p>
            <a:pPr marL="742950" lvl="1" indent="-285750">
              <a:buFont typeface="Arial" panose="020B0604020202020204" pitchFamily="34" charset="0"/>
              <a:buChar char="•"/>
            </a:pPr>
            <a:r>
              <a:rPr lang="en-CH" sz="1600" dirty="0"/>
              <a:t>2 lips for connection with the longitudinal bars</a:t>
            </a:r>
          </a:p>
          <a:p>
            <a:pPr marL="285750" indent="-285750">
              <a:buFont typeface="Arial" panose="020B0604020202020204" pitchFamily="34" charset="0"/>
              <a:buChar char="•"/>
            </a:pPr>
            <a:r>
              <a:rPr lang="en-CH" sz="1600" dirty="0"/>
              <a:t>The Outer Wheel can be splitted into </a:t>
            </a:r>
            <a:br>
              <a:rPr lang="en-CH" sz="1600" dirty="0"/>
            </a:br>
            <a:r>
              <a:rPr lang="en-CH" sz="1600" b="1" dirty="0"/>
              <a:t>21 slices</a:t>
            </a:r>
            <a:r>
              <a:rPr lang="en-CH" sz="1600" dirty="0"/>
              <a:t>, </a:t>
            </a:r>
            <a:r>
              <a:rPr lang="en-CH" sz="1600"/>
              <a:t>in total 1536 physical volumes per slice</a:t>
            </a:r>
            <a:endParaRPr lang="en-US" sz="2200" dirty="0"/>
          </a:p>
          <a:p>
            <a:pPr marL="0" indent="357188">
              <a:lnSpc>
                <a:spcPct val="100000"/>
              </a:lnSpc>
              <a:spcBef>
                <a:spcPts val="0"/>
              </a:spcBef>
              <a:buNone/>
            </a:pPr>
            <a:endParaRPr lang="en-US" sz="2200" dirty="0"/>
          </a:p>
          <a:p>
            <a:pPr marL="0" indent="0">
              <a:lnSpc>
                <a:spcPct val="100000"/>
              </a:lnSpc>
              <a:spcBef>
                <a:spcPts val="0"/>
              </a:spcBef>
              <a:buNone/>
            </a:pPr>
            <a:endParaRPr lang="en-US" sz="2200" dirty="0"/>
          </a:p>
          <a:p>
            <a:pPr marL="0" indent="0">
              <a:lnSpc>
                <a:spcPct val="100000"/>
              </a:lnSpc>
              <a:spcBef>
                <a:spcPts val="0"/>
              </a:spcBef>
              <a:buNone/>
            </a:pPr>
            <a:endParaRPr lang="en-US" sz="2200" dirty="0"/>
          </a:p>
          <a:p>
            <a:pPr marL="0" indent="0">
              <a:lnSpc>
                <a:spcPct val="100000"/>
              </a:lnSpc>
              <a:spcBef>
                <a:spcPts val="0"/>
              </a:spcBef>
              <a:buNone/>
            </a:pPr>
            <a:endParaRPr lang="en-US" sz="2600" dirty="0"/>
          </a:p>
          <a:p>
            <a:pPr>
              <a:lnSpc>
                <a:spcPct val="100000"/>
              </a:lnSpc>
              <a:spcBef>
                <a:spcPts val="0"/>
              </a:spcBef>
              <a:buFont typeface="Arial" panose="020B0604020202020204" pitchFamily="34" charset="0"/>
              <a:buChar char="•"/>
            </a:pPr>
            <a:endParaRPr lang="en-GB" sz="1600" dirty="0"/>
          </a:p>
          <a:p>
            <a:pPr marL="914400" lvl="2" indent="0">
              <a:lnSpc>
                <a:spcPct val="100000"/>
              </a:lnSpc>
              <a:spcBef>
                <a:spcPts val="0"/>
              </a:spcBef>
              <a:buNone/>
            </a:pPr>
            <a:endParaRPr lang="en-GB" sz="1200" b="1" dirty="0"/>
          </a:p>
        </p:txBody>
      </p:sp>
      <p:pic>
        <p:nvPicPr>
          <p:cNvPr id="10" name="Content Placeholder 9" descr="Diagram, engineering drawing&#10;&#10;Description automatically generated">
            <a:extLst>
              <a:ext uri="{FF2B5EF4-FFF2-40B4-BE49-F238E27FC236}">
                <a16:creationId xmlns:a16="http://schemas.microsoft.com/office/drawing/2014/main" id="{221FD7D7-223D-599D-41BE-87531D98A826}"/>
              </a:ext>
            </a:extLst>
          </p:cNvPr>
          <p:cNvPicPr>
            <a:picLocks noChangeAspect="1"/>
          </p:cNvPicPr>
          <p:nvPr/>
        </p:nvPicPr>
        <p:blipFill>
          <a:blip r:embed="rId2"/>
          <a:stretch>
            <a:fillRect/>
          </a:stretch>
        </p:blipFill>
        <p:spPr>
          <a:xfrm>
            <a:off x="630121" y="1233055"/>
            <a:ext cx="6988407" cy="4943475"/>
          </a:xfrm>
          <a:prstGeom prst="rect">
            <a:avLst/>
          </a:prstGeom>
        </p:spPr>
      </p:pic>
    </p:spTree>
    <p:extLst>
      <p:ext uri="{BB962C8B-B14F-4D97-AF65-F5344CB8AC3E}">
        <p14:creationId xmlns:p14="http://schemas.microsoft.com/office/powerpoint/2010/main" val="3198178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E3596DD-156A-473E-9BB3-C6A29F7574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2C46C4D6-C474-4E92-B52E-944C1118F7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962785" cy="6858000"/>
          </a:xfrm>
          <a:custGeom>
            <a:avLst/>
            <a:gdLst>
              <a:gd name="connsiteX0" fmla="*/ 1044839 w 5962785"/>
              <a:gd name="connsiteY0" fmla="*/ 0 h 6858000"/>
              <a:gd name="connsiteX1" fmla="*/ 5962785 w 5962785"/>
              <a:gd name="connsiteY1" fmla="*/ 0 h 6858000"/>
              <a:gd name="connsiteX2" fmla="*/ 5962785 w 5962785"/>
              <a:gd name="connsiteY2" fmla="*/ 6858000 h 6858000"/>
              <a:gd name="connsiteX3" fmla="*/ 1469886 w 5962785"/>
              <a:gd name="connsiteY3" fmla="*/ 6858000 h 6858000"/>
              <a:gd name="connsiteX4" fmla="*/ 1416006 w 5962785"/>
              <a:gd name="connsiteY4" fmla="*/ 6823984 h 6858000"/>
              <a:gd name="connsiteX5" fmla="*/ 1232473 w 5962785"/>
              <a:gd name="connsiteY5" fmla="*/ 6733873 h 6858000"/>
              <a:gd name="connsiteX6" fmla="*/ 1075471 w 5962785"/>
              <a:gd name="connsiteY6" fmla="*/ 6503186 h 6858000"/>
              <a:gd name="connsiteX7" fmla="*/ 1020229 w 5962785"/>
              <a:gd name="connsiteY7" fmla="*/ 6438306 h 6858000"/>
              <a:gd name="connsiteX8" fmla="*/ 883579 w 5962785"/>
              <a:gd name="connsiteY8" fmla="*/ 6351798 h 6858000"/>
              <a:gd name="connsiteX9" fmla="*/ 645167 w 5962785"/>
              <a:gd name="connsiteY9" fmla="*/ 6167969 h 6858000"/>
              <a:gd name="connsiteX10" fmla="*/ 732391 w 5962785"/>
              <a:gd name="connsiteY10" fmla="*/ 6124716 h 6858000"/>
              <a:gd name="connsiteX11" fmla="*/ 985339 w 5962785"/>
              <a:gd name="connsiteY11" fmla="*/ 6236455 h 6858000"/>
              <a:gd name="connsiteX12" fmla="*/ 1168509 w 5962785"/>
              <a:gd name="connsiteY12" fmla="*/ 6265291 h 6858000"/>
              <a:gd name="connsiteX13" fmla="*/ 909746 w 5962785"/>
              <a:gd name="connsiteY13" fmla="*/ 6070649 h 6858000"/>
              <a:gd name="connsiteX14" fmla="*/ 659704 w 5962785"/>
              <a:gd name="connsiteY14" fmla="*/ 5818335 h 6858000"/>
              <a:gd name="connsiteX15" fmla="*/ 851597 w 5962785"/>
              <a:gd name="connsiteY15" fmla="*/ 5865193 h 6858000"/>
              <a:gd name="connsiteX16" fmla="*/ 860319 w 5962785"/>
              <a:gd name="connsiteY16" fmla="*/ 5832753 h 6858000"/>
              <a:gd name="connsiteX17" fmla="*/ 691686 w 5962785"/>
              <a:gd name="connsiteY17" fmla="*/ 5533581 h 6858000"/>
              <a:gd name="connsiteX18" fmla="*/ 610278 w 5962785"/>
              <a:gd name="connsiteY18" fmla="*/ 5411029 h 6858000"/>
              <a:gd name="connsiteX19" fmla="*/ 238123 w 5962785"/>
              <a:gd name="connsiteY19" fmla="*/ 5046976 h 6858000"/>
              <a:gd name="connsiteX20" fmla="*/ 592833 w 5962785"/>
              <a:gd name="connsiteY20" fmla="*/ 5209177 h 6858000"/>
              <a:gd name="connsiteX21" fmla="*/ 226494 w 5962785"/>
              <a:gd name="connsiteY21" fmla="*/ 4855939 h 6858000"/>
              <a:gd name="connsiteX22" fmla="*/ 49139 w 5962785"/>
              <a:gd name="connsiteY22" fmla="*/ 4726177 h 6858000"/>
              <a:gd name="connsiteX23" fmla="*/ 5527 w 5962785"/>
              <a:gd name="connsiteY23" fmla="*/ 4650483 h 6858000"/>
              <a:gd name="connsiteX24" fmla="*/ 84029 w 5962785"/>
              <a:gd name="connsiteY24" fmla="*/ 4632460 h 6858000"/>
              <a:gd name="connsiteX25" fmla="*/ 325347 w 5962785"/>
              <a:gd name="connsiteY25" fmla="*/ 4661296 h 6858000"/>
              <a:gd name="connsiteX26" fmla="*/ 25879 w 5962785"/>
              <a:gd name="connsiteY26" fmla="*/ 4423401 h 6858000"/>
              <a:gd name="connsiteX27" fmla="*/ 249753 w 5962785"/>
              <a:gd name="connsiteY27" fmla="*/ 4459446 h 6858000"/>
              <a:gd name="connsiteX28" fmla="*/ 313718 w 5962785"/>
              <a:gd name="connsiteY28" fmla="*/ 4365729 h 6858000"/>
              <a:gd name="connsiteX29" fmla="*/ 418386 w 5962785"/>
              <a:gd name="connsiteY29" fmla="*/ 4214341 h 6858000"/>
              <a:gd name="connsiteX30" fmla="*/ 491072 w 5962785"/>
              <a:gd name="connsiteY30" fmla="*/ 4131438 h 6858000"/>
              <a:gd name="connsiteX31" fmla="*/ 520147 w 5962785"/>
              <a:gd name="connsiteY31" fmla="*/ 3864706 h 6858000"/>
              <a:gd name="connsiteX32" fmla="*/ 459090 w 5962785"/>
              <a:gd name="connsiteY32" fmla="*/ 3572743 h 6858000"/>
              <a:gd name="connsiteX33" fmla="*/ 290458 w 5962785"/>
              <a:gd name="connsiteY33" fmla="*/ 3424959 h 6858000"/>
              <a:gd name="connsiteX34" fmla="*/ 339884 w 5962785"/>
              <a:gd name="connsiteY34" fmla="*/ 3259153 h 6858000"/>
              <a:gd name="connsiteX35" fmla="*/ 697501 w 5962785"/>
              <a:gd name="connsiteY35" fmla="*/ 3360078 h 6858000"/>
              <a:gd name="connsiteX36" fmla="*/ 165437 w 5962785"/>
              <a:gd name="connsiteY36" fmla="*/ 2967190 h 6858000"/>
              <a:gd name="connsiteX37" fmla="*/ 255568 w 5962785"/>
              <a:gd name="connsiteY37" fmla="*/ 2949167 h 6858000"/>
              <a:gd name="connsiteX38" fmla="*/ 578296 w 5962785"/>
              <a:gd name="connsiteY38" fmla="*/ 2725691 h 6858000"/>
              <a:gd name="connsiteX39" fmla="*/ 595740 w 5962785"/>
              <a:gd name="connsiteY39" fmla="*/ 2714876 h 6858000"/>
              <a:gd name="connsiteX40" fmla="*/ 650982 w 5962785"/>
              <a:gd name="connsiteY40" fmla="*/ 2574301 h 6858000"/>
              <a:gd name="connsiteX41" fmla="*/ 825429 w 5962785"/>
              <a:gd name="connsiteY41" fmla="*/ 2552674 h 6858000"/>
              <a:gd name="connsiteX42" fmla="*/ 970802 w 5962785"/>
              <a:gd name="connsiteY42" fmla="*/ 2585115 h 6858000"/>
              <a:gd name="connsiteX43" fmla="*/ 1127805 w 5962785"/>
              <a:gd name="connsiteY43" fmla="*/ 2545465 h 6858000"/>
              <a:gd name="connsiteX44" fmla="*/ 1267362 w 5962785"/>
              <a:gd name="connsiteY44" fmla="*/ 2563488 h 6858000"/>
              <a:gd name="connsiteX45" fmla="*/ 1386568 w 5962785"/>
              <a:gd name="connsiteY45" fmla="*/ 2538257 h 6858000"/>
              <a:gd name="connsiteX46" fmla="*/ 1270270 w 5962785"/>
              <a:gd name="connsiteY46" fmla="*/ 2419309 h 6858000"/>
              <a:gd name="connsiteX47" fmla="*/ 1107453 w 5962785"/>
              <a:gd name="connsiteY47" fmla="*/ 2419309 h 6858000"/>
              <a:gd name="connsiteX48" fmla="*/ 991154 w 5962785"/>
              <a:gd name="connsiteY48" fmla="*/ 2343615 h 6858000"/>
              <a:gd name="connsiteX49" fmla="*/ 880671 w 5962785"/>
              <a:gd name="connsiteY49" fmla="*/ 2206645 h 6858000"/>
              <a:gd name="connsiteX50" fmla="*/ 491072 w 5962785"/>
              <a:gd name="connsiteY50" fmla="*/ 1986771 h 6858000"/>
              <a:gd name="connsiteX51" fmla="*/ 421293 w 5962785"/>
              <a:gd name="connsiteY51" fmla="*/ 1903868 h 6858000"/>
              <a:gd name="connsiteX52" fmla="*/ 1531941 w 5962785"/>
              <a:gd name="connsiteY52" fmla="*/ 2224667 h 6858000"/>
              <a:gd name="connsiteX53" fmla="*/ 1188861 w 5962785"/>
              <a:gd name="connsiteY53" fmla="*/ 2091301 h 6858000"/>
              <a:gd name="connsiteX54" fmla="*/ 1421458 w 5962785"/>
              <a:gd name="connsiteY54" fmla="*/ 2116532 h 6858000"/>
              <a:gd name="connsiteX55" fmla="*/ 1549386 w 5962785"/>
              <a:gd name="connsiteY55" fmla="*/ 2026420 h 6858000"/>
              <a:gd name="connsiteX56" fmla="*/ 1549386 w 5962785"/>
              <a:gd name="connsiteY56" fmla="*/ 1997584 h 6858000"/>
              <a:gd name="connsiteX57" fmla="*/ 1453440 w 5962785"/>
              <a:gd name="connsiteY57" fmla="*/ 1914682 h 6858000"/>
              <a:gd name="connsiteX58" fmla="*/ 1398198 w 5962785"/>
              <a:gd name="connsiteY58" fmla="*/ 1860614 h 6858000"/>
              <a:gd name="connsiteX59" fmla="*/ 1247011 w 5962785"/>
              <a:gd name="connsiteY59" fmla="*/ 1665972 h 6858000"/>
              <a:gd name="connsiteX60" fmla="*/ 1354586 w 5962785"/>
              <a:gd name="connsiteY60" fmla="*/ 1644345 h 6858000"/>
              <a:gd name="connsiteX61" fmla="*/ 1395290 w 5962785"/>
              <a:gd name="connsiteY61" fmla="*/ 1604696 h 6858000"/>
              <a:gd name="connsiteX62" fmla="*/ 1366216 w 5962785"/>
              <a:gd name="connsiteY62" fmla="*/ 1547025 h 6858000"/>
              <a:gd name="connsiteX63" fmla="*/ 1031858 w 5962785"/>
              <a:gd name="connsiteY63" fmla="*/ 1370405 h 6858000"/>
              <a:gd name="connsiteX64" fmla="*/ 1005692 w 5962785"/>
              <a:gd name="connsiteY64" fmla="*/ 1233435 h 6858000"/>
              <a:gd name="connsiteX65" fmla="*/ 1069655 w 5962785"/>
              <a:gd name="connsiteY65" fmla="*/ 1211808 h 6858000"/>
              <a:gd name="connsiteX66" fmla="*/ 1142342 w 5962785"/>
              <a:gd name="connsiteY66" fmla="*/ 1222621 h 6858000"/>
              <a:gd name="connsiteX67" fmla="*/ 1084193 w 5962785"/>
              <a:gd name="connsiteY67" fmla="*/ 1114487 h 6858000"/>
              <a:gd name="connsiteX68" fmla="*/ 848689 w 5962785"/>
              <a:gd name="connsiteY68" fmla="*/ 1006353 h 6858000"/>
              <a:gd name="connsiteX69" fmla="*/ 805077 w 5962785"/>
              <a:gd name="connsiteY69" fmla="*/ 948681 h 6858000"/>
              <a:gd name="connsiteX70" fmla="*/ 863226 w 5962785"/>
              <a:gd name="connsiteY70" fmla="*/ 919844 h 6858000"/>
              <a:gd name="connsiteX71" fmla="*/ 906838 w 5962785"/>
              <a:gd name="connsiteY71" fmla="*/ 909031 h 6858000"/>
              <a:gd name="connsiteX72" fmla="*/ 5527 w 5962785"/>
              <a:gd name="connsiteY72" fmla="*/ 458471 h 6858000"/>
              <a:gd name="connsiteX73" fmla="*/ 209049 w 5962785"/>
              <a:gd name="connsiteY73" fmla="*/ 454867 h 6858000"/>
              <a:gd name="connsiteX74" fmla="*/ 409664 w 5962785"/>
              <a:gd name="connsiteY74" fmla="*/ 526956 h 6858000"/>
              <a:gd name="connsiteX75" fmla="*/ 621908 w 5962785"/>
              <a:gd name="connsiteY75" fmla="*/ 516143 h 6858000"/>
              <a:gd name="connsiteX76" fmla="*/ 822522 w 5962785"/>
              <a:gd name="connsiteY76" fmla="*/ 552188 h 6858000"/>
              <a:gd name="connsiteX77" fmla="*/ 996969 w 5962785"/>
              <a:gd name="connsiteY77" fmla="*/ 552188 h 6858000"/>
              <a:gd name="connsiteX78" fmla="*/ 834151 w 5962785"/>
              <a:gd name="connsiteY78" fmla="*/ 498120 h 6858000"/>
              <a:gd name="connsiteX79" fmla="*/ 773095 w 5962785"/>
              <a:gd name="connsiteY79" fmla="*/ 408008 h 6858000"/>
              <a:gd name="connsiteX80" fmla="*/ 793447 w 5962785"/>
              <a:gd name="connsiteY80" fmla="*/ 325106 h 6858000"/>
              <a:gd name="connsiteX81" fmla="*/ 860319 w 5962785"/>
              <a:gd name="connsiteY81" fmla="*/ 350336 h 6858000"/>
              <a:gd name="connsiteX82" fmla="*/ 938820 w 5962785"/>
              <a:gd name="connsiteY82" fmla="*/ 444054 h 6858000"/>
              <a:gd name="connsiteX83" fmla="*/ 956265 w 5962785"/>
              <a:gd name="connsiteY83" fmla="*/ 386381 h 6858000"/>
              <a:gd name="connsiteX84" fmla="*/ 1002784 w 5962785"/>
              <a:gd name="connsiteY84" fmla="*/ 343127 h 6858000"/>
              <a:gd name="connsiteX85" fmla="*/ 1270270 w 5962785"/>
              <a:gd name="connsiteY85" fmla="*/ 364755 h 6858000"/>
              <a:gd name="connsiteX86" fmla="*/ 1092915 w 5962785"/>
              <a:gd name="connsiteY86" fmla="*/ 180926 h 6858000"/>
              <a:gd name="connsiteX87" fmla="*/ 979525 w 5962785"/>
              <a:gd name="connsiteY87" fmla="*/ 152090 h 6858000"/>
              <a:gd name="connsiteX88" fmla="*/ 953358 w 5962785"/>
              <a:gd name="connsiteY88" fmla="*/ 76396 h 6858000"/>
              <a:gd name="connsiteX89" fmla="*/ 1005692 w 5962785"/>
              <a:gd name="connsiteY89" fmla="*/ 58373 h 6858000"/>
              <a:gd name="connsiteX90" fmla="*/ 1267362 w 5962785"/>
              <a:gd name="connsiteY90" fmla="*/ 123254 h 6858000"/>
              <a:gd name="connsiteX91" fmla="*/ 1310975 w 5962785"/>
              <a:gd name="connsiteY91" fmla="*/ 98023 h 6858000"/>
              <a:gd name="connsiteX92" fmla="*/ 1159787 w 5962785"/>
              <a:gd name="connsiteY92" fmla="*/ 4350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Title 1"/>
          <p:cNvSpPr>
            <a:spLocks noGrp="1"/>
          </p:cNvSpPr>
          <p:nvPr>
            <p:ph type="title"/>
          </p:nvPr>
        </p:nvSpPr>
        <p:spPr>
          <a:xfrm>
            <a:off x="704985" y="253683"/>
            <a:ext cx="10782029" cy="628243"/>
          </a:xfrm>
        </p:spPr>
        <p:txBody>
          <a:bodyPr>
            <a:noAutofit/>
          </a:bodyPr>
          <a:lstStyle/>
          <a:p>
            <a:pPr lvl="1"/>
            <a:r>
              <a:rPr lang="en-US" sz="4000" dirty="0">
                <a:latin typeface="+mj-lt"/>
              </a:rPr>
              <a:t>Performance measurement environment</a:t>
            </a:r>
            <a:endParaRPr lang="en-US" sz="4000" i="1" dirty="0">
              <a:latin typeface="+mj-lt"/>
            </a:endParaRPr>
          </a:p>
        </p:txBody>
      </p:sp>
      <p:sp>
        <p:nvSpPr>
          <p:cNvPr id="4" name="Date Placeholder 3">
            <a:extLst>
              <a:ext uri="{FF2B5EF4-FFF2-40B4-BE49-F238E27FC236}">
                <a16:creationId xmlns:a16="http://schemas.microsoft.com/office/drawing/2014/main" id="{27C5D7C1-82F1-7142-98F1-1E3C6AA58881}"/>
              </a:ext>
            </a:extLst>
          </p:cNvPr>
          <p:cNvSpPr>
            <a:spLocks noGrp="1"/>
          </p:cNvSpPr>
          <p:nvPr>
            <p:ph type="dt" sz="half" idx="10"/>
          </p:nvPr>
        </p:nvSpPr>
        <p:spPr>
          <a:xfrm>
            <a:off x="838200" y="6356350"/>
            <a:ext cx="2743200" cy="365125"/>
          </a:xfrm>
        </p:spPr>
        <p:txBody>
          <a:bodyPr>
            <a:normAutofit/>
          </a:bodyPr>
          <a:lstStyle/>
          <a:p>
            <a:pPr>
              <a:spcAft>
                <a:spcPts val="600"/>
              </a:spcAft>
            </a:pPr>
            <a:r>
              <a:rPr lang="de-CH"/>
              <a:t>12 June 2023</a:t>
            </a:r>
            <a:endParaRPr lang="en-US"/>
          </a:p>
        </p:txBody>
      </p:sp>
      <p:sp>
        <p:nvSpPr>
          <p:cNvPr id="5" name="Footer Placeholder 4">
            <a:extLst>
              <a:ext uri="{FF2B5EF4-FFF2-40B4-BE49-F238E27FC236}">
                <a16:creationId xmlns:a16="http://schemas.microsoft.com/office/drawing/2014/main" id="{E244371C-5F55-FA4A-9390-623AEE9DDB45}"/>
              </a:ext>
            </a:extLst>
          </p:cNvPr>
          <p:cNvSpPr>
            <a:spLocks noGrp="1"/>
          </p:cNvSpPr>
          <p:nvPr>
            <p:ph type="ftr" sz="quarter" idx="11"/>
          </p:nvPr>
        </p:nvSpPr>
        <p:spPr>
          <a:xfrm>
            <a:off x="4038600" y="6356350"/>
            <a:ext cx="4114800" cy="365125"/>
          </a:xfrm>
        </p:spPr>
        <p:txBody>
          <a:bodyPr>
            <a:normAutofit/>
          </a:bodyPr>
          <a:lstStyle/>
          <a:p>
            <a:pPr>
              <a:spcAft>
                <a:spcPts val="600"/>
              </a:spcAft>
            </a:pPr>
            <a:r>
              <a:rPr lang="en-US"/>
              <a:t>E.Tcherniaev, Detector Description session at ATLAS S&amp;C Week </a:t>
            </a:r>
          </a:p>
        </p:txBody>
      </p:sp>
      <p:sp>
        <p:nvSpPr>
          <p:cNvPr id="6" name="Slide Number Placeholder 5">
            <a:extLst>
              <a:ext uri="{FF2B5EF4-FFF2-40B4-BE49-F238E27FC236}">
                <a16:creationId xmlns:a16="http://schemas.microsoft.com/office/drawing/2014/main" id="{8944028D-3313-8348-8F47-E36A3405D395}"/>
              </a:ext>
            </a:extLst>
          </p:cNvPr>
          <p:cNvSpPr>
            <a:spLocks noGrp="1"/>
          </p:cNvSpPr>
          <p:nvPr>
            <p:ph type="sldNum" sz="quarter" idx="12"/>
          </p:nvPr>
        </p:nvSpPr>
        <p:spPr>
          <a:xfrm>
            <a:off x="8610600" y="6356350"/>
            <a:ext cx="2743200" cy="365125"/>
          </a:xfrm>
        </p:spPr>
        <p:txBody>
          <a:bodyPr>
            <a:normAutofit/>
          </a:bodyPr>
          <a:lstStyle/>
          <a:p>
            <a:pPr>
              <a:spcAft>
                <a:spcPts val="600"/>
              </a:spcAft>
            </a:pPr>
            <a:fld id="{403AB6F2-CB57-E04A-905D-BEB60A258ED0}" type="slidenum">
              <a:rPr lang="en-US" smtClean="0"/>
              <a:pPr>
                <a:spcAft>
                  <a:spcPts val="600"/>
                </a:spcAft>
              </a:pPr>
              <a:t>8</a:t>
            </a:fld>
            <a:endParaRPr lang="en-US"/>
          </a:p>
        </p:txBody>
      </p:sp>
      <p:sp>
        <p:nvSpPr>
          <p:cNvPr id="9" name="Content Placeholder 2">
            <a:extLst>
              <a:ext uri="{FF2B5EF4-FFF2-40B4-BE49-F238E27FC236}">
                <a16:creationId xmlns:a16="http://schemas.microsoft.com/office/drawing/2014/main" id="{32060C65-9B70-0FE4-A3A7-C84C50F3401C}"/>
              </a:ext>
            </a:extLst>
          </p:cNvPr>
          <p:cNvSpPr>
            <a:spLocks noGrp="1"/>
          </p:cNvSpPr>
          <p:nvPr>
            <p:ph idx="1"/>
          </p:nvPr>
        </p:nvSpPr>
        <p:spPr>
          <a:xfrm>
            <a:off x="704985" y="867895"/>
            <a:ext cx="10515600" cy="5351930"/>
          </a:xfrm>
        </p:spPr>
        <p:txBody>
          <a:bodyPr>
            <a:noAutofit/>
          </a:bodyPr>
          <a:lstStyle/>
          <a:p>
            <a:pPr marL="0" indent="0">
              <a:lnSpc>
                <a:spcPct val="100000"/>
              </a:lnSpc>
              <a:spcBef>
                <a:spcPts val="0"/>
              </a:spcBef>
              <a:buNone/>
            </a:pPr>
            <a:endParaRPr lang="en-US" sz="2200" dirty="0"/>
          </a:p>
          <a:p>
            <a:pPr>
              <a:lnSpc>
                <a:spcPct val="100000"/>
              </a:lnSpc>
              <a:spcBef>
                <a:spcPts val="0"/>
              </a:spcBef>
              <a:buFont typeface="Arial" panose="020B0604020202020204" pitchFamily="34" charset="0"/>
              <a:buChar char="•"/>
            </a:pPr>
            <a:endParaRPr lang="en-US" sz="2200" dirty="0"/>
          </a:p>
          <a:p>
            <a:pPr marL="0" indent="357188">
              <a:lnSpc>
                <a:spcPct val="100000"/>
              </a:lnSpc>
              <a:spcBef>
                <a:spcPts val="0"/>
              </a:spcBef>
              <a:buNone/>
            </a:pPr>
            <a:endParaRPr lang="en-US" sz="2200" dirty="0"/>
          </a:p>
          <a:p>
            <a:pPr marL="0" indent="357188">
              <a:lnSpc>
                <a:spcPct val="100000"/>
              </a:lnSpc>
              <a:spcBef>
                <a:spcPts val="0"/>
              </a:spcBef>
              <a:buNone/>
            </a:pPr>
            <a:endParaRPr lang="en-US" sz="2200" dirty="0"/>
          </a:p>
          <a:p>
            <a:pPr marL="0" indent="0">
              <a:lnSpc>
                <a:spcPct val="100000"/>
              </a:lnSpc>
              <a:spcBef>
                <a:spcPts val="0"/>
              </a:spcBef>
              <a:buNone/>
            </a:pPr>
            <a:endParaRPr lang="en-US" sz="2200" dirty="0"/>
          </a:p>
          <a:p>
            <a:pPr marL="0" indent="0">
              <a:lnSpc>
                <a:spcPct val="100000"/>
              </a:lnSpc>
              <a:spcBef>
                <a:spcPts val="0"/>
              </a:spcBef>
              <a:buNone/>
            </a:pPr>
            <a:endParaRPr lang="en-US" sz="2200" dirty="0"/>
          </a:p>
          <a:p>
            <a:pPr marL="0" indent="0">
              <a:lnSpc>
                <a:spcPct val="100000"/>
              </a:lnSpc>
              <a:spcBef>
                <a:spcPts val="0"/>
              </a:spcBef>
              <a:buNone/>
            </a:pPr>
            <a:endParaRPr lang="en-US" sz="2600" dirty="0"/>
          </a:p>
          <a:p>
            <a:pPr>
              <a:lnSpc>
                <a:spcPct val="100000"/>
              </a:lnSpc>
              <a:spcBef>
                <a:spcPts val="0"/>
              </a:spcBef>
              <a:buFont typeface="Arial" panose="020B0604020202020204" pitchFamily="34" charset="0"/>
              <a:buChar char="•"/>
            </a:pPr>
            <a:endParaRPr lang="en-GB" sz="1600" dirty="0"/>
          </a:p>
          <a:p>
            <a:pPr marL="914400" lvl="2" indent="0">
              <a:lnSpc>
                <a:spcPct val="100000"/>
              </a:lnSpc>
              <a:spcBef>
                <a:spcPts val="0"/>
              </a:spcBef>
              <a:buNone/>
            </a:pPr>
            <a:endParaRPr lang="en-GB" sz="1200" b="1" dirty="0"/>
          </a:p>
        </p:txBody>
      </p:sp>
      <p:sp>
        <p:nvSpPr>
          <p:cNvPr id="10" name="TextBox 9">
            <a:extLst>
              <a:ext uri="{FF2B5EF4-FFF2-40B4-BE49-F238E27FC236}">
                <a16:creationId xmlns:a16="http://schemas.microsoft.com/office/drawing/2014/main" id="{55768833-7616-FB93-6202-965E9EB2DC00}"/>
              </a:ext>
            </a:extLst>
          </p:cNvPr>
          <p:cNvSpPr txBox="1"/>
          <p:nvPr/>
        </p:nvSpPr>
        <p:spPr>
          <a:xfrm>
            <a:off x="704985" y="1829931"/>
            <a:ext cx="7391400" cy="3139321"/>
          </a:xfrm>
          <a:prstGeom prst="rect">
            <a:avLst/>
          </a:prstGeom>
          <a:noFill/>
        </p:spPr>
        <p:txBody>
          <a:bodyPr wrap="square" rtlCol="0">
            <a:spAutoFit/>
          </a:bodyPr>
          <a:lstStyle/>
          <a:p>
            <a:pPr marL="285750" indent="-285750">
              <a:buFont typeface="Arial" panose="020B0604020202020204" pitchFamily="34" charset="0"/>
              <a:buChar char="•"/>
            </a:pPr>
            <a:r>
              <a:rPr lang="en-US" dirty="0"/>
              <a:t>The CPU consumption of various EMEC implementations was measured using a modified (personal) version of </a:t>
            </a:r>
            <a:r>
              <a:rPr lang="en-US" dirty="0" err="1">
                <a:latin typeface="+mj-lt"/>
              </a:rPr>
              <a:t>FullSimLight</a:t>
            </a:r>
            <a:endParaRPr lang="en-US" dirty="0"/>
          </a:p>
          <a:p>
            <a:pPr marL="285750" indent="-285750">
              <a:buFont typeface="Arial" panose="020B0604020202020204" pitchFamily="34" charset="0"/>
              <a:buChar char="•"/>
            </a:pPr>
            <a:r>
              <a:rPr lang="en-US" sz="1800" dirty="0"/>
              <a:t>To have a suitable environment the following features have been added</a:t>
            </a:r>
            <a:br>
              <a:rPr lang="en-US" sz="1800" dirty="0"/>
            </a:br>
            <a:r>
              <a:rPr lang="en-US" sz="1800" dirty="0"/>
              <a:t>to </a:t>
            </a:r>
            <a:r>
              <a:rPr lang="en-US" sz="1800" dirty="0" err="1">
                <a:latin typeface="+mj-lt"/>
              </a:rPr>
              <a:t>FullSimLight</a:t>
            </a:r>
            <a:r>
              <a:rPr lang="en-US" sz="1800" dirty="0"/>
              <a:t>:</a:t>
            </a:r>
          </a:p>
          <a:p>
            <a:pPr marL="742950" lvl="1" indent="-285750">
              <a:lnSpc>
                <a:spcPct val="100000"/>
              </a:lnSpc>
              <a:spcBef>
                <a:spcPts val="0"/>
              </a:spcBef>
              <a:buFont typeface="Arial" panose="020B0604020202020204" pitchFamily="34" charset="0"/>
              <a:buChar char="•"/>
            </a:pPr>
            <a:r>
              <a:rPr lang="en-US" sz="1800" dirty="0"/>
              <a:t>Visualization mode for visual control on the setup, the measurements themselves were performed with visualization turned off</a:t>
            </a:r>
          </a:p>
          <a:p>
            <a:pPr marL="742950" lvl="1" indent="-285750">
              <a:lnSpc>
                <a:spcPct val="100000"/>
              </a:lnSpc>
              <a:spcBef>
                <a:spcPts val="0"/>
              </a:spcBef>
              <a:buFont typeface="Arial" panose="020B0604020202020204" pitchFamily="34" charset="0"/>
              <a:buChar char="•"/>
            </a:pPr>
            <a:r>
              <a:rPr lang="en-US" dirty="0"/>
              <a:t>T</a:t>
            </a:r>
            <a:r>
              <a:rPr lang="en-US" sz="1800" dirty="0"/>
              <a:t>he particle gun that shoots particles within a cone, to ensure that all primary particles cross EMEC</a:t>
            </a:r>
          </a:p>
          <a:p>
            <a:pPr marL="742950" lvl="1" indent="-285750">
              <a:lnSpc>
                <a:spcPct val="100000"/>
              </a:lnSpc>
              <a:spcBef>
                <a:spcPts val="0"/>
              </a:spcBef>
              <a:buFont typeface="Arial" panose="020B0604020202020204" pitchFamily="34" charset="0"/>
              <a:buChar char="•"/>
            </a:pPr>
            <a:r>
              <a:rPr lang="en-US" sz="1800" dirty="0" err="1">
                <a:latin typeface="+mj-lt"/>
              </a:rPr>
              <a:t>EMEC_mother.db</a:t>
            </a:r>
            <a:r>
              <a:rPr lang="en-US" dirty="0"/>
              <a:t>,</a:t>
            </a:r>
            <a:r>
              <a:rPr lang="en-US" dirty="0">
                <a:latin typeface="+mj-lt"/>
              </a:rPr>
              <a:t> </a:t>
            </a:r>
            <a:r>
              <a:rPr lang="en-US" sz="1800" dirty="0"/>
              <a:t>containing the Custom solid, was used as the source of geometry with a possibility to replace the Custom solid with the new implementation</a:t>
            </a:r>
            <a:r>
              <a:rPr lang="en-US" dirty="0"/>
              <a:t> </a:t>
            </a:r>
            <a:r>
              <a:rPr lang="en-US" sz="1800" dirty="0"/>
              <a:t>based on </a:t>
            </a:r>
            <a:r>
              <a:rPr lang="en-US" sz="1800" dirty="0">
                <a:latin typeface="+mj-lt"/>
              </a:rPr>
              <a:t>G4GenericTrap</a:t>
            </a:r>
          </a:p>
        </p:txBody>
      </p:sp>
      <p:pic>
        <p:nvPicPr>
          <p:cNvPr id="12" name="Content Placeholder 7" descr="Chart, sunburst chart&#10;&#10;Description automatically generated">
            <a:extLst>
              <a:ext uri="{FF2B5EF4-FFF2-40B4-BE49-F238E27FC236}">
                <a16:creationId xmlns:a16="http://schemas.microsoft.com/office/drawing/2014/main" id="{2A9E7A0D-5B55-4449-3ADD-4360972146B9}"/>
              </a:ext>
            </a:extLst>
          </p:cNvPr>
          <p:cNvPicPr>
            <a:picLocks noChangeAspect="1"/>
          </p:cNvPicPr>
          <p:nvPr/>
        </p:nvPicPr>
        <p:blipFill>
          <a:blip r:embed="rId2"/>
          <a:stretch>
            <a:fillRect/>
          </a:stretch>
        </p:blipFill>
        <p:spPr>
          <a:xfrm>
            <a:off x="8037934" y="1018451"/>
            <a:ext cx="3733442" cy="4586206"/>
          </a:xfrm>
          <a:prstGeom prst="rect">
            <a:avLst/>
          </a:prstGeom>
        </p:spPr>
      </p:pic>
      <p:sp>
        <p:nvSpPr>
          <p:cNvPr id="13" name="TextBox 12">
            <a:extLst>
              <a:ext uri="{FF2B5EF4-FFF2-40B4-BE49-F238E27FC236}">
                <a16:creationId xmlns:a16="http://schemas.microsoft.com/office/drawing/2014/main" id="{5B237559-4871-E162-CA1F-4270EE7BF017}"/>
              </a:ext>
            </a:extLst>
          </p:cNvPr>
          <p:cNvSpPr txBox="1"/>
          <p:nvPr/>
        </p:nvSpPr>
        <p:spPr>
          <a:xfrm>
            <a:off x="9365221" y="5554412"/>
            <a:ext cx="866245" cy="369332"/>
          </a:xfrm>
          <a:prstGeom prst="rect">
            <a:avLst/>
          </a:prstGeom>
          <a:noFill/>
        </p:spPr>
        <p:txBody>
          <a:bodyPr wrap="square" rtlCol="0">
            <a:spAutoFit/>
          </a:bodyPr>
          <a:lstStyle/>
          <a:p>
            <a:r>
              <a:rPr lang="en-CH" dirty="0"/>
              <a:t>EMEC</a:t>
            </a:r>
          </a:p>
        </p:txBody>
      </p:sp>
    </p:spTree>
    <p:extLst>
      <p:ext uri="{BB962C8B-B14F-4D97-AF65-F5344CB8AC3E}">
        <p14:creationId xmlns:p14="http://schemas.microsoft.com/office/powerpoint/2010/main" val="31208014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19251</TotalTime>
  <Words>2101</Words>
  <Application>Microsoft Macintosh PowerPoint</Application>
  <PresentationFormat>Widescreen</PresentationFormat>
  <Paragraphs>306</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Times</vt:lpstr>
      <vt:lpstr>Office Theme</vt:lpstr>
      <vt:lpstr>    New EMEC description with Geant4 solids </vt:lpstr>
      <vt:lpstr>Prehistory. Geant3</vt:lpstr>
      <vt:lpstr>Prehistory. Geant4</vt:lpstr>
      <vt:lpstr>Selecting solid for describing absorber</vt:lpstr>
      <vt:lpstr>G4GenericTrap vs G4TwistedTrap</vt:lpstr>
      <vt:lpstr>Current implementation of EMEC Accordion structure</vt:lpstr>
      <vt:lpstr>Inner Wheel contruction</vt:lpstr>
      <vt:lpstr>Outer Wheel construction</vt:lpstr>
      <vt:lpstr>Performance measurement environment</vt:lpstr>
      <vt:lpstr>CPU time, 100K geantino events</vt:lpstr>
      <vt:lpstr>CPU time, 200 e- 10 GeV events</vt:lpstr>
      <vt:lpstr>G4GenericTrap: overestimated safety distance</vt:lpstr>
      <vt:lpstr>Further plans</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Revision of G4Box &amp; G4Trap </dc:title>
  <dc:creator>Microsoft Office User</dc:creator>
  <cp:lastModifiedBy>Evgueni Tcherniaev</cp:lastModifiedBy>
  <cp:revision>869</cp:revision>
  <cp:lastPrinted>2023-06-08T13:51:38Z</cp:lastPrinted>
  <dcterms:created xsi:type="dcterms:W3CDTF">2017-04-26T15:20:06Z</dcterms:created>
  <dcterms:modified xsi:type="dcterms:W3CDTF">2023-06-11T20:19:22Z</dcterms:modified>
</cp:coreProperties>
</file>