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65"/>
    <p:restoredTop sz="93671"/>
  </p:normalViewPr>
  <p:slideViewPr>
    <p:cSldViewPr snapToGrid="0">
      <p:cViewPr varScale="1">
        <p:scale>
          <a:sx n="105" d="100"/>
          <a:sy n="105" d="100"/>
        </p:scale>
        <p:origin x="20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CAC43-0B5D-CFA7-6B04-70311D9465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5AADD0-D6E3-B891-BD07-BA094E0B34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9851B-3CCC-8948-6F9E-2C79BE09D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73FF4-739D-EC82-5881-F87A1764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E7B97-BEE7-700C-18E4-0939CDB27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454137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DAC-8BF9-3289-7C40-0D10A4870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8C8DC5-29CB-955D-F651-DB9D7C136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4AEC0-5490-6831-03EE-98D7DB4CD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F7756-1F92-27B7-7780-B2F8DC948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D563F-9AAC-6865-66DE-5AAAD6DD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979359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682A4E-44C5-9CF3-A520-53351887E8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13CB64-5F77-76EA-2075-CB1015EA9E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5E569-0149-516E-B838-26444E2AB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A4824-2B03-E807-E9CB-EFF8B4456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0C659-5A48-B72D-7B07-6EE30D980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222595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CB8BE-4BF6-32B9-0813-99AC6ABA6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3447A-3F45-E0C6-E536-4779B1E3A6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B17B8-BBFB-1975-6FB3-ACFAC48F6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A0BF4-D856-B0C0-4E1A-7AEA48F28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A7E41-A08E-9312-CBD1-7C090AF14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849247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ECAC9-AEC2-11AE-BCD2-1730F8D89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F51BC-9334-CD67-1675-57AA470BA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DD4358-C8EB-1A09-7361-D8C504ECD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25AC4-3DC0-94D5-4CC2-1DCBF0A74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B9AAE-C4B2-1FA5-1405-3525FD104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313917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7F0E7-F340-4ED1-2942-A427D7EF0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94D5B-EBDA-2ECC-DC34-5D44B33F70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E71CC6-0EB9-5454-2914-07736750FB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2BCA3C-0FB9-ACD6-681A-A06C345D0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44E6C-6D27-1DDD-AC77-8F848F9F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EA737-DE7C-D534-8632-E43C96F5C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295493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C43EE-2BC1-38C2-75B7-8C4699EB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D67E73-ABDA-85CE-483B-815E397A1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3C7233-CE9B-0E7E-1ABA-A98BA3EAD7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734FF0-AB87-BE7D-4647-AE168C485C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2951FB-0AA1-7A29-3DEB-4BB29FE395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2F724C-8616-B02C-A4F3-8C10CDDEE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B05E2F-4B74-7E98-F549-72CF89F6A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34CBBB-06C2-0FA9-5C9E-BE604F36C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667429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C0215-2835-28DF-B381-AC3ACC365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DF6FD0-1942-01EC-96E9-A18F0822E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5B0CD3-9EFC-EF2E-3363-D395C419F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5BCC1A-22D8-03FD-93E9-D7240C411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29542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E8F4A9-8DA5-B1BB-B7C2-6938B2217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8F0325-8D6B-DEE0-FE64-3FE4338DE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0A248-59EF-E7D0-494A-489C96AD1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070793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88A69-64E4-5941-D191-01DAFEDF8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48063-8416-9A8A-FAF6-5D865C40F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FCB4C5-38FB-1D02-482D-4DB6DCA28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BFE616-E063-1218-2D97-E300AB66C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50F5F-8E46-F903-4ACE-0AFEADB90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C8A700-B134-1C80-C8D5-E0482D94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30321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1056B-BDCF-B90A-A304-AA6BC823E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E8054C-CFBB-DAF3-B403-6BF258A9C6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5FBD69-0749-929F-DA36-7781E7A5A6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2F4E0E-F9FD-1B6C-2F54-D7865687D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CCEED7-B56F-74A1-CA67-B2F47CCE0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FEA3F4-8819-D9DB-25AB-8774C0021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426682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228F3E-1C60-2951-5EE4-328424DCA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BA1A40-612F-048A-39F5-6F560AB7E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59474-7327-03FC-1D59-D33D29D4B9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9C2C9-BBBD-D14C-AEE2-EBBB166DEDC9}" type="datetimeFigureOut">
              <a:rPr lang="en-KR" smtClean="0"/>
              <a:t>2023/05/23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78D6A-A2B2-CD05-C5F4-764FCE0932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207DC-9071-915E-CCF8-652EAFF90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E2380-A70D-614F-8062-2305E314F43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99703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02AE62C-E3F3-F0B1-6019-B152678DA953}"/>
              </a:ext>
            </a:extLst>
          </p:cNvPr>
          <p:cNvSpPr txBox="1"/>
          <p:nvPr/>
        </p:nvSpPr>
        <p:spPr>
          <a:xfrm>
            <a:off x="471398" y="216212"/>
            <a:ext cx="1141580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u="none" strike="noStrike" dirty="0">
                <a:effectLst/>
                <a:latin typeface="Roboto" panose="02000000000000000000" pitchFamily="2" charset="0"/>
              </a:rPr>
              <a:t>Special session on African countries joining and thriving in large collaborations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Roboto" panose="02000000000000000000" pitchFamily="2" charset="0"/>
              </a:rPr>
              <a:t>Conveners: Ketevi Assamagan and Benard Mulilo</a:t>
            </a:r>
            <a:endParaRPr lang="en-US" b="1" i="0" u="none" strike="noStrike" dirty="0">
              <a:effectLst/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Roboto" panose="02000000000000000000" pitchFamily="2" charset="0"/>
              </a:rPr>
              <a:t>Friday, Sept 29, Time: Afternoon Parallel Session: 14:00 – 15:25 (</a:t>
            </a:r>
            <a:r>
              <a:rPr lang="en-US" b="1" dirty="0">
                <a:solidFill>
                  <a:srgbClr val="FF0000"/>
                </a:solidFill>
                <a:latin typeface="Roboto" panose="02000000000000000000" pitchFamily="2" charset="0"/>
              </a:rPr>
              <a:t>*</a:t>
            </a:r>
            <a:r>
              <a:rPr lang="en-US" b="1" dirty="0">
                <a:latin typeface="Roboto" panose="02000000000000000000" pitchFamily="2" charset="0"/>
              </a:rPr>
              <a:t>85 Minutes – Preliminary Schedule)</a:t>
            </a:r>
          </a:p>
          <a:p>
            <a:endParaRPr lang="en-US" b="1" dirty="0">
              <a:solidFill>
                <a:srgbClr val="1A63A0"/>
              </a:solidFill>
              <a:latin typeface="Roboto" panose="02000000000000000000" pitchFamily="2" charset="0"/>
            </a:endParaRPr>
          </a:p>
          <a:p>
            <a:r>
              <a:rPr lang="en-US" b="1" dirty="0">
                <a:solidFill>
                  <a:srgbClr val="1A63A0"/>
                </a:solidFill>
                <a:latin typeface="Roboto" panose="02000000000000000000" pitchFamily="2" charset="0"/>
              </a:rPr>
              <a:t>SESSION ORGANIZATION</a:t>
            </a:r>
          </a:p>
          <a:p>
            <a:endParaRPr lang="en-US" b="1" dirty="0">
              <a:solidFill>
                <a:srgbClr val="1A63A0"/>
              </a:solidFill>
              <a:latin typeface="Roboto" panose="02000000000000000000" pitchFamily="2" charset="0"/>
            </a:endParaRPr>
          </a:p>
          <a:p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</a:rPr>
              <a:t>THREE (3) TALKS: 90 MINUTES</a:t>
            </a:r>
            <a:endParaRPr lang="en-US" b="1" dirty="0">
              <a:solidFill>
                <a:srgbClr val="1A63A0"/>
              </a:solidFill>
              <a:latin typeface="Roboto" panose="02000000000000000000" pitchFamily="2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effectLst/>
                <a:latin typeface="Helvetica Neue" panose="02000503000000020004" pitchFamily="2" charset="0"/>
              </a:rPr>
              <a:t>Highlights of career path and intention to take Zambia into EIC, </a:t>
            </a:r>
            <a:r>
              <a:rPr lang="en-US" b="1" dirty="0">
                <a:solidFill>
                  <a:srgbClr val="FF0000"/>
                </a:solidFill>
                <a:effectLst/>
                <a:latin typeface="Helvetica Neue" panose="02000503000000020004" pitchFamily="2" charset="0"/>
              </a:rPr>
              <a:t>(</a:t>
            </a:r>
            <a:r>
              <a:rPr lang="en-US" b="1" dirty="0">
                <a:solidFill>
                  <a:srgbClr val="FF0000"/>
                </a:solidFill>
                <a:latin typeface="Helvetica Neue" panose="02000503000000020004" pitchFamily="2" charset="0"/>
              </a:rPr>
              <a:t>15 + 5</a:t>
            </a:r>
            <a:r>
              <a:rPr lang="en-US" b="1" dirty="0">
                <a:solidFill>
                  <a:srgbClr val="FF0000"/>
                </a:solidFill>
                <a:effectLst/>
                <a:latin typeface="Helvetica Neue" panose="02000503000000020004" pitchFamily="2" charset="0"/>
              </a:rPr>
              <a:t> min);</a:t>
            </a:r>
            <a:r>
              <a:rPr lang="en-US" dirty="0">
                <a:effectLst/>
                <a:latin typeface="Helvetica Neue" panose="02000503000000020004" pitchFamily="2" charset="0"/>
              </a:rPr>
              <a:t> </a:t>
            </a:r>
            <a:r>
              <a:rPr lang="en-US" b="1" u="sng" dirty="0">
                <a:solidFill>
                  <a:schemeClr val="accent1"/>
                </a:solidFill>
                <a:effectLst/>
                <a:latin typeface="Helvetica Neue" panose="02000503000000020004" pitchFamily="2" charset="0"/>
              </a:rPr>
              <a:t>Benard Mulilo: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invitation</a:t>
            </a:r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 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                                                                                                                                                        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Helvetica Neue" panose="02000503000000020004" pitchFamily="2" charset="0"/>
              </a:rPr>
              <a:t>  </a:t>
            </a:r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accepted</a:t>
            </a:r>
            <a:endParaRPr lang="en-US" u="sng" dirty="0">
              <a:solidFill>
                <a:schemeClr val="accent6">
                  <a:lumMod val="50000"/>
                </a:schemeClr>
              </a:solidFill>
              <a:effectLst/>
              <a:latin typeface="Helvetica Neue" panose="02000503000000020004" pitchFamily="2" charset="0"/>
            </a:endParaRPr>
          </a:p>
          <a:p>
            <a:r>
              <a:rPr lang="en-US" dirty="0">
                <a:effectLst/>
                <a:latin typeface="Helvetica Neue" panose="02000503000000020004" pitchFamily="2" charset="0"/>
              </a:rPr>
              <a:t>2. Physics program at the EIC </a:t>
            </a:r>
            <a:r>
              <a:rPr lang="en-US" b="1" dirty="0">
                <a:solidFill>
                  <a:srgbClr val="FF0000"/>
                </a:solidFill>
                <a:effectLst/>
                <a:latin typeface="Helvetica Neue" panose="02000503000000020004" pitchFamily="2" charset="0"/>
              </a:rPr>
              <a:t>(</a:t>
            </a:r>
            <a:r>
              <a:rPr lang="en-US" b="1" dirty="0">
                <a:solidFill>
                  <a:srgbClr val="FF0000"/>
                </a:solidFill>
                <a:latin typeface="Helvetica Neue" panose="02000503000000020004" pitchFamily="2" charset="0"/>
              </a:rPr>
              <a:t>30</a:t>
            </a:r>
            <a:r>
              <a:rPr lang="en-US" b="1" dirty="0">
                <a:solidFill>
                  <a:srgbClr val="FF0000"/>
                </a:solidFill>
                <a:effectLst/>
                <a:latin typeface="Helvetica Neue" panose="02000503000000020004" pitchFamily="2" charset="0"/>
              </a:rPr>
              <a:t>+5 min); </a:t>
            </a:r>
            <a:r>
              <a:rPr lang="en-US" b="1" u="sng" dirty="0">
                <a:solidFill>
                  <a:schemeClr val="accent1"/>
                </a:solidFill>
                <a:effectLst/>
                <a:latin typeface="Helvetica Neue" panose="02000503000000020004" pitchFamily="2" charset="0"/>
              </a:rPr>
              <a:t>Venu Rajugopalan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</a:rPr>
              <a:t>: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Helvetica Neue" panose="02000503000000020004" pitchFamily="2" charset="0"/>
              </a:rPr>
              <a:t>invitation </a:t>
            </a:r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latin typeface="Helvetica Neue" panose="02000503000000020004" pitchFamily="2" charset="0"/>
              </a:rPr>
              <a:t>accepted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    </a:t>
            </a:r>
            <a:r>
              <a:rPr lang="en-US" dirty="0">
                <a:solidFill>
                  <a:srgbClr val="FF0000"/>
                </a:solidFill>
                <a:latin typeface="Helvetica Neue" panose="02000503000000020004" pitchFamily="2" charset="0"/>
              </a:rPr>
              <a:t>Meeting comment-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 Neue" panose="02000503000000020004" pitchFamily="2" charset="0"/>
              </a:rPr>
              <a:t>: Too much time, consider to reduce to 20+5 min?</a:t>
            </a:r>
            <a:endParaRPr lang="en-US" b="1" dirty="0">
              <a:solidFill>
                <a:schemeClr val="accent1">
                  <a:lumMod val="50000"/>
                </a:schemeClr>
              </a:solidFill>
              <a:effectLst/>
              <a:latin typeface="Helvetica Neue" panose="02000503000000020004" pitchFamily="2" charset="0"/>
            </a:endParaRPr>
          </a:p>
          <a:p>
            <a:r>
              <a:rPr lang="en-US" dirty="0">
                <a:effectLst/>
                <a:latin typeface="Helvetica Neue" panose="02000503000000020004" pitchFamily="2" charset="0"/>
              </a:rPr>
              <a:t>3. EIC opportunities for emerging countries and MSI </a:t>
            </a:r>
            <a:r>
              <a:rPr lang="en-US" b="1" dirty="0">
                <a:solidFill>
                  <a:srgbClr val="FF0000"/>
                </a:solidFill>
                <a:effectLst/>
                <a:latin typeface="Helvetica Neue" panose="02000503000000020004" pitchFamily="2" charset="0"/>
              </a:rPr>
              <a:t>(</a:t>
            </a:r>
            <a:r>
              <a:rPr lang="en-US" b="1" dirty="0">
                <a:solidFill>
                  <a:srgbClr val="FF0000"/>
                </a:solidFill>
                <a:latin typeface="Helvetica Neue" panose="02000503000000020004" pitchFamily="2" charset="0"/>
              </a:rPr>
              <a:t>30 + 5</a:t>
            </a:r>
            <a:r>
              <a:rPr lang="en-US" b="1" dirty="0">
                <a:solidFill>
                  <a:srgbClr val="FF0000"/>
                </a:solidFill>
                <a:effectLst/>
                <a:latin typeface="Helvetica Neue" panose="02000503000000020004" pitchFamily="2" charset="0"/>
              </a:rPr>
              <a:t> min); </a:t>
            </a:r>
            <a:r>
              <a:rPr lang="en-US" b="1" u="sng" dirty="0">
                <a:solidFill>
                  <a:schemeClr val="accent1"/>
                </a:solidFill>
                <a:effectLst/>
                <a:latin typeface="Helvetica Neue" panose="02000503000000020004" pitchFamily="2" charset="0"/>
              </a:rPr>
              <a:t>Abhay Deshpande</a:t>
            </a:r>
            <a:r>
              <a:rPr lang="en-US" b="1" u="sng" dirty="0">
                <a:solidFill>
                  <a:schemeClr val="accent1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: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invitation </a:t>
            </a:r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accepted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Helvetica Neue" panose="02000503000000020004" pitchFamily="2" charset="0"/>
              </a:rPr>
              <a:t>    </a:t>
            </a:r>
            <a:r>
              <a:rPr lang="en-US" dirty="0">
                <a:solidFill>
                  <a:srgbClr val="FF0000"/>
                </a:solidFill>
                <a:latin typeface="Helvetica Neue" panose="02000503000000020004" pitchFamily="2" charset="0"/>
              </a:rPr>
              <a:t>Meeting comment-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 Neue" panose="02000503000000020004" pitchFamily="2" charset="0"/>
              </a:rPr>
              <a:t>: Too much time, consider to reduce to 20+5 min?</a:t>
            </a:r>
            <a:endParaRPr lang="en-US" dirty="0">
              <a:solidFill>
                <a:schemeClr val="accent6">
                  <a:lumMod val="50000"/>
                </a:schemeClr>
              </a:solidFill>
              <a:effectLst/>
              <a:latin typeface="Helvetica Neue" panose="02000503000000020004" pitchFamily="2" charset="0"/>
            </a:endParaRPr>
          </a:p>
          <a:p>
            <a:endParaRPr lang="en-US" b="1" dirty="0">
              <a:solidFill>
                <a:schemeClr val="accent6">
                  <a:lumMod val="50000"/>
                </a:schemeClr>
              </a:solidFill>
              <a:latin typeface="Helvetica Neue" panose="02000503000000020004" pitchFamily="2" charset="0"/>
            </a:endParaRPr>
          </a:p>
          <a:p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PANEL DISCUSSION: 30 MINUTES</a:t>
            </a:r>
          </a:p>
          <a:p>
            <a:endParaRPr lang="en-US" b="1" u="sng" dirty="0">
              <a:solidFill>
                <a:schemeClr val="accent6">
                  <a:lumMod val="50000"/>
                </a:schemeClr>
              </a:solidFill>
              <a:latin typeface="Helvetica Neue" panose="02000503000000020004" pitchFamily="2" charset="0"/>
            </a:endParaRPr>
          </a:p>
          <a:p>
            <a:r>
              <a:rPr lang="en-US" b="1" dirty="0">
                <a:effectLst/>
                <a:latin typeface="Helvetica Neue" panose="02000503000000020004" pitchFamily="2" charset="0"/>
              </a:rPr>
              <a:t>PANELISTS: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1"/>
                </a:solidFill>
                <a:effectLst/>
                <a:latin typeface="Helvetica Neue" panose="02000503000000020004" pitchFamily="2" charset="0"/>
              </a:rPr>
              <a:t>Allen Weeks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: Note yet responded to official invitation, but has promised to share his experiences of the ELI Collaboration at the ACP.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1"/>
                </a:solidFill>
                <a:latin typeface="Helvetica Neue" panose="02000503000000020004" pitchFamily="2" charset="0"/>
              </a:rPr>
              <a:t>Giovanna Fragneto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Helvetica Neue" panose="02000503000000020004" pitchFamily="2" charset="0"/>
              </a:rPr>
              <a:t>: Can only participate remotely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/>
                <a:latin typeface="Helvetica Neue" panose="02000503000000020004" pitchFamily="2" charset="0"/>
              </a:rPr>
              <a:t>Zoe Fisher (in-person?), 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Helvetica Neue" panose="02000503000000020004" pitchFamily="2" charset="0"/>
              </a:rPr>
              <a:t>Mark Robinson (in-person – ITER?)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/>
              <a:latin typeface="Helvetica Neue" panose="02000503000000020004" pitchFamily="2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Helvetica Neue" panose="02000503000000020004" pitchFamily="2" charset="0"/>
              </a:rPr>
              <a:t>*85 minutes in preliminary schedule, but total time with above time allocation is coming to 120 minutes</a:t>
            </a:r>
            <a:endParaRPr lang="en-US" b="1" dirty="0">
              <a:solidFill>
                <a:srgbClr val="FF0000"/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45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3186</TotalTime>
  <Words>209</Words>
  <Application>Microsoft Macintosh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 Neue</vt:lpstr>
      <vt:lpstr>Roboto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Mulilo Benard</dc:creator>
  <cp:lastModifiedBy>Mulilo Benard</cp:lastModifiedBy>
  <cp:revision>6</cp:revision>
  <dcterms:created xsi:type="dcterms:W3CDTF">2023-04-25T12:28:46Z</dcterms:created>
  <dcterms:modified xsi:type="dcterms:W3CDTF">2023-05-23T13:10:15Z</dcterms:modified>
</cp:coreProperties>
</file>