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4"/>
  </p:sldMasterIdLst>
  <p:notesMasterIdLst>
    <p:notesMasterId r:id="rId19"/>
  </p:notesMasterIdLst>
  <p:handoutMasterIdLst>
    <p:handoutMasterId r:id="rId20"/>
  </p:handoutMasterIdLst>
  <p:sldIdLst>
    <p:sldId id="289" r:id="rId5"/>
    <p:sldId id="378" r:id="rId6"/>
    <p:sldId id="390" r:id="rId7"/>
    <p:sldId id="386" r:id="rId8"/>
    <p:sldId id="369" r:id="rId9"/>
    <p:sldId id="336" r:id="rId10"/>
    <p:sldId id="370" r:id="rId11"/>
    <p:sldId id="380" r:id="rId12"/>
    <p:sldId id="388" r:id="rId13"/>
    <p:sldId id="379" r:id="rId14"/>
    <p:sldId id="389" r:id="rId15"/>
    <p:sldId id="391" r:id="rId16"/>
    <p:sldId id="387" r:id="rId17"/>
    <p:sldId id="392" r:id="rId18"/>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88030" autoAdjust="0"/>
  </p:normalViewPr>
  <p:slideViewPr>
    <p:cSldViewPr>
      <p:cViewPr varScale="1">
        <p:scale>
          <a:sx n="130" d="100"/>
          <a:sy n="130" d="100"/>
        </p:scale>
        <p:origin x="396" y="126"/>
      </p:cViewPr>
      <p:guideLst>
        <p:guide orient="horz" pos="2115"/>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6" d="100"/>
          <a:sy n="66" d="100"/>
        </p:scale>
        <p:origin x="-2820" y="-11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3777606" y="0"/>
            <a:ext cx="2889938" cy="496332"/>
          </a:xfrm>
          <a:prstGeom prst="rect">
            <a:avLst/>
          </a:prstGeom>
        </p:spPr>
        <p:txBody>
          <a:bodyPr vert="horz" lIns="96661" tIns="48331" rIns="96661" bIns="48331" rtlCol="0"/>
          <a:lstStyle>
            <a:lvl1pPr algn="r">
              <a:defRPr sz="1300"/>
            </a:lvl1pPr>
          </a:lstStyle>
          <a:p>
            <a:fld id="{3347E4CB-A161-4269-91B9-38695CBCE05C}" type="datetimeFigureOut">
              <a:rPr lang="en-US" smtClean="0"/>
              <a:pPr/>
              <a:t>6/28/2023</a:t>
            </a:fld>
            <a:endParaRPr lang="en-US"/>
          </a:p>
        </p:txBody>
      </p:sp>
      <p:sp>
        <p:nvSpPr>
          <p:cNvPr id="4" name="Footer Placeholder 3"/>
          <p:cNvSpPr>
            <a:spLocks noGrp="1"/>
          </p:cNvSpPr>
          <p:nvPr>
            <p:ph type="ftr" sz="quarter" idx="2"/>
          </p:nvPr>
        </p:nvSpPr>
        <p:spPr>
          <a:xfrm>
            <a:off x="0" y="9428584"/>
            <a:ext cx="2889938" cy="496332"/>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3777606" y="9428584"/>
            <a:ext cx="2889938" cy="496332"/>
          </a:xfrm>
          <a:prstGeom prst="rect">
            <a:avLst/>
          </a:prstGeom>
        </p:spPr>
        <p:txBody>
          <a:bodyPr vert="horz" lIns="96661" tIns="48331" rIns="96661" bIns="48331" rtlCol="0" anchor="b"/>
          <a:lstStyle>
            <a:lvl1pPr algn="r">
              <a:defRPr sz="1300"/>
            </a:lvl1pPr>
          </a:lstStyle>
          <a:p>
            <a:fld id="{B94F0AAA-64F3-48CA-AACA-72A41435015B}" type="slidenum">
              <a:rPr lang="en-US" smtClean="0"/>
              <a:pPr/>
              <a:t>‹#›</a:t>
            </a:fld>
            <a:endParaRPr lang="en-US"/>
          </a:p>
        </p:txBody>
      </p:sp>
    </p:spTree>
    <p:extLst>
      <p:ext uri="{BB962C8B-B14F-4D97-AF65-F5344CB8AC3E}">
        <p14:creationId xmlns:p14="http://schemas.microsoft.com/office/powerpoint/2010/main" val="102424855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28T09:36:34.543"/>
    </inkml:context>
    <inkml:brush xml:id="br0">
      <inkml:brushProperty name="width" value="0.1" units="cm"/>
      <inkml:brushProperty name="height" value="0.1" units="cm"/>
      <inkml:brushProperty name="color" value="#AE198D"/>
      <inkml:brushProperty name="inkEffects" value="galaxy"/>
      <inkml:brushProperty name="anchorX" value="-91532.83594"/>
      <inkml:brushProperty name="anchorY" value="-14611.97168"/>
      <inkml:brushProperty name="scaleFactor" value="0.5"/>
    </inkml:brush>
  </inkml:definitions>
  <inkml:trace contextRef="#ctx0" brushRef="#br0">0 103 24575,'0'0'0,"4"0"0,5 0 0,11 4 0,13 0 0,14 1 0,17-2 0,23 0 0,19-6 0,21-8 0,24-6 0,15-3 0,16-2 0,8 3 0,2 5 0,5 4 0,-1 4 0,10 7 0,10 7 0,14 5 0,17 3 0,11 0 0,6-4 0,5-3 0,-7-3 0,-8-3 0,-17-1 0,-25-2 0,-27-1 0,-27 1 0,-27-1 0,-25 4 0,-23 1 0,-19 0 0,-13 3 0,-9 0 0,-3-1 0,-7 2 0,1 0 0,-5-3 0,3 0 0,-3-3 0,-1 0 0,-3-2 0,-1 0 0,3 0 0,7 0 0,17-5 0,19-3 0,19-5 0,11-3 0,14-2 0,9-2 0,-5 3 0,2 0 0,-12 4 0,-12 3 0,-12 4 0,-9 7 0,-7 2 0,4 1 0,1 4 0,12 3 0,-1 0 0,-2-2 0,-5-2 0,-9 1 0,-8 3 0,-7-1 0,-6 2 0,-3-2 0,-11 2 0,-5-3 0,-4-1 0,-7-3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3777606" y="0"/>
            <a:ext cx="2889938" cy="496332"/>
          </a:xfrm>
          <a:prstGeom prst="rect">
            <a:avLst/>
          </a:prstGeom>
        </p:spPr>
        <p:txBody>
          <a:bodyPr vert="horz" lIns="96661" tIns="48331" rIns="96661" bIns="48331" rtlCol="0"/>
          <a:lstStyle>
            <a:lvl1pPr algn="r">
              <a:defRPr sz="1300"/>
            </a:lvl1pPr>
          </a:lstStyle>
          <a:p>
            <a:fld id="{076DBF28-7434-4EB6-8100-37960D50BE17}" type="datetimeFigureOut">
              <a:rPr lang="en-US" smtClean="0"/>
              <a:pPr/>
              <a:t>6/28/2023</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6332"/>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3777606" y="9428584"/>
            <a:ext cx="2889938" cy="496332"/>
          </a:xfrm>
          <a:prstGeom prst="rect">
            <a:avLst/>
          </a:prstGeom>
        </p:spPr>
        <p:txBody>
          <a:bodyPr vert="horz" lIns="96661" tIns="48331" rIns="96661" bIns="48331" rtlCol="0" anchor="b"/>
          <a:lstStyle>
            <a:lvl1pPr algn="r">
              <a:defRPr sz="1300"/>
            </a:lvl1pPr>
          </a:lstStyle>
          <a:p>
            <a:fld id="{F7F83A71-C450-47BB-B944-424250FA2FD5}" type="slidenum">
              <a:rPr lang="en-US" smtClean="0"/>
              <a:pPr/>
              <a:t>‹#›</a:t>
            </a:fld>
            <a:endParaRPr lang="en-US"/>
          </a:p>
        </p:txBody>
      </p:sp>
    </p:spTree>
    <p:extLst>
      <p:ext uri="{BB962C8B-B14F-4D97-AF65-F5344CB8AC3E}">
        <p14:creationId xmlns:p14="http://schemas.microsoft.com/office/powerpoint/2010/main" val="3994931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r>
              <a:rPr lang="de-AT" sz="2200" dirty="0"/>
              <a:t>1. </a:t>
            </a:r>
            <a:r>
              <a:rPr lang="de-AT" sz="2200" b="1" dirty="0"/>
              <a:t>Professional Summary.</a:t>
            </a:r>
            <a:r>
              <a:rPr lang="de-AT" sz="2400" i="1" dirty="0"/>
              <a:t>Too complicated!</a:t>
            </a:r>
            <a:r>
              <a:rPr lang="de-AT" sz="2400" i="1" baseline="0" dirty="0"/>
              <a:t> Will mention it</a:t>
            </a:r>
            <a:r>
              <a:rPr lang="de-AT" sz="2400" i="1" dirty="0"/>
              <a:t> later in a dedicated slide</a:t>
            </a:r>
            <a:endParaRPr lang="de-AT" sz="2200" b="1" dirty="0"/>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2200" b="1" i="0" u="none" strike="noStrike" kern="1200" cap="none" spc="0" normalizeH="0" baseline="0" noProof="0" dirty="0">
              <a:ln>
                <a:noFill/>
              </a:ln>
              <a:effectLst/>
              <a:uLnTx/>
              <a:uFillTx/>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2200" b="1" i="0" u="none" strike="noStrike" kern="1200" cap="none" spc="0" normalizeH="0" baseline="0" noProof="0" dirty="0">
              <a:ln>
                <a:noFill/>
              </a:ln>
              <a:effectLst/>
              <a:uLnTx/>
              <a:uFillTx/>
              <a:latin typeface="HP Simplified" pitchFamily="34" charset="0"/>
              <a:cs typeface="HP Simplified" pitchFamily="34" charset="0"/>
            </a:endParaRPr>
          </a:p>
          <a:p>
            <a:pPr defTabSz="457200">
              <a:spcAft>
                <a:spcPts val="400"/>
              </a:spcAft>
              <a:buSzPct val="100000"/>
              <a:defRPr/>
            </a:pPr>
            <a:r>
              <a:rPr lang="de-AT" sz="2200" dirty="0"/>
              <a:t>2. </a:t>
            </a:r>
            <a:r>
              <a:rPr lang="de-AT" sz="2200" b="1" dirty="0"/>
              <a:t>Career History</a:t>
            </a:r>
            <a:r>
              <a:rPr lang="de-AT" sz="1400" b="1" dirty="0"/>
              <a:t> </a:t>
            </a:r>
            <a:r>
              <a:rPr lang="de-AT" sz="1400" dirty="0"/>
              <a:t>– </a:t>
            </a:r>
            <a:r>
              <a:rPr lang="de-AT" sz="1600" i="1" dirty="0"/>
              <a:t>start with the most recent job and work back to the least recent</a:t>
            </a:r>
            <a:endParaRPr lang="de-AT" sz="16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1800" b="1" i="0" u="none" strike="noStrike" kern="1200" cap="none" spc="0" normalizeH="0" baseline="0" noProof="0" dirty="0">
              <a:ln>
                <a:noFill/>
              </a:ln>
              <a:effectLst/>
              <a:uLnTx/>
              <a:uFillTx/>
              <a:latin typeface="HP Simplified" pitchFamily="34" charset="0"/>
              <a:ea typeface="+mn-ea"/>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2800" b="1" i="0" u="none" strike="noStrike" kern="1200" cap="none" spc="0" normalizeH="0" baseline="0" noProof="0" dirty="0">
              <a:ln>
                <a:noFill/>
              </a:ln>
              <a:effectLst/>
              <a:uLnTx/>
              <a:uFillTx/>
              <a:latin typeface="HP Simplified" pitchFamily="34" charset="0"/>
              <a:cs typeface="HP Simplified" pitchFamily="34" charset="0"/>
            </a:endParaRPr>
          </a:p>
          <a:p>
            <a:pPr defTabSz="457200">
              <a:spcAft>
                <a:spcPts val="400"/>
              </a:spcAft>
              <a:buSzPct val="100000"/>
              <a:defRPr/>
            </a:pPr>
            <a:r>
              <a:rPr lang="de-AT" sz="2800" dirty="0"/>
              <a:t>3. </a:t>
            </a:r>
            <a:r>
              <a:rPr lang="de-AT" sz="2800" b="1" dirty="0"/>
              <a:t>Education</a:t>
            </a:r>
            <a:r>
              <a:rPr lang="de-AT" sz="1600" b="1" dirty="0"/>
              <a:t> </a:t>
            </a:r>
            <a:r>
              <a:rPr lang="de-AT" sz="1600" dirty="0"/>
              <a:t>– Grades are not neccessary,</a:t>
            </a:r>
            <a:r>
              <a:rPr lang="de-AT" sz="1600" baseline="0" dirty="0"/>
              <a:t> however include academic awards and honors if applicable</a:t>
            </a:r>
            <a:endParaRPr lang="de-AT" sz="18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r>
              <a:rPr lang="en-US" sz="2000" dirty="0">
                <a:solidFill>
                  <a:srgbClr val="000000"/>
                </a:solidFill>
              </a:rPr>
              <a:t>List any special projects, accomplishments or awards. Employers want to know what professional organizations you are a member of, what publications you have written, what professional awards you have won, etc.</a:t>
            </a: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2000" b="1" i="0" u="none" strike="noStrike" kern="1200" cap="none" spc="0" normalizeH="0" baseline="0" noProof="0" dirty="0">
              <a:ln>
                <a:noFill/>
              </a:ln>
              <a:effectLst/>
              <a:uLnTx/>
              <a:uFillTx/>
              <a:latin typeface="HP Simplified" pitchFamily="34" charset="0"/>
              <a:ea typeface="+mn-ea"/>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1800" b="1" i="0" u="none" strike="noStrike" kern="1200" cap="none" spc="0" normalizeH="0" baseline="0" noProof="0" dirty="0">
              <a:ln>
                <a:noFill/>
              </a:ln>
              <a:effectLst/>
              <a:uLnTx/>
              <a:uFillTx/>
              <a:latin typeface="HP Simplified" pitchFamily="34" charset="0"/>
              <a:ea typeface="+mn-ea"/>
              <a:cs typeface="HP Simplified" pitchFamily="34" charset="0"/>
            </a:endParaRPr>
          </a:p>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5</a:t>
            </a:fld>
            <a:endParaRPr lang="en-US"/>
          </a:p>
        </p:txBody>
      </p:sp>
    </p:spTree>
    <p:extLst>
      <p:ext uri="{BB962C8B-B14F-4D97-AF65-F5344CB8AC3E}">
        <p14:creationId xmlns:p14="http://schemas.microsoft.com/office/powerpoint/2010/main" val="1740361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SzPct val="125000"/>
              <a:buFont typeface="HP Simplified" pitchFamily="34" charset="0"/>
              <a:buChar char="•"/>
            </a:pPr>
            <a:r>
              <a:rPr lang="en-US" dirty="0">
                <a:solidFill>
                  <a:srgbClr val="000000"/>
                </a:solidFill>
              </a:rPr>
              <a:t>Try to keep your resume to one page. The average resume gets about 30 seconds of attention.  So make it count! (cv)</a:t>
            </a:r>
          </a:p>
          <a:p>
            <a:pPr marL="342900" indent="-342900">
              <a:buSzPct val="125000"/>
              <a:buFont typeface="HP Simplified" pitchFamily="34" charset="0"/>
              <a:buChar char="•"/>
            </a:pPr>
            <a:r>
              <a:rPr lang="en-US" dirty="0">
                <a:solidFill>
                  <a:srgbClr val="000000"/>
                </a:solidFill>
              </a:rPr>
              <a:t>Start with your most current employer and work back. Don't add a job that you were at for less than 3-4 months unless it is relevant to the position you are applying for.</a:t>
            </a:r>
          </a:p>
          <a:p>
            <a:pPr marL="342900" indent="-342900">
              <a:buSzPct val="125000"/>
              <a:buFont typeface="HP Simplified" pitchFamily="34" charset="0"/>
              <a:buChar char="•"/>
            </a:pPr>
            <a:r>
              <a:rPr lang="en-US" dirty="0">
                <a:solidFill>
                  <a:srgbClr val="000000"/>
                </a:solidFill>
              </a:rPr>
              <a:t>Instead of listing all job responsibilities in a paragraph, make bulleted points to summarize information and make it readable.</a:t>
            </a:r>
          </a:p>
          <a:p>
            <a:pPr marL="342900" indent="-342900">
              <a:buSzPct val="125000"/>
              <a:buFont typeface="HP Simplified" pitchFamily="34" charset="0"/>
              <a:buChar char="•"/>
            </a:pPr>
            <a:r>
              <a:rPr lang="en-US" dirty="0">
                <a:solidFill>
                  <a:srgbClr val="000000"/>
                </a:solidFill>
              </a:rPr>
              <a:t>Legible font. Don’t detract from what you have to offer by highlighting your name and/or contact information with a special font. Arial or Times Roman</a:t>
            </a:r>
          </a:p>
          <a:p>
            <a:pPr marL="342900" marR="0" lvl="0" indent="-342900" algn="l" defTabSz="914400" rtl="0" eaLnBrk="1" fontAlgn="auto" latinLnBrk="0" hangingPunct="1">
              <a:lnSpc>
                <a:spcPct val="100000"/>
              </a:lnSpc>
              <a:spcBef>
                <a:spcPts val="0"/>
              </a:spcBef>
              <a:spcAft>
                <a:spcPts val="0"/>
              </a:spcAft>
              <a:buClrTx/>
              <a:buSzPct val="125000"/>
              <a:buFont typeface="HP Simplified" pitchFamily="34" charset="0"/>
              <a:buChar char="•"/>
              <a:tabLst/>
              <a:defRPr/>
            </a:pPr>
            <a:r>
              <a:rPr lang="en-US" dirty="0">
                <a:solidFill>
                  <a:srgbClr val="000000"/>
                </a:solidFill>
              </a:rPr>
              <a:t>Spelling typos and coherence! Have someone else proof read your resume that will give you constructive feedback. Sometimes job descriptions make sense to you but it may not to other departments/employers that you are applying</a:t>
            </a:r>
          </a:p>
          <a:p>
            <a:pPr marL="342900" indent="-342900">
              <a:buSzPct val="125000"/>
              <a:buFont typeface="HP Simplified" pitchFamily="34" charset="0"/>
              <a:buChar char="•"/>
            </a:pPr>
            <a:r>
              <a:rPr lang="en-US" dirty="0">
                <a:solidFill>
                  <a:srgbClr val="000000"/>
                </a:solidFill>
              </a:rPr>
              <a:t>Avoid “lazy” words (</a:t>
            </a:r>
            <a:r>
              <a:rPr lang="en-US" dirty="0" err="1">
                <a:solidFill>
                  <a:srgbClr val="000000"/>
                </a:solidFill>
              </a:rPr>
              <a:t>etc</a:t>
            </a:r>
            <a:r>
              <a:rPr lang="en-US" dirty="0">
                <a:solidFill>
                  <a:srgbClr val="000000"/>
                </a:solidFill>
              </a:rPr>
              <a:t>, abbreviations)</a:t>
            </a:r>
          </a:p>
          <a:p>
            <a:pPr marL="342900" indent="-342900">
              <a:buSzPct val="125000"/>
              <a:buFont typeface="HP Simplified" pitchFamily="34" charset="0"/>
              <a:buChar char="•"/>
            </a:pPr>
            <a:r>
              <a:rPr lang="en-US" dirty="0">
                <a:solidFill>
                  <a:srgbClr val="000000"/>
                </a:solidFill>
              </a:rPr>
              <a:t>Use action verbs, such as “performed, executed, awarded”. These will help provide evidence  of your experience and skills.</a:t>
            </a:r>
          </a:p>
          <a:p>
            <a:pPr marL="342900" indent="-342900">
              <a:buSzPct val="125000"/>
              <a:buFont typeface="HP Simplified" pitchFamily="34" charset="0"/>
              <a:buChar char="•"/>
            </a:pPr>
            <a:r>
              <a:rPr lang="en-US" dirty="0">
                <a:solidFill>
                  <a:srgbClr val="000000"/>
                </a:solidFill>
              </a:rPr>
              <a:t>If your professional summary doesn’t fit the position, opt for adding a career objective that describes your search intentions and what type of position you are looking for. Keep it to 2-3 lines.</a:t>
            </a:r>
          </a:p>
        </p:txBody>
      </p:sp>
      <p:sp>
        <p:nvSpPr>
          <p:cNvPr id="4" name="Slide Number Placeholder 3"/>
          <p:cNvSpPr>
            <a:spLocks noGrp="1"/>
          </p:cNvSpPr>
          <p:nvPr>
            <p:ph type="sldNum" sz="quarter" idx="10"/>
          </p:nvPr>
        </p:nvSpPr>
        <p:spPr/>
        <p:txBody>
          <a:bodyPr/>
          <a:lstStyle/>
          <a:p>
            <a:fld id="{F7F83A71-C450-47BB-B944-424250FA2FD5}" type="slidenum">
              <a:rPr lang="en-US" smtClean="0"/>
              <a:pPr/>
              <a:t>6</a:t>
            </a:fld>
            <a:endParaRPr lang="en-US"/>
          </a:p>
        </p:txBody>
      </p:sp>
    </p:spTree>
    <p:extLst>
      <p:ext uri="{BB962C8B-B14F-4D97-AF65-F5344CB8AC3E}">
        <p14:creationId xmlns:p14="http://schemas.microsoft.com/office/powerpoint/2010/main" val="2081999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SzPct val="125000"/>
              <a:buFont typeface="HP Simplified" pitchFamily="34" charset="0"/>
              <a:buChar char="•"/>
            </a:pPr>
            <a:r>
              <a:rPr lang="en-US" dirty="0">
                <a:solidFill>
                  <a:srgbClr val="000000"/>
                </a:solidFill>
              </a:rPr>
              <a:t>First research the position that you are applying for. Get to know the department/company. It will help you structure your resume to relevant work experience. (</a:t>
            </a:r>
            <a:r>
              <a:rPr lang="en-US" dirty="0" err="1">
                <a:solidFill>
                  <a:srgbClr val="000000"/>
                </a:solidFill>
              </a:rPr>
              <a:t>lupa</a:t>
            </a:r>
            <a:r>
              <a:rPr lang="en-US" dirty="0">
                <a:solidFill>
                  <a:srgbClr val="000000"/>
                </a:solidFill>
              </a:rPr>
              <a:t>)</a:t>
            </a:r>
          </a:p>
          <a:p>
            <a:pPr marL="342900" indent="-342900">
              <a:buSzPct val="125000"/>
              <a:buFont typeface="HP Simplified" pitchFamily="34" charset="0"/>
              <a:buChar char="•"/>
            </a:pPr>
            <a:r>
              <a:rPr lang="en-US" dirty="0">
                <a:solidFill>
                  <a:srgbClr val="000000"/>
                </a:solidFill>
              </a:rPr>
              <a:t>Don't assume that your one version of your resume will work for all positions that you will apply for.  Adjust your resume to the position you are applying for and you might end up getting better results.,</a:t>
            </a:r>
            <a:r>
              <a:rPr lang="en-US" baseline="0" dirty="0">
                <a:solidFill>
                  <a:srgbClr val="000000"/>
                </a:solidFill>
              </a:rPr>
              <a:t> m</a:t>
            </a:r>
            <a:r>
              <a:rPr lang="en-US" dirty="0">
                <a:solidFill>
                  <a:srgbClr val="000000"/>
                </a:solidFill>
              </a:rPr>
              <a:t>ake recruiter’s job! Give them the keywords they are looking for</a:t>
            </a:r>
          </a:p>
          <a:p>
            <a:pPr marL="342900" indent="-342900">
              <a:buSzPct val="125000"/>
              <a:buFont typeface="HP Simplified" pitchFamily="34" charset="0"/>
              <a:buChar char="•"/>
            </a:pPr>
            <a:r>
              <a:rPr lang="en-US" dirty="0">
                <a:solidFill>
                  <a:srgbClr val="000000"/>
                </a:solidFill>
              </a:rPr>
              <a:t>Be factual. Make recruiter’s job! Give them the keywords they are looking for. Did you save the organization time and/or money? Let them know! </a:t>
            </a:r>
          </a:p>
          <a:p>
            <a:pPr marL="342900" indent="-342900">
              <a:buSzPct val="125000"/>
              <a:buFont typeface="HP Simplified" pitchFamily="34" charset="0"/>
              <a:buChar char="•"/>
            </a:pPr>
            <a:r>
              <a:rPr lang="en-US" dirty="0">
                <a:solidFill>
                  <a:srgbClr val="000000"/>
                </a:solidFill>
              </a:rPr>
              <a:t>If you are making a career change, stress what skills are transferable to support your new career objectives.</a:t>
            </a:r>
          </a:p>
          <a:p>
            <a:pPr marL="342900" marR="0" lvl="0" indent="-342900" algn="l" defTabSz="914400" rtl="0" eaLnBrk="1" fontAlgn="auto" latinLnBrk="0" hangingPunct="1">
              <a:lnSpc>
                <a:spcPct val="100000"/>
              </a:lnSpc>
              <a:spcBef>
                <a:spcPts val="0"/>
              </a:spcBef>
              <a:spcAft>
                <a:spcPts val="0"/>
              </a:spcAft>
              <a:buClrTx/>
              <a:buSzPct val="125000"/>
              <a:buFont typeface="HP Simplified" pitchFamily="34" charset="0"/>
              <a:buChar char="•"/>
              <a:tabLst/>
              <a:defRPr/>
            </a:pPr>
            <a:r>
              <a:rPr lang="en-US" dirty="0">
                <a:solidFill>
                  <a:srgbClr val="000000"/>
                </a:solidFill>
              </a:rPr>
              <a:t>Make sure not to water down or oversimplify your responsibilities and accomplishments. Neither to copy-paste the duties of 2 different jobs!</a:t>
            </a:r>
          </a:p>
          <a:p>
            <a:pPr marL="342900" indent="-342900">
              <a:buSzPct val="125000"/>
              <a:buFont typeface="HP Simplified" pitchFamily="34" charset="0"/>
              <a:buChar char="•"/>
            </a:pPr>
            <a:r>
              <a:rPr lang="en-US" dirty="0">
                <a:solidFill>
                  <a:srgbClr val="000000"/>
                </a:solidFill>
              </a:rPr>
              <a:t>When uploading resume to online websites make sure it imports it correctly before submitting. Use PDF.</a:t>
            </a:r>
          </a:p>
        </p:txBody>
      </p:sp>
      <p:sp>
        <p:nvSpPr>
          <p:cNvPr id="4" name="Slide Number Placeholder 3"/>
          <p:cNvSpPr>
            <a:spLocks noGrp="1"/>
          </p:cNvSpPr>
          <p:nvPr>
            <p:ph type="sldNum" sz="quarter" idx="10"/>
          </p:nvPr>
        </p:nvSpPr>
        <p:spPr/>
        <p:txBody>
          <a:bodyPr/>
          <a:lstStyle/>
          <a:p>
            <a:fld id="{F7F83A71-C450-47BB-B944-424250FA2FD5}" type="slidenum">
              <a:rPr lang="en-US" smtClean="0"/>
              <a:pPr/>
              <a:t>7</a:t>
            </a:fld>
            <a:endParaRPr lang="en-US"/>
          </a:p>
        </p:txBody>
      </p:sp>
    </p:spTree>
    <p:extLst>
      <p:ext uri="{BB962C8B-B14F-4D97-AF65-F5344CB8AC3E}">
        <p14:creationId xmlns:p14="http://schemas.microsoft.com/office/powerpoint/2010/main" val="4180635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SzPct val="125000"/>
              <a:buFont typeface="HP Simplified" pitchFamily="34" charset="0"/>
              <a:buChar char="•"/>
            </a:pPr>
            <a:r>
              <a:rPr lang="en-US" sz="1200" dirty="0">
                <a:solidFill>
                  <a:srgbClr val="000000"/>
                </a:solidFill>
              </a:rPr>
              <a:t>Photo or not a photo? What suits to your style? But if you do, please choose a professional one.</a:t>
            </a:r>
          </a:p>
          <a:p>
            <a:pPr marL="342900" indent="-342900">
              <a:buSzPct val="125000"/>
              <a:buFont typeface="HP Simplified" pitchFamily="34" charset="0"/>
              <a:buChar char="•"/>
            </a:pPr>
            <a:endParaRPr lang="en-US" sz="1200" b="0" dirty="0">
              <a:solidFill>
                <a:srgbClr val="000000"/>
              </a:solidFill>
            </a:endParaRPr>
          </a:p>
          <a:p>
            <a:pPr marL="342900" indent="-342900">
              <a:buSzPct val="125000"/>
              <a:buFont typeface="HP Simplified" pitchFamily="34" charset="0"/>
              <a:buChar char="•"/>
            </a:pPr>
            <a:r>
              <a:rPr lang="en-US" sz="1200" b="0" dirty="0">
                <a:solidFill>
                  <a:srgbClr val="000000"/>
                </a:solidFill>
              </a:rPr>
              <a:t>Switzerland small country! Network with friends, former colleagues and acquaintances at the department/company you are applying for.  They might know of key contact people to get your resume noticed. If available job shadow with someone in that position to see if that would be a good fit for you.</a:t>
            </a:r>
            <a:r>
              <a:rPr lang="en-GB" sz="1200" b="1" dirty="0"/>
              <a:t> proactive networking</a:t>
            </a:r>
            <a:r>
              <a:rPr lang="en-GB" sz="1200" dirty="0"/>
              <a:t>. Get to know your local expat groups, mingle after work and meet their Swiss friends, and casually inquire as to where other expats might work.</a:t>
            </a:r>
          </a:p>
          <a:p>
            <a:pPr marL="342900" indent="-342900">
              <a:buSzPct val="125000"/>
              <a:buFont typeface="HP Simplified" pitchFamily="34" charset="0"/>
              <a:buChar char="•"/>
            </a:pPr>
            <a:endParaRPr lang="en-US" sz="1200" b="0" dirty="0">
              <a:solidFill>
                <a:srgbClr val="000000"/>
              </a:solidFill>
            </a:endParaRPr>
          </a:p>
          <a:p>
            <a:pPr marL="342900" indent="-342900">
              <a:buSzPct val="125000"/>
              <a:buFont typeface="HP Simplified" pitchFamily="34" charset="0"/>
              <a:buChar char="•"/>
            </a:pPr>
            <a:r>
              <a:rPr lang="en-GB" sz="1200" dirty="0"/>
              <a:t>You will be expected to submit a letter of recommendation from your previous employer, so make sure to include it with your initial application.</a:t>
            </a:r>
          </a:p>
          <a:p>
            <a:pPr marL="342900" indent="-342900">
              <a:buSzPct val="125000"/>
              <a:buFont typeface="HP Simplified" pitchFamily="34" charset="0"/>
              <a:buChar char="•"/>
            </a:pPr>
            <a:r>
              <a:rPr lang="en-GB" sz="1200" dirty="0"/>
              <a:t>a majority of jobs requiring English skills will be listed on websites or can be found through job agencies.</a:t>
            </a:r>
          </a:p>
          <a:p>
            <a:pPr marL="342900" indent="-342900">
              <a:buSzPct val="125000"/>
              <a:buFont typeface="HP Simplified" pitchFamily="34" charset="0"/>
              <a:buChar char="•"/>
            </a:pPr>
            <a:endParaRPr lang="en-GB" sz="1200" dirty="0"/>
          </a:p>
          <a:p>
            <a:pPr marL="342900" indent="-342900">
              <a:buSzPct val="125000"/>
              <a:buFont typeface="HP Simplified" pitchFamily="34" charset="0"/>
              <a:buChar char="•"/>
            </a:pPr>
            <a:r>
              <a:rPr lang="en-GB" sz="1200" dirty="0"/>
              <a:t>  You would be surprised at the number of companies in Switzerland with an English language policy. Think insurance companies, hedge funds, banks, non-profit organizations etc.</a:t>
            </a:r>
            <a:endParaRPr lang="en-US" sz="1200" dirty="0"/>
          </a:p>
          <a:p>
            <a:pPr>
              <a:buFont typeface="Wingdings" pitchFamily="2" charset="2"/>
              <a:buNone/>
            </a:pPr>
            <a:endParaRPr lang="en-US" sz="1000" dirty="0"/>
          </a:p>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10</a:t>
            </a:fld>
            <a:endParaRPr lang="en-US"/>
          </a:p>
        </p:txBody>
      </p:sp>
    </p:spTree>
    <p:extLst>
      <p:ext uri="{BB962C8B-B14F-4D97-AF65-F5344CB8AC3E}">
        <p14:creationId xmlns:p14="http://schemas.microsoft.com/office/powerpoint/2010/main" val="3063417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10" name="Image 9" descr="LOGOtitl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2296893"/>
            <a:ext cx="7032948" cy="2286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Cliquez pour modifier les styles du texte du masque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Cliquez et modifiez le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Rectangle 6"/>
          <p:cNvSpPr>
            <a:spLocks noGrp="1" noChangeArrowheads="1"/>
          </p:cNvSpPr>
          <p:nvPr>
            <p:ph type="sldNum" sz="quarter" idx="11"/>
          </p:nvPr>
        </p:nvSpPr>
        <p:spPr/>
        <p:txBody>
          <a:bodyPr/>
          <a:lstStyle>
            <a:lvl1pPr>
              <a:defRPr/>
            </a:lvl1pPr>
          </a:lstStyle>
          <a:p>
            <a:pPr>
              <a:defRPr/>
            </a:pPr>
            <a:fld id="{C2EADAAB-6FA3-4064-BD65-ED47D7E1B68D}"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iapositive de titre">
    <p:bg>
      <p:bgRef idx="1001">
        <a:schemeClr val="bg2"/>
      </p:bgRef>
    </p:bg>
    <p:spTree>
      <p:nvGrpSpPr>
        <p:cNvPr id="1" name=""/>
        <p:cNvGrpSpPr/>
        <p:nvPr/>
      </p:nvGrpSpPr>
      <p:grpSpPr>
        <a:xfrm>
          <a:off x="0" y="0"/>
          <a:ext cx="0" cy="0"/>
          <a:chOff x="0" y="0"/>
          <a:chExt cx="0" cy="0"/>
        </a:xfrm>
      </p:grpSpPr>
      <p:pic>
        <p:nvPicPr>
          <p:cNvPr id="3" name="Image 2" descr="LOGOtitle2.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6608" y="2296363"/>
            <a:ext cx="5156193" cy="2284536"/>
          </a:xfrm>
          <a:prstGeom prst="rect">
            <a:avLst/>
          </a:prstGeom>
        </p:spPr>
      </p:pic>
    </p:spTree>
    <p:extLst>
      <p:ext uri="{BB962C8B-B14F-4D97-AF65-F5344CB8AC3E}">
        <p14:creationId xmlns:p14="http://schemas.microsoft.com/office/powerpoint/2010/main" val="56704860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2"/>
      </p:bgRef>
    </p:bg>
    <p:spTree>
      <p:nvGrpSpPr>
        <p:cNvPr id="1" name=""/>
        <p:cNvGrpSpPr/>
        <p:nvPr/>
      </p:nvGrpSpPr>
      <p:grpSpPr>
        <a:xfrm>
          <a:off x="0" y="0"/>
          <a:ext cx="0" cy="0"/>
          <a:chOff x="0" y="0"/>
          <a:chExt cx="0" cy="0"/>
        </a:xfrm>
      </p:grpSpPr>
      <p:pic>
        <p:nvPicPr>
          <p:cNvPr id="4" name="Image 3" descr="LOGOtitle3.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15066" y="2299310"/>
            <a:ext cx="5140384" cy="2277532"/>
          </a:xfrm>
          <a:prstGeom prst="rect">
            <a:avLst/>
          </a:prstGeom>
        </p:spPr>
      </p:pic>
    </p:spTree>
    <p:extLst>
      <p:ext uri="{BB962C8B-B14F-4D97-AF65-F5344CB8AC3E}">
        <p14:creationId xmlns:p14="http://schemas.microsoft.com/office/powerpoint/2010/main" val="221126423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5800" y="3583837"/>
            <a:ext cx="6629400"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Cliquez et modifiez le titre</a:t>
            </a:r>
            <a:endParaRPr kumimoji="0" lang="en-US" dirty="0"/>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Cliquez et modifiez le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CH"/>
              <a:t>Cliquez et modifiez le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dirty="0"/>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Cliquez et modifiez le titre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eaLnBrk="1" latinLnBrk="0" hangingPunct="1"/>
            <a:fld id="{E637BB6B-EE1B-48FB-8575-0D55C373DE88}" type="datetimeFigureOut">
              <a:rPr lang="en-US" smtClean="0"/>
              <a:pPr eaLnBrk="1" latinLnBrk="0" hangingPunct="1"/>
              <a:t>6/28/2023</a:t>
            </a:fld>
            <a:endParaRPr lang="en-US" sz="1000">
              <a:solidFill>
                <a:schemeClr val="tx2">
                  <a:shade val="50000"/>
                </a:schemeClr>
              </a:solidFill>
            </a:endParaRPr>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endParaRPr kumimoji="0" lang="en-US" sz="1000" dirty="0">
              <a:solidFill>
                <a:schemeClr val="tx2">
                  <a:shade val="50000"/>
                </a:schemeClr>
              </a:solidFill>
            </a:endParaRPr>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a:t>‹#›</a:t>
            </a:fld>
            <a:endParaRPr kumimoji="0" lang="en-US" sz="1000" dirty="0">
              <a:solidFill>
                <a:schemeClr val="tx2">
                  <a:shade val="50000"/>
                </a:schemeClr>
              </a:solidFill>
            </a:endParaRPr>
          </a:p>
        </p:txBody>
      </p:sp>
      <p:pic>
        <p:nvPicPr>
          <p:cNvPr id="11" name="Image 10" descr="bande3.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0" y="6184900"/>
            <a:ext cx="9144000" cy="673100"/>
          </a:xfrm>
          <a:prstGeom prst="rect">
            <a:avLst/>
          </a:prstGeom>
        </p:spPr>
      </p:pic>
      <p:pic>
        <p:nvPicPr>
          <p:cNvPr id="8" name="Image 7" descr="bande3.eps"/>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6184900"/>
            <a:ext cx="9144000" cy="673100"/>
          </a:xfrm>
          <a:prstGeom prst="rect">
            <a:avLst/>
          </a:prstGeom>
        </p:spPr>
      </p:pic>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3" r:id="rId12"/>
    <p:sldLayoutId id="2147483761" r:id="rId13"/>
    <p:sldLayoutId id="2147483762" r:id="rId14"/>
    <p:sldLayoutId id="2147483764" r:id="rId15"/>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macslist.org/resumes/job-application-checklist-dont-skip-4-steps" TargetMode="External"/><Relationship Id="rId2" Type="http://schemas.openxmlformats.org/officeDocument/2006/relationships/hyperlink" Target="https://www.themuse.com/advice/185-powerful-verbs-that-will-make-your-resume-awesome" TargetMode="External"/><Relationship Id="rId1" Type="http://schemas.openxmlformats.org/officeDocument/2006/relationships/slideLayout" Target="../slideLayouts/slideLayout4.xml"/><Relationship Id="rId4" Type="http://schemas.openxmlformats.org/officeDocument/2006/relationships/hyperlink" Target="https://www.snappr.co/photo-analyz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539552" y="332656"/>
            <a:ext cx="7601441" cy="430887"/>
          </a:xfrm>
        </p:spPr>
        <p:txBody>
          <a:bodyPr>
            <a:noAutofit/>
          </a:bodyPr>
          <a:lstStyle/>
          <a:p>
            <a:r>
              <a:rPr lang="en-US" sz="3200" b="1" dirty="0">
                <a:solidFill>
                  <a:srgbClr val="3861AA"/>
                </a:solidFill>
                <a:latin typeface="Calibri" pitchFamily="34" charset="0"/>
                <a:cs typeface="Calibri" pitchFamily="34" charset="0"/>
              </a:rPr>
              <a:t>Swiss Tips &amp; Tricks</a:t>
            </a:r>
          </a:p>
        </p:txBody>
      </p:sp>
      <p:sp>
        <p:nvSpPr>
          <p:cNvPr id="5" name="Rectangle 3"/>
          <p:cNvSpPr>
            <a:spLocks noGrp="1" noChangeArrowheads="1"/>
          </p:cNvSpPr>
          <p:nvPr>
            <p:ph idx="4294967295"/>
          </p:nvPr>
        </p:nvSpPr>
        <p:spPr>
          <a:xfrm>
            <a:off x="331085" y="1155135"/>
            <a:ext cx="8633403" cy="4650129"/>
          </a:xfrm>
        </p:spPr>
        <p:txBody>
          <a:bodyPr>
            <a:normAutofit fontScale="85000" lnSpcReduction="20000"/>
          </a:bodyPr>
          <a:lstStyle/>
          <a:p>
            <a:pPr marL="342900" indent="-342900">
              <a:buClrTx/>
              <a:buSzPct val="125000"/>
            </a:pPr>
            <a:r>
              <a:rPr lang="en-US" sz="2100" dirty="0">
                <a:solidFill>
                  <a:srgbClr val="000000"/>
                </a:solidFill>
              </a:rPr>
              <a:t>Photo. To add or not to add in the CV? In Switzerland they are welcomed but it remains your choice. Whatever it is…Be professional.</a:t>
            </a:r>
          </a:p>
          <a:p>
            <a:pPr marL="342900" indent="-342900">
              <a:buClrTx/>
              <a:buSzPct val="125000"/>
              <a:buFont typeface="HP Simplified" pitchFamily="34" charset="0"/>
              <a:buChar char="•"/>
            </a:pPr>
            <a:endParaRPr lang="en-US" sz="2100" dirty="0">
              <a:solidFill>
                <a:srgbClr val="000000"/>
              </a:solidFill>
            </a:endParaRPr>
          </a:p>
          <a:p>
            <a:pPr marL="342900" indent="-342900">
              <a:buClrTx/>
              <a:buSzPct val="125000"/>
              <a:buFont typeface="HP Simplified" pitchFamily="34" charset="0"/>
              <a:buChar char="•"/>
            </a:pPr>
            <a:r>
              <a:rPr lang="fr-CH" sz="2100" dirty="0">
                <a:solidFill>
                  <a:srgbClr val="000000"/>
                </a:solidFill>
              </a:rPr>
              <a:t>Practice </a:t>
            </a:r>
            <a:r>
              <a:rPr lang="en-GB" sz="2100" dirty="0">
                <a:solidFill>
                  <a:srgbClr val="000000"/>
                </a:solidFill>
              </a:rPr>
              <a:t>proactive networking. Get to know your local expat groups, mingle after work and meet their Swiss friends, and casually inquire as to where other expats might work.</a:t>
            </a:r>
          </a:p>
          <a:p>
            <a:pPr marL="342900" indent="-342900">
              <a:buClrTx/>
              <a:buSzPct val="125000"/>
              <a:buFont typeface="HP Simplified" pitchFamily="34" charset="0"/>
              <a:buChar char="•"/>
            </a:pPr>
            <a:endParaRPr lang="en-US" sz="2100" dirty="0">
              <a:solidFill>
                <a:srgbClr val="000000"/>
              </a:solidFill>
            </a:endParaRPr>
          </a:p>
          <a:p>
            <a:pPr marL="342900" indent="-342900">
              <a:buClrTx/>
              <a:buSzPct val="125000"/>
              <a:buFont typeface="HP Simplified" pitchFamily="34" charset="0"/>
              <a:buChar char="•"/>
            </a:pPr>
            <a:r>
              <a:rPr lang="en-GB" sz="2100" dirty="0">
                <a:solidFill>
                  <a:srgbClr val="000000"/>
                </a:solidFill>
              </a:rPr>
              <a:t>You will be expected to submit a letter of recommendation from your previous employer, so make sure to include it with your initial application.</a:t>
            </a:r>
          </a:p>
          <a:p>
            <a:pPr marL="342900" indent="-342900">
              <a:buClrTx/>
              <a:buSzPct val="125000"/>
              <a:buFont typeface="HP Simplified" pitchFamily="34" charset="0"/>
              <a:buChar char="•"/>
            </a:pPr>
            <a:endParaRPr lang="en-GB" sz="2100" dirty="0">
              <a:solidFill>
                <a:srgbClr val="000000"/>
              </a:solidFill>
            </a:endParaRPr>
          </a:p>
          <a:p>
            <a:pPr marL="342900" indent="-342900">
              <a:buClrTx/>
              <a:buSzPct val="125000"/>
              <a:buFont typeface="HP Simplified" pitchFamily="34" charset="0"/>
              <a:buChar char="•"/>
            </a:pPr>
            <a:r>
              <a:rPr lang="en-GB" sz="2100" dirty="0">
                <a:solidFill>
                  <a:srgbClr val="000000"/>
                </a:solidFill>
              </a:rPr>
              <a:t>A majority of jobs requiring English skills will be listed on websites or can be found through job agencies.</a:t>
            </a:r>
          </a:p>
          <a:p>
            <a:pPr marL="0" indent="0">
              <a:buClrTx/>
              <a:buSzPct val="125000"/>
              <a:buNone/>
            </a:pPr>
            <a:endParaRPr lang="en-GB" sz="2100" dirty="0">
              <a:solidFill>
                <a:srgbClr val="000000"/>
              </a:solidFill>
            </a:endParaRPr>
          </a:p>
          <a:p>
            <a:pPr marL="342900" indent="-342900">
              <a:buClrTx/>
              <a:buSzPct val="125000"/>
              <a:buFont typeface="HP Simplified" pitchFamily="34" charset="0"/>
              <a:buChar char="•"/>
            </a:pPr>
            <a:r>
              <a:rPr lang="en-GB" sz="2100" dirty="0">
                <a:solidFill>
                  <a:srgbClr val="000000"/>
                </a:solidFill>
              </a:rPr>
              <a:t>Many companies in Switzerland have an English language policy. Make a list, it will help you to know better the local job market and to focus your search.</a:t>
            </a:r>
          </a:p>
          <a:p>
            <a:pPr marL="342900" indent="-342900">
              <a:buClrTx/>
              <a:buSzPct val="125000"/>
              <a:buFont typeface="HP Simplified" pitchFamily="34" charset="0"/>
              <a:buChar char="•"/>
            </a:pPr>
            <a:endParaRPr lang="en-GB" sz="2100" dirty="0">
              <a:solidFill>
                <a:schemeClr val="accent6">
                  <a:lumMod val="50000"/>
                </a:schemeClr>
              </a:solidFill>
            </a:endParaRPr>
          </a:p>
          <a:p>
            <a:pPr marL="342900" indent="-342900">
              <a:buClrTx/>
              <a:buSzPct val="125000"/>
              <a:buFont typeface="HP Simplified" pitchFamily="34" charset="0"/>
              <a:buChar char="•"/>
            </a:pPr>
            <a:r>
              <a:rPr lang="en-US" sz="2100" dirty="0">
                <a:solidFill>
                  <a:srgbClr val="000000"/>
                </a:solidFill>
              </a:rPr>
              <a:t>Swiss employers usually ask for references. Don’t add reference details in your resume, you can underline “references upon request”.</a:t>
            </a:r>
            <a:endParaRPr lang="en-US" sz="2100" dirty="0">
              <a:solidFill>
                <a:schemeClr val="accent6">
                  <a:lumMod val="50000"/>
                </a:schemeClr>
              </a:solidFill>
            </a:endParaRPr>
          </a:p>
          <a:p>
            <a:pPr>
              <a:buClrTx/>
              <a:buFont typeface="Wingdings" pitchFamily="2" charset="2"/>
              <a:buNone/>
            </a:pPr>
            <a:endParaRPr lang="en-US" sz="1400" dirty="0"/>
          </a:p>
        </p:txBody>
      </p:sp>
      <p:pic>
        <p:nvPicPr>
          <p:cNvPr id="3" name="Picture 2">
            <a:extLst>
              <a:ext uri="{FF2B5EF4-FFF2-40B4-BE49-F238E27FC236}">
                <a16:creationId xmlns:a16="http://schemas.microsoft.com/office/drawing/2014/main" id="{ECA6038A-BC3F-8153-E9EE-BF4EDB30CC13}"/>
              </a:ext>
            </a:extLst>
          </p:cNvPr>
          <p:cNvPicPr>
            <a:picLocks noChangeAspect="1"/>
          </p:cNvPicPr>
          <p:nvPr/>
        </p:nvPicPr>
        <p:blipFill>
          <a:blip r:embed="rId3">
            <a:alphaModFix amt="35000"/>
          </a:blip>
          <a:stretch>
            <a:fillRect/>
          </a:stretch>
        </p:blipFill>
        <p:spPr>
          <a:xfrm>
            <a:off x="6084168" y="115366"/>
            <a:ext cx="1940438" cy="1039769"/>
          </a:xfrm>
          <a:prstGeom prst="rect">
            <a:avLst/>
          </a:prstGeom>
        </p:spPr>
      </p:pic>
    </p:spTree>
    <p:extLst>
      <p:ext uri="{BB962C8B-B14F-4D97-AF65-F5344CB8AC3E}">
        <p14:creationId xmlns:p14="http://schemas.microsoft.com/office/powerpoint/2010/main" val="36409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creen Recording 3">
            <a:hlinkClick r:id="" action="ppaction://media"/>
            <a:extLst>
              <a:ext uri="{FF2B5EF4-FFF2-40B4-BE49-F238E27FC236}">
                <a16:creationId xmlns:a16="http://schemas.microsoft.com/office/drawing/2014/main" id="{DD9B7153-C5C2-F479-9530-D65871BBA1D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91680" y="0"/>
            <a:ext cx="6684963" cy="6858000"/>
          </a:xfrm>
          <a:prstGeom prst="rect">
            <a:avLst/>
          </a:prstGeom>
        </p:spPr>
      </p:pic>
      <p:sp>
        <p:nvSpPr>
          <p:cNvPr id="13" name="Title 1">
            <a:extLst>
              <a:ext uri="{FF2B5EF4-FFF2-40B4-BE49-F238E27FC236}">
                <a16:creationId xmlns:a16="http://schemas.microsoft.com/office/drawing/2014/main" id="{72A4DE4C-548F-113B-D706-38D1DFFD5690}"/>
              </a:ext>
            </a:extLst>
          </p:cNvPr>
          <p:cNvSpPr>
            <a:spLocks noGrp="1"/>
          </p:cNvSpPr>
          <p:nvPr>
            <p:ph type="title"/>
          </p:nvPr>
        </p:nvSpPr>
        <p:spPr>
          <a:xfrm>
            <a:off x="388518" y="610307"/>
            <a:ext cx="8366964" cy="705332"/>
          </a:xfrm>
        </p:spPr>
        <p:txBody>
          <a:bodyPr>
            <a:noAutofit/>
          </a:bodyPr>
          <a:lstStyle/>
          <a:p>
            <a:r>
              <a:rPr lang="fr-CH" sz="3500" b="1" dirty="0">
                <a:solidFill>
                  <a:srgbClr val="7030A0"/>
                </a:solidFill>
                <a:latin typeface="Calibri" panose="020F0502020204030204" pitchFamily="34" charset="0"/>
                <a:cs typeface="Calibri" panose="020F0502020204030204" pitchFamily="34" charset="0"/>
              </a:rPr>
              <a:t>Are </a:t>
            </a:r>
            <a:r>
              <a:rPr lang="fr-CH" sz="3500" b="1" dirty="0" err="1">
                <a:solidFill>
                  <a:srgbClr val="7030A0"/>
                </a:solidFill>
                <a:latin typeface="Calibri" panose="020F0502020204030204" pitchFamily="34" charset="0"/>
                <a:cs typeface="Calibri" panose="020F0502020204030204" pitchFamily="34" charset="0"/>
              </a:rPr>
              <a:t>you</a:t>
            </a:r>
            <a:r>
              <a:rPr lang="fr-CH" sz="3500" b="1" dirty="0">
                <a:solidFill>
                  <a:srgbClr val="7030A0"/>
                </a:solidFill>
                <a:latin typeface="Calibri" panose="020F0502020204030204" pitchFamily="34" charset="0"/>
                <a:cs typeface="Calibri" panose="020F0502020204030204" pitchFamily="34" charset="0"/>
              </a:rPr>
              <a:t> </a:t>
            </a:r>
            <a:br>
              <a:rPr lang="fr-CH" sz="3500" b="1" dirty="0">
                <a:solidFill>
                  <a:srgbClr val="7030A0"/>
                </a:solidFill>
                <a:latin typeface="Calibri" panose="020F0502020204030204" pitchFamily="34" charset="0"/>
                <a:cs typeface="Calibri" panose="020F0502020204030204" pitchFamily="34" charset="0"/>
              </a:rPr>
            </a:br>
            <a:r>
              <a:rPr lang="fr-CH" sz="3200" b="1" dirty="0" err="1">
                <a:solidFill>
                  <a:srgbClr val="3861AA"/>
                </a:solidFill>
                <a:latin typeface="Calibri" pitchFamily="34" charset="0"/>
                <a:cs typeface="Calibri" pitchFamily="34" charset="0"/>
              </a:rPr>
              <a:t>Linked-In</a:t>
            </a:r>
            <a:r>
              <a:rPr lang="fr-CH" sz="3500" b="1" dirty="0">
                <a:solidFill>
                  <a:srgbClr val="7030A0"/>
                </a:solidFill>
                <a:latin typeface="Calibri" panose="020F0502020204030204" pitchFamily="34" charset="0"/>
                <a:cs typeface="Calibri" panose="020F0502020204030204" pitchFamily="34" charset="0"/>
              </a:rPr>
              <a:t>?</a:t>
            </a:r>
            <a:endParaRPr lang="en-GB" sz="3500" b="1" dirty="0">
              <a:solidFill>
                <a:srgbClr val="7030A0"/>
              </a:solidFill>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8E35D788-ABC0-6D3B-0A58-9CA73822EE31}"/>
              </a:ext>
            </a:extLst>
          </p:cNvPr>
          <p:cNvPicPr>
            <a:picLocks noChangeAspect="1"/>
          </p:cNvPicPr>
          <p:nvPr/>
        </p:nvPicPr>
        <p:blipFill>
          <a:blip r:embed="rId5"/>
          <a:stretch>
            <a:fillRect/>
          </a:stretch>
        </p:blipFill>
        <p:spPr>
          <a:xfrm>
            <a:off x="2141982" y="1412776"/>
            <a:ext cx="4717180" cy="2675904"/>
          </a:xfrm>
          <a:prstGeom prst="rect">
            <a:avLst/>
          </a:prstGeom>
        </p:spPr>
      </p:pic>
      <p:pic>
        <p:nvPicPr>
          <p:cNvPr id="15" name="Picture 14">
            <a:extLst>
              <a:ext uri="{FF2B5EF4-FFF2-40B4-BE49-F238E27FC236}">
                <a16:creationId xmlns:a16="http://schemas.microsoft.com/office/drawing/2014/main" id="{53597624-F1C0-FAD1-E2C1-347DCC07FDDF}"/>
              </a:ext>
            </a:extLst>
          </p:cNvPr>
          <p:cNvPicPr>
            <a:picLocks noChangeAspect="1"/>
          </p:cNvPicPr>
          <p:nvPr/>
        </p:nvPicPr>
        <p:blipFill>
          <a:blip r:embed="rId6"/>
          <a:stretch>
            <a:fillRect/>
          </a:stretch>
        </p:blipFill>
        <p:spPr>
          <a:xfrm>
            <a:off x="2141982" y="4282954"/>
            <a:ext cx="4717180" cy="1078964"/>
          </a:xfrm>
          <a:prstGeom prst="rect">
            <a:avLst/>
          </a:prstGeom>
        </p:spPr>
      </p:pic>
    </p:spTree>
    <p:extLst>
      <p:ext uri="{BB962C8B-B14F-4D97-AF65-F5344CB8AC3E}">
        <p14:creationId xmlns:p14="http://schemas.microsoft.com/office/powerpoint/2010/main" val="324499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ECAFCE-93D0-543E-070D-6E41FAAEBD35}"/>
              </a:ext>
            </a:extLst>
          </p:cNvPr>
          <p:cNvSpPr txBox="1">
            <a:spLocks/>
          </p:cNvSpPr>
          <p:nvPr/>
        </p:nvSpPr>
        <p:spPr>
          <a:xfrm>
            <a:off x="2969335" y="4771783"/>
            <a:ext cx="2133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7" name="Title 1">
            <a:extLst>
              <a:ext uri="{FF2B5EF4-FFF2-40B4-BE49-F238E27FC236}">
                <a16:creationId xmlns:a16="http://schemas.microsoft.com/office/drawing/2014/main" id="{C02D226D-F1ED-ED9F-91B8-E23592E5D62C}"/>
              </a:ext>
            </a:extLst>
          </p:cNvPr>
          <p:cNvSpPr>
            <a:spLocks noGrp="1"/>
          </p:cNvSpPr>
          <p:nvPr>
            <p:ph type="title"/>
          </p:nvPr>
        </p:nvSpPr>
        <p:spPr>
          <a:xfrm>
            <a:off x="481383" y="769876"/>
            <a:ext cx="8366964" cy="705332"/>
          </a:xfrm>
        </p:spPr>
        <p:txBody>
          <a:bodyPr>
            <a:noAutofit/>
          </a:bodyPr>
          <a:lstStyle/>
          <a:p>
            <a:r>
              <a:rPr lang="en-GB" sz="3200" b="1" dirty="0">
                <a:solidFill>
                  <a:srgbClr val="7030A0"/>
                </a:solidFill>
                <a:latin typeface="Calibri" panose="020F0502020204030204" pitchFamily="34" charset="0"/>
                <a:cs typeface="Calibri" panose="020F0502020204030204" pitchFamily="34" charset="0"/>
              </a:rPr>
              <a:t>Social Media Dos and Don’ts </a:t>
            </a:r>
            <a:br>
              <a:rPr lang="en-GB" sz="3200" b="1" dirty="0">
                <a:solidFill>
                  <a:srgbClr val="7030A0"/>
                </a:solidFill>
                <a:latin typeface="Calibri" panose="020F0502020204030204" pitchFamily="34" charset="0"/>
                <a:cs typeface="Calibri" panose="020F0502020204030204" pitchFamily="34" charset="0"/>
              </a:rPr>
            </a:br>
            <a:r>
              <a:rPr lang="en-GB" sz="3200" b="1" dirty="0">
                <a:solidFill>
                  <a:srgbClr val="7030A0"/>
                </a:solidFill>
                <a:latin typeface="Calibri" panose="020F0502020204030204" pitchFamily="34" charset="0"/>
                <a:cs typeface="Calibri" panose="020F0502020204030204" pitchFamily="34" charset="0"/>
              </a:rPr>
              <a:t>During a Job Search</a:t>
            </a:r>
            <a:br>
              <a:rPr lang="en-GB" sz="3200" b="1" dirty="0">
                <a:latin typeface="Calibri" panose="020F0502020204030204" pitchFamily="34" charset="0"/>
                <a:cs typeface="Calibri" panose="020F0502020204030204" pitchFamily="34" charset="0"/>
              </a:rPr>
            </a:br>
            <a:endParaRPr lang="en-GB" sz="3200" b="1" dirty="0">
              <a:solidFill>
                <a:srgbClr val="7030A0"/>
              </a:solidFill>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8CDB21FC-A51E-D8F5-1279-9102FCBF857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8467" r="48344" b="65771"/>
          <a:stretch/>
        </p:blipFill>
        <p:spPr>
          <a:xfrm>
            <a:off x="6661094" y="956014"/>
            <a:ext cx="2470269" cy="2529085"/>
          </a:xfrm>
          <a:prstGeom prst="rect">
            <a:avLst/>
          </a:prstGeom>
        </p:spPr>
      </p:pic>
      <p:sp>
        <p:nvSpPr>
          <p:cNvPr id="9" name="TextBox 8">
            <a:extLst>
              <a:ext uri="{FF2B5EF4-FFF2-40B4-BE49-F238E27FC236}">
                <a16:creationId xmlns:a16="http://schemas.microsoft.com/office/drawing/2014/main" id="{31AAAAC1-90FA-789D-0B65-87D637DDD469}"/>
              </a:ext>
            </a:extLst>
          </p:cNvPr>
          <p:cNvSpPr txBox="1"/>
          <p:nvPr/>
        </p:nvSpPr>
        <p:spPr>
          <a:xfrm rot="21199032">
            <a:off x="7024145" y="1546125"/>
            <a:ext cx="1744167" cy="1477328"/>
          </a:xfrm>
          <a:prstGeom prst="rect">
            <a:avLst/>
          </a:prstGeom>
          <a:noFill/>
        </p:spPr>
        <p:txBody>
          <a:bodyPr wrap="square" rtlCol="0">
            <a:spAutoFit/>
          </a:bodyPr>
          <a:lstStyle/>
          <a:p>
            <a:r>
              <a:rPr lang="nl-BE" dirty="0">
                <a:solidFill>
                  <a:srgbClr val="009999"/>
                </a:solidFill>
                <a:latin typeface="Calibri Light" panose="020F0302020204030204" pitchFamily="34" charset="0"/>
                <a:cs typeface="Calibri Light" panose="020F0302020204030204" pitchFamily="34" charset="0"/>
              </a:rPr>
              <a:t>It would take </a:t>
            </a:r>
            <a:r>
              <a:rPr lang="nl-BE" b="1" dirty="0">
                <a:solidFill>
                  <a:srgbClr val="009999"/>
                </a:solidFill>
                <a:latin typeface="Calibri" panose="020F0502020204030204" pitchFamily="34" charset="0"/>
                <a:cs typeface="Calibri" panose="020F0502020204030204" pitchFamily="34" charset="0"/>
              </a:rPr>
              <a:t>300</a:t>
            </a:r>
            <a:r>
              <a:rPr lang="nl-BE" dirty="0">
                <a:solidFill>
                  <a:srgbClr val="009999"/>
                </a:solidFill>
                <a:latin typeface="Calibri Light" panose="020F0302020204030204" pitchFamily="34" charset="0"/>
                <a:cs typeface="Calibri Light" panose="020F0302020204030204" pitchFamily="34" charset="0"/>
              </a:rPr>
              <a:t> views to get a job offer: </a:t>
            </a:r>
            <a:br>
              <a:rPr lang="nl-BE" dirty="0">
                <a:solidFill>
                  <a:srgbClr val="009999"/>
                </a:solidFill>
                <a:latin typeface="Calibri Light" panose="020F0302020204030204" pitchFamily="34" charset="0"/>
                <a:cs typeface="Calibri Light" panose="020F0302020204030204" pitchFamily="34" charset="0"/>
              </a:rPr>
            </a:br>
            <a:r>
              <a:rPr lang="nl-BE" dirty="0">
                <a:solidFill>
                  <a:srgbClr val="009999"/>
                </a:solidFill>
                <a:latin typeface="Calibri Light" panose="020F0302020204030204" pitchFamily="34" charset="0"/>
                <a:cs typeface="Calibri Light" panose="020F0302020204030204" pitchFamily="34" charset="0"/>
              </a:rPr>
              <a:t>Aim for </a:t>
            </a:r>
            <a:r>
              <a:rPr lang="nl-BE" b="1" dirty="0">
                <a:solidFill>
                  <a:srgbClr val="009999"/>
                </a:solidFill>
                <a:latin typeface="Calibri" panose="020F0502020204030204" pitchFamily="34" charset="0"/>
                <a:cs typeface="Calibri" panose="020F0502020204030204" pitchFamily="34" charset="0"/>
              </a:rPr>
              <a:t>3-5 </a:t>
            </a:r>
            <a:r>
              <a:rPr lang="nl-BE" dirty="0">
                <a:solidFill>
                  <a:srgbClr val="009999"/>
                </a:solidFill>
                <a:latin typeface="Calibri Light" panose="020F0302020204030204" pitchFamily="34" charset="0"/>
                <a:cs typeface="Calibri Light" panose="020F0302020204030204" pitchFamily="34" charset="0"/>
              </a:rPr>
              <a:t>views per day</a:t>
            </a:r>
            <a:endParaRPr lang="en-US" dirty="0">
              <a:solidFill>
                <a:srgbClr val="009999"/>
              </a:solidFill>
            </a:endParaRPr>
          </a:p>
        </p:txBody>
      </p:sp>
      <p:sp>
        <p:nvSpPr>
          <p:cNvPr id="10" name="Content Placeholder 2">
            <a:extLst>
              <a:ext uri="{FF2B5EF4-FFF2-40B4-BE49-F238E27FC236}">
                <a16:creationId xmlns:a16="http://schemas.microsoft.com/office/drawing/2014/main" id="{480820BD-7793-6BEC-F0D7-16174CBD1ED7}"/>
              </a:ext>
            </a:extLst>
          </p:cNvPr>
          <p:cNvSpPr>
            <a:spLocks noGrp="1"/>
          </p:cNvSpPr>
          <p:nvPr>
            <p:ph idx="1"/>
          </p:nvPr>
        </p:nvSpPr>
        <p:spPr>
          <a:xfrm>
            <a:off x="755576" y="2029469"/>
            <a:ext cx="7749540" cy="3262246"/>
          </a:xfrm>
        </p:spPr>
        <p:txBody>
          <a:bodyPr>
            <a:noAutofit/>
          </a:bodyPr>
          <a:lstStyle/>
          <a:p>
            <a:pPr marL="36576" indent="0">
              <a:buNone/>
            </a:pPr>
            <a:r>
              <a:rPr lang="en-GB" sz="2000" dirty="0">
                <a:solidFill>
                  <a:srgbClr val="00B050"/>
                </a:solidFill>
                <a:sym typeface="Wingdings" panose="05000000000000000000" pitchFamily="2" charset="2"/>
              </a:rPr>
              <a:t></a:t>
            </a:r>
            <a:r>
              <a:rPr lang="en-GB" sz="2000" dirty="0">
                <a:sym typeface="Wingdings" panose="05000000000000000000" pitchFamily="2" charset="2"/>
              </a:rPr>
              <a:t> </a:t>
            </a:r>
            <a:r>
              <a:rPr lang="en-GB" sz="2000" dirty="0"/>
              <a:t>Do create an Online Presence</a:t>
            </a:r>
          </a:p>
          <a:p>
            <a:pPr marL="36576" indent="0">
              <a:buNone/>
            </a:pPr>
            <a:r>
              <a:rPr lang="en-GB" sz="2000" dirty="0">
                <a:solidFill>
                  <a:srgbClr val="00B050"/>
                </a:solidFill>
                <a:sym typeface="Wingdings" panose="05000000000000000000" pitchFamily="2" charset="2"/>
              </a:rPr>
              <a:t> </a:t>
            </a:r>
            <a:r>
              <a:rPr lang="en-GB" sz="2000" dirty="0"/>
              <a:t>Do be consistent</a:t>
            </a:r>
          </a:p>
          <a:p>
            <a:pPr marL="36576" indent="0">
              <a:buNone/>
            </a:pPr>
            <a:r>
              <a:rPr lang="en-GB" sz="2000" dirty="0">
                <a:solidFill>
                  <a:srgbClr val="FF0000"/>
                </a:solidFill>
                <a:sym typeface="Wingdings" panose="05000000000000000000" pitchFamily="2" charset="2"/>
              </a:rPr>
              <a:t></a:t>
            </a:r>
            <a:r>
              <a:rPr lang="en-GB" sz="2000" dirty="0">
                <a:sym typeface="Wingdings" panose="05000000000000000000" pitchFamily="2" charset="2"/>
              </a:rPr>
              <a:t> </a:t>
            </a:r>
            <a:r>
              <a:rPr lang="en-GB" sz="2000" dirty="0"/>
              <a:t>Don't forget your Facebook Privacy settings </a:t>
            </a:r>
          </a:p>
          <a:p>
            <a:pPr marL="36576" indent="0">
              <a:buNone/>
            </a:pPr>
            <a:r>
              <a:rPr lang="en-GB" sz="2000" dirty="0">
                <a:solidFill>
                  <a:srgbClr val="00B050"/>
                </a:solidFill>
                <a:sym typeface="Wingdings" panose="05000000000000000000" pitchFamily="2" charset="2"/>
              </a:rPr>
              <a:t> </a:t>
            </a:r>
            <a:r>
              <a:rPr lang="en-GB" sz="2000" dirty="0"/>
              <a:t>Do Google your name and check what's online  </a:t>
            </a:r>
          </a:p>
          <a:p>
            <a:pPr marL="36576" indent="0">
              <a:buNone/>
            </a:pPr>
            <a:r>
              <a:rPr lang="en-GB" sz="2000" dirty="0">
                <a:solidFill>
                  <a:srgbClr val="00B050"/>
                </a:solidFill>
                <a:sym typeface="Wingdings" panose="05000000000000000000" pitchFamily="2" charset="2"/>
              </a:rPr>
              <a:t> </a:t>
            </a:r>
            <a:r>
              <a:rPr lang="en-GB" sz="2000" dirty="0"/>
              <a:t>Do be careful what you Tweet  </a:t>
            </a:r>
          </a:p>
          <a:p>
            <a:pPr marL="36576" indent="0">
              <a:buNone/>
            </a:pPr>
            <a:r>
              <a:rPr lang="en-GB" sz="2000" dirty="0">
                <a:solidFill>
                  <a:srgbClr val="00B050"/>
                </a:solidFill>
                <a:sym typeface="Wingdings" panose="05000000000000000000" pitchFamily="2" charset="2"/>
              </a:rPr>
              <a:t> </a:t>
            </a:r>
            <a:r>
              <a:rPr lang="en-GB" sz="2000" dirty="0"/>
              <a:t>Do network before you need to</a:t>
            </a:r>
          </a:p>
          <a:p>
            <a:pPr marL="36576" indent="0">
              <a:buNone/>
            </a:pPr>
            <a:r>
              <a:rPr lang="en-GB" sz="2000" dirty="0">
                <a:solidFill>
                  <a:srgbClr val="00B050"/>
                </a:solidFill>
                <a:sym typeface="Wingdings" panose="05000000000000000000" pitchFamily="2" charset="2"/>
              </a:rPr>
              <a:t> </a:t>
            </a:r>
            <a:r>
              <a:rPr lang="en-GB" sz="2000" dirty="0"/>
              <a:t>Do give to get</a:t>
            </a:r>
          </a:p>
          <a:p>
            <a:pPr marL="36576" indent="0">
              <a:buNone/>
            </a:pPr>
            <a:r>
              <a:rPr lang="en-GB" sz="2000" dirty="0">
                <a:solidFill>
                  <a:srgbClr val="FF0000"/>
                </a:solidFill>
                <a:sym typeface="Wingdings" panose="05000000000000000000" pitchFamily="2" charset="2"/>
              </a:rPr>
              <a:t> </a:t>
            </a:r>
            <a:r>
              <a:rPr lang="en-GB" sz="2000" dirty="0"/>
              <a:t>Don't spend time online on your boss's dime</a:t>
            </a:r>
          </a:p>
        </p:txBody>
      </p:sp>
    </p:spTree>
    <p:extLst>
      <p:ext uri="{BB962C8B-B14F-4D97-AF65-F5344CB8AC3E}">
        <p14:creationId xmlns:p14="http://schemas.microsoft.com/office/powerpoint/2010/main" val="41708473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animEffect transition="in" filter="fade">
                                      <p:cBhvr>
                                        <p:cTn id="16" dur="500"/>
                                        <p:tgtEl>
                                          <p:spTgt spid="10">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Effect transition="in" filter="fade">
                                      <p:cBhvr>
                                        <p:cTn id="19" dur="500"/>
                                        <p:tgtEl>
                                          <p:spTgt spid="10">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fade">
                                      <p:cBhvr>
                                        <p:cTn id="22" dur="500"/>
                                        <p:tgtEl>
                                          <p:spTgt spid="10">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xEl>
                                              <p:pRg st="5" end="5"/>
                                            </p:txEl>
                                          </p:spTgt>
                                        </p:tgtEl>
                                        <p:attrNameLst>
                                          <p:attrName>style.visibility</p:attrName>
                                        </p:attrNameLst>
                                      </p:cBhvr>
                                      <p:to>
                                        <p:strVal val="visible"/>
                                      </p:to>
                                    </p:set>
                                    <p:animEffect transition="in" filter="fade">
                                      <p:cBhvr>
                                        <p:cTn id="25" dur="500"/>
                                        <p:tgtEl>
                                          <p:spTgt spid="10">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xEl>
                                              <p:pRg st="6" end="6"/>
                                            </p:txEl>
                                          </p:spTgt>
                                        </p:tgtEl>
                                        <p:attrNameLst>
                                          <p:attrName>style.visibility</p:attrName>
                                        </p:attrNameLst>
                                      </p:cBhvr>
                                      <p:to>
                                        <p:strVal val="visible"/>
                                      </p:to>
                                    </p:set>
                                    <p:animEffect transition="in" filter="fade">
                                      <p:cBhvr>
                                        <p:cTn id="28" dur="500"/>
                                        <p:tgtEl>
                                          <p:spTgt spid="10">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animEffect transition="in" filter="fade">
                                      <p:cBhvr>
                                        <p:cTn id="31" dur="500"/>
                                        <p:tgtEl>
                                          <p:spTgt spid="10">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5" y="620688"/>
            <a:ext cx="5233086" cy="523220"/>
          </a:xfrm>
          <a:prstGeom prst="rect">
            <a:avLst/>
          </a:prstGeom>
          <a:noFill/>
        </p:spPr>
        <p:txBody>
          <a:bodyPr wrap="square" rtlCol="0">
            <a:spAutoFit/>
          </a:bodyPr>
          <a:lstStyle/>
          <a:p>
            <a:pPr algn="ctr"/>
            <a:r>
              <a:rPr lang="fr-CH" sz="2800" b="1" dirty="0" err="1"/>
              <a:t>Thank</a:t>
            </a:r>
            <a:r>
              <a:rPr lang="fr-CH" sz="2800" b="1" dirty="0"/>
              <a:t> </a:t>
            </a:r>
            <a:r>
              <a:rPr lang="fr-CH" sz="2800" b="1" dirty="0" err="1"/>
              <a:t>you</a:t>
            </a:r>
            <a:r>
              <a:rPr lang="fr-CH" sz="2800" b="1" dirty="0"/>
              <a:t> &amp; good </a:t>
            </a:r>
            <a:r>
              <a:rPr lang="fr-CH" sz="2800" b="1" dirty="0" err="1"/>
              <a:t>luck</a:t>
            </a:r>
            <a:r>
              <a:rPr lang="fr-CH" sz="2800" b="1" dirty="0"/>
              <a:t>! </a:t>
            </a:r>
          </a:p>
        </p:txBody>
      </p:sp>
      <p:pic>
        <p:nvPicPr>
          <p:cNvPr id="3" name="Picture 2"/>
          <p:cNvPicPr>
            <a:picLocks noChangeAspect="1"/>
          </p:cNvPicPr>
          <p:nvPr/>
        </p:nvPicPr>
        <p:blipFill>
          <a:blip r:embed="rId2"/>
          <a:stretch>
            <a:fillRect/>
          </a:stretch>
        </p:blipFill>
        <p:spPr>
          <a:xfrm>
            <a:off x="2541707" y="1412776"/>
            <a:ext cx="3821063" cy="4469212"/>
          </a:xfrm>
          <a:prstGeom prst="rect">
            <a:avLst/>
          </a:prstGeom>
        </p:spPr>
      </p:pic>
      <p:sp>
        <p:nvSpPr>
          <p:cNvPr id="2" name="Rectangle 1"/>
          <p:cNvSpPr/>
          <p:nvPr/>
        </p:nvSpPr>
        <p:spPr>
          <a:xfrm>
            <a:off x="6516216" y="2564904"/>
            <a:ext cx="2448272" cy="954107"/>
          </a:xfrm>
          <a:prstGeom prst="rect">
            <a:avLst/>
          </a:prstGeom>
        </p:spPr>
        <p:txBody>
          <a:bodyPr wrap="square">
            <a:spAutoFit/>
          </a:bodyPr>
          <a:lstStyle/>
          <a:p>
            <a:pPr algn="ctr"/>
            <a:r>
              <a:rPr lang="fr-CH" sz="2800" b="1" dirty="0"/>
              <a:t> </a:t>
            </a:r>
            <a:r>
              <a:rPr lang="fr-CH" sz="2800" b="1" dirty="0" err="1"/>
              <a:t>Any</a:t>
            </a:r>
            <a:r>
              <a:rPr lang="fr-CH" sz="2800" b="1" dirty="0"/>
              <a:t> Questions?</a:t>
            </a:r>
            <a:endParaRPr lang="en-GB" sz="2800" b="1" dirty="0"/>
          </a:p>
        </p:txBody>
      </p:sp>
    </p:spTree>
    <p:extLst>
      <p:ext uri="{BB962C8B-B14F-4D97-AF65-F5344CB8AC3E}">
        <p14:creationId xmlns:p14="http://schemas.microsoft.com/office/powerpoint/2010/main" val="1619765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4C6303A6-5F02-30F8-2211-8DFA3D2815AB}"/>
              </a:ext>
            </a:extLst>
          </p:cNvPr>
          <p:cNvSpPr txBox="1">
            <a:spLocks/>
          </p:cNvSpPr>
          <p:nvPr/>
        </p:nvSpPr>
        <p:spPr>
          <a:xfrm>
            <a:off x="611560" y="1484784"/>
            <a:ext cx="7260293" cy="3545024"/>
          </a:xfrm>
          <a:prstGeom prst="rect">
            <a:avLst/>
          </a:prstGeom>
        </p:spPr>
        <p:txBody>
          <a:bodyPr vert="horz">
            <a:noAutofit/>
          </a:bodyPr>
          <a:lstStyle>
            <a:lvl1pPr marL="0" indent="0" algn="ctr" rtl="0" eaLnBrk="1" latinLnBrk="0" hangingPunct="1">
              <a:spcBef>
                <a:spcPct val="20000"/>
              </a:spcBef>
              <a:buClr>
                <a:schemeClr val="tx1"/>
              </a:buClr>
              <a:buSzPct val="80000"/>
              <a:buFont typeface="Arial"/>
              <a:buNone/>
              <a:defRPr kumimoji="0" sz="1800" kern="1200">
                <a:solidFill>
                  <a:schemeClr val="tx1"/>
                </a:solidFill>
                <a:latin typeface="Calibri Light" panose="020F0302020204030204" pitchFamily="34" charset="0"/>
                <a:ea typeface="+mn-ea"/>
                <a:cs typeface="Calibri Light" panose="020F0302020204030204" pitchFamily="34" charset="0"/>
              </a:defRPr>
            </a:lvl1pPr>
            <a:lvl2pPr marL="342900" indent="0" algn="ctr" rtl="0" eaLnBrk="1" latinLnBrk="0" hangingPunct="1">
              <a:spcBef>
                <a:spcPct val="20000"/>
              </a:spcBef>
              <a:buClr>
                <a:schemeClr val="tx1"/>
              </a:buClr>
              <a:buSzPct val="90000"/>
              <a:buFont typeface="Arial" panose="020B0604020202020204" pitchFamily="34" charset="0"/>
              <a:buNone/>
              <a:defRPr kumimoji="0" sz="1500" kern="1200">
                <a:solidFill>
                  <a:schemeClr val="tx1"/>
                </a:solidFill>
                <a:latin typeface="Calibri Light" panose="020F0302020204030204" pitchFamily="34" charset="0"/>
                <a:ea typeface="+mn-ea"/>
                <a:cs typeface="Calibri Light" panose="020F0302020204030204" pitchFamily="34" charset="0"/>
              </a:defRPr>
            </a:lvl2pPr>
            <a:lvl3pPr marL="685800" indent="0" algn="ctr" rtl="0" eaLnBrk="1" latinLnBrk="0" hangingPunct="1">
              <a:spcBef>
                <a:spcPct val="20000"/>
              </a:spcBef>
              <a:buClr>
                <a:schemeClr val="tx1"/>
              </a:buClr>
              <a:buSzPct val="85000"/>
              <a:buFont typeface="Arial"/>
              <a:buNone/>
              <a:defRPr kumimoji="0" sz="1350" kern="1200">
                <a:solidFill>
                  <a:schemeClr val="tx1"/>
                </a:solidFill>
                <a:latin typeface="Calibri Light" panose="020F0302020204030204" pitchFamily="34" charset="0"/>
                <a:ea typeface="+mn-ea"/>
                <a:cs typeface="Calibri Light" panose="020F0302020204030204" pitchFamily="34" charset="0"/>
              </a:defRPr>
            </a:lvl3pPr>
            <a:lvl4pPr marL="1028700" indent="0" algn="ctr" rtl="0" eaLnBrk="1" latinLnBrk="0" hangingPunct="1">
              <a:spcBef>
                <a:spcPct val="20000"/>
              </a:spcBef>
              <a:buClr>
                <a:schemeClr val="tx1"/>
              </a:buClr>
              <a:buSzPct val="90000"/>
              <a:buFont typeface="Arial"/>
              <a:buNone/>
              <a:defRPr kumimoji="0" sz="1200" kern="1200">
                <a:solidFill>
                  <a:schemeClr val="tx1"/>
                </a:solidFill>
                <a:latin typeface="Calibri Light" panose="020F0302020204030204" pitchFamily="34" charset="0"/>
                <a:ea typeface="+mn-ea"/>
                <a:cs typeface="Calibri Light" panose="020F0302020204030204" pitchFamily="34" charset="0"/>
              </a:defRPr>
            </a:lvl4pPr>
            <a:lvl5pPr marL="1371600" indent="0" algn="ctr" rtl="0" eaLnBrk="1" latinLnBrk="0" hangingPunct="1">
              <a:spcBef>
                <a:spcPct val="20000"/>
              </a:spcBef>
              <a:buClr>
                <a:schemeClr val="tx1"/>
              </a:buClr>
              <a:buSzPct val="100000"/>
              <a:buFont typeface="Arial"/>
              <a:buNone/>
              <a:defRPr kumimoji="0" sz="1200" kern="1200">
                <a:solidFill>
                  <a:schemeClr val="tx1"/>
                </a:solidFill>
                <a:latin typeface="Calibri Light" panose="020F0302020204030204" pitchFamily="34" charset="0"/>
                <a:ea typeface="+mn-ea"/>
                <a:cs typeface="Calibri Light" panose="020F0302020204030204" pitchFamily="34" charset="0"/>
              </a:defRPr>
            </a:lvl5pPr>
            <a:lvl6pPr marL="1714500" indent="0" algn="ctr" rtl="0" eaLnBrk="1" latinLnBrk="0" hangingPunct="1">
              <a:spcBef>
                <a:spcPct val="20000"/>
              </a:spcBef>
              <a:buClr>
                <a:schemeClr val="accent5"/>
              </a:buClr>
              <a:buFont typeface="Arial"/>
              <a:buNone/>
              <a:defRPr kumimoji="0" sz="1200" kern="1200" baseline="0">
                <a:solidFill>
                  <a:schemeClr val="tx1"/>
                </a:solidFill>
                <a:latin typeface="+mn-lt"/>
                <a:ea typeface="+mn-ea"/>
                <a:cs typeface="+mn-cs"/>
              </a:defRPr>
            </a:lvl6pPr>
            <a:lvl7pPr marL="2057400" indent="0" algn="ctr" rtl="0" eaLnBrk="1" latinLnBrk="0" hangingPunct="1">
              <a:spcBef>
                <a:spcPct val="20000"/>
              </a:spcBef>
              <a:buClr>
                <a:schemeClr val="accent6"/>
              </a:buClr>
              <a:buSzPct val="100000"/>
              <a:buFont typeface="Arial"/>
              <a:buNone/>
              <a:defRPr kumimoji="0" sz="1200" kern="1200" baseline="0">
                <a:solidFill>
                  <a:schemeClr val="tx1"/>
                </a:solidFill>
                <a:latin typeface="+mn-lt"/>
                <a:ea typeface="+mn-ea"/>
                <a:cs typeface="+mn-cs"/>
              </a:defRPr>
            </a:lvl7pPr>
            <a:lvl8pPr marL="24003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8pPr>
            <a:lvl9pPr marL="27432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9pPr>
          </a:lstStyle>
          <a:p>
            <a:pPr marL="228600" indent="-228600" algn="l">
              <a:buFont typeface="Arial" panose="020B0604020202020204" pitchFamily="34" charset="0"/>
              <a:buChar char="•"/>
            </a:pPr>
            <a:r>
              <a:rPr lang="en-GB" dirty="0">
                <a:latin typeface="+mj-lt"/>
              </a:rPr>
              <a:t>List of </a:t>
            </a:r>
            <a:r>
              <a:rPr lang="en-GB" dirty="0">
                <a:latin typeface="+mj-lt"/>
                <a:hlinkClick r:id="rId2"/>
              </a:rPr>
              <a:t>powerful action verbs </a:t>
            </a:r>
            <a:r>
              <a:rPr lang="en-GB" dirty="0">
                <a:latin typeface="+mj-lt"/>
              </a:rPr>
              <a:t>to add in your Resume</a:t>
            </a:r>
          </a:p>
          <a:p>
            <a:pPr marL="228600" indent="-228600" algn="l">
              <a:buFont typeface="Arial" panose="020B0604020202020204" pitchFamily="34" charset="0"/>
              <a:buChar char="•"/>
            </a:pPr>
            <a:r>
              <a:rPr lang="fr-CH" dirty="0" err="1">
                <a:latin typeface="+mj-lt"/>
              </a:rPr>
              <a:t>Your</a:t>
            </a:r>
            <a:r>
              <a:rPr lang="fr-CH" dirty="0">
                <a:latin typeface="+mj-lt"/>
              </a:rPr>
              <a:t> </a:t>
            </a:r>
            <a:r>
              <a:rPr lang="fr-CH" dirty="0">
                <a:latin typeface="+mj-lt"/>
                <a:hlinkClick r:id="rId3"/>
              </a:rPr>
              <a:t>Job Application Checklist </a:t>
            </a:r>
            <a:r>
              <a:rPr lang="fr-CH" dirty="0">
                <a:latin typeface="+mj-lt"/>
              </a:rPr>
              <a:t>- actions to </a:t>
            </a:r>
            <a:r>
              <a:rPr lang="fr-CH" dirty="0" err="1">
                <a:latin typeface="+mj-lt"/>
              </a:rPr>
              <a:t>be</a:t>
            </a:r>
            <a:r>
              <a:rPr lang="fr-CH" dirty="0">
                <a:latin typeface="+mj-lt"/>
              </a:rPr>
              <a:t> </a:t>
            </a:r>
            <a:r>
              <a:rPr lang="fr-CH" dirty="0" err="1">
                <a:latin typeface="+mj-lt"/>
              </a:rPr>
              <a:t>done</a:t>
            </a:r>
            <a:r>
              <a:rPr lang="fr-CH" dirty="0">
                <a:latin typeface="+mj-lt"/>
              </a:rPr>
              <a:t> </a:t>
            </a:r>
            <a:r>
              <a:rPr lang="fr-CH" dirty="0" err="1">
                <a:latin typeface="+mj-lt"/>
              </a:rPr>
              <a:t>before</a:t>
            </a:r>
            <a:r>
              <a:rPr lang="fr-CH" dirty="0">
                <a:latin typeface="+mj-lt"/>
              </a:rPr>
              <a:t> </a:t>
            </a:r>
            <a:r>
              <a:rPr lang="fr-CH" dirty="0" err="1">
                <a:latin typeface="+mj-lt"/>
              </a:rPr>
              <a:t>submitting</a:t>
            </a:r>
            <a:r>
              <a:rPr lang="fr-CH" dirty="0">
                <a:latin typeface="+mj-lt"/>
              </a:rPr>
              <a:t> </a:t>
            </a:r>
            <a:r>
              <a:rPr lang="fr-CH" dirty="0" err="1">
                <a:latin typeface="+mj-lt"/>
              </a:rPr>
              <a:t>your</a:t>
            </a:r>
            <a:r>
              <a:rPr lang="fr-CH" dirty="0">
                <a:latin typeface="+mj-lt"/>
              </a:rPr>
              <a:t> application</a:t>
            </a:r>
          </a:p>
          <a:p>
            <a:pPr marL="228600" indent="-228600" algn="l">
              <a:buFont typeface="Arial" panose="020B0604020202020204" pitchFamily="34" charset="0"/>
              <a:buChar char="•"/>
            </a:pPr>
            <a:r>
              <a:rPr lang="fr-CH" dirty="0" err="1">
                <a:latin typeface="+mj-lt"/>
              </a:rPr>
              <a:t>Unsure</a:t>
            </a:r>
            <a:r>
              <a:rPr lang="fr-CH" dirty="0">
                <a:latin typeface="+mj-lt"/>
              </a:rPr>
              <a:t> of how «</a:t>
            </a:r>
            <a:r>
              <a:rPr lang="fr-CH" dirty="0" err="1">
                <a:latin typeface="+mj-lt"/>
              </a:rPr>
              <a:t>professional</a:t>
            </a:r>
            <a:r>
              <a:rPr lang="fr-CH" dirty="0">
                <a:latin typeface="+mj-lt"/>
              </a:rPr>
              <a:t>» </a:t>
            </a:r>
            <a:r>
              <a:rPr lang="fr-CH" dirty="0" err="1">
                <a:latin typeface="+mj-lt"/>
              </a:rPr>
              <a:t>your</a:t>
            </a:r>
            <a:r>
              <a:rPr lang="fr-CH" dirty="0">
                <a:latin typeface="+mj-lt"/>
              </a:rPr>
              <a:t> </a:t>
            </a:r>
            <a:r>
              <a:rPr lang="fr-CH" dirty="0" err="1">
                <a:latin typeface="+mj-lt"/>
              </a:rPr>
              <a:t>picture</a:t>
            </a:r>
            <a:r>
              <a:rPr lang="fr-CH" dirty="0">
                <a:latin typeface="+mj-lt"/>
              </a:rPr>
              <a:t> </a:t>
            </a:r>
            <a:r>
              <a:rPr lang="fr-CH" dirty="0" err="1">
                <a:latin typeface="+mj-lt"/>
              </a:rPr>
              <a:t>is</a:t>
            </a:r>
            <a:r>
              <a:rPr lang="fr-CH" dirty="0">
                <a:latin typeface="+mj-lt"/>
              </a:rPr>
              <a:t>? Check </a:t>
            </a:r>
            <a:r>
              <a:rPr lang="fr-CH" dirty="0" err="1">
                <a:latin typeface="+mj-lt"/>
              </a:rPr>
              <a:t>here</a:t>
            </a:r>
            <a:r>
              <a:rPr lang="fr-CH" dirty="0">
                <a:latin typeface="+mj-lt"/>
              </a:rPr>
              <a:t> </a:t>
            </a:r>
            <a:r>
              <a:rPr lang="en-GB" dirty="0">
                <a:latin typeface="+mj-lt"/>
                <a:hlinkClick r:id="rId4"/>
              </a:rPr>
              <a:t>Picture </a:t>
            </a:r>
            <a:r>
              <a:rPr lang="en-GB" dirty="0" err="1">
                <a:latin typeface="+mj-lt"/>
                <a:hlinkClick r:id="rId4"/>
              </a:rPr>
              <a:t>analyzer</a:t>
            </a:r>
            <a:r>
              <a:rPr lang="en-GB" dirty="0">
                <a:latin typeface="+mj-lt"/>
                <a:hlinkClick r:id="rId4"/>
              </a:rPr>
              <a:t> - </a:t>
            </a:r>
            <a:r>
              <a:rPr lang="en-GB" dirty="0" err="1">
                <a:latin typeface="+mj-lt"/>
                <a:hlinkClick r:id="rId4"/>
              </a:rPr>
              <a:t>Linkedin</a:t>
            </a:r>
            <a:endParaRPr lang="en-GB" dirty="0">
              <a:latin typeface="+mj-lt"/>
            </a:endParaRPr>
          </a:p>
          <a:p>
            <a:pPr marL="342900" indent="-342900" algn="l">
              <a:buFont typeface="Arial" panose="020B0604020202020204" pitchFamily="34" charset="0"/>
              <a:buChar char="•"/>
            </a:pPr>
            <a:endParaRPr lang="en-US" sz="2000" dirty="0">
              <a:latin typeface="+mj-lt"/>
            </a:endParaRPr>
          </a:p>
        </p:txBody>
      </p:sp>
      <p:sp>
        <p:nvSpPr>
          <p:cNvPr id="5" name="Title 1">
            <a:extLst>
              <a:ext uri="{FF2B5EF4-FFF2-40B4-BE49-F238E27FC236}">
                <a16:creationId xmlns:a16="http://schemas.microsoft.com/office/drawing/2014/main" id="{A7100ADC-44B0-B553-A61A-4A10502F1773}"/>
              </a:ext>
            </a:extLst>
          </p:cNvPr>
          <p:cNvSpPr txBox="1">
            <a:spLocks/>
          </p:cNvSpPr>
          <p:nvPr/>
        </p:nvSpPr>
        <p:spPr>
          <a:xfrm>
            <a:off x="594161" y="404664"/>
            <a:ext cx="6724973" cy="551917"/>
          </a:xfrm>
          <a:prstGeom prst="rect">
            <a:avLst/>
          </a:prstGeom>
        </p:spPr>
        <p:txBody>
          <a:bodyPr vert="horz" lIns="45720" rIns="45720" anchor="b">
            <a:normAutofit lnSpcReduction="10000"/>
          </a:bodyPr>
          <a:lstStyle>
            <a:lvl1pPr algn="ctr" rtl="0" eaLnBrk="1" latinLnBrk="0" hangingPunct="1">
              <a:spcBef>
                <a:spcPct val="0"/>
              </a:spcBef>
              <a:buNone/>
              <a:defRPr kumimoji="0" sz="4500" kern="1200">
                <a:solidFill>
                  <a:schemeClr val="tx1"/>
                </a:solidFill>
                <a:latin typeface="Calibri Light" panose="020F0302020204030204" pitchFamily="34" charset="0"/>
                <a:ea typeface="+mj-ea"/>
                <a:cs typeface="Calibri Light" panose="020F0302020204030204" pitchFamily="34" charset="0"/>
              </a:defRPr>
            </a:lvl1pPr>
          </a:lstStyle>
          <a:p>
            <a:pPr algn="l"/>
            <a:r>
              <a:rPr lang="fr-CH" sz="3200" b="1" dirty="0" err="1">
                <a:solidFill>
                  <a:srgbClr val="3861AA"/>
                </a:solidFill>
                <a:latin typeface="Calibri" pitchFamily="34" charset="0"/>
                <a:cs typeface="Calibri" pitchFamily="34" charset="0"/>
              </a:rPr>
              <a:t>Additional</a:t>
            </a:r>
            <a:r>
              <a:rPr lang="fr-CH" sz="3200" b="1" dirty="0">
                <a:solidFill>
                  <a:srgbClr val="3861AA"/>
                </a:solidFill>
                <a:latin typeface="Calibri" pitchFamily="34" charset="0"/>
                <a:cs typeface="Calibri" pitchFamily="34" charset="0"/>
              </a:rPr>
              <a:t> </a:t>
            </a:r>
            <a:r>
              <a:rPr lang="fr-CH" sz="3200" b="1" dirty="0" err="1">
                <a:solidFill>
                  <a:srgbClr val="3861AA"/>
                </a:solidFill>
                <a:latin typeface="Calibri" pitchFamily="34" charset="0"/>
                <a:cs typeface="Calibri" pitchFamily="34" charset="0"/>
              </a:rPr>
              <a:t>Resources</a:t>
            </a:r>
            <a:endParaRPr lang="en-GB" sz="3200" b="1" dirty="0">
              <a:solidFill>
                <a:srgbClr val="3861AA"/>
              </a:solidFill>
              <a:latin typeface="Calibri" pitchFamily="34" charset="0"/>
              <a:cs typeface="Calibri" pitchFamily="34" charset="0"/>
            </a:endParaRPr>
          </a:p>
        </p:txBody>
      </p:sp>
    </p:spTree>
    <p:extLst>
      <p:ext uri="{BB962C8B-B14F-4D97-AF65-F5344CB8AC3E}">
        <p14:creationId xmlns:p14="http://schemas.microsoft.com/office/powerpoint/2010/main" val="29817928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56792"/>
            <a:ext cx="8352928" cy="1470025"/>
          </a:xfrm>
        </p:spPr>
        <p:txBody>
          <a:bodyPr>
            <a:noAutofit/>
          </a:bodyPr>
          <a:lstStyle/>
          <a:p>
            <a:r>
              <a:rPr lang="en-GB" sz="7200" dirty="0">
                <a:solidFill>
                  <a:srgbClr val="3861AA"/>
                </a:solidFill>
                <a:latin typeface="Calibri" pitchFamily="34" charset="0"/>
                <a:cs typeface="Calibri" pitchFamily="34" charset="0"/>
              </a:rPr>
              <a:t>Accelerating your CV</a:t>
            </a:r>
            <a:endParaRPr lang="en-GB" sz="1600" dirty="0"/>
          </a:p>
        </p:txBody>
      </p:sp>
      <p:sp>
        <p:nvSpPr>
          <p:cNvPr id="3" name="Subtitle 2"/>
          <p:cNvSpPr>
            <a:spLocks noGrp="1"/>
          </p:cNvSpPr>
          <p:nvPr>
            <p:ph type="subTitle" idx="1"/>
          </p:nvPr>
        </p:nvSpPr>
        <p:spPr>
          <a:xfrm>
            <a:off x="899592" y="3284984"/>
            <a:ext cx="7200800" cy="1752600"/>
          </a:xfrm>
        </p:spPr>
        <p:txBody>
          <a:bodyPr>
            <a:normAutofit fontScale="92500" lnSpcReduction="10000"/>
          </a:bodyPr>
          <a:lstStyle/>
          <a:p>
            <a:r>
              <a:rPr lang="en-GB" sz="4800" dirty="0">
                <a:solidFill>
                  <a:srgbClr val="3861AA"/>
                </a:solidFill>
                <a:latin typeface="Bradley Hand ITC" panose="03070402050302030203" pitchFamily="66" charset="0"/>
                <a:cs typeface="Calibri" pitchFamily="34" charset="0"/>
              </a:rPr>
              <a:t>Tips and Tricks…</a:t>
            </a:r>
            <a:br>
              <a:rPr lang="en-US" sz="4800" dirty="0">
                <a:latin typeface="Bradley Hand ITC" panose="03070402050302030203" pitchFamily="66" charset="0"/>
              </a:rPr>
            </a:br>
            <a:r>
              <a:rPr lang="en-US" sz="4800" dirty="0">
                <a:latin typeface="Bradley Hand ITC" panose="03070402050302030203" pitchFamily="66" charset="0"/>
              </a:rPr>
              <a:t>		…</a:t>
            </a:r>
            <a:r>
              <a:rPr lang="en-US" i="1" dirty="0">
                <a:latin typeface="Calibri" panose="020F0502020204030204" pitchFamily="34" charset="0"/>
                <a:cs typeface="Calibri" panose="020F0502020204030204" pitchFamily="34" charset="0"/>
              </a:rPr>
              <a:t>with a focus on the Swiss job market</a:t>
            </a:r>
            <a:endParaRPr lang="en-GB"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951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C82633FE-A778-0B42-15CD-FD81DFA83C74}"/>
              </a:ext>
            </a:extLst>
          </p:cNvPr>
          <p:cNvPicPr>
            <a:picLocks noGrp="1" noChangeAspect="1"/>
          </p:cNvPicPr>
          <p:nvPr>
            <p:ph idx="1"/>
          </p:nvPr>
        </p:nvPicPr>
        <p:blipFill>
          <a:blip r:embed="rId2"/>
          <a:stretch>
            <a:fillRect/>
          </a:stretch>
        </p:blipFill>
        <p:spPr>
          <a:xfrm>
            <a:off x="2716418" y="1268760"/>
            <a:ext cx="3711164" cy="2621880"/>
          </a:xfrm>
          <a:prstGeom prst="rect">
            <a:avLst/>
          </a:prstGeom>
        </p:spPr>
      </p:pic>
      <p:sp>
        <p:nvSpPr>
          <p:cNvPr id="6" name="TextBox 5">
            <a:extLst>
              <a:ext uri="{FF2B5EF4-FFF2-40B4-BE49-F238E27FC236}">
                <a16:creationId xmlns:a16="http://schemas.microsoft.com/office/drawing/2014/main" id="{F71AE070-BB63-AA40-B6C3-AC9839DA7E31}"/>
              </a:ext>
            </a:extLst>
          </p:cNvPr>
          <p:cNvSpPr txBox="1"/>
          <p:nvPr/>
        </p:nvSpPr>
        <p:spPr>
          <a:xfrm>
            <a:off x="2284370" y="5389025"/>
            <a:ext cx="4572000" cy="276999"/>
          </a:xfrm>
          <a:prstGeom prst="rect">
            <a:avLst/>
          </a:prstGeom>
          <a:noFill/>
        </p:spPr>
        <p:txBody>
          <a:bodyPr wrap="square">
            <a:spAutoFit/>
          </a:bodyPr>
          <a:lstStyle/>
          <a:p>
            <a:pPr algn="ctr"/>
            <a:r>
              <a:rPr lang="en-GB" sz="1200" b="1" dirty="0"/>
              <a:t>https://www.linkedin.com/in/rocioalot/</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24" name="Ink 23">
                <a:extLst>
                  <a:ext uri="{FF2B5EF4-FFF2-40B4-BE49-F238E27FC236}">
                    <a16:creationId xmlns:a16="http://schemas.microsoft.com/office/drawing/2014/main" id="{EE3F7DD8-CF51-A6EC-8A3C-3340A603C6A6}"/>
                  </a:ext>
                </a:extLst>
              </p14:cNvPr>
              <p14:cNvContentPartPr/>
              <p14:nvPr/>
            </p14:nvContentPartPr>
            <p14:xfrm>
              <a:off x="3201290" y="5666024"/>
              <a:ext cx="2738160" cy="52560"/>
            </p14:xfrm>
          </p:contentPart>
        </mc:Choice>
        <mc:Fallback xmlns="">
          <p:pic>
            <p:nvPicPr>
              <p:cNvPr id="24" name="Ink 23">
                <a:extLst>
                  <a:ext uri="{FF2B5EF4-FFF2-40B4-BE49-F238E27FC236}">
                    <a16:creationId xmlns:a16="http://schemas.microsoft.com/office/drawing/2014/main" id="{EE3F7DD8-CF51-A6EC-8A3C-3340A603C6A6}"/>
                  </a:ext>
                </a:extLst>
              </p:cNvPr>
              <p:cNvPicPr/>
              <p:nvPr/>
            </p:nvPicPr>
            <p:blipFill>
              <a:blip r:embed="rId4"/>
              <a:stretch>
                <a:fillRect/>
              </a:stretch>
            </p:blipFill>
            <p:spPr>
              <a:xfrm>
                <a:off x="3183290" y="5648024"/>
                <a:ext cx="2773800" cy="88200"/>
              </a:xfrm>
              <a:prstGeom prst="rect">
                <a:avLst/>
              </a:prstGeom>
            </p:spPr>
          </p:pic>
        </mc:Fallback>
      </mc:AlternateContent>
    </p:spTree>
    <p:extLst>
      <p:ext uri="{BB962C8B-B14F-4D97-AF65-F5344CB8AC3E}">
        <p14:creationId xmlns:p14="http://schemas.microsoft.com/office/powerpoint/2010/main" val="264566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500"/>
                            </p:stCondLst>
                            <p:childTnLst>
                              <p:par>
                                <p:cTn id="13" presetID="22" presetClass="entr" presetSubtype="8" fill="hold" nodeType="afterEffect">
                                  <p:stCondLst>
                                    <p:cond delay="75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solidFill>
                <a:srgbClr val="00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3665"/>
            <a:ext cx="9144000" cy="5350669"/>
          </a:xfrm>
          <a:prstGeom prst="rect">
            <a:avLst/>
          </a:prstGeom>
        </p:spPr>
      </p:pic>
    </p:spTree>
    <p:extLst>
      <p:ext uri="{BB962C8B-B14F-4D97-AF65-F5344CB8AC3E}">
        <p14:creationId xmlns:p14="http://schemas.microsoft.com/office/powerpoint/2010/main" val="380508715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8838" y="332656"/>
            <a:ext cx="6246440" cy="1123384"/>
          </a:xfrm>
          <a:prstGeom prst="rect">
            <a:avLst/>
          </a:prstGeom>
        </p:spPr>
        <p:txBody>
          <a:bodyPr wrap="square">
            <a:spAutoFit/>
          </a:bodyPr>
          <a:lstStyle/>
          <a:p>
            <a:r>
              <a:rPr lang="de-AT" sz="2800" dirty="0">
                <a:solidFill>
                  <a:srgbClr val="3861AA"/>
                </a:solidFill>
                <a:latin typeface="Calibri" pitchFamily="34" charset="0"/>
                <a:cs typeface="Calibri" pitchFamily="34" charset="0"/>
              </a:rPr>
              <a:t>How to Build Your Resume</a:t>
            </a:r>
            <a:br>
              <a:rPr lang="de-AT" dirty="0"/>
            </a:br>
            <a:r>
              <a:rPr lang="de-AT" sz="2100" i="1" dirty="0">
                <a:solidFill>
                  <a:srgbClr val="00B0F0"/>
                </a:solidFill>
                <a:latin typeface="Calibri" panose="020F0502020204030204" pitchFamily="34" charset="0"/>
                <a:ea typeface="+mj-ea"/>
                <a:cs typeface="Calibri" panose="020F0502020204030204" pitchFamily="34" charset="0"/>
              </a:rPr>
              <a:t>Essentials</a:t>
            </a:r>
            <a:br>
              <a:rPr lang="de-AT" dirty="0"/>
            </a:br>
            <a:endParaRPr lang="en-GB" dirty="0"/>
          </a:p>
        </p:txBody>
      </p:sp>
      <p:sp>
        <p:nvSpPr>
          <p:cNvPr id="7" name="Content Placeholder 5"/>
          <p:cNvSpPr txBox="1">
            <a:spLocks/>
          </p:cNvSpPr>
          <p:nvPr/>
        </p:nvSpPr>
        <p:spPr bwMode="black">
          <a:xfrm>
            <a:off x="460376" y="1473227"/>
            <a:ext cx="8119872" cy="443605"/>
          </a:xfrm>
          <a:prstGeom prst="rect">
            <a:avLst/>
          </a:prstGeom>
          <a:solidFill>
            <a:schemeClr val="bg1">
              <a:lumMod val="85000"/>
            </a:schemeClr>
          </a:solidFill>
        </p:spPr>
        <p:txBody>
          <a:bodyPr vert="horz" wrap="square" lIns="0" tIns="0" rIns="0" bIns="0" rtlCol="0">
            <a:noAutofit/>
          </a:bodyPr>
          <a:lstStyle/>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r>
              <a:rPr lang="de-AT" sz="2200" dirty="0"/>
              <a:t>1. </a:t>
            </a:r>
            <a:r>
              <a:rPr lang="de-AT" sz="2200" b="1" dirty="0"/>
              <a:t>Professional Summary</a:t>
            </a: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lang="de-AT" sz="22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lang="de-AT" sz="22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2200" b="1" i="0" u="none" strike="noStrike" kern="1200" cap="none" spc="0" normalizeH="0" baseline="0" noProof="0" dirty="0">
              <a:ln>
                <a:noFill/>
              </a:ln>
              <a:effectLst/>
              <a:uLnTx/>
              <a:uFillTx/>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2200" b="1" i="0" u="none" strike="noStrike" kern="1200" cap="none" spc="0" normalizeH="0" baseline="0" noProof="0" dirty="0">
              <a:ln>
                <a:noFill/>
              </a:ln>
              <a:effectLst/>
              <a:uLnTx/>
              <a:uFillTx/>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2200" b="1" i="0" u="none" strike="noStrike" kern="1200" cap="none" spc="0" normalizeH="0" baseline="0" noProof="0" dirty="0">
              <a:ln>
                <a:noFill/>
              </a:ln>
              <a:effectLst/>
              <a:uLnTx/>
              <a:uFillTx/>
              <a:latin typeface="HP Simplified" pitchFamily="34" charset="0"/>
              <a:cs typeface="HP Simplified" pitchFamily="34" charset="0"/>
            </a:endParaRPr>
          </a:p>
        </p:txBody>
      </p:sp>
      <p:sp>
        <p:nvSpPr>
          <p:cNvPr id="10" name="Content Placeholder 5"/>
          <p:cNvSpPr txBox="1">
            <a:spLocks/>
          </p:cNvSpPr>
          <p:nvPr/>
        </p:nvSpPr>
        <p:spPr bwMode="black">
          <a:xfrm>
            <a:off x="460376" y="3356992"/>
            <a:ext cx="8119872" cy="371597"/>
          </a:xfrm>
          <a:prstGeom prst="rect">
            <a:avLst/>
          </a:prstGeom>
          <a:solidFill>
            <a:schemeClr val="bg1">
              <a:lumMod val="85000"/>
            </a:schemeClr>
          </a:solidFill>
        </p:spPr>
        <p:txBody>
          <a:bodyPr vert="horz" wrap="square" lIns="0" tIns="0" rIns="0" bIns="0" rtlCol="0">
            <a:noAutofit/>
          </a:bodyPr>
          <a:lstStyle/>
          <a:p>
            <a:pPr lvl="0" defTabSz="457200">
              <a:spcAft>
                <a:spcPts val="400"/>
              </a:spcAft>
              <a:buSzPct val="100000"/>
              <a:defRPr/>
            </a:pPr>
            <a:r>
              <a:rPr lang="de-AT" sz="2200" dirty="0"/>
              <a:t>3. </a:t>
            </a:r>
            <a:r>
              <a:rPr lang="de-AT" sz="2200" b="1" dirty="0"/>
              <a:t>Education</a:t>
            </a:r>
            <a:endParaRPr lang="de-AT" sz="22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lang="de-AT" sz="22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lang="de-AT" sz="2200" b="1" dirty="0">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2200" b="1" i="0" u="none" strike="noStrike" kern="1200" cap="none" spc="0" normalizeH="0" baseline="0" noProof="0" dirty="0">
              <a:ln>
                <a:noFill/>
              </a:ln>
              <a:effectLst/>
              <a:uLnTx/>
              <a:uFillTx/>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2200" b="1" i="0" u="none" strike="noStrike" kern="1200" cap="none" spc="0" normalizeH="0" baseline="0" noProof="0" dirty="0">
              <a:ln>
                <a:noFill/>
              </a:ln>
              <a:effectLst/>
              <a:uLnTx/>
              <a:uFillTx/>
              <a:latin typeface="HP Simplified" pitchFamily="34" charset="0"/>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2200" b="1" i="0" u="none" strike="noStrike" kern="1200" cap="none" spc="0" normalizeH="0" baseline="0" noProof="0" dirty="0">
              <a:ln>
                <a:noFill/>
              </a:ln>
              <a:effectLst/>
              <a:uLnTx/>
              <a:uFillTx/>
              <a:latin typeface="HP Simplified" pitchFamily="34" charset="0"/>
              <a:cs typeface="HP Simplified" pitchFamily="34" charset="0"/>
            </a:endParaRPr>
          </a:p>
        </p:txBody>
      </p:sp>
      <p:sp>
        <p:nvSpPr>
          <p:cNvPr id="11" name="Content Placeholder 5"/>
          <p:cNvSpPr txBox="1">
            <a:spLocks/>
          </p:cNvSpPr>
          <p:nvPr/>
        </p:nvSpPr>
        <p:spPr bwMode="black">
          <a:xfrm>
            <a:off x="454274" y="3877367"/>
            <a:ext cx="8115308" cy="1999905"/>
          </a:xfrm>
          <a:prstGeom prst="rect">
            <a:avLst/>
          </a:prstGeom>
          <a:solidFill>
            <a:schemeClr val="bg1">
              <a:lumMod val="85000"/>
            </a:schemeClr>
          </a:solidFill>
        </p:spPr>
        <p:txBody>
          <a:bodyPr vert="horz" wrap="square" lIns="0" tIns="0" rIns="0" bIns="0" rtlCol="0">
            <a:noAutofit/>
          </a:bodyPr>
          <a:lstStyle/>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r>
              <a:rPr lang="de-AT" sz="2200" dirty="0"/>
              <a:t>4. </a:t>
            </a:r>
            <a:r>
              <a:rPr lang="de-AT" sz="2200" b="1" dirty="0"/>
              <a:t>Your Knowledge Base</a:t>
            </a:r>
          </a:p>
          <a:p>
            <a:pPr marL="628650" lvl="1" indent="-171450">
              <a:spcAft>
                <a:spcPts val="400"/>
              </a:spcAft>
              <a:buSzPct val="100000"/>
              <a:buFont typeface="Arial" panose="020B0604020202020204" pitchFamily="34" charset="0"/>
              <a:buChar char="•"/>
            </a:pPr>
            <a:r>
              <a:rPr lang="de-AT" sz="1600" dirty="0"/>
              <a:t>Skill set (technical and/or personal skills)</a:t>
            </a:r>
          </a:p>
          <a:p>
            <a:pPr marL="628650" lvl="1" indent="-171450">
              <a:spcAft>
                <a:spcPts val="400"/>
              </a:spcAft>
              <a:buSzPct val="100000"/>
              <a:buFont typeface="Arial" panose="020B0604020202020204" pitchFamily="34" charset="0"/>
              <a:buChar char="•"/>
            </a:pPr>
            <a:r>
              <a:rPr lang="de-AT" sz="1600" dirty="0"/>
              <a:t>Language skills</a:t>
            </a:r>
          </a:p>
          <a:p>
            <a:pPr marL="628650" lvl="1" indent="-171450">
              <a:spcAft>
                <a:spcPts val="400"/>
              </a:spcAft>
              <a:buSzPct val="100000"/>
              <a:buFont typeface="Arial" panose="020B0604020202020204" pitchFamily="34" charset="0"/>
              <a:buChar char="•"/>
            </a:pPr>
            <a:r>
              <a:rPr lang="de-AT" sz="1600" dirty="0"/>
              <a:t>Certifications</a:t>
            </a:r>
          </a:p>
          <a:p>
            <a:pPr marL="628650" lvl="1" indent="-171450">
              <a:spcAft>
                <a:spcPts val="400"/>
              </a:spcAft>
              <a:buSzPct val="100000"/>
              <a:buFont typeface="Arial" panose="020B0604020202020204" pitchFamily="34" charset="0"/>
              <a:buChar char="•"/>
            </a:pPr>
            <a:r>
              <a:rPr lang="de-AT" sz="1600" dirty="0"/>
              <a:t>Your Digital Trace (portfolio, website, blog, social profiles) </a:t>
            </a:r>
          </a:p>
          <a:p>
            <a:pPr marL="628650" lvl="1" indent="-171450">
              <a:spcAft>
                <a:spcPts val="400"/>
              </a:spcAft>
              <a:buSzPct val="100000"/>
              <a:buFont typeface="Arial" panose="020B0604020202020204" pitchFamily="34" charset="0"/>
              <a:buChar char="•"/>
            </a:pPr>
            <a:r>
              <a:rPr lang="de-AT" sz="1600" dirty="0"/>
              <a:t>Associations you are part of or out-of-work activities</a:t>
            </a: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1800" b="1" i="0" u="none" strike="noStrike" kern="1200" cap="none" spc="0" normalizeH="0" baseline="0" noProof="0" dirty="0">
              <a:ln>
                <a:noFill/>
              </a:ln>
              <a:effectLst/>
              <a:uLnTx/>
              <a:uFillTx/>
              <a:latin typeface="HP Simplified" pitchFamily="34" charset="0"/>
              <a:ea typeface="+mn-ea"/>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de-AT" sz="1800" b="1" i="0" u="none" strike="noStrike" kern="1200" cap="none" spc="0" normalizeH="0" baseline="0" noProof="0" dirty="0">
              <a:ln>
                <a:noFill/>
              </a:ln>
              <a:effectLst/>
              <a:uLnTx/>
              <a:uFillTx/>
              <a:latin typeface="HP Simplified" pitchFamily="34" charset="0"/>
              <a:ea typeface="+mn-ea"/>
              <a:cs typeface="HP Simplified" pitchFamily="34" charset="0"/>
            </a:endParaRPr>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1800" b="1" i="0" u="none" strike="noStrike" kern="1200" cap="none" spc="0" normalizeH="0" baseline="0" noProof="0" dirty="0">
              <a:ln>
                <a:noFill/>
              </a:ln>
              <a:effectLst/>
              <a:uLnTx/>
              <a:uFillTx/>
              <a:latin typeface="HP Simplified" pitchFamily="34" charset="0"/>
              <a:ea typeface="+mn-ea"/>
              <a:cs typeface="HP Simplified" pitchFamily="34" charset="0"/>
            </a:endParaRPr>
          </a:p>
        </p:txBody>
      </p:sp>
      <p:sp>
        <p:nvSpPr>
          <p:cNvPr id="8" name="Content Placeholder 5"/>
          <p:cNvSpPr txBox="1">
            <a:spLocks/>
          </p:cNvSpPr>
          <p:nvPr/>
        </p:nvSpPr>
        <p:spPr bwMode="black">
          <a:xfrm>
            <a:off x="478632" y="2060848"/>
            <a:ext cx="8115308" cy="1165501"/>
          </a:xfrm>
          <a:prstGeom prst="rect">
            <a:avLst/>
          </a:prstGeom>
          <a:solidFill>
            <a:schemeClr val="bg1">
              <a:lumMod val="85000"/>
            </a:schemeClr>
          </a:solidFill>
        </p:spPr>
        <p:txBody>
          <a:bodyPr vert="horz" wrap="square" lIns="0" tIns="0" rIns="0" bIns="0" rtlCol="0">
            <a:noAutofit/>
          </a:bodyPr>
          <a:lstStyle/>
          <a:p>
            <a:pPr defTabSz="457200">
              <a:spcAft>
                <a:spcPts val="400"/>
              </a:spcAft>
              <a:buSzPct val="100000"/>
              <a:defRPr/>
            </a:pPr>
            <a:r>
              <a:rPr lang="de-AT" sz="2200" dirty="0"/>
              <a:t>2. </a:t>
            </a:r>
            <a:r>
              <a:rPr lang="de-AT" sz="2200" b="1" dirty="0"/>
              <a:t>Professional experience</a:t>
            </a:r>
            <a:endParaRPr lang="de-AT" sz="1600" b="1" dirty="0">
              <a:latin typeface="HP Simplified" pitchFamily="34" charset="0"/>
              <a:cs typeface="HP Simplified" pitchFamily="34" charset="0"/>
            </a:endParaRPr>
          </a:p>
          <a:p>
            <a:pPr marL="628650" lvl="1" indent="-171450">
              <a:spcAft>
                <a:spcPts val="400"/>
              </a:spcAft>
              <a:buSzPct val="100000"/>
              <a:buFont typeface="Arial" panose="020B0604020202020204" pitchFamily="34" charset="0"/>
              <a:buChar char="•"/>
            </a:pPr>
            <a:r>
              <a:rPr lang="de-AT" sz="1600" dirty="0"/>
              <a:t>Responsibilities held</a:t>
            </a:r>
          </a:p>
          <a:p>
            <a:pPr marL="628650" lvl="1" indent="-171450">
              <a:spcAft>
                <a:spcPts val="400"/>
              </a:spcAft>
              <a:buSzPct val="100000"/>
              <a:buFont typeface="Arial" panose="020B0604020202020204" pitchFamily="34" charset="0"/>
              <a:buChar char="•"/>
            </a:pPr>
            <a:r>
              <a:rPr lang="de-AT" sz="1600" dirty="0"/>
              <a:t>Achievements</a:t>
            </a:r>
            <a:endParaRPr lang="de-AT" sz="2400" dirty="0"/>
          </a:p>
          <a:p>
            <a:pPr marL="0" marR="0" lvl="0" indent="0" algn="l" defTabSz="457200" rtl="0" eaLnBrk="1" fontAlgn="auto" latinLnBrk="0" hangingPunct="1">
              <a:lnSpc>
                <a:spcPct val="100000"/>
              </a:lnSpc>
              <a:spcBef>
                <a:spcPts val="0"/>
              </a:spcBef>
              <a:spcAft>
                <a:spcPts val="400"/>
              </a:spcAft>
              <a:buClrTx/>
              <a:buSzPct val="100000"/>
              <a:buFont typeface="Arial"/>
              <a:buNone/>
              <a:tabLst/>
              <a:defRPr/>
            </a:pPr>
            <a:endParaRPr kumimoji="0" lang="en-US" sz="1800" b="1" i="0" u="none" strike="noStrike" kern="1200" cap="none" spc="0" normalizeH="0" baseline="0" noProof="0" dirty="0">
              <a:ln>
                <a:noFill/>
              </a:ln>
              <a:effectLst/>
              <a:uLnTx/>
              <a:uFillTx/>
              <a:latin typeface="HP Simplified" pitchFamily="34" charset="0"/>
              <a:ea typeface="+mn-ea"/>
              <a:cs typeface="HP Simplified" pitchFamily="34" charset="0"/>
            </a:endParaRPr>
          </a:p>
        </p:txBody>
      </p:sp>
    </p:spTree>
    <p:extLst>
      <p:ext uri="{BB962C8B-B14F-4D97-AF65-F5344CB8AC3E}">
        <p14:creationId xmlns:p14="http://schemas.microsoft.com/office/powerpoint/2010/main" val="2872259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539552" y="333817"/>
            <a:ext cx="7901182" cy="430887"/>
          </a:xfrm>
        </p:spPr>
        <p:txBody>
          <a:bodyPr>
            <a:noAutofit/>
          </a:bodyPr>
          <a:lstStyle/>
          <a:p>
            <a:r>
              <a:rPr lang="en-US" sz="3000" dirty="0">
                <a:solidFill>
                  <a:srgbClr val="3861AA"/>
                </a:solidFill>
                <a:latin typeface="Calibri" pitchFamily="34" charset="0"/>
                <a:cs typeface="Calibri" pitchFamily="34" charset="0"/>
              </a:rPr>
              <a:t>Starting Basics: Format</a:t>
            </a:r>
            <a:endParaRPr lang="en-US" sz="3000" b="1" dirty="0"/>
          </a:p>
        </p:txBody>
      </p:sp>
      <p:sp>
        <p:nvSpPr>
          <p:cNvPr id="5" name="Rectangle 4"/>
          <p:cNvSpPr/>
          <p:nvPr/>
        </p:nvSpPr>
        <p:spPr>
          <a:xfrm>
            <a:off x="251521" y="1052736"/>
            <a:ext cx="8856983" cy="5022914"/>
          </a:xfrm>
          <a:prstGeom prst="rect">
            <a:avLst/>
          </a:prstGeom>
        </p:spPr>
        <p:txBody>
          <a:bodyPr wrap="square">
            <a:spAutoFit/>
          </a:bodyPr>
          <a:lstStyle/>
          <a:p>
            <a:pPr marL="342900" indent="-342900">
              <a:buSzPct val="125000"/>
              <a:buFont typeface="HP Simplified" pitchFamily="34" charset="0"/>
              <a:buChar char="•"/>
            </a:pPr>
            <a:r>
              <a:rPr lang="en-US" dirty="0">
                <a:solidFill>
                  <a:srgbClr val="000000"/>
                </a:solidFill>
              </a:rPr>
              <a:t>A recruiter will spend an average of 30 seconds reading your CV. </a:t>
            </a:r>
          </a:p>
          <a:p>
            <a:pPr marL="800100" lvl="1" indent="-342900">
              <a:buSzPct val="125000"/>
              <a:buFont typeface="Wingdings" panose="05000000000000000000" pitchFamily="2" charset="2"/>
              <a:buChar char="ü"/>
            </a:pPr>
            <a:r>
              <a:rPr lang="en-US" dirty="0">
                <a:solidFill>
                  <a:srgbClr val="000000"/>
                </a:solidFill>
              </a:rPr>
              <a:t>Your resume = one page</a:t>
            </a:r>
          </a:p>
          <a:p>
            <a:pPr marL="800100" lvl="1" indent="-342900">
              <a:buSzPct val="125000"/>
              <a:buFont typeface="Wingdings" panose="05000000000000000000" pitchFamily="2" charset="2"/>
              <a:buChar char="ü"/>
            </a:pPr>
            <a:r>
              <a:rPr lang="en-US" dirty="0">
                <a:solidFill>
                  <a:srgbClr val="000000"/>
                </a:solidFill>
              </a:rPr>
              <a:t>Bulleted points </a:t>
            </a:r>
          </a:p>
          <a:p>
            <a:pPr marL="800100" lvl="1" indent="-342900">
              <a:buSzPct val="125000"/>
              <a:buFont typeface="Wingdings" panose="05000000000000000000" pitchFamily="2" charset="2"/>
              <a:buChar char="ü"/>
            </a:pPr>
            <a:r>
              <a:rPr lang="en-US" dirty="0">
                <a:solidFill>
                  <a:srgbClr val="000000"/>
                </a:solidFill>
              </a:rPr>
              <a:t>Legible font, Arial or Times Roman</a:t>
            </a:r>
          </a:p>
          <a:p>
            <a:pPr marL="800100" lvl="1" indent="-342900">
              <a:buSzPct val="125000"/>
              <a:buFont typeface="Wingdings" panose="05000000000000000000" pitchFamily="2" charset="2"/>
              <a:buChar char="ü"/>
            </a:pPr>
            <a:r>
              <a:rPr lang="en-US" dirty="0">
                <a:solidFill>
                  <a:srgbClr val="000000"/>
                </a:solidFill>
              </a:rPr>
              <a:t>Spell/grammar check your resume</a:t>
            </a:r>
          </a:p>
          <a:p>
            <a:pPr marL="800100" lvl="1" indent="-342900">
              <a:buSzPct val="125000"/>
              <a:buFont typeface="Wingdings" panose="05000000000000000000" pitchFamily="2" charset="2"/>
              <a:buChar char="ü"/>
            </a:pPr>
            <a:r>
              <a:rPr lang="en-US" dirty="0">
                <a:solidFill>
                  <a:srgbClr val="000000"/>
                </a:solidFill>
              </a:rPr>
              <a:t>Avoid “lazy” words (such as “</a:t>
            </a:r>
            <a:r>
              <a:rPr lang="en-US" dirty="0" err="1">
                <a:solidFill>
                  <a:srgbClr val="000000"/>
                </a:solidFill>
              </a:rPr>
              <a:t>etc</a:t>
            </a:r>
            <a:r>
              <a:rPr lang="en-US" dirty="0">
                <a:solidFill>
                  <a:srgbClr val="000000"/>
                </a:solidFill>
              </a:rPr>
              <a:t>”, abbreviations)</a:t>
            </a:r>
          </a:p>
          <a:p>
            <a:pPr marL="800100" lvl="1" indent="-342900">
              <a:buSzPct val="125000"/>
              <a:buFont typeface="Wingdings" panose="05000000000000000000" pitchFamily="2" charset="2"/>
              <a:buChar char="ü"/>
            </a:pPr>
            <a:r>
              <a:rPr lang="en-US" dirty="0">
                <a:solidFill>
                  <a:srgbClr val="000000"/>
                </a:solidFill>
              </a:rPr>
              <a:t>Have someone else to proof-read your resume</a:t>
            </a:r>
          </a:p>
          <a:p>
            <a:pPr marL="800100" lvl="1" indent="-342900">
              <a:buSzPct val="125000"/>
              <a:buFont typeface="Wingdings" panose="05000000000000000000" pitchFamily="2" charset="2"/>
              <a:buChar char="ü"/>
            </a:pPr>
            <a:endParaRPr lang="en-US" dirty="0">
              <a:solidFill>
                <a:srgbClr val="000000"/>
              </a:solidFill>
            </a:endParaRPr>
          </a:p>
          <a:p>
            <a:pPr marL="285750" indent="-285750">
              <a:buSzPct val="125000"/>
              <a:buFont typeface="Arial" panose="020B0604020202020204" pitchFamily="34" charset="0"/>
              <a:buChar char="•"/>
            </a:pPr>
            <a:r>
              <a:rPr lang="en-US" dirty="0">
                <a:solidFill>
                  <a:srgbClr val="000000"/>
                </a:solidFill>
              </a:rPr>
              <a:t>Use action verbs, such as “performed, executed, awarded”. These will help provide evidence  of your experience and skills. </a:t>
            </a:r>
          </a:p>
          <a:p>
            <a:pPr marL="285750" indent="-285750">
              <a:buSzPct val="125000"/>
              <a:buFont typeface="Arial" panose="020B0604020202020204"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Don't add a job that you were at for less than 3-4 months unless it is relevant to the position you are applying for.</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If you are reorienting your career and you lack experience for the job you apply, replace the “career summary” for a “career objective” that describes your search intentions and what type of position you are looking for. Keep it to 2-3 lines.</a:t>
            </a:r>
          </a:p>
          <a:p>
            <a:pPr>
              <a:lnSpc>
                <a:spcPct val="80000"/>
              </a:lnSpc>
              <a:buFont typeface="Arial" pitchFamily="34" charset="0"/>
              <a:buChar char="•"/>
            </a:pPr>
            <a:endParaRPr lang="en-US" dirty="0"/>
          </a:p>
        </p:txBody>
      </p:sp>
    </p:spTree>
    <p:extLst>
      <p:ext uri="{BB962C8B-B14F-4D97-AF65-F5344CB8AC3E}">
        <p14:creationId xmlns:p14="http://schemas.microsoft.com/office/powerpoint/2010/main" val="411587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539552" y="332656"/>
            <a:ext cx="7601441" cy="430887"/>
          </a:xfrm>
        </p:spPr>
        <p:txBody>
          <a:bodyPr>
            <a:noAutofit/>
          </a:bodyPr>
          <a:lstStyle/>
          <a:p>
            <a:r>
              <a:rPr lang="en-US" sz="3000" dirty="0">
                <a:solidFill>
                  <a:srgbClr val="3861AA"/>
                </a:solidFill>
                <a:latin typeface="Calibri" pitchFamily="34" charset="0"/>
                <a:cs typeface="Calibri" pitchFamily="34" charset="0"/>
              </a:rPr>
              <a:t>Starting Basics: Applying for a job</a:t>
            </a:r>
            <a:endParaRPr lang="en-US" sz="3000" b="1" dirty="0">
              <a:latin typeface="+mn-lt"/>
              <a:ea typeface="+mn-ea"/>
              <a:cs typeface="+mn-cs"/>
            </a:endParaRPr>
          </a:p>
        </p:txBody>
      </p:sp>
      <p:sp>
        <p:nvSpPr>
          <p:cNvPr id="5" name="Rectangle 4"/>
          <p:cNvSpPr/>
          <p:nvPr/>
        </p:nvSpPr>
        <p:spPr>
          <a:xfrm>
            <a:off x="251520" y="1037049"/>
            <a:ext cx="8352928" cy="5078313"/>
          </a:xfrm>
          <a:prstGeom prst="rect">
            <a:avLst/>
          </a:prstGeom>
        </p:spPr>
        <p:txBody>
          <a:bodyPr wrap="square">
            <a:spAutoFit/>
          </a:bodyPr>
          <a:lstStyle/>
          <a:p>
            <a:pPr marL="342900" indent="-342900">
              <a:buSzPct val="125000"/>
              <a:buFont typeface="HP Simplified" pitchFamily="34" charset="0"/>
              <a:buChar char="•"/>
            </a:pPr>
            <a:r>
              <a:rPr lang="en-US" dirty="0">
                <a:solidFill>
                  <a:srgbClr val="000000"/>
                </a:solidFill>
              </a:rPr>
              <a:t>Start by </a:t>
            </a:r>
            <a:r>
              <a:rPr lang="en-US" dirty="0" err="1">
                <a:solidFill>
                  <a:srgbClr val="000000"/>
                </a:solidFill>
              </a:rPr>
              <a:t>earching</a:t>
            </a:r>
            <a:r>
              <a:rPr lang="en-US" dirty="0">
                <a:solidFill>
                  <a:srgbClr val="000000"/>
                </a:solidFill>
              </a:rPr>
              <a:t> the position/company that you are applying for. </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Always tailor your CV. Target the </a:t>
            </a:r>
            <a:r>
              <a:rPr lang="en-US" b="1" dirty="0">
                <a:solidFill>
                  <a:srgbClr val="000000"/>
                </a:solidFill>
              </a:rPr>
              <a:t>keywords</a:t>
            </a:r>
            <a:r>
              <a:rPr lang="en-US" dirty="0">
                <a:solidFill>
                  <a:srgbClr val="000000"/>
                </a:solidFill>
              </a:rPr>
              <a:t> of the job you have.</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Be factual. Add some figures of your achievements if you can.  </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If you are making a career change, stress what skills are transferable to support your new career objectives.</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Make sure not to water down or oversimplify your responsibilities and accomplishments. </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Avoid using the same words/descriptions over and over again. Avoid slang.</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r>
              <a:rPr lang="en-US" dirty="0">
                <a:solidFill>
                  <a:srgbClr val="000000"/>
                </a:solidFill>
              </a:rPr>
              <a:t>When uploading resume to online websites make sure it imports it correctly before submitting. Use PDF.</a:t>
            </a:r>
          </a:p>
          <a:p>
            <a:pPr marL="342900" indent="-342900">
              <a:buSzPct val="125000"/>
              <a:buFont typeface="HP Simplified" pitchFamily="34" charset="0"/>
              <a:buChar char="•"/>
            </a:pPr>
            <a:endParaRPr lang="en-US" dirty="0">
              <a:solidFill>
                <a:srgbClr val="000000"/>
              </a:solidFill>
            </a:endParaRPr>
          </a:p>
          <a:p>
            <a:pPr marL="342900" indent="-342900">
              <a:buSzPct val="125000"/>
              <a:buFont typeface="HP Simplified" pitchFamily="34" charset="0"/>
              <a:buChar char="•"/>
            </a:pPr>
            <a:endParaRPr lang="en-US" dirty="0">
              <a:solidFill>
                <a:srgbClr val="000000"/>
              </a:solidFill>
            </a:endParaRPr>
          </a:p>
        </p:txBody>
      </p:sp>
    </p:spTree>
    <p:extLst>
      <p:ext uri="{BB962C8B-B14F-4D97-AF65-F5344CB8AC3E}">
        <p14:creationId xmlns:p14="http://schemas.microsoft.com/office/powerpoint/2010/main" val="34792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539552" y="235064"/>
            <a:ext cx="7390503" cy="961688"/>
          </a:xfrm>
        </p:spPr>
        <p:txBody>
          <a:bodyPr>
            <a:normAutofit/>
          </a:bodyPr>
          <a:lstStyle/>
          <a:p>
            <a:r>
              <a:rPr lang="en-US" sz="3200" b="1" dirty="0">
                <a:solidFill>
                  <a:srgbClr val="3861AA"/>
                </a:solidFill>
                <a:latin typeface="Calibri" pitchFamily="34" charset="0"/>
                <a:cs typeface="Calibri" pitchFamily="34" charset="0"/>
              </a:rPr>
              <a:t>Tips and Tricks</a:t>
            </a:r>
            <a:br>
              <a:rPr lang="en-US" sz="2100" dirty="0"/>
            </a:br>
            <a:r>
              <a:rPr lang="en-US" sz="2100" i="1" dirty="0">
                <a:solidFill>
                  <a:srgbClr val="00B0F0"/>
                </a:solidFill>
                <a:latin typeface="Calibri" panose="020F0502020204030204" pitchFamily="34" charset="0"/>
                <a:cs typeface="Calibri" panose="020F0502020204030204" pitchFamily="34" charset="0"/>
              </a:rPr>
              <a:t>Good and Bad Examples</a:t>
            </a:r>
          </a:p>
        </p:txBody>
      </p:sp>
      <p:sp>
        <p:nvSpPr>
          <p:cNvPr id="5" name="TextBox 4"/>
          <p:cNvSpPr txBox="1"/>
          <p:nvPr/>
        </p:nvSpPr>
        <p:spPr>
          <a:xfrm>
            <a:off x="328614" y="1556792"/>
            <a:ext cx="6246564" cy="2667397"/>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p:spPr>
        <p:txBody>
          <a:bodyPr wrap="square" rtlCol="0">
            <a:spAutoFit/>
          </a:bodyPr>
          <a:lstStyle/>
          <a:p>
            <a:pPr>
              <a:spcAft>
                <a:spcPts val="400"/>
              </a:spcAft>
              <a:buSzPct val="100000"/>
              <a:buNone/>
            </a:pPr>
            <a:r>
              <a:rPr lang="de-AT" sz="2400" b="1" dirty="0">
                <a:latin typeface="Calibri" panose="020F0502020204030204" pitchFamily="34" charset="0"/>
                <a:cs typeface="Calibri" panose="020F0502020204030204" pitchFamily="34" charset="0"/>
              </a:rPr>
              <a:t>Good</a:t>
            </a:r>
            <a:endParaRPr lang="en-US" sz="1100" b="1" dirty="0">
              <a:latin typeface="Calibri" panose="020F0502020204030204" pitchFamily="34" charset="0"/>
              <a:cs typeface="Calibri" panose="020F0502020204030204" pitchFamily="34" charset="0"/>
            </a:endParaRPr>
          </a:p>
          <a:p>
            <a:pPr>
              <a:buNone/>
            </a:pPr>
            <a:r>
              <a:rPr lang="en-US" sz="1200" b="1" dirty="0">
                <a:latin typeface="Calibri" panose="020F0502020204030204" pitchFamily="34" charset="0"/>
                <a:cs typeface="Calibri" panose="020F0502020204030204" pitchFamily="34" charset="0"/>
              </a:rPr>
              <a:t>Receptionist XYZ: </a:t>
            </a:r>
          </a:p>
          <a:p>
            <a:pPr marL="0" lvl="1">
              <a:spcAft>
                <a:spcPts val="400"/>
              </a:spcAft>
              <a:buSzPct val="100000"/>
            </a:pPr>
            <a:endParaRPr lang="en-US" sz="1000" dirty="0"/>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Received incoming calls on three business lines, determined nature of call, and effectively transferred caller to destination with 99% accuracy. </a:t>
            </a:r>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Maintained log of phone calls, time of call, nature of business, and person called upon. </a:t>
            </a:r>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Monitored coming and going of staff ensuring callers and walk-in customers were directed to appropriate and available personnel. </a:t>
            </a:r>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Collected, sorted, and distributed mail and messages to staff members at regular intervals throughout the day. </a:t>
            </a:r>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Greeted visitors to plant and issued visitor passes when necessary. </a:t>
            </a:r>
          </a:p>
          <a:p>
            <a:pPr marL="0" lvl="1">
              <a:spcAft>
                <a:spcPts val="400"/>
              </a:spcAft>
              <a:buSzPct val="100000"/>
            </a:pPr>
            <a:r>
              <a:rPr lang="en-US" sz="1100" dirty="0">
                <a:solidFill>
                  <a:schemeClr val="accent6">
                    <a:lumMod val="50000"/>
                  </a:schemeClr>
                </a:solidFill>
                <a:latin typeface="Calibri" panose="020F0502020204030204" pitchFamily="34" charset="0"/>
                <a:cs typeface="Calibri" panose="020F0502020204030204" pitchFamily="34" charset="0"/>
              </a:rPr>
              <a:t>Arranged future appointments for staff upon request. </a:t>
            </a:r>
          </a:p>
        </p:txBody>
      </p:sp>
      <p:sp>
        <p:nvSpPr>
          <p:cNvPr id="6" name="TextBox 5"/>
          <p:cNvSpPr txBox="1"/>
          <p:nvPr/>
        </p:nvSpPr>
        <p:spPr>
          <a:xfrm>
            <a:off x="6660232" y="1556792"/>
            <a:ext cx="1670947" cy="2831544"/>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p:spPr>
        <p:txBody>
          <a:bodyPr wrap="square" rtlCol="0">
            <a:spAutoFit/>
          </a:bodyPr>
          <a:lstStyle/>
          <a:p>
            <a:pPr>
              <a:spcAft>
                <a:spcPts val="400"/>
              </a:spcAft>
              <a:buSzPct val="100000"/>
            </a:pPr>
            <a:r>
              <a:rPr lang="de-AT" sz="2400" b="1" dirty="0">
                <a:latin typeface="Calibri" panose="020F0502020204030204" pitchFamily="34" charset="0"/>
                <a:cs typeface="Calibri" panose="020F0502020204030204" pitchFamily="34" charset="0"/>
              </a:rPr>
              <a:t>Bad</a:t>
            </a:r>
            <a:endParaRPr lang="en-US" sz="2400" b="1" dirty="0">
              <a:latin typeface="Calibri" panose="020F0502020204030204" pitchFamily="34" charset="0"/>
              <a:cs typeface="Calibri" panose="020F0502020204030204" pitchFamily="34" charset="0"/>
            </a:endParaRPr>
          </a:p>
          <a:p>
            <a:pPr>
              <a:spcAft>
                <a:spcPts val="400"/>
              </a:spcAft>
              <a:buSzPct val="100000"/>
            </a:pPr>
            <a:r>
              <a:rPr lang="en-US" sz="1200" b="1" dirty="0">
                <a:latin typeface="Calibri" panose="020F0502020204030204" pitchFamily="34" charset="0"/>
                <a:cs typeface="Calibri" panose="020F0502020204030204" pitchFamily="34" charset="0"/>
              </a:rPr>
              <a:t>Receptionist ABC:  </a:t>
            </a:r>
          </a:p>
          <a:p>
            <a:pPr marL="0" lvl="1">
              <a:spcAft>
                <a:spcPts val="400"/>
              </a:spcAft>
              <a:buSzPct val="100000"/>
            </a:pPr>
            <a:endParaRPr lang="en-US" sz="1000" dirty="0">
              <a:solidFill>
                <a:srgbClr val="000000"/>
              </a:solidFill>
              <a:latin typeface="HP Simplified" pitchFamily="34" charset="0"/>
              <a:cs typeface="HP Simplified" pitchFamily="34" charset="0"/>
            </a:endParaRPr>
          </a:p>
          <a:p>
            <a:pPr marL="0" lvl="1">
              <a:spcAft>
                <a:spcPts val="400"/>
              </a:spcAft>
              <a:buSzPct val="100000"/>
            </a:pPr>
            <a:r>
              <a:rPr lang="en-US" sz="1100" dirty="0">
                <a:solidFill>
                  <a:srgbClr val="000000"/>
                </a:solidFill>
                <a:latin typeface="Calibri" panose="020F0502020204030204" pitchFamily="34" charset="0"/>
                <a:cs typeface="Calibri" panose="020F0502020204030204" pitchFamily="34" charset="0"/>
              </a:rPr>
              <a:t>Answered phone </a:t>
            </a:r>
          </a:p>
          <a:p>
            <a:pPr marL="0" lvl="1">
              <a:spcAft>
                <a:spcPts val="400"/>
              </a:spcAft>
              <a:buSzPct val="100000"/>
            </a:pPr>
            <a:r>
              <a:rPr lang="en-US" sz="1100" dirty="0">
                <a:solidFill>
                  <a:srgbClr val="000000"/>
                </a:solidFill>
                <a:latin typeface="Calibri" panose="020F0502020204030204" pitchFamily="34" charset="0"/>
                <a:cs typeface="Calibri" panose="020F0502020204030204" pitchFamily="34" charset="0"/>
              </a:rPr>
              <a:t>Greeted plant visitors </a:t>
            </a:r>
          </a:p>
          <a:p>
            <a:pPr marL="0" lvl="1">
              <a:spcAft>
                <a:spcPts val="400"/>
              </a:spcAft>
              <a:buSzPct val="100000"/>
            </a:pPr>
            <a:r>
              <a:rPr lang="en-US" sz="1100" dirty="0">
                <a:solidFill>
                  <a:srgbClr val="000000"/>
                </a:solidFill>
                <a:latin typeface="Calibri" panose="020F0502020204030204" pitchFamily="34" charset="0"/>
                <a:cs typeface="Calibri" panose="020F0502020204030204" pitchFamily="34" charset="0"/>
              </a:rPr>
              <a:t>Made appointments </a:t>
            </a:r>
          </a:p>
          <a:p>
            <a:pPr marL="0" lvl="1">
              <a:spcAft>
                <a:spcPts val="400"/>
              </a:spcAft>
              <a:buSzPct val="100000"/>
            </a:pPr>
            <a:r>
              <a:rPr lang="en-US" sz="1100" dirty="0">
                <a:solidFill>
                  <a:srgbClr val="000000"/>
                </a:solidFill>
                <a:latin typeface="Calibri" panose="020F0502020204030204" pitchFamily="34" charset="0"/>
                <a:cs typeface="Calibri" panose="020F0502020204030204" pitchFamily="34" charset="0"/>
              </a:rPr>
              <a:t>Sorted incoming mail, office supplies, postal delivery…etc.</a:t>
            </a:r>
          </a:p>
          <a:p>
            <a:pPr marL="0" lvl="1">
              <a:spcAft>
                <a:spcPts val="400"/>
              </a:spcAft>
              <a:buSzPct val="100000"/>
            </a:pPr>
            <a:endParaRPr lang="en-US" sz="1000" dirty="0">
              <a:solidFill>
                <a:srgbClr val="000000"/>
              </a:solidFill>
              <a:latin typeface="HP Simplified" pitchFamily="34" charset="0"/>
              <a:cs typeface="HP Simplified" pitchFamily="34" charset="0"/>
            </a:endParaRPr>
          </a:p>
          <a:p>
            <a:pPr marL="0" lvl="1">
              <a:spcAft>
                <a:spcPts val="400"/>
              </a:spcAft>
              <a:buSzPct val="100000"/>
            </a:pPr>
            <a:r>
              <a:rPr lang="en-US" sz="1000" dirty="0">
                <a:solidFill>
                  <a:srgbClr val="000000"/>
                </a:solidFill>
                <a:latin typeface="HP Simplified" pitchFamily="34" charset="0"/>
                <a:cs typeface="HP Simplified" pitchFamily="34" charset="0"/>
              </a:rPr>
              <a:t> </a:t>
            </a:r>
          </a:p>
          <a:p>
            <a:pPr marL="0" defTabSz="430213">
              <a:spcAft>
                <a:spcPts val="400"/>
              </a:spcAft>
              <a:buSzPct val="100000"/>
            </a:pPr>
            <a:endParaRPr lang="en-US" sz="1600" dirty="0">
              <a:solidFill>
                <a:srgbClr val="000000"/>
              </a:solidFill>
              <a:latin typeface="HP Simplified" pitchFamily="34" charset="0"/>
              <a:cs typeface="HP Simplified" pitchFamily="34" charset="0"/>
            </a:endParaRPr>
          </a:p>
        </p:txBody>
      </p:sp>
    </p:spTree>
    <p:extLst>
      <p:ext uri="{BB962C8B-B14F-4D97-AF65-F5344CB8AC3E}">
        <p14:creationId xmlns:p14="http://schemas.microsoft.com/office/powerpoint/2010/main" val="219148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title"/>
          </p:nvPr>
        </p:nvSpPr>
        <p:spPr>
          <a:xfrm>
            <a:off x="539552" y="235064"/>
            <a:ext cx="7390503" cy="961688"/>
          </a:xfrm>
        </p:spPr>
        <p:txBody>
          <a:bodyPr>
            <a:normAutofit/>
          </a:bodyPr>
          <a:lstStyle/>
          <a:p>
            <a:r>
              <a:rPr lang="en-US" sz="3200" b="1" dirty="0">
                <a:solidFill>
                  <a:srgbClr val="3861AA"/>
                </a:solidFill>
                <a:latin typeface="Calibri" pitchFamily="34" charset="0"/>
                <a:cs typeface="Calibri" pitchFamily="34" charset="0"/>
              </a:rPr>
              <a:t>Tips and Tricks</a:t>
            </a:r>
            <a:br>
              <a:rPr lang="en-US" sz="2100" dirty="0"/>
            </a:br>
            <a:r>
              <a:rPr lang="en-US" sz="2100" i="1" dirty="0">
                <a:solidFill>
                  <a:srgbClr val="00B0F0"/>
                </a:solidFill>
                <a:latin typeface="Calibri" panose="020F0502020204030204" pitchFamily="34" charset="0"/>
                <a:cs typeface="Calibri" panose="020F0502020204030204" pitchFamily="34" charset="0"/>
              </a:rPr>
              <a:t>Good and Bad Examples</a:t>
            </a:r>
          </a:p>
        </p:txBody>
      </p:sp>
      <p:pic>
        <p:nvPicPr>
          <p:cNvPr id="4" name="Picture 3"/>
          <p:cNvPicPr>
            <a:picLocks noChangeAspect="1"/>
          </p:cNvPicPr>
          <p:nvPr/>
        </p:nvPicPr>
        <p:blipFill>
          <a:blip r:embed="rId2"/>
          <a:stretch>
            <a:fillRect/>
          </a:stretch>
        </p:blipFill>
        <p:spPr>
          <a:xfrm>
            <a:off x="755576" y="1231951"/>
            <a:ext cx="3528392" cy="494621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231950"/>
            <a:ext cx="3456384" cy="4814249"/>
          </a:xfrm>
          <a:prstGeom prst="rect">
            <a:avLst/>
          </a:prstGeom>
        </p:spPr>
      </p:pic>
    </p:spTree>
    <p:extLst>
      <p:ext uri="{BB962C8B-B14F-4D97-AF65-F5344CB8AC3E}">
        <p14:creationId xmlns:p14="http://schemas.microsoft.com/office/powerpoint/2010/main" val="2142192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èmeCERN">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8B7E8D43A07CA40B1EE5EB8F03E2800" ma:contentTypeVersion="1" ma:contentTypeDescription="Create a new document." ma:contentTypeScope="" ma:versionID="ca0e74a0a5002d55c3eb7587250ca05d">
  <xsd:schema xmlns:xsd="http://www.w3.org/2001/XMLSchema" xmlns:xs="http://www.w3.org/2001/XMLSchema" xmlns:p="http://schemas.microsoft.com/office/2006/metadata/properties" xmlns:ns2="59ef1af8-2d86-4dd1-800e-db276d1f6ce2" targetNamespace="http://schemas.microsoft.com/office/2006/metadata/properties" ma:root="true" ma:fieldsID="358a937bb42e26124a3edc7c72ea5862" ns2:_="">
    <xsd:import namespace="59ef1af8-2d86-4dd1-800e-db276d1f6ce2"/>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ef1af8-2d86-4dd1-800e-db276d1f6ce2"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59ef1af8-2d86-4dd1-800e-db276d1f6ce2">latest update September 2013</Description0>
  </documentManagement>
</p:properties>
</file>

<file path=customXml/itemProps1.xml><?xml version="1.0" encoding="utf-8"?>
<ds:datastoreItem xmlns:ds="http://schemas.openxmlformats.org/officeDocument/2006/customXml" ds:itemID="{CBFBB092-6D94-412E-BA7E-46D287BAFDC2}">
  <ds:schemaRefs>
    <ds:schemaRef ds:uri="http://schemas.microsoft.com/sharepoint/v3/contenttype/forms"/>
  </ds:schemaRefs>
</ds:datastoreItem>
</file>

<file path=customXml/itemProps2.xml><?xml version="1.0" encoding="utf-8"?>
<ds:datastoreItem xmlns:ds="http://schemas.openxmlformats.org/officeDocument/2006/customXml" ds:itemID="{BCCFD89E-9B44-4156-87DF-3EC765EE5B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ef1af8-2d86-4dd1-800e-db276d1f6c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9727F2C-C583-4CB9-A91C-3FEA2D31FB54}">
  <ds:schemaRef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59ef1af8-2d86-4dd1-800e-db276d1f6ce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12492</TotalTime>
  <Words>1485</Words>
  <Application>Microsoft Office PowerPoint</Application>
  <PresentationFormat>On-screen Show (4:3)</PresentationFormat>
  <Paragraphs>134</Paragraphs>
  <Slides>14</Slides>
  <Notes>4</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Bradley Hand ITC</vt:lpstr>
      <vt:lpstr>Calibri</vt:lpstr>
      <vt:lpstr>Calibri Light</vt:lpstr>
      <vt:lpstr>HP Simplified</vt:lpstr>
      <vt:lpstr>Wingdings</vt:lpstr>
      <vt:lpstr>ThèmeCERN</vt:lpstr>
      <vt:lpstr>PowerPoint Presentation</vt:lpstr>
      <vt:lpstr>Accelerating your CV</vt:lpstr>
      <vt:lpstr>PowerPoint Presentation</vt:lpstr>
      <vt:lpstr>PowerPoint Presentation</vt:lpstr>
      <vt:lpstr>PowerPoint Presentation</vt:lpstr>
      <vt:lpstr>Starting Basics: Format</vt:lpstr>
      <vt:lpstr>Starting Basics: Applying for a job</vt:lpstr>
      <vt:lpstr>Tips and Tricks Good and Bad Examples</vt:lpstr>
      <vt:lpstr>Tips and Tricks Good and Bad Examples</vt:lpstr>
      <vt:lpstr>Swiss Tips &amp; Tricks</vt:lpstr>
      <vt:lpstr>Are you  Linked-In?</vt:lpstr>
      <vt:lpstr>Social Media Dos and Don’ts  During a Job Search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presentation for events</dc:title>
  <dc:creator>purvisj</dc:creator>
  <cp:lastModifiedBy>Rocio Alot</cp:lastModifiedBy>
  <cp:revision>352</cp:revision>
  <cp:lastPrinted>2015-10-29T15:04:36Z</cp:lastPrinted>
  <dcterms:created xsi:type="dcterms:W3CDTF">2010-12-08T19:26:50Z</dcterms:created>
  <dcterms:modified xsi:type="dcterms:W3CDTF">2023-06-28T14:28:21Z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0x01010098B7E8D43A07CA40B1EE5EB8F03E2800</vt:lpwstr>
  </property>
</Properties>
</file>