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5" r:id="rId3"/>
    <p:sldId id="299" r:id="rId4"/>
    <p:sldId id="302" r:id="rId5"/>
    <p:sldId id="300" r:id="rId6"/>
    <p:sldId id="301" r:id="rId7"/>
    <p:sldId id="305" r:id="rId8"/>
    <p:sldId id="321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5" r:id="rId17"/>
    <p:sldId id="322" r:id="rId18"/>
    <p:sldId id="318" r:id="rId19"/>
    <p:sldId id="319" r:id="rId20"/>
    <p:sldId id="323" r:id="rId21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F8"/>
    <a:srgbClr val="2E6C68"/>
    <a:srgbClr val="FEFDF9"/>
    <a:srgbClr val="006968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98" y="48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645CA-AEBA-4F0E-8E0D-3678F5BA5832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4C364-8FA9-4185-B96D-E9C9E9381D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7813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uniqa.ch/" TargetMode="External"/><Relationship Id="rId2" Type="http://schemas.openxmlformats.org/officeDocument/2006/relationships/hyperlink" Target="mailto:uniqa@cern.ch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hyperlink" Target="https://chis.cern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myuniqa.ch/gateway/myuniqa-ch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5985"/>
            <a:ext cx="9144000" cy="218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71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319" y="92231"/>
            <a:ext cx="8896865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spc="-30" dirty="0">
                <a:solidFill>
                  <a:srgbClr val="2E6C68"/>
                </a:solidFill>
                <a:latin typeface="Poppins"/>
              </a:rPr>
              <a:t>SHIPID                                     	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925962" y="994205"/>
            <a:ext cx="2138207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70000"/>
              <a:buFont typeface="Arial"/>
              <a:buNone/>
            </a:pPr>
            <a:r>
              <a:rPr lang="en-US" spc="-40" dirty="0" err="1">
                <a:solidFill>
                  <a:srgbClr val="2E6C68"/>
                </a:solidFill>
              </a:rPr>
              <a:t>N’existe</a:t>
            </a:r>
            <a:r>
              <a:rPr lang="en-US" spc="-40" dirty="0">
                <a:solidFill>
                  <a:srgbClr val="2E6C68"/>
                </a:solidFill>
              </a:rPr>
              <a:t> </a:t>
            </a:r>
            <a:r>
              <a:rPr lang="en-US" spc="-40" dirty="0" err="1">
                <a:solidFill>
                  <a:srgbClr val="2E6C68"/>
                </a:solidFill>
              </a:rPr>
              <a:t>qu’en</a:t>
            </a:r>
            <a:r>
              <a:rPr lang="en-US" spc="-40" dirty="0">
                <a:solidFill>
                  <a:srgbClr val="2E6C68"/>
                </a:solidFill>
              </a:rPr>
              <a:t>  </a:t>
            </a:r>
            <a:r>
              <a:rPr lang="en-US" spc="-40" dirty="0">
                <a:solidFill>
                  <a:srgbClr val="BBE0F8"/>
                </a:solidFill>
                <a:latin typeface="Poppins"/>
              </a:rPr>
              <a:t>version </a:t>
            </a:r>
            <a:r>
              <a:rPr lang="en-US" spc="-40" dirty="0" err="1">
                <a:solidFill>
                  <a:srgbClr val="BBE0F8"/>
                </a:solidFill>
                <a:latin typeface="Poppins"/>
              </a:rPr>
              <a:t>papier</a:t>
            </a:r>
            <a:r>
              <a:rPr lang="en-US" spc="-40" dirty="0">
                <a:solidFill>
                  <a:srgbClr val="BBE0F8"/>
                </a:solidFill>
                <a:latin typeface="Poppins"/>
              </a:rPr>
              <a:t> </a:t>
            </a:r>
          </a:p>
          <a:p>
            <a:pPr marL="0" indent="0" algn="ctr">
              <a:buSzPct val="70000"/>
              <a:buFont typeface="Arial"/>
              <a:buNone/>
            </a:pPr>
            <a:r>
              <a:rPr lang="en-US" spc="-40" dirty="0">
                <a:solidFill>
                  <a:srgbClr val="2E6C68"/>
                </a:solidFill>
              </a:rPr>
              <a:t>pour  les </a:t>
            </a:r>
            <a:r>
              <a:rPr lang="en-US" spc="-40" dirty="0" err="1">
                <a:solidFill>
                  <a:srgbClr val="2E6C68"/>
                </a:solidFill>
              </a:rPr>
              <a:t>pensionnés</a:t>
            </a:r>
            <a:endParaRPr lang="en-GB" spc="-40" dirty="0">
              <a:solidFill>
                <a:srgbClr val="2E6C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370" t="12671" r="4789" b="18563"/>
          <a:stretch/>
        </p:blipFill>
        <p:spPr>
          <a:xfrm>
            <a:off x="2661431" y="18534"/>
            <a:ext cx="4048287" cy="448227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0319" y="764872"/>
            <a:ext cx="2194836" cy="326262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8072438" algn="r"/>
              </a:tabLst>
            </a:pPr>
            <a:r>
              <a:rPr lang="en-GB" sz="2800" spc="-30" dirty="0">
                <a:solidFill>
                  <a:srgbClr val="BBE0F8"/>
                </a:solidFill>
                <a:latin typeface="Poppins"/>
              </a:rPr>
              <a:t>S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pouse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H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ealth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nsurance &amp;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P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rofessional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I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ncome </a:t>
            </a:r>
            <a:r>
              <a:rPr lang="en-GB" sz="2800" spc="-30" dirty="0">
                <a:solidFill>
                  <a:srgbClr val="BBE0F8"/>
                </a:solidFill>
                <a:latin typeface="Poppins"/>
              </a:rPr>
              <a:t>D</a:t>
            </a:r>
            <a:r>
              <a:rPr lang="en-GB" sz="2800" spc="-30" dirty="0">
                <a:solidFill>
                  <a:srgbClr val="2E6C68"/>
                </a:solidFill>
                <a:latin typeface="Poppins"/>
              </a:rPr>
              <a:t>eclaration</a:t>
            </a:r>
            <a:endParaRPr lang="en-GB" sz="2800" dirty="0">
              <a:solidFill>
                <a:srgbClr val="2E6C68"/>
              </a:solidFill>
              <a:latin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060665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8684" y="66262"/>
            <a:ext cx="8885486" cy="705332"/>
          </a:xfrm>
        </p:spPr>
        <p:txBody>
          <a:bodyPr>
            <a:normAutofit fontScale="90000"/>
          </a:bodyPr>
          <a:lstStyle/>
          <a:p>
            <a:pPr>
              <a:tabLst>
                <a:tab pos="8072438" algn="r"/>
              </a:tabLst>
            </a:pP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Ce qui change &amp;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8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800" b="1" i="1" u="sng" spc="-30" dirty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endParaRPr lang="en-GB" sz="49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772817"/>
            <a:ext cx="8229600" cy="370862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rappeler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de demander, de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compléter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et de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</a:rPr>
              <a:t>renvoyer</a:t>
            </a:r>
            <a:r>
              <a:rPr lang="en-GB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fr-CH" sz="2600" spc="-40" dirty="0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b="1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à </a:t>
            </a:r>
            <a:r>
              <a:rPr lang="en-US" sz="2600" u="sng" spc="-40" dirty="0" err="1">
                <a:solidFill>
                  <a:schemeClr val="accent6"/>
                </a:solidFill>
                <a:latin typeface="Poppins"/>
              </a:rPr>
              <a:t>chaque</a:t>
            </a:r>
            <a:r>
              <a:rPr lang="en-US" sz="2600" u="sng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u="sng" spc="-40" dirty="0" err="1">
                <a:solidFill>
                  <a:schemeClr val="accent6"/>
                </a:solidFill>
                <a:latin typeface="Poppins"/>
              </a:rPr>
              <a:t>fois</a:t>
            </a:r>
            <a:r>
              <a:rPr lang="en-US" sz="2600" u="sng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600" spc="-40" dirty="0" err="1">
                <a:solidFill>
                  <a:schemeClr val="accent6"/>
                </a:solidFill>
                <a:latin typeface="Poppins"/>
              </a:rPr>
              <a:t>qu’il</a:t>
            </a:r>
            <a:r>
              <a:rPr lang="en-US" sz="2600" spc="-40" dirty="0">
                <a:solidFill>
                  <a:schemeClr val="accent6"/>
                </a:solidFill>
                <a:latin typeface="Poppins"/>
              </a:rPr>
              <a:t> y a un </a:t>
            </a:r>
            <a:r>
              <a:rPr lang="en-US" sz="2600" spc="-40" dirty="0" err="1">
                <a:solidFill>
                  <a:schemeClr val="accent6"/>
                </a:solidFill>
                <a:latin typeface="Poppins"/>
              </a:rPr>
              <a:t>changement</a:t>
            </a:r>
            <a:endParaRPr lang="en-US" sz="2600" spc="-4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prend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diminue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diminuer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également</a:t>
            </a:r>
            <a:endParaRPr lang="en-US" sz="2200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atteint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l’âge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de la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après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période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sans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emploi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et sans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: son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augmente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peut</a:t>
            </a:r>
            <a:r>
              <a:rPr lang="en-US" sz="2200" spc="-20" dirty="0">
                <a:solidFill>
                  <a:schemeClr val="accent6"/>
                </a:solidFill>
                <a:latin typeface="Poppins"/>
              </a:rPr>
              <a:t> augmenter </a:t>
            </a:r>
            <a:r>
              <a:rPr lang="en-US" sz="2200" spc="-20" dirty="0" err="1">
                <a:solidFill>
                  <a:schemeClr val="accent6"/>
                </a:solidFill>
                <a:latin typeface="Poppins"/>
              </a:rPr>
              <a:t>également</a:t>
            </a:r>
            <a:endParaRPr lang="en-GB" sz="2200" spc="-50" dirty="0"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11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9920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2575074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7841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8084" y="987345"/>
            <a:ext cx="8374743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</a:rPr>
              <a:t>Questions </a:t>
            </a:r>
            <a:r>
              <a:rPr lang="en-GB" spc="-20" dirty="0" err="1">
                <a:solidFill>
                  <a:srgbClr val="2E6C68"/>
                </a:solidFill>
                <a:latin typeface="Poppins"/>
              </a:rPr>
              <a:t>générales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uniqa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2"/>
              </a:rPr>
              <a:t>@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  <a:hlinkClick r:id="rId2"/>
              </a:rPr>
              <a:t>cern.ch</a:t>
            </a:r>
            <a:r>
              <a:rPr lang="en-GB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  <a:sym typeface="Wingdings 3" panose="05040102010807070707" pitchFamily="18" charset="2"/>
              </a:rPr>
              <a:t> 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>
                <a:solidFill>
                  <a:srgbClr val="2E6C68"/>
                </a:solidFill>
                <a:latin typeface="Poppins"/>
              </a:rPr>
              <a:t>Remboursements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: </a:t>
            </a:r>
            <a:r>
              <a:rPr lang="en-GB" spc="-20" dirty="0">
                <a:solidFill>
                  <a:schemeClr val="accent6"/>
                </a:solidFill>
                <a:latin typeface="Poppins"/>
                <a:hlinkClick r:id="rId3"/>
              </a:rPr>
              <a:t>www.MyUNIQA.ch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Assistance </a:t>
            </a:r>
            <a:r>
              <a:rPr lang="en-GB" spc="-20" dirty="0" err="1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médicale</a:t>
            </a:r>
            <a:r>
              <a:rPr lang="en-GB" spc="-20" dirty="0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 &amp; </a:t>
            </a:r>
            <a:r>
              <a:rPr lang="en-GB" i="1" spc="-20" dirty="0" err="1">
                <a:solidFill>
                  <a:srgbClr val="2E6C68"/>
                </a:solidFill>
                <a:latin typeface="Poppins"/>
                <a:sym typeface="Wingdings 3" panose="05040102010807070707" pitchFamily="18" charset="2"/>
              </a:rPr>
              <a:t>Medgate</a:t>
            </a:r>
            <a:endParaRPr lang="en-GB" i="1" spc="-20" dirty="0">
              <a:solidFill>
                <a:srgbClr val="2E6C68"/>
              </a:solidFill>
              <a:latin typeface="Poppins"/>
              <a:sym typeface="Wingdings 3" panose="05040102010807070707" pitchFamily="18" charset="2"/>
            </a:endParaRPr>
          </a:p>
          <a:p>
            <a:pPr marL="0" indent="0" algn="just">
              <a:buSzPct val="70000"/>
              <a:buNone/>
            </a:pP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+41.22.718.63.77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pc="-20" dirty="0" err="1">
                <a:solidFill>
                  <a:srgbClr val="2E6C68"/>
                </a:solidFill>
                <a:latin typeface="Poppins"/>
              </a:rPr>
              <a:t>Règlement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 du CHIS, </a:t>
            </a:r>
            <a:r>
              <a:rPr lang="en-GB" spc="-20" dirty="0" err="1">
                <a:solidFill>
                  <a:srgbClr val="2E6C68"/>
                </a:solidFill>
                <a:latin typeface="Poppins"/>
              </a:rPr>
              <a:t>conseils</a:t>
            </a:r>
            <a:r>
              <a:rPr lang="en-GB" spc="-20" dirty="0">
                <a:solidFill>
                  <a:srgbClr val="2E6C68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rgbClr val="2E6C68"/>
                </a:solidFill>
                <a:latin typeface="Poppins"/>
              </a:rPr>
              <a:t>généraux</a:t>
            </a:r>
            <a:endParaRPr lang="en-GB" spc="-20" dirty="0">
              <a:solidFill>
                <a:srgbClr val="2E6C68"/>
              </a:solidFill>
              <a:latin typeface="Poppins"/>
            </a:endParaRPr>
          </a:p>
          <a:p>
            <a:pPr marL="0" indent="0" algn="just">
              <a:buSzPct val="70000"/>
              <a:buNone/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  <a:hlinkClick r:id="rId4"/>
              </a:rPr>
              <a:t>https://chis.cern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21486" y="4821211"/>
              <a:ext cx="442683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13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1146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Obtenir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de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l’information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</a:t>
            </a:r>
            <a:r>
              <a:rPr lang="en-GB" sz="4800" dirty="0">
                <a:latin typeface="Poppins"/>
              </a:rPr>
              <a:t>	</a:t>
            </a:r>
            <a:r>
              <a:rPr lang="en-GB" sz="48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199" y="902495"/>
            <a:ext cx="6969513" cy="353568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</a:rPr>
              <a:t>CHIS Bull’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Bulletin du CHIS: information</a:t>
            </a:r>
          </a:p>
          <a:p>
            <a:pPr marL="0" indent="0">
              <a:buClr>
                <a:srgbClr val="2E6C68"/>
              </a:buClr>
              <a:buSzPct val="60000"/>
              <a:buNone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générale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,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nouvelles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…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Envoyé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email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ou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par </a:t>
            </a: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courrier</a:t>
            </a:r>
            <a:endParaRPr lang="en-GB" sz="2600" spc="-40" dirty="0">
              <a:solidFill>
                <a:schemeClr val="accent6"/>
              </a:solidFill>
              <a:latin typeface="Poppins"/>
              <a:sym typeface="Wingdings 3" panose="05040102010807070707" pitchFamily="18" charset="2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600" spc="-40" dirty="0" err="1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Disponible</a:t>
            </a:r>
            <a:r>
              <a:rPr lang="en-GB" sz="2600" spc="-40" dirty="0">
                <a:solidFill>
                  <a:schemeClr val="accent6"/>
                </a:solidFill>
                <a:latin typeface="Poppins"/>
                <a:sym typeface="Wingdings 3" panose="05040102010807070707" pitchFamily="18" charset="2"/>
              </a:rPr>
              <a:t> sur le site du CHIS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Communications </a:t>
            </a:r>
            <a:r>
              <a:rPr lang="en-GB" sz="2600" spc="-20" dirty="0" err="1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officielles</a:t>
            </a:r>
            <a:r>
              <a:rPr lang="en-GB" sz="2600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du CERN</a:t>
            </a:r>
          </a:p>
          <a:p>
            <a:pPr marL="0" indent="0" algn="just">
              <a:buSzPct val="70000"/>
              <a:buFont typeface="Arial"/>
              <a:buNone/>
            </a:pPr>
            <a:r>
              <a:rPr lang="en-GB" sz="2600" b="1" i="1" spc="-20" dirty="0">
                <a:solidFill>
                  <a:srgbClr val="BBE0F8"/>
                </a:solidFill>
                <a:latin typeface="Poppins"/>
                <a:sym typeface="Wingdings 3" panose="05040102010807070707" pitchFamily="18" charset="2"/>
              </a:rPr>
              <a:t> 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Avis </a:t>
            </a: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officiels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changements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importants</a:t>
            </a:r>
            <a:endParaRPr lang="en-GB" sz="24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home.cern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/</a:t>
            </a:r>
            <a:r>
              <a:rPr lang="en-GB" sz="2400" spc="-100" dirty="0" err="1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cern</a:t>
            </a:r>
            <a:r>
              <a:rPr lang="en-GB" sz="2400" spc="-100" dirty="0">
                <a:solidFill>
                  <a:schemeClr val="accent6"/>
                </a:solidFill>
                <a:latin typeface="Poppins"/>
                <a:cs typeface="Courier New" panose="02070309020205020404" pitchFamily="49" charset="0"/>
              </a:rPr>
              <a:t>-people</a:t>
            </a:r>
          </a:p>
          <a:p>
            <a:pPr marL="768668" lvl="1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519167" y="4312581"/>
            <a:ext cx="9663167" cy="1116000"/>
            <a:chOff x="-519167" y="4312581"/>
            <a:chExt cx="9663167" cy="1116000"/>
          </a:xfrm>
        </p:grpSpPr>
        <p:sp>
          <p:nvSpPr>
            <p:cNvPr id="15" name="Rectangle 14"/>
            <p:cNvSpPr/>
            <p:nvPr/>
          </p:nvSpPr>
          <p:spPr>
            <a:xfrm>
              <a:off x="3009" y="4563776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7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921" y="1006049"/>
            <a:ext cx="2794379" cy="271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86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151633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8903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020045"/>
            <a:ext cx="8229600" cy="320314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Les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prestations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(LTC)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là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aider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quand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l’état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impacte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vie de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tous</a:t>
            </a:r>
            <a:r>
              <a:rPr lang="en-GB" sz="2800" spc="-20" dirty="0">
                <a:solidFill>
                  <a:schemeClr val="accent6"/>
                </a:solidFill>
                <a:latin typeface="Poppins"/>
              </a:rPr>
              <a:t> les </a:t>
            </a:r>
            <a:r>
              <a:rPr lang="en-GB" sz="2800" spc="-20" dirty="0" err="1">
                <a:solidFill>
                  <a:schemeClr val="accent6"/>
                </a:solidFill>
                <a:latin typeface="Poppins"/>
              </a:rPr>
              <a:t>jours</a:t>
            </a:r>
            <a:endParaRPr lang="en-GB" sz="2800" spc="-20" dirty="0">
              <a:solidFill>
                <a:schemeClr val="accent6"/>
              </a:solidFill>
              <a:latin typeface="Poppins"/>
            </a:endParaRP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Trois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niveaux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faible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moyenne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, grave)</a:t>
            </a:r>
          </a:p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N’attendez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pas un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niveau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dépendance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grave pour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agir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330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31837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14388" lvl="1">
              <a:buClr>
                <a:srgbClr val="2E6C68"/>
              </a:buClr>
              <a:buSzPct val="60000"/>
              <a:buFont typeface="Wingdings" panose="05000000000000000000" pitchFamily="2" charset="2"/>
              <a:buChar char="Ø"/>
            </a:pP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Contacter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le Service des affaire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sociales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et demander des conseils (demander à un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proche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aider dans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procedure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spc="-20" dirty="0" err="1">
                <a:solidFill>
                  <a:schemeClr val="accent6"/>
                </a:solidFill>
                <a:latin typeface="Poppins"/>
              </a:rPr>
              <a:t>nécessaire</a:t>
            </a:r>
            <a:r>
              <a:rPr lang="en-GB" sz="2400" spc="-20" dirty="0">
                <a:solidFill>
                  <a:schemeClr val="accent6"/>
                </a:solidFill>
                <a:latin typeface="Poppins"/>
              </a:rPr>
              <a:t>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1" y="4821211"/>
              <a:ext cx="369428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1357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Utiliser le CHIS </a:t>
            </a:r>
            <a:r>
              <a:rPr lang="en-GB" sz="2600" spc="-20" dirty="0" err="1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z="2600" spc="-2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600" spc="-20" dirty="0" err="1">
                <a:solidFill>
                  <a:schemeClr val="accent6"/>
                </a:solidFill>
                <a:latin typeface="Poppins"/>
              </a:rPr>
              <a:t>complémentaire</a:t>
            </a:r>
            <a:endParaRPr lang="en-GB" sz="2600" spc="-20" dirty="0">
              <a:solidFill>
                <a:schemeClr val="accent6"/>
              </a:solidFill>
              <a:latin typeface="Poppins"/>
            </a:endParaRP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90" dirty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/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enfant(s)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ont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autre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90" dirty="0" err="1">
                <a:solidFill>
                  <a:schemeClr val="accent6"/>
                </a:solidFill>
                <a:latin typeface="Poppins"/>
              </a:rPr>
              <a:t>principale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i="1" spc="-90" dirty="0" err="1">
                <a:solidFill>
                  <a:schemeClr val="accent6"/>
                </a:solidFill>
                <a:latin typeface="Poppins"/>
              </a:rPr>
              <a:t>Sécurité</a:t>
            </a:r>
            <a:r>
              <a:rPr lang="en-GB" i="1" spc="-9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90" dirty="0" err="1">
                <a:solidFill>
                  <a:schemeClr val="accent6"/>
                </a:solidFill>
                <a:latin typeface="Poppins"/>
              </a:rPr>
              <a:t>sociale</a:t>
            </a:r>
            <a:r>
              <a:rPr lang="en-GB" spc="-90" dirty="0">
                <a:solidFill>
                  <a:schemeClr val="accent6"/>
                </a:solidFill>
                <a:latin typeface="Poppins"/>
              </a:rPr>
              <a:t>, NHS, …)</a:t>
            </a:r>
          </a:p>
          <a:p>
            <a:pPr marL="768668" lvl="1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Utiliser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l’autre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premier lieu et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soumettre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l’avis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remboursement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cette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assurance à UNIQA dans un 2ème temps</a:t>
            </a:r>
          </a:p>
          <a:p>
            <a:pPr marL="411480" lvl="1" indent="0" algn="just">
              <a:buSzPct val="70000"/>
              <a:buFont typeface="Arial"/>
              <a:buNone/>
              <a:tabLst>
                <a:tab pos="770400" algn="l"/>
              </a:tabLst>
            </a:pP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	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vous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serez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ainsi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mieux</a:t>
            </a:r>
            <a:r>
              <a:rPr lang="en-GB" spc="-20" dirty="0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  <a:sym typeface="Wingdings" panose="05000000000000000000" pitchFamily="2" charset="2"/>
              </a:rPr>
              <a:t>remboursé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686800" y="4821211"/>
              <a:ext cx="377369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89474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14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Bon à savoir</a:t>
            </a:r>
            <a:r>
              <a:rPr lang="en-GB" sz="4800" b="1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8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endParaRPr lang="en-GB" sz="48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5943" y="889173"/>
            <a:ext cx="8490857" cy="347619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rgbClr val="2E6C68"/>
                </a:solidFill>
                <a:latin typeface="Poppins"/>
              </a:rPr>
              <a:t>demandes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peuvent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envoyées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 de 4 </a:t>
            </a:r>
            <a:r>
              <a:rPr lang="en-GB" sz="2400" dirty="0" err="1">
                <a:solidFill>
                  <a:schemeClr val="accent6"/>
                </a:solidFill>
                <a:latin typeface="Poppins"/>
              </a:rPr>
              <a:t>façons</a:t>
            </a:r>
            <a:r>
              <a:rPr lang="en-GB" sz="2400" dirty="0">
                <a:solidFill>
                  <a:schemeClr val="accent6"/>
                </a:solidFill>
                <a:latin typeface="Poppins"/>
              </a:rPr>
              <a:t>: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sur le site </a:t>
            </a:r>
            <a:r>
              <a:rPr lang="en-GB" sz="2000" u="sng" dirty="0" err="1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Soumission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électronique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sur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l’application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MyUNIQA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pour smartphone. 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Dépôt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sécurisé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boîte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aux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lettres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 "UNIQA" (building 33/ Reception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Bâtiment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principal /Bureau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d’UNIQA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)</a:t>
            </a:r>
          </a:p>
          <a:p>
            <a:pPr>
              <a:buClr>
                <a:srgbClr val="2E6C68"/>
              </a:buClr>
              <a:buSzPct val="6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6"/>
                </a:solidFill>
                <a:latin typeface="Poppins"/>
              </a:rPr>
              <a:t>Envoi de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vos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enveloppes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bleues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”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affranchies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par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courrier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à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l’adresse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suivante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 : UNIQA, Avenue de la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Praille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, 26- CP 1431 - 1227 </a:t>
            </a:r>
            <a:r>
              <a:rPr lang="en-GB" sz="2000" dirty="0" err="1">
                <a:solidFill>
                  <a:schemeClr val="accent6"/>
                </a:solidFill>
                <a:latin typeface="Poppins"/>
              </a:rPr>
              <a:t>Carouge</a:t>
            </a:r>
            <a:r>
              <a:rPr lang="en-GB" sz="2000" dirty="0">
                <a:solidFill>
                  <a:schemeClr val="accent6"/>
                </a:solidFill>
                <a:latin typeface="Poppins"/>
              </a:rPr>
              <a:t>. </a:t>
            </a:r>
          </a:p>
          <a:p>
            <a:pPr marL="36576" indent="0">
              <a:buClr>
                <a:srgbClr val="2E6C68"/>
              </a:buClr>
              <a:buSzPct val="60000"/>
              <a:buNone/>
            </a:pPr>
            <a:endParaRPr lang="en-GB" sz="500" spc="-4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Clr>
                <a:srgbClr val="2E6C68"/>
              </a:buClr>
              <a:buSzPct val="60000"/>
              <a:buNone/>
            </a:pP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Get </a:t>
            </a:r>
            <a:r>
              <a:rPr lang="en-GB" sz="2400" spc="-40" dirty="0">
                <a:solidFill>
                  <a:srgbClr val="2E6C68"/>
                </a:solidFill>
                <a:uFill>
                  <a:solidFill>
                    <a:schemeClr val="tx1"/>
                  </a:solidFill>
                </a:uFill>
                <a:latin typeface="Poppins"/>
              </a:rPr>
              <a:t>attestations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and other personal documents through your account on </a:t>
            </a:r>
            <a:r>
              <a:rPr lang="en-GB" sz="2400" spc="-40" dirty="0">
                <a:solidFill>
                  <a:schemeClr val="accent6"/>
                </a:solidFill>
                <a:latin typeface="Poppins"/>
                <a:hlinkClick r:id="rId2"/>
              </a:rPr>
              <a:t>MyUNIQA</a:t>
            </a:r>
            <a:r>
              <a:rPr lang="en-GB" sz="2400" spc="-40" dirty="0">
                <a:solidFill>
                  <a:schemeClr val="accent6"/>
                </a:solidFill>
                <a:latin typeface="Poppins"/>
              </a:rPr>
              <a:t> website.</a:t>
            </a: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z="2400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599714" y="4821211"/>
              <a:ext cx="46445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19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4014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582" y="741164"/>
            <a:ext cx="8226854" cy="1216476"/>
          </a:xfrm>
        </p:spPr>
        <p:txBody>
          <a:bodyPr>
            <a:normAutofit/>
          </a:bodyPr>
          <a:lstStyle/>
          <a:p>
            <a:pPr algn="ctr"/>
            <a:r>
              <a:rPr lang="fr-CH" dirty="0">
                <a:solidFill>
                  <a:srgbClr val="2E6C68"/>
                </a:solidFill>
                <a:latin typeface="Poppins"/>
              </a:rPr>
              <a:t>Préparation à la retraite</a:t>
            </a:r>
            <a:endParaRPr lang="en-GB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10" name="Text Placeholder 5"/>
          <p:cNvSpPr>
            <a:spLocks noGrp="1"/>
          </p:cNvSpPr>
          <p:nvPr>
            <p:ph type="body" idx="10"/>
          </p:nvPr>
        </p:nvSpPr>
        <p:spPr>
          <a:xfrm>
            <a:off x="725713" y="2238543"/>
            <a:ext cx="3501025" cy="31474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  <a:latin typeface="Poppins"/>
              </a:rPr>
              <a:t>Sandrine BAUDAT (HR-CBS-CMO</a:t>
            </a:r>
            <a:r>
              <a:rPr lang="en-GB" dirty="0">
                <a:solidFill>
                  <a:srgbClr val="2E6C68"/>
                </a:solidFill>
                <a:latin typeface="Poppins"/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7" name="Rectangle 6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1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2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7722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4454" y="1233688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800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z="2800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z="2800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731500"/>
            <a:ext cx="8054236" cy="50104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4" name="Rectangle 13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6" name="Slide Number Placeholder 6"/>
            <p:cNvSpPr txBox="1">
              <a:spLocks/>
            </p:cNvSpPr>
            <p:nvPr/>
          </p:nvSpPr>
          <p:spPr>
            <a:xfrm>
              <a:off x="8684054" y="4821211"/>
              <a:ext cx="380115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20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0462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13" y="4529890"/>
            <a:ext cx="9140991" cy="613610"/>
          </a:xfrm>
          <a:prstGeom prst="rect">
            <a:avLst/>
          </a:prstGeom>
          <a:solidFill>
            <a:srgbClr val="006968"/>
          </a:solidFill>
          <a:ln>
            <a:solidFill>
              <a:srgbClr val="006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4348879" y="4713211"/>
            <a:ext cx="2017486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FEFDF9"/>
                </a:solidFill>
                <a:latin typeface="Poppins"/>
              </a:rPr>
              <a:t>12 </a:t>
            </a:r>
            <a:r>
              <a:rPr lang="en-GB" sz="1200" dirty="0" err="1">
                <a:solidFill>
                  <a:srgbClr val="FEFDF9"/>
                </a:solidFill>
                <a:latin typeface="Poppins"/>
              </a:rPr>
              <a:t>octobre</a:t>
            </a:r>
            <a:r>
              <a:rPr lang="en-GB" sz="1200" dirty="0">
                <a:solidFill>
                  <a:srgbClr val="FEFDF9"/>
                </a:solidFill>
                <a:latin typeface="Poppins"/>
              </a:rPr>
              <a:t> 2023</a:t>
            </a:r>
          </a:p>
        </p:txBody>
      </p:sp>
      <p:sp>
        <p:nvSpPr>
          <p:cNvPr id="15" name="Slide Number Placeholder 6"/>
          <p:cNvSpPr txBox="1">
            <a:spLocks/>
          </p:cNvSpPr>
          <p:nvPr/>
        </p:nvSpPr>
        <p:spPr>
          <a:xfrm>
            <a:off x="8758688" y="4821211"/>
            <a:ext cx="305481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200" smtClean="0">
                <a:solidFill>
                  <a:srgbClr val="FEFDF9"/>
                </a:solidFill>
                <a:latin typeface="Poppins"/>
              </a:rPr>
              <a:pPr/>
              <a:t>3</a:t>
            </a:fld>
            <a:endParaRPr lang="en-US" sz="1200" dirty="0">
              <a:solidFill>
                <a:srgbClr val="FEFDF9"/>
              </a:solidFill>
              <a:latin typeface="Poppi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2" r="10678"/>
          <a:stretch/>
        </p:blipFill>
        <p:spPr>
          <a:xfrm>
            <a:off x="21789" y="4294581"/>
            <a:ext cx="3701143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0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Sujets</a:t>
            </a:r>
            <a:endParaRPr lang="en-GB" sz="4800" b="1" i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CHIS: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faire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quand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Ce qui change et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qui ne change pas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Obtenir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l’information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Bon à savoir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pc="-40" dirty="0">
                <a:solidFill>
                  <a:schemeClr val="accent6"/>
                </a:solidFill>
                <a:latin typeface="Poppins"/>
              </a:rPr>
              <a:t>Questions &amp;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réponses</a:t>
            </a:r>
            <a:endParaRPr lang="en-GB" spc="-40" dirty="0">
              <a:solidFill>
                <a:schemeClr val="accent6"/>
              </a:solidFill>
              <a:latin typeface="Poppin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" y="1063773"/>
            <a:ext cx="8054236" cy="1432291"/>
          </a:xfrm>
          <a:prstGeom prst="rect">
            <a:avLst/>
          </a:prstGeom>
          <a:noFill/>
          <a:ln w="31750">
            <a:solidFill>
              <a:srgbClr val="2E6C6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0" name="Rectangle 9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4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4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28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au 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Informez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la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Caisse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de pension que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souhaitez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CHIS,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les 30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jours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qui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suivent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le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i="1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i="1" spc="-40" dirty="0" err="1">
                <a:solidFill>
                  <a:schemeClr val="accent6"/>
                </a:solidFill>
                <a:latin typeface="Poppins"/>
              </a:rPr>
              <a:t>contrat</a:t>
            </a:r>
            <a:endParaRPr lang="en-GB" i="1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endParaRPr lang="en-GB" sz="1300" i="1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Par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défaut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couverture CHIS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prend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fin le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dernier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jour de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contrat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d’emploi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868680" lvl="1" algn="just">
              <a:buClr>
                <a:srgbClr val="2E6C68"/>
              </a:buClr>
              <a:buSzPct val="70000"/>
              <a:buFont typeface="Wingdings" panose="05000000000000000000" pitchFamily="2" charset="2"/>
              <a:buChar char="Ø"/>
            </a:pPr>
            <a:r>
              <a:rPr lang="en-GB" spc="-20" dirty="0">
                <a:solidFill>
                  <a:schemeClr val="accent6"/>
                </a:solidFill>
                <a:latin typeface="Poppins"/>
              </a:rPr>
              <a:t>Si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quittez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le CHIS,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ne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pas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revenir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en</a:t>
            </a:r>
            <a:r>
              <a:rPr lang="en-GB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20" dirty="0" err="1">
                <a:solidFill>
                  <a:schemeClr val="accent6"/>
                </a:solidFill>
                <a:latin typeface="Poppins"/>
              </a:rPr>
              <a:t>arrière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5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5273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Pour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rester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 au CHIS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5736"/>
            <a:ext cx="8229600" cy="337492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ct val="70000"/>
              <a:buFont typeface="Arial"/>
              <a:buNone/>
            </a:pP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Cependant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si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est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un MPE,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>
                <a:solidFill>
                  <a:schemeClr val="accent6"/>
                </a:solidFill>
                <a:latin typeface="Poppins"/>
              </a:rPr>
              <a:t>devez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rester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au CHIS </a:t>
            </a:r>
            <a:r>
              <a:rPr lang="en-GB" spc="-40" dirty="0" err="1">
                <a:solidFill>
                  <a:schemeClr val="accent6"/>
                </a:solidFill>
                <a:latin typeface="Poppins"/>
              </a:rPr>
              <a:t>comme</a:t>
            </a:r>
            <a:r>
              <a:rPr lang="en-GB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u="sng" spc="-40" dirty="0" err="1">
                <a:solidFill>
                  <a:schemeClr val="accent6"/>
                </a:solidFill>
                <a:latin typeface="Poppins"/>
              </a:rPr>
              <a:t>Membre</a:t>
            </a:r>
            <a:r>
              <a:rPr lang="en-GB" u="sng" spc="-40" dirty="0">
                <a:solidFill>
                  <a:schemeClr val="accent6"/>
                </a:solidFill>
                <a:latin typeface="Poppins"/>
              </a:rPr>
              <a:t> principal.</a:t>
            </a:r>
            <a:endParaRPr lang="en-GB" u="sng" spc="-20" dirty="0">
              <a:solidFill>
                <a:schemeClr val="accent6"/>
              </a:solidFill>
              <a:latin typeface="Poppins"/>
            </a:endParaRPr>
          </a:p>
          <a:p>
            <a:pPr marL="0" indent="0" algn="just">
              <a:buSzPct val="70000"/>
              <a:buFont typeface="Arial"/>
              <a:buNone/>
            </a:pP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Plus tard, </a:t>
            </a:r>
            <a:r>
              <a:rPr lang="en-US" sz="3000" spc="-40" dirty="0" err="1">
                <a:solidFill>
                  <a:schemeClr val="accent6"/>
                </a:solidFill>
                <a:latin typeface="Poppins"/>
              </a:rPr>
              <a:t>quand</a:t>
            </a: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z="3000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US" sz="3000" spc="-40" dirty="0">
                <a:solidFill>
                  <a:schemeClr val="accent6"/>
                </a:solidFill>
                <a:latin typeface="Poppins"/>
              </a:rPr>
              <a:t> conjoint </a:t>
            </a:r>
            <a:r>
              <a:rPr lang="en-US" sz="3000" spc="-40" dirty="0" err="1">
                <a:solidFill>
                  <a:schemeClr val="accent6"/>
                </a:solidFill>
                <a:latin typeface="Poppins"/>
              </a:rPr>
              <a:t>prendra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également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sa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retraite,vous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pourrez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u="sng" spc="-40" dirty="0">
                <a:solidFill>
                  <a:schemeClr val="accent6"/>
                </a:solidFill>
                <a:latin typeface="Poppins"/>
              </a:rPr>
              <a:t> les deux 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quitter le CHIS (pour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toujours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) ;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si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restez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,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serez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40" dirty="0" err="1">
                <a:solidFill>
                  <a:schemeClr val="accent6"/>
                </a:solidFill>
                <a:latin typeface="Poppins"/>
              </a:rPr>
              <a:t>tous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 les deux </a:t>
            </a:r>
            <a:r>
              <a:rPr lang="en-US" u="sng" spc="-40" dirty="0" err="1">
                <a:solidFill>
                  <a:schemeClr val="accent6"/>
                </a:solidFill>
                <a:latin typeface="Poppins"/>
              </a:rPr>
              <a:t>Membres</a:t>
            </a:r>
            <a:r>
              <a:rPr lang="en-US" u="sng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40" dirty="0" err="1">
                <a:solidFill>
                  <a:schemeClr val="accent6"/>
                </a:solidFill>
                <a:latin typeface="Poppins"/>
              </a:rPr>
              <a:t>principaux</a:t>
            </a:r>
            <a:r>
              <a:rPr lang="en-US" spc="-40" dirty="0">
                <a:solidFill>
                  <a:schemeClr val="accent6"/>
                </a:solidFill>
                <a:latin typeface="Poppins"/>
              </a:rPr>
              <a:t>. </a:t>
            </a:r>
            <a:endParaRPr lang="en-GB" sz="3000" u="sng" spc="-4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8904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6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6331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8792" y="263998"/>
            <a:ext cx="885371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br>
              <a:rPr lang="en-GB" sz="4400" b="1" i="1" spc="-30" dirty="0">
                <a:solidFill>
                  <a:srgbClr val="2E6C68"/>
                </a:solidFill>
                <a:latin typeface="Poppins"/>
              </a:rPr>
            </a:b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Ce qui 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change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 &amp; </a:t>
            </a:r>
            <a:r>
              <a:rPr lang="en-GB" sz="4400" b="1" i="1" spc="-30" dirty="0" err="1">
                <a:solidFill>
                  <a:srgbClr val="2E6C68"/>
                </a:solidFill>
                <a:latin typeface="Poppins"/>
              </a:rPr>
              <a:t>ce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 qui ne change pas</a:t>
            </a:r>
            <a:r>
              <a:rPr lang="en-GB" sz="4400" dirty="0">
                <a:solidFill>
                  <a:srgbClr val="2E6C68"/>
                </a:solidFill>
                <a:latin typeface="Poppins"/>
              </a:rPr>
              <a:t>	</a:t>
            </a:r>
            <a:r>
              <a:rPr lang="en-GB" sz="4400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34079" y="1041664"/>
            <a:ext cx="8229600" cy="320314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pc="-4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endParaRPr lang="en-GB" sz="1000" spc="-5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US" spc="-20" dirty="0" err="1">
                <a:solidFill>
                  <a:schemeClr val="accent6"/>
                </a:solidFill>
                <a:latin typeface="Poppins"/>
              </a:rPr>
              <a:t>Vous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spc="-20" dirty="0" err="1">
                <a:solidFill>
                  <a:schemeClr val="accent6"/>
                </a:solidFill>
                <a:latin typeface="Poppins"/>
              </a:rPr>
              <a:t>devenez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“</a:t>
            </a:r>
            <a:r>
              <a:rPr lang="en-US" spc="-20" dirty="0" err="1">
                <a:solidFill>
                  <a:schemeClr val="accent6"/>
                </a:solidFill>
                <a:latin typeface="Poppins"/>
              </a:rPr>
              <a:t>Membre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US" u="sng" spc="-20" dirty="0">
                <a:solidFill>
                  <a:schemeClr val="accent6"/>
                </a:solidFill>
                <a:latin typeface="Poppins"/>
              </a:rPr>
              <a:t>post-</a:t>
            </a:r>
            <a:r>
              <a:rPr lang="en-US" u="sng" spc="-20" dirty="0" err="1">
                <a:solidFill>
                  <a:schemeClr val="accent6"/>
                </a:solidFill>
                <a:latin typeface="Poppins"/>
              </a:rPr>
              <a:t>obligatoire</a:t>
            </a:r>
            <a:r>
              <a:rPr lang="en-US" spc="-20" dirty="0">
                <a:solidFill>
                  <a:schemeClr val="accent6"/>
                </a:solidFill>
                <a:latin typeface="Poppins"/>
              </a:rPr>
              <a:t>”</a:t>
            </a:r>
            <a:endParaRPr lang="en-GB" spc="-20" dirty="0">
              <a:solidFill>
                <a:schemeClr val="accent6"/>
              </a:solidFill>
              <a:latin typeface="Poppins"/>
            </a:endParaRPr>
          </a:p>
          <a:p>
            <a:pPr marL="357188" indent="-357188" algn="just">
              <a:buSzPct val="70000"/>
              <a:buFont typeface="Wingdings 2" panose="05020102010507070707" pitchFamily="18" charset="2"/>
              <a:buChar char=""/>
            </a:pPr>
            <a:endParaRPr lang="en-GB" spc="-50" dirty="0">
              <a:solidFill>
                <a:schemeClr val="accent6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7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148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4205" y="175120"/>
            <a:ext cx="8717691" cy="705332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br>
              <a:rPr lang="en-GB" sz="4800" b="1" i="1" dirty="0">
                <a:solidFill>
                  <a:srgbClr val="2E6C68"/>
                </a:solidFill>
                <a:latin typeface="Poppins"/>
              </a:rPr>
            </a:b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Information </a:t>
            </a:r>
            <a:r>
              <a:rPr lang="en-GB" sz="4800" b="1" i="1" dirty="0" err="1">
                <a:solidFill>
                  <a:srgbClr val="2E6C68"/>
                </a:solidFill>
                <a:latin typeface="Poppins"/>
              </a:rPr>
              <a:t>spécifique</a:t>
            </a:r>
            <a:r>
              <a:rPr lang="en-GB" sz="4800" b="1" i="1" dirty="0">
                <a:solidFill>
                  <a:srgbClr val="2E6C68"/>
                </a:solidFill>
                <a:latin typeface="Poppins"/>
              </a:rPr>
              <a:t>	    	</a:t>
            </a:r>
            <a:endParaRPr lang="en-GB" sz="4800" dirty="0">
              <a:solidFill>
                <a:srgbClr val="2E6C68"/>
              </a:solidFill>
              <a:latin typeface="Poppi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8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161" y="966291"/>
            <a:ext cx="61341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173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4171" y="175119"/>
            <a:ext cx="8810172" cy="887561"/>
          </a:xfrm>
        </p:spPr>
        <p:txBody>
          <a:bodyPr>
            <a:noAutofit/>
          </a:bodyPr>
          <a:lstStyle/>
          <a:p>
            <a:pPr>
              <a:tabLst>
                <a:tab pos="8072438" algn="r"/>
              </a:tabLst>
            </a:pP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Ce qui change &amp;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</a:rPr>
              <a:t>ne </a:t>
            </a:r>
            <a:r>
              <a:rPr lang="en-GB" sz="4400" b="1" i="1" spc="-30" dirty="0">
                <a:solidFill>
                  <a:srgbClr val="2E6C68"/>
                </a:solidFill>
                <a:latin typeface="Poppins"/>
              </a:rPr>
              <a:t>change</a:t>
            </a:r>
            <a:r>
              <a:rPr lang="en-GB" sz="44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</a:t>
            </a:r>
            <a:r>
              <a:rPr lang="en-GB" sz="4400" b="1" i="1" u="sng" spc="-30" dirty="0">
                <a:solidFill>
                  <a:srgbClr val="BBE0F8"/>
                </a:solidFill>
                <a:latin typeface="Poppins"/>
                <a:sym typeface="Wingdings 2" panose="05020102010507070707" pitchFamily="18" charset="2"/>
              </a:rPr>
              <a:t>pas</a:t>
            </a:r>
            <a:r>
              <a:rPr lang="en-GB" sz="4400" b="1" dirty="0">
                <a:solidFill>
                  <a:srgbClr val="2E6C68"/>
                </a:solidFill>
                <a:latin typeface="Poppins"/>
                <a:sym typeface="Wingdings 2" panose="05020102010507070707" pitchFamily="18" charset="2"/>
              </a:rPr>
              <a:t>        </a:t>
            </a:r>
            <a:endParaRPr lang="en-GB" sz="4400" b="1" dirty="0">
              <a:solidFill>
                <a:srgbClr val="2E6C68"/>
              </a:solidFill>
              <a:latin typeface="Poppin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6627" y="1561166"/>
            <a:ext cx="8252061" cy="275141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Le conjoint et </a:t>
            </a:r>
            <a:r>
              <a:rPr lang="en-GB" sz="2000" u="sng" spc="-40" dirty="0">
                <a:solidFill>
                  <a:schemeClr val="accent6"/>
                </a:solidFill>
                <a:latin typeface="Poppins"/>
              </a:rPr>
              <a:t>les </a:t>
            </a:r>
            <a:r>
              <a:rPr lang="en-GB" sz="2000" u="sng" spc="-40" dirty="0" err="1">
                <a:solidFill>
                  <a:schemeClr val="accent6"/>
                </a:solidFill>
                <a:latin typeface="Poppins"/>
              </a:rPr>
              <a:t>enfants</a:t>
            </a:r>
            <a:r>
              <a:rPr lang="en-GB" sz="2000" u="sng" spc="-40" dirty="0">
                <a:solidFill>
                  <a:schemeClr val="accent6"/>
                </a:solidFill>
                <a:latin typeface="Poppins"/>
              </a:rPr>
              <a:t> à charge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sont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complètement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couverts</a:t>
            </a:r>
            <a:br>
              <a:rPr lang="en-GB" sz="2000" spc="-40" dirty="0">
                <a:solidFill>
                  <a:schemeClr val="accent6"/>
                </a:solidFill>
                <a:latin typeface="Poppins"/>
              </a:rPr>
            </a:br>
            <a:r>
              <a:rPr lang="en-GB" sz="2000" b="1" spc="-20" dirty="0">
                <a:solidFill>
                  <a:schemeClr val="accent6"/>
                </a:solidFill>
                <a:latin typeface="Poppins"/>
              </a:rPr>
              <a:t>***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Gardez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la CP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informée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de tout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changement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dans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2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000" spc="-20" dirty="0">
                <a:solidFill>
                  <a:schemeClr val="accent6"/>
                </a:solidFill>
                <a:latin typeface="Poppins"/>
              </a:rPr>
              <a:t> situation 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***</a:t>
            </a:r>
          </a:p>
          <a:p>
            <a:pPr marL="357188" indent="-357188">
              <a:buClr>
                <a:srgbClr val="2E6C68"/>
              </a:buClr>
              <a:buSzPct val="60000"/>
              <a:buFont typeface="Wingdings 2" panose="05020102010507070707" pitchFamily="18" charset="2"/>
              <a:buChar char=""/>
            </a:pP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cotisation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complémentaire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peut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être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demandée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pour un conjoint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ayant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un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revenu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professionnel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(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ou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une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pension de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retraite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) et pas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d’autre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assurance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adéquate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; utiliser la </a:t>
            </a:r>
            <a:r>
              <a:rPr lang="en-GB" sz="2000" b="1" u="sng" spc="-40" dirty="0">
                <a:solidFill>
                  <a:srgbClr val="BBE0F8"/>
                </a:solidFill>
                <a:latin typeface="Poppins"/>
              </a:rPr>
              <a:t>SHIPID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</a:t>
            </a:r>
            <a:r>
              <a:rPr lang="en-GB" sz="2000" i="1" u="sng" spc="-40" dirty="0" err="1">
                <a:solidFill>
                  <a:schemeClr val="accent6"/>
                </a:solidFill>
                <a:latin typeface="Poppins"/>
              </a:rPr>
              <a:t>papier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pour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garder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le CHIS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informé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de la situation de </a:t>
            </a:r>
            <a:r>
              <a:rPr lang="en-GB" sz="2000" spc="-40" dirty="0" err="1">
                <a:solidFill>
                  <a:schemeClr val="accent6"/>
                </a:solidFill>
                <a:latin typeface="Poppins"/>
              </a:rPr>
              <a:t>votre</a:t>
            </a:r>
            <a:r>
              <a:rPr lang="en-GB" sz="2000" spc="-40" dirty="0">
                <a:solidFill>
                  <a:schemeClr val="accent6"/>
                </a:solidFill>
                <a:latin typeface="Poppins"/>
              </a:rPr>
              <a:t> conjoint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519167" y="4312581"/>
            <a:ext cx="9664671" cy="1116000"/>
            <a:chOff x="-519167" y="4312581"/>
            <a:chExt cx="9664671" cy="1116000"/>
          </a:xfrm>
        </p:grpSpPr>
        <p:sp>
          <p:nvSpPr>
            <p:cNvPr id="13" name="Rectangle 12"/>
            <p:cNvSpPr/>
            <p:nvPr/>
          </p:nvSpPr>
          <p:spPr>
            <a:xfrm>
              <a:off x="4513" y="4529890"/>
              <a:ext cx="9140991" cy="613610"/>
            </a:xfrm>
            <a:prstGeom prst="rect">
              <a:avLst/>
            </a:prstGeom>
            <a:solidFill>
              <a:srgbClr val="006968"/>
            </a:solidFill>
            <a:ln>
              <a:solidFill>
                <a:srgbClr val="0069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4" name="Text Placeholder 5"/>
            <p:cNvSpPr txBox="1">
              <a:spLocks/>
            </p:cNvSpPr>
            <p:nvPr/>
          </p:nvSpPr>
          <p:spPr>
            <a:xfrm>
              <a:off x="4348879" y="4713211"/>
              <a:ext cx="2017486" cy="314740"/>
            </a:xfrm>
            <a:prstGeom prst="rect">
              <a:avLst/>
            </a:prstGeom>
          </p:spPr>
          <p:txBody>
            <a:bodyPr vert="horz" lIns="45720" tIns="0" rIns="45720" bIns="0" anchor="b">
              <a:normAutofit/>
            </a:bodyPr>
            <a:lstStyle>
              <a:lvl1pPr marL="0" indent="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None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None/>
                <a:defRPr kumimoji="0"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None/>
                <a:defRPr kumimoji="0" sz="9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12 </a:t>
              </a:r>
              <a:r>
                <a:rPr lang="en-GB" sz="1200" dirty="0" err="1">
                  <a:solidFill>
                    <a:srgbClr val="FEFDF9"/>
                  </a:solidFill>
                  <a:latin typeface="Poppins"/>
                </a:rPr>
                <a:t>octobre</a:t>
              </a:r>
              <a:r>
                <a:rPr lang="en-GB" sz="1200" dirty="0">
                  <a:solidFill>
                    <a:srgbClr val="FEFDF9"/>
                  </a:solidFill>
                  <a:latin typeface="Poppins"/>
                </a:rPr>
                <a:t> 2023</a:t>
              </a:r>
            </a:p>
          </p:txBody>
        </p:sp>
        <p:sp>
          <p:nvSpPr>
            <p:cNvPr id="15" name="Slide Number Placeholder 6"/>
            <p:cNvSpPr txBox="1">
              <a:spLocks/>
            </p:cNvSpPr>
            <p:nvPr/>
          </p:nvSpPr>
          <p:spPr>
            <a:xfrm>
              <a:off x="8758688" y="4821211"/>
              <a:ext cx="305481" cy="273844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17918391-D411-FE40-AAD7-861AE5233E0E}" type="slidenum">
                <a:rPr lang="en-US" sz="1200" smtClean="0">
                  <a:solidFill>
                    <a:srgbClr val="FEFDF9"/>
                  </a:solidFill>
                  <a:latin typeface="Poppins"/>
                </a:rPr>
                <a:pPr/>
                <a:t>9</a:t>
              </a:fld>
              <a:endParaRPr lang="en-US" sz="1200" dirty="0">
                <a:solidFill>
                  <a:srgbClr val="FEFDF9"/>
                </a:solidFill>
                <a:latin typeface="Poppins"/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19167" y="4312581"/>
              <a:ext cx="4667378" cy="11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21402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19281</TotalTime>
  <Words>847</Words>
  <Application>Microsoft Office PowerPoint</Application>
  <PresentationFormat>On-screen Show (16:9)</PresentationFormat>
  <Paragraphs>129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Poppins</vt:lpstr>
      <vt:lpstr>Wingdings</vt:lpstr>
      <vt:lpstr>Wingdings 2</vt:lpstr>
      <vt:lpstr>CERNCorporate16-9</vt:lpstr>
      <vt:lpstr>PowerPoint Presentation</vt:lpstr>
      <vt:lpstr>Préparation à la retraite</vt:lpstr>
      <vt:lpstr>Sujets</vt:lpstr>
      <vt:lpstr>Sujets</vt:lpstr>
      <vt:lpstr>Pour rester au CHIS </vt:lpstr>
      <vt:lpstr>Pour rester au CHIS </vt:lpstr>
      <vt:lpstr> Ce qui  change &amp; ce qui ne change pas   </vt:lpstr>
      <vt:lpstr> Information spécifique      </vt:lpstr>
      <vt:lpstr>Ce qui change &amp; ne change pas        </vt:lpstr>
      <vt:lpstr>SHIPID                                       </vt:lpstr>
      <vt:lpstr>Ce qui change &amp; ne change pas</vt:lpstr>
      <vt:lpstr>Sujets</vt:lpstr>
      <vt:lpstr>Obtenir de l’information  </vt:lpstr>
      <vt:lpstr>Obtenir de l’information   </vt:lpstr>
      <vt:lpstr>Sujets</vt:lpstr>
      <vt:lpstr>Bon à savoir </vt:lpstr>
      <vt:lpstr>Bon à savoir </vt:lpstr>
      <vt:lpstr>Bon à savoir  </vt:lpstr>
      <vt:lpstr>Bon à savoir  </vt:lpstr>
      <vt:lpstr>Sujets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Baudat</cp:lastModifiedBy>
  <cp:revision>300</cp:revision>
  <cp:lastPrinted>2017-12-02T09:04:25Z</cp:lastPrinted>
  <dcterms:created xsi:type="dcterms:W3CDTF">2015-07-27T13:39:36Z</dcterms:created>
  <dcterms:modified xsi:type="dcterms:W3CDTF">2023-10-09T14:08:28Z</dcterms:modified>
</cp:coreProperties>
</file>