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16" r:id="rId3"/>
    <p:sldId id="363" r:id="rId4"/>
    <p:sldId id="320" r:id="rId5"/>
    <p:sldId id="368" r:id="rId6"/>
    <p:sldId id="323" r:id="rId7"/>
    <p:sldId id="324" r:id="rId8"/>
    <p:sldId id="365" r:id="rId9"/>
    <p:sldId id="366" r:id="rId10"/>
    <p:sldId id="331" r:id="rId11"/>
    <p:sldId id="332" r:id="rId12"/>
    <p:sldId id="374" r:id="rId13"/>
    <p:sldId id="376" r:id="rId14"/>
    <p:sldId id="377" r:id="rId15"/>
    <p:sldId id="336" r:id="rId16"/>
    <p:sldId id="371" r:id="rId17"/>
    <p:sldId id="373" r:id="rId18"/>
    <p:sldId id="337" r:id="rId19"/>
    <p:sldId id="288" r:id="rId2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108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fr-CH" dirty="0"/>
            <a:t>Retirement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400" noProof="0" dirty="0"/>
            <a:t>Retire at applicable retirement age (65/67)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2400" noProof="0" dirty="0"/>
            <a:t>Receive pension payments as from the 1</a:t>
          </a:r>
          <a:r>
            <a:rPr lang="en-GB" sz="2400" baseline="30000" noProof="0" dirty="0"/>
            <a:t>st</a:t>
          </a:r>
          <a:r>
            <a:rPr lang="en-GB" sz="2400" noProof="0" dirty="0"/>
            <a:t> day of the month following 65/67</a:t>
          </a:r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en-GB" noProof="0" dirty="0"/>
            <a:t>Anticipated Retirement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en-GB" sz="2400" noProof="0" dirty="0"/>
            <a:t>Available any time from 50/52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en-GB" noProof="0" dirty="0"/>
            <a:t>Deferred Retirement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400" noProof="0" dirty="0"/>
            <a:t>End of contract before retirement age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r>
            <a:rPr lang="en-GB" sz="2400" noProof="0" dirty="0"/>
            <a:t>Defer payment of pension until retirement age or as from 50/52</a:t>
          </a:r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ACBB3C1D-B4E4-4D25-895B-AF8A55BBFDC1}">
      <dgm:prSet phldrT="[Text]" custT="1"/>
      <dgm:spPr/>
      <dgm:t>
        <a:bodyPr/>
        <a:lstStyle/>
        <a:p>
          <a:endParaRPr lang="en-GB" sz="2400" noProof="0" dirty="0"/>
        </a:p>
      </dgm:t>
    </dgm:pt>
    <dgm:pt modelId="{F2EA7ADD-241D-4226-9753-CB44170B8859}" type="parTrans" cxnId="{EFD0C1D2-3861-49CE-8B11-DDCD0F6CC689}">
      <dgm:prSet/>
      <dgm:spPr/>
      <dgm:t>
        <a:bodyPr/>
        <a:lstStyle/>
        <a:p>
          <a:endParaRPr lang="en-GB"/>
        </a:p>
      </dgm:t>
    </dgm:pt>
    <dgm:pt modelId="{AAF120AD-C321-4040-B6D6-188D28603C02}" type="sibTrans" cxnId="{EFD0C1D2-3861-49CE-8B11-DDCD0F6CC689}">
      <dgm:prSet/>
      <dgm:spPr/>
      <dgm:t>
        <a:bodyPr/>
        <a:lstStyle/>
        <a:p>
          <a:endParaRPr lang="en-GB"/>
        </a:p>
      </dgm:t>
    </dgm:pt>
    <dgm:pt modelId="{033EEFF5-BE17-410C-8ADE-136218CFAE1A}">
      <dgm:prSet phldrT="[Text]" custT="1"/>
      <dgm:spPr/>
      <dgm:t>
        <a:bodyPr/>
        <a:lstStyle/>
        <a:p>
          <a:r>
            <a:rPr lang="en-GB" sz="2400" noProof="0" dirty="0"/>
            <a:t>Pension amount is reduced depending on age according to the factors mentioned in the Rules</a:t>
          </a:r>
        </a:p>
      </dgm:t>
    </dgm:pt>
    <dgm:pt modelId="{607EF7A2-75A0-48AF-9289-314E92389BE7}" type="parTrans" cxnId="{0E0177EC-FEF4-4185-959B-2C883E489302}">
      <dgm:prSet/>
      <dgm:spPr/>
    </dgm:pt>
    <dgm:pt modelId="{93BE5588-7E97-4FD4-99ED-7775F39F4DDF}" type="sibTrans" cxnId="{0E0177EC-FEF4-4185-959B-2C883E489302}">
      <dgm:prSet/>
      <dgm:spPr/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407ED03C-87CA-4B55-8CE5-E5C810194D96}" type="presOf" srcId="{41F02B79-0DD6-4357-8313-C71B84FE470E}" destId="{A04EC47E-4C44-4D06-B7A4-5342259C332B}" srcOrd="0" destOrd="1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ED8A9A72-69BC-4BB4-B97A-532BEFC2126F}" type="presOf" srcId="{ACBB3C1D-B4E4-4D25-895B-AF8A55BBFDC1}" destId="{F028EC18-59CE-4535-9978-47680AF9B639}" srcOrd="0" destOrd="2" presId="urn:microsoft.com/office/officeart/2005/8/layout/hList1"/>
    <dgm:cxn modelId="{10E82083-95BF-4080-A4D6-B0A093876A93}" type="presOf" srcId="{3C243265-72B9-428E-8936-BE9DF9A71FA2}" destId="{7C549C5B-1CCC-4FB4-B134-CE9398BA2403}" srcOrd="0" destOrd="1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252271C2-1ACA-42FC-8741-A0F16F183063}" type="presOf" srcId="{033EEFF5-BE17-410C-8ADE-136218CFAE1A}" destId="{F028EC18-59CE-4535-9978-47680AF9B639}" srcOrd="0" destOrd="1" presId="urn:microsoft.com/office/officeart/2005/8/layout/hList1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EFD0C1D2-3861-49CE-8B11-DDCD0F6CC689}" srcId="{D23D38E3-E35B-4E6F-B383-6092C94DFA5B}" destId="{ACBB3C1D-B4E4-4D25-895B-AF8A55BBFDC1}" srcOrd="2" destOrd="0" parTransId="{F2EA7ADD-241D-4226-9753-CB44170B8859}" sibTransId="{AAF120AD-C321-4040-B6D6-188D28603C0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0E0177EC-FEF4-4185-959B-2C883E489302}" srcId="{D23D38E3-E35B-4E6F-B383-6092C94DFA5B}" destId="{033EEFF5-BE17-410C-8ADE-136218CFAE1A}" srcOrd="1" destOrd="0" parTransId="{607EF7A2-75A0-48AF-9289-314E92389BE7}" sibTransId="{93BE5588-7E97-4FD4-99ED-7775F39F4DDF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/>
      <dgm:t>
        <a:bodyPr/>
        <a:lstStyle/>
        <a:p>
          <a:r>
            <a:rPr lang="en-GB" noProof="0" dirty="0"/>
            <a:t>Breakdown of monthly benefits</a:t>
          </a:r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en-GB" noProof="0" dirty="0"/>
            <a:t>Sent annually</a:t>
          </a:r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/>
      <dgm:t>
        <a:bodyPr/>
        <a:lstStyle/>
        <a:p>
          <a:r>
            <a:rPr lang="fr-CH" dirty="0" err="1"/>
            <a:t>Statement</a:t>
          </a:r>
          <a:r>
            <a:rPr lang="fr-CH" dirty="0"/>
            <a:t> for </a:t>
          </a:r>
          <a:r>
            <a:rPr lang="fr-CH" dirty="0" err="1"/>
            <a:t>declaration</a:t>
          </a:r>
          <a:r>
            <a:rPr lang="fr-CH" dirty="0"/>
            <a:t> of </a:t>
          </a:r>
          <a:r>
            <a:rPr lang="fr-CH" dirty="0" err="1"/>
            <a:t>income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Benefits are paid without any tax exemption nor deduction of any internal taxation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/>
      <dgm:spPr/>
      <dgm:t>
        <a:bodyPr/>
        <a:lstStyle/>
        <a:p>
          <a:r>
            <a:rPr lang="fr-CH" dirty="0"/>
            <a:t>Life </a:t>
          </a:r>
          <a:r>
            <a:rPr lang="fr-CH" dirty="0" err="1"/>
            <a:t>Certificate</a:t>
          </a:r>
          <a:endParaRPr lang="en-US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/>
      <dgm:spPr/>
      <dgm:t>
        <a:bodyPr/>
        <a:lstStyle/>
        <a:p>
          <a:r>
            <a:rPr lang="en-GB" noProof="0" dirty="0"/>
            <a:t>Confirms your benefit entitlement</a:t>
          </a:r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/>
      <dgm:spPr/>
      <dgm:t>
        <a:bodyPr/>
        <a:lstStyle/>
        <a:p>
          <a:r>
            <a:rPr lang="fr-CH" dirty="0" err="1"/>
            <a:t>Annual</a:t>
          </a:r>
          <a:r>
            <a:rPr lang="fr-CH" dirty="0"/>
            <a:t> </a:t>
          </a:r>
          <a:r>
            <a:rPr lang="fr-CH" dirty="0" err="1"/>
            <a:t>adjustment</a:t>
          </a:r>
          <a:endParaRPr lang="en-US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/>
      <dgm:spPr/>
      <dgm:t>
        <a:bodyPr/>
        <a:lstStyle/>
        <a:p>
          <a:r>
            <a:rPr lang="fr-CH" dirty="0" err="1"/>
            <a:t>Declaration</a:t>
          </a:r>
          <a:r>
            <a:rPr lang="fr-CH" dirty="0"/>
            <a:t> of </a:t>
          </a:r>
          <a:r>
            <a:rPr lang="fr-CH" dirty="0" err="1"/>
            <a:t>dependent</a:t>
          </a:r>
          <a:r>
            <a:rPr lang="fr-CH" dirty="0"/>
            <a:t> </a:t>
          </a:r>
          <a:r>
            <a:rPr lang="fr-CH" dirty="0" err="1"/>
            <a:t>children</a:t>
          </a:r>
          <a:endParaRPr lang="en-US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To ensure entitlement to dependent child allowance (if applicable)</a:t>
          </a:r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1106F326-2BE2-4EBF-B479-BD6A7E72F879}">
      <dgm:prSet phldrT="[Text]"/>
      <dgm:spPr/>
      <dgm:t>
        <a:bodyPr/>
        <a:lstStyle/>
        <a:p>
          <a:endParaRPr lang="en-US" dirty="0"/>
        </a:p>
      </dgm:t>
    </dgm:pt>
    <dgm:pt modelId="{AA13D6A3-080C-4CC1-80DF-F7D661F117B0}" type="parTrans" cxnId="{F4F2E227-5841-4C01-BA2E-7593E6177936}">
      <dgm:prSet/>
      <dgm:spPr/>
      <dgm:t>
        <a:bodyPr/>
        <a:lstStyle/>
        <a:p>
          <a:endParaRPr lang="en-US"/>
        </a:p>
      </dgm:t>
    </dgm:pt>
    <dgm:pt modelId="{C39343B6-F357-4DB8-AAF3-F8AF24A284B6}" type="sibTrans" cxnId="{F4F2E227-5841-4C01-BA2E-7593E6177936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Updated if financial situation changes</a:t>
          </a:r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0A47FDE1-1C6F-4230-AEA0-0A3ED25E3F17}">
      <dgm:prSet phldrT="[Text]"/>
      <dgm:spPr/>
      <dgm:t>
        <a:bodyPr/>
        <a:lstStyle/>
        <a:p>
          <a:pPr algn="l"/>
          <a:r>
            <a:rPr lang="en-GB" noProof="0" dirty="0"/>
            <a:t>Proof of enrolment required in October</a:t>
          </a:r>
        </a:p>
      </dgm:t>
    </dgm:pt>
    <dgm:pt modelId="{B913CE7E-FE36-42A2-B49D-C9B6D86E18E3}" type="parTrans" cxnId="{B9D28FFD-446A-4C27-9772-4A0071EFE787}">
      <dgm:prSet/>
      <dgm:spPr/>
      <dgm:t>
        <a:bodyPr/>
        <a:lstStyle/>
        <a:p>
          <a:endParaRPr lang="en-US"/>
        </a:p>
      </dgm:t>
    </dgm:pt>
    <dgm:pt modelId="{03C05D3A-9E8C-4D04-B20D-63D4DDE652BE}" type="sibTrans" cxnId="{B9D28FFD-446A-4C27-9772-4A0071EFE787}">
      <dgm:prSet/>
      <dgm:spPr/>
      <dgm:t>
        <a:bodyPr/>
        <a:lstStyle/>
        <a:p>
          <a:endParaRPr lang="en-US"/>
        </a:p>
      </dgm:t>
    </dgm:pt>
    <dgm:pt modelId="{9226E006-41BD-4DD2-B0A9-0C257C18ECB4}">
      <dgm:prSet phldrT="[Text]"/>
      <dgm:spPr/>
      <dgm:t>
        <a:bodyPr/>
        <a:lstStyle/>
        <a:p>
          <a:r>
            <a:rPr lang="en-GB" noProof="0" dirty="0"/>
            <a:t>To be returned by 28 February</a:t>
          </a:r>
        </a:p>
      </dgm:t>
    </dgm:pt>
    <dgm:pt modelId="{B3120189-8ED4-4EF7-A758-1765B3FB0611}" type="parTrans" cxnId="{534FD4F0-D33E-460A-916F-C9E21CF466A6}">
      <dgm:prSet/>
      <dgm:spPr/>
      <dgm:t>
        <a:bodyPr/>
        <a:lstStyle/>
        <a:p>
          <a:endParaRPr lang="en-US"/>
        </a:p>
      </dgm:t>
    </dgm:pt>
    <dgm:pt modelId="{D90BC070-CFF9-4C57-A0E5-24971F9FED25}" type="sibTrans" cxnId="{534FD4F0-D33E-460A-916F-C9E21CF466A6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/>
            <a:t>Information on your annual adjustment</a:t>
          </a:r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C83AF13B-0C53-451B-B3CB-1219F2C524AB}">
      <dgm:prSet phldrT="[Text]"/>
      <dgm:spPr/>
      <dgm:t>
        <a:bodyPr/>
        <a:lstStyle/>
        <a:p>
          <a:r>
            <a:rPr lang="en-GB" noProof="0" dirty="0"/>
            <a:t>Details of your individual Purchasing Power Loss (PPL) account</a:t>
          </a:r>
        </a:p>
      </dgm:t>
    </dgm:pt>
    <dgm:pt modelId="{B8FDE674-C386-4AE1-80ED-DCCDF8BB50C2}" type="parTrans" cxnId="{448BE1C2-4067-4717-B5A7-8BCBAD32A54F}">
      <dgm:prSet/>
      <dgm:spPr/>
      <dgm:t>
        <a:bodyPr/>
        <a:lstStyle/>
        <a:p>
          <a:endParaRPr lang="en-US"/>
        </a:p>
      </dgm:t>
    </dgm:pt>
    <dgm:pt modelId="{95F5722D-71A4-4502-990E-6DBC325938CE}" type="sibTrans" cxnId="{448BE1C2-4067-4717-B5A7-8BCBAD32A54F}">
      <dgm:prSet/>
      <dgm:spPr/>
      <dgm:t>
        <a:bodyPr/>
        <a:lstStyle/>
        <a:p>
          <a:endParaRPr lang="en-US"/>
        </a:p>
      </dgm:t>
    </dgm:pt>
    <dgm:pt modelId="{9BEEB358-D752-4006-98A9-80D23F56CF6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Subject to the relevant taxation rules in your country of residence</a:t>
          </a:r>
          <a:endParaRPr lang="en-US" dirty="0"/>
        </a:p>
      </dgm:t>
    </dgm:pt>
    <dgm:pt modelId="{C9085065-88B1-4C00-9B8F-8938951CB801}" type="parTrans" cxnId="{45C79A98-4C92-4DAB-8E1B-6E8295754D45}">
      <dgm:prSet/>
      <dgm:spPr/>
      <dgm:t>
        <a:bodyPr/>
        <a:lstStyle/>
        <a:p>
          <a:endParaRPr lang="en-US"/>
        </a:p>
      </dgm:t>
    </dgm:pt>
    <dgm:pt modelId="{D31D20F6-76B5-4899-B048-5211D2F56DCF}" type="sibTrans" cxnId="{45C79A98-4C92-4DAB-8E1B-6E8295754D45}">
      <dgm:prSet/>
      <dgm:spPr/>
      <dgm:t>
        <a:bodyPr/>
        <a:lstStyle/>
        <a:p>
          <a:endParaRPr lang="en-US"/>
        </a:p>
      </dgm:t>
    </dgm:pt>
    <dgm:pt modelId="{11D76066-E883-4121-B8A7-D3462BF3D304}">
      <dgm:prSet phldrT="[Text]"/>
      <dgm:spPr/>
      <dgm:t>
        <a:bodyPr/>
        <a:lstStyle/>
        <a:p>
          <a:pPr algn="l"/>
          <a:r>
            <a:rPr lang="fr-CH" noProof="0" dirty="0"/>
            <a:t>«</a:t>
          </a:r>
          <a:r>
            <a:rPr lang="fr-CH" noProof="0" dirty="0" err="1"/>
            <a:t>Declaration</a:t>
          </a:r>
          <a:r>
            <a:rPr lang="fr-CH" noProof="0" dirty="0"/>
            <a:t> of situation» </a:t>
          </a:r>
          <a:r>
            <a:rPr lang="fr-CH" noProof="0" dirty="0" err="1"/>
            <a:t>provided</a:t>
          </a:r>
          <a:r>
            <a:rPr lang="fr-CH" noProof="0" dirty="0"/>
            <a:t> by July</a:t>
          </a:r>
          <a:endParaRPr lang="en-GB" noProof="0" dirty="0"/>
        </a:p>
      </dgm:t>
    </dgm:pt>
    <dgm:pt modelId="{59B605D9-4EEA-4A25-886A-7692F241617D}" type="parTrans" cxnId="{DDB0BAB9-70AB-4B52-BE9F-A461F3D3553A}">
      <dgm:prSet/>
      <dgm:spPr/>
      <dgm:t>
        <a:bodyPr/>
        <a:lstStyle/>
        <a:p>
          <a:endParaRPr lang="en-GB"/>
        </a:p>
      </dgm:t>
    </dgm:pt>
    <dgm:pt modelId="{1A4D2774-3444-448B-A653-67F2044E5327}" type="sibTrans" cxnId="{DDB0BAB9-70AB-4B52-BE9F-A461F3D3553A}">
      <dgm:prSet/>
      <dgm:spPr/>
      <dgm:t>
        <a:bodyPr/>
        <a:lstStyle/>
        <a:p>
          <a:endParaRPr lang="en-GB"/>
        </a:p>
      </dgm:t>
    </dgm:pt>
    <dgm:pt modelId="{3AD6186C-ACE9-44DE-96DD-996446D1C1AC}">
      <dgm:prSet phldrT="[Text]"/>
      <dgm:spPr/>
      <dgm:t>
        <a:bodyPr/>
        <a:lstStyle/>
        <a:p>
          <a:pPr algn="l"/>
          <a:r>
            <a:rPr lang="fr-CH" noProof="0" dirty="0" err="1"/>
            <a:t>Allowance</a:t>
          </a:r>
          <a:r>
            <a:rPr lang="fr-CH" noProof="0" dirty="0"/>
            <a:t> </a:t>
          </a:r>
          <a:r>
            <a:rPr lang="fr-CH" noProof="0" dirty="0" err="1"/>
            <a:t>suspended</a:t>
          </a:r>
          <a:r>
            <a:rPr lang="fr-CH" noProof="0" dirty="0"/>
            <a:t> in case of </a:t>
          </a:r>
          <a:r>
            <a:rPr lang="fr-CH" noProof="0" dirty="0" err="1"/>
            <a:t>failure</a:t>
          </a:r>
          <a:r>
            <a:rPr lang="fr-CH" noProof="0" dirty="0"/>
            <a:t> to return the documents</a:t>
          </a:r>
          <a:endParaRPr lang="en-GB" noProof="0" dirty="0"/>
        </a:p>
      </dgm:t>
    </dgm:pt>
    <dgm:pt modelId="{E5DAC7F7-AEC2-487A-B50A-4365A978BE49}" type="parTrans" cxnId="{8AB28A69-89A7-4478-A219-27B8720F807C}">
      <dgm:prSet/>
      <dgm:spPr/>
      <dgm:t>
        <a:bodyPr/>
        <a:lstStyle/>
        <a:p>
          <a:endParaRPr lang="en-GB"/>
        </a:p>
      </dgm:t>
    </dgm:pt>
    <dgm:pt modelId="{BA3DF751-FA07-413F-B4E0-AC0A3174BBDE}" type="sibTrans" cxnId="{8AB28A69-89A7-4478-A219-27B8720F807C}">
      <dgm:prSet/>
      <dgm:spPr/>
      <dgm:t>
        <a:bodyPr/>
        <a:lstStyle/>
        <a:p>
          <a:endParaRPr lang="en-GB"/>
        </a:p>
      </dgm:t>
    </dgm:pt>
    <dgm:pt modelId="{BFB86194-D85D-4A66-9ECB-C76F60195BB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dirty="0"/>
            <a:t>If absent </a:t>
          </a:r>
          <a:r>
            <a:rPr lang="fr-CH" dirty="0" err="1"/>
            <a:t>during</a:t>
          </a:r>
          <a:r>
            <a:rPr lang="fr-CH" dirty="0"/>
            <a:t> </a:t>
          </a:r>
          <a:r>
            <a:rPr lang="fr-CH" dirty="0" err="1"/>
            <a:t>this</a:t>
          </a:r>
          <a:r>
            <a:rPr lang="fr-CH" dirty="0"/>
            <a:t> </a:t>
          </a:r>
          <a:r>
            <a:rPr lang="fr-CH" dirty="0" err="1"/>
            <a:t>period</a:t>
          </a:r>
          <a:r>
            <a:rPr lang="fr-CH" dirty="0"/>
            <a:t>, contact the Benefits Service </a:t>
          </a:r>
          <a:r>
            <a:rPr lang="fr-CH" dirty="0" err="1"/>
            <a:t>before</a:t>
          </a:r>
          <a:r>
            <a:rPr lang="fr-CH" dirty="0"/>
            <a:t> </a:t>
          </a:r>
          <a:r>
            <a:rPr lang="fr-CH" dirty="0" err="1"/>
            <a:t>leaving</a:t>
          </a:r>
          <a:endParaRPr lang="en-GB" noProof="0" dirty="0"/>
        </a:p>
      </dgm:t>
    </dgm:pt>
    <dgm:pt modelId="{9C185899-9C3C-4905-9E81-F9E60D70DDC0}" type="parTrans" cxnId="{FA32CFA5-877D-4AA8-AAF4-AFF125DD8715}">
      <dgm:prSet/>
      <dgm:spPr/>
      <dgm:t>
        <a:bodyPr/>
        <a:lstStyle/>
        <a:p>
          <a:endParaRPr lang="en-GB"/>
        </a:p>
      </dgm:t>
    </dgm:pt>
    <dgm:pt modelId="{A6F193F7-9ED1-4BCC-94FA-C36E2CB98B00}" type="sibTrans" cxnId="{FA32CFA5-877D-4AA8-AAF4-AFF125DD8715}">
      <dgm:prSet/>
      <dgm:spPr/>
      <dgm:t>
        <a:bodyPr/>
        <a:lstStyle/>
        <a:p>
          <a:endParaRPr lang="en-GB"/>
        </a:p>
      </dgm:t>
    </dgm:pt>
    <dgm:pt modelId="{5D7C91CF-469E-4C0A-81A9-1054976D4F5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 err="1"/>
            <a:t>Payment</a:t>
          </a:r>
          <a:r>
            <a:rPr lang="fr-CH" noProof="0" dirty="0"/>
            <a:t> </a:t>
          </a:r>
          <a:r>
            <a:rPr lang="fr-CH" noProof="0" dirty="0" err="1"/>
            <a:t>suspended</a:t>
          </a:r>
          <a:r>
            <a:rPr lang="fr-CH" noProof="0" dirty="0"/>
            <a:t> in case of </a:t>
          </a:r>
          <a:r>
            <a:rPr lang="fr-CH" noProof="0" dirty="0" err="1"/>
            <a:t>failure</a:t>
          </a:r>
          <a:r>
            <a:rPr lang="fr-CH" noProof="0" dirty="0"/>
            <a:t> to return the </a:t>
          </a:r>
          <a:r>
            <a:rPr lang="fr-CH" noProof="0" dirty="0" err="1"/>
            <a:t>form</a:t>
          </a:r>
          <a:endParaRPr lang="en-GB" noProof="0" dirty="0"/>
        </a:p>
      </dgm:t>
    </dgm:pt>
    <dgm:pt modelId="{37C3E35E-6D44-400C-A81E-344D0A3DD646}" type="parTrans" cxnId="{752B9BDD-C396-4689-BDDB-374B77433DFF}">
      <dgm:prSet/>
      <dgm:spPr/>
      <dgm:t>
        <a:bodyPr/>
        <a:lstStyle/>
        <a:p>
          <a:endParaRPr lang="en-GB"/>
        </a:p>
      </dgm:t>
    </dgm:pt>
    <dgm:pt modelId="{06121D1D-22E3-44C6-B770-5C67234E9DAE}" type="sibTrans" cxnId="{752B9BDD-C396-4689-BDDB-374B77433DFF}">
      <dgm:prSet/>
      <dgm:spPr/>
      <dgm:t>
        <a:bodyPr/>
        <a:lstStyle/>
        <a:p>
          <a:endParaRPr lang="en-GB"/>
        </a:p>
      </dgm:t>
    </dgm:pt>
    <dgm:pt modelId="{6044D4A1-F022-4DC5-8A75-91AF5635B00A}">
      <dgm:prSet phldrT="[Text]"/>
      <dgm:spPr/>
      <dgm:t>
        <a:bodyPr/>
        <a:lstStyle/>
        <a:p>
          <a:pPr algn="l"/>
          <a:r>
            <a:rPr lang="en-GB" noProof="0" dirty="0"/>
            <a:t>No monthly pay notification</a:t>
          </a:r>
        </a:p>
      </dgm:t>
    </dgm:pt>
    <dgm:pt modelId="{02D43187-B22C-4BF2-9DFB-06E9395D087A}" type="parTrans" cxnId="{40D037C3-D5D2-4500-8D28-831534CD70F1}">
      <dgm:prSet/>
      <dgm:spPr/>
    </dgm:pt>
    <dgm:pt modelId="{8659A1CB-7141-4305-8A78-26D84C604000}" type="sibTrans" cxnId="{40D037C3-D5D2-4500-8D28-831534CD70F1}">
      <dgm:prSet/>
      <dgm:spPr/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5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5">
        <dgm:presLayoutVars>
          <dgm:bulletEnabled val="1"/>
        </dgm:presLayoutVars>
      </dgm:prSet>
      <dgm:spPr/>
    </dgm:pt>
    <dgm:pt modelId="{F7E6AFB3-BC4D-4F7C-A552-A474C0BE33E0}" type="pres">
      <dgm:prSet presAssocID="{E5019B73-87D0-40A9-A23C-9AFEF2802701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2" presStyleCnt="5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3" presStyleCnt="5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39C32620-71B8-4B93-BED8-CF8167E43D4E}" srcId="{C892D78C-4DDD-44A7-B187-CA916AA591D1}" destId="{D0DF6BF9-19F1-4DAD-9741-914A295BF130}" srcOrd="2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2" destOrd="0" parTransId="{39576BEA-ED66-4786-A893-08CA36099974}" sibTransId="{275BF5F1-B23A-42C6-95A3-FB08FB1B9409}"/>
    <dgm:cxn modelId="{6904C027-441B-4A19-A1B2-44758029D671}" type="presOf" srcId="{BFB86194-D85D-4A66-9ECB-C76F60195BBF}" destId="{42B6FAE2-088D-4DF3-AEDA-391E8C1003A5}" srcOrd="0" destOrd="2" presId="urn:microsoft.com/office/officeart/2005/8/layout/hList1"/>
    <dgm:cxn modelId="{F4F2E227-5841-4C01-BA2E-7593E6177936}" srcId="{1275F1EF-91D4-4A6B-A901-81463D226616}" destId="{1106F326-2BE2-4EBF-B479-BD6A7E72F879}" srcOrd="4" destOrd="0" parTransId="{AA13D6A3-080C-4CC1-80DF-F7D661F117B0}" sibTransId="{C39343B6-F357-4DB8-AAF3-F8AF24A284B6}"/>
    <dgm:cxn modelId="{5ABD7628-C966-4ABA-8ABD-260D5B6F553B}" srcId="{8DEC9552-1BA3-4A2A-878B-39B82ED446B4}" destId="{1275F1EF-91D4-4A6B-A901-81463D226616}" srcOrd="4" destOrd="0" parTransId="{460DAE9A-0E5B-4BF1-857B-BFB1E03E7021}" sibTransId="{48B1AC7D-2442-4FE3-8810-100FE2309257}"/>
    <dgm:cxn modelId="{8BC6CE3D-18A1-4CCE-8A8A-C525DD1281F3}" type="presOf" srcId="{11D76066-E883-4121-B8A7-D3462BF3D304}" destId="{EE921294-5D2B-46D3-AB5F-9148F20B1345}" srcOrd="0" destOrd="1" presId="urn:microsoft.com/office/officeart/2005/8/layout/hList1"/>
    <dgm:cxn modelId="{B1868461-8D05-46E7-A1BA-CF71266714AA}" type="presOf" srcId="{0A47FDE1-1C6F-4230-AEA0-0A3ED25E3F17}" destId="{EE921294-5D2B-46D3-AB5F-9148F20B1345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DFFC6E68-0A79-4AEA-B8FF-7E862DB01E98}" type="presOf" srcId="{D0DF6BF9-19F1-4DAD-9741-914A295BF130}" destId="{4470786D-318D-48F8-8086-35C6A07D14EF}" srcOrd="0" destOrd="2" presId="urn:microsoft.com/office/officeart/2005/8/layout/hList1"/>
    <dgm:cxn modelId="{8AB28A69-89A7-4478-A219-27B8720F807C}" srcId="{1AE30CB0-A30D-417E-BDF3-18EA071776A3}" destId="{3AD6186C-ACE9-44DE-96DD-996446D1C1AC}" srcOrd="3" destOrd="0" parTransId="{E5DAC7F7-AEC2-487A-B50A-4365A978BE49}" sibTransId="{BA3DF751-FA07-413F-B4E0-AC0A3174BBDE}"/>
    <dgm:cxn modelId="{4E37606C-0010-4AA8-B650-0A87ABF84431}" type="presOf" srcId="{6044D4A1-F022-4DC5-8A75-91AF5635B00A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464AB06D-7397-4AF0-95B8-62E43A323DC5}" type="presOf" srcId="{1106F326-2BE2-4EBF-B479-BD6A7E72F879}" destId="{42B6FAE2-088D-4DF3-AEDA-391E8C1003A5}" srcOrd="0" destOrd="4" presId="urn:microsoft.com/office/officeart/2005/8/layout/hList1"/>
    <dgm:cxn modelId="{2B287E6E-DDD2-49F8-827F-7633E97065B3}" type="presOf" srcId="{C83AF13B-0C53-451B-B3CB-1219F2C524AB}" destId="{7EC11D0D-A0AD-4164-860A-C0AAEAA7A3DE}" srcOrd="0" destOrd="1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CCA8D38B-CB4C-41B2-B5DB-6282DB9F3EC5}" srcId="{8DEC9552-1BA3-4A2A-878B-39B82ED446B4}" destId="{AA63D5EE-C22F-478A-AAF6-3723F6CB42D3}" srcOrd="3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45C79A98-4C92-4DAB-8E1B-6E8295754D45}" srcId="{13265C0D-72A2-40EA-B523-AF135466163F}" destId="{9BEEB358-D752-4006-98A9-80D23F56CF66}" srcOrd="1" destOrd="0" parTransId="{C9085065-88B1-4C00-9B8F-8938951CB801}" sibTransId="{D31D20F6-76B5-4899-B048-5211D2F56DCF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FA32CFA5-877D-4AA8-AAF4-AFF125DD8715}" srcId="{1275F1EF-91D4-4A6B-A901-81463D226616}" destId="{BFB86194-D85D-4A66-9ECB-C76F60195BBF}" srcOrd="2" destOrd="0" parTransId="{9C185899-9C3C-4905-9E81-F9E60D70DDC0}" sibTransId="{A6F193F7-9ED1-4BCC-94FA-C36E2CB98B00}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DB0BAB9-70AB-4B52-BE9F-A461F3D3553A}" srcId="{1AE30CB0-A30D-417E-BDF3-18EA071776A3}" destId="{11D76066-E883-4121-B8A7-D3462BF3D304}" srcOrd="1" destOrd="0" parTransId="{59B605D9-4EEA-4A25-886A-7692F241617D}" sibTransId="{1A4D2774-3444-448B-A653-67F2044E5327}"/>
    <dgm:cxn modelId="{444954BB-68E5-48A0-9DC9-3C799A7C2487}" type="presOf" srcId="{3AD6186C-ACE9-44DE-96DD-996446D1C1AC}" destId="{EE921294-5D2B-46D3-AB5F-9148F20B1345}" srcOrd="0" destOrd="3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48BE1C2-4067-4717-B5A7-8BCBAD32A54F}" srcId="{AA63D5EE-C22F-478A-AAF6-3723F6CB42D3}" destId="{C83AF13B-0C53-451B-B3CB-1219F2C524AB}" srcOrd="1" destOrd="0" parTransId="{B8FDE674-C386-4AE1-80ED-DCCDF8BB50C2}" sibTransId="{95F5722D-71A4-4502-990E-6DBC325938CE}"/>
    <dgm:cxn modelId="{40D037C3-D5D2-4500-8D28-831534CD70F1}" srcId="{C892D78C-4DDD-44A7-B187-CA916AA591D1}" destId="{6044D4A1-F022-4DC5-8A75-91AF5635B00A}" srcOrd="1" destOrd="0" parTransId="{02D43187-B22C-4BF2-9DFB-06E9395D087A}" sibTransId="{8659A1CB-7141-4305-8A78-26D84C604000}"/>
    <dgm:cxn modelId="{B1DD7FCF-DCC9-48DE-BF9F-CD1E13022801}" type="presOf" srcId="{5D7C91CF-469E-4C0A-81A9-1054976D4F56}" destId="{42B6FAE2-088D-4DF3-AEDA-391E8C1003A5}" srcOrd="0" destOrd="3" presId="urn:microsoft.com/office/officeart/2005/8/layout/hList1"/>
    <dgm:cxn modelId="{752B9BDD-C396-4689-BDDB-374B77433DFF}" srcId="{1275F1EF-91D4-4A6B-A901-81463D226616}" destId="{5D7C91CF-469E-4C0A-81A9-1054976D4F56}" srcOrd="3" destOrd="0" parTransId="{37C3E35E-6D44-400C-A81E-344D0A3DD646}" sibTransId="{06121D1D-22E3-44C6-B770-5C67234E9DAE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E7533EE2-8A6F-4FB4-A8DE-9E98B64CE068}" type="presOf" srcId="{9226E006-41BD-4DD2-B0A9-0C257C18ECB4}" destId="{42B6FAE2-088D-4DF3-AEDA-391E8C1003A5}" srcOrd="0" destOrd="1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534FD4F0-D33E-460A-916F-C9E21CF466A6}" srcId="{1275F1EF-91D4-4A6B-A901-81463D226616}" destId="{9226E006-41BD-4DD2-B0A9-0C257C18ECB4}" srcOrd="1" destOrd="0" parTransId="{B3120189-8ED4-4EF7-A758-1765B3FB0611}" sibTransId="{D90BC070-CFF9-4C57-A0E5-24971F9FED25}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54A0C2FC-9CB6-468C-B92A-5E0BB6154583}" type="presOf" srcId="{9BEEB358-D752-4006-98A9-80D23F56CF66}" destId="{0FC20303-19DF-4CA5-B7CF-CC3E9CA36A95}" srcOrd="0" destOrd="1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B9D28FFD-446A-4C27-9772-4A0071EFE787}" srcId="{1AE30CB0-A30D-417E-BDF3-18EA071776A3}" destId="{0A47FDE1-1C6F-4230-AEA0-0A3ED25E3F17}" srcOrd="2" destOrd="0" parTransId="{B913CE7E-FE36-42A2-B49D-C9B6D86E18E3}" sibTransId="{03C05D3A-9E8C-4D04-B20D-63D4DDE652BE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  <dgm:cxn modelId="{72945F03-5332-470A-8560-3620A2412EFA}" type="presParOf" srcId="{13066591-B67E-4C15-B8E5-8A7B2EAD1A50}" destId="{F7E6AFB3-BC4D-4F7C-A552-A474C0BE33E0}" srcOrd="3" destOrd="0" presId="urn:microsoft.com/office/officeart/2005/8/layout/hList1"/>
    <dgm:cxn modelId="{D55A43E6-83BB-434E-B479-033CC918AD38}" type="presParOf" srcId="{13066591-B67E-4C15-B8E5-8A7B2EAD1A50}" destId="{5B1B92C8-B2F3-41CE-B753-3D6D6B03DF6B}" srcOrd="4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5" destOrd="0" presId="urn:microsoft.com/office/officeart/2005/8/layout/hList1"/>
    <dgm:cxn modelId="{7BAAA916-4010-4BB0-AB08-E16A0EDB1040}" type="presParOf" srcId="{13066591-B67E-4C15-B8E5-8A7B2EAD1A50}" destId="{AAB25D0C-F8AA-424C-9664-A80D0F51E09D}" srcOrd="6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7" destOrd="0" presId="urn:microsoft.com/office/officeart/2005/8/layout/hList1"/>
    <dgm:cxn modelId="{2ED55982-1F1C-40DC-81AC-FF0AE982D8D1}" type="presParOf" srcId="{13066591-B67E-4C15-B8E5-8A7B2EAD1A50}" destId="{44BD5B90-51A8-4DE3-B9C5-0BA74267F0F4}" srcOrd="8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309520"/>
          <a:ext cx="3466132" cy="1379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000" kern="1200" dirty="0"/>
            <a:t>Retirement</a:t>
          </a:r>
          <a:endParaRPr lang="en-US" sz="4000" kern="1200" dirty="0"/>
        </a:p>
      </dsp:txBody>
      <dsp:txXfrm>
        <a:off x="3555" y="309520"/>
        <a:ext cx="3466132" cy="1379126"/>
      </dsp:txXfrm>
    </dsp:sp>
    <dsp:sp modelId="{A04EC47E-4C44-4D06-B7A4-5342259C332B}">
      <dsp:nvSpPr>
        <dsp:cNvPr id="0" name=""/>
        <dsp:cNvSpPr/>
      </dsp:nvSpPr>
      <dsp:spPr>
        <a:xfrm>
          <a:off x="3555" y="1688646"/>
          <a:ext cx="3466132" cy="296459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Retire at applicable retirement age (65/67)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Receive pension payments as from the 1</a:t>
          </a:r>
          <a:r>
            <a:rPr lang="en-GB" sz="2400" kern="1200" baseline="30000" noProof="0" dirty="0"/>
            <a:t>st</a:t>
          </a:r>
          <a:r>
            <a:rPr lang="en-GB" sz="2400" kern="1200" noProof="0" dirty="0"/>
            <a:t> day of the month following 65/67</a:t>
          </a:r>
        </a:p>
      </dsp:txBody>
      <dsp:txXfrm>
        <a:off x="3555" y="1688646"/>
        <a:ext cx="3466132" cy="2964599"/>
      </dsp:txXfrm>
    </dsp:sp>
    <dsp:sp modelId="{84D80CD7-197C-466E-A38A-9927B23F7925}">
      <dsp:nvSpPr>
        <dsp:cNvPr id="0" name=""/>
        <dsp:cNvSpPr/>
      </dsp:nvSpPr>
      <dsp:spPr>
        <a:xfrm>
          <a:off x="3954946" y="309520"/>
          <a:ext cx="3466132" cy="1379126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/>
            <a:t>Anticipated Retirement</a:t>
          </a:r>
        </a:p>
      </dsp:txBody>
      <dsp:txXfrm>
        <a:off x="3954946" y="309520"/>
        <a:ext cx="3466132" cy="1379126"/>
      </dsp:txXfrm>
    </dsp:sp>
    <dsp:sp modelId="{F028EC18-59CE-4535-9978-47680AF9B639}">
      <dsp:nvSpPr>
        <dsp:cNvPr id="0" name=""/>
        <dsp:cNvSpPr/>
      </dsp:nvSpPr>
      <dsp:spPr>
        <a:xfrm>
          <a:off x="3954946" y="1688646"/>
          <a:ext cx="3466132" cy="2964599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Available any time from 50/52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Pension amount is reduced depending on age according to the factors mentioned in the Rules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3954946" y="1688646"/>
        <a:ext cx="3466132" cy="2964599"/>
      </dsp:txXfrm>
    </dsp:sp>
    <dsp:sp modelId="{03C11F54-3D21-411A-A56B-FA31575ADAD4}">
      <dsp:nvSpPr>
        <dsp:cNvPr id="0" name=""/>
        <dsp:cNvSpPr/>
      </dsp:nvSpPr>
      <dsp:spPr>
        <a:xfrm>
          <a:off x="7906337" y="309520"/>
          <a:ext cx="3466132" cy="1379126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/>
            <a:t>Deferred Retirement</a:t>
          </a:r>
        </a:p>
      </dsp:txBody>
      <dsp:txXfrm>
        <a:off x="7906337" y="309520"/>
        <a:ext cx="3466132" cy="1379126"/>
      </dsp:txXfrm>
    </dsp:sp>
    <dsp:sp modelId="{7C549C5B-1CCC-4FB4-B134-CE9398BA2403}">
      <dsp:nvSpPr>
        <dsp:cNvPr id="0" name=""/>
        <dsp:cNvSpPr/>
      </dsp:nvSpPr>
      <dsp:spPr>
        <a:xfrm>
          <a:off x="7906337" y="1688646"/>
          <a:ext cx="3466132" cy="2964599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End of contract before retirement age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Defer payment of pension until retirement age or as from 50/52</a:t>
          </a:r>
        </a:p>
      </dsp:txBody>
      <dsp:txXfrm>
        <a:off x="7906337" y="1688646"/>
        <a:ext cx="3466132" cy="2964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4818" y="426625"/>
          <a:ext cx="1846993" cy="6680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Breakdown of monthly benefits</a:t>
          </a:r>
        </a:p>
      </dsp:txBody>
      <dsp:txXfrm>
        <a:off x="4818" y="426625"/>
        <a:ext cx="1846993" cy="668007"/>
      </dsp:txXfrm>
    </dsp:sp>
    <dsp:sp modelId="{4470786D-318D-48F8-8086-35C6A07D14EF}">
      <dsp:nvSpPr>
        <dsp:cNvPr id="0" name=""/>
        <dsp:cNvSpPr/>
      </dsp:nvSpPr>
      <dsp:spPr>
        <a:xfrm>
          <a:off x="4818" y="1094633"/>
          <a:ext cx="1846993" cy="287076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Sent annually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No monthly pay notification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Updated if financial situation changes</a:t>
          </a:r>
        </a:p>
      </dsp:txBody>
      <dsp:txXfrm>
        <a:off x="4818" y="1094633"/>
        <a:ext cx="1846993" cy="2870766"/>
      </dsp:txXfrm>
    </dsp:sp>
    <dsp:sp modelId="{FCE6A56A-F7C6-4EC9-9280-B5B2437B623C}">
      <dsp:nvSpPr>
        <dsp:cNvPr id="0" name=""/>
        <dsp:cNvSpPr/>
      </dsp:nvSpPr>
      <dsp:spPr>
        <a:xfrm>
          <a:off x="2110391" y="426625"/>
          <a:ext cx="1846993" cy="668007"/>
        </a:xfrm>
        <a:prstGeom prst="rect">
          <a:avLst/>
        </a:prstGeom>
        <a:solidFill>
          <a:schemeClr val="accent4">
            <a:hueOff val="997299"/>
            <a:satOff val="9894"/>
            <a:lumOff val="-12108"/>
            <a:alphaOff val="0"/>
          </a:schemeClr>
        </a:solidFill>
        <a:ln w="12700" cap="flat" cmpd="sng" algn="ctr">
          <a:solidFill>
            <a:schemeClr val="accent4">
              <a:hueOff val="997299"/>
              <a:satOff val="9894"/>
              <a:lumOff val="-121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Statement</a:t>
          </a:r>
          <a:r>
            <a:rPr lang="fr-CH" sz="1400" kern="1200" dirty="0"/>
            <a:t> for </a:t>
          </a:r>
          <a:r>
            <a:rPr lang="fr-CH" sz="1400" kern="1200" dirty="0" err="1"/>
            <a:t>declaration</a:t>
          </a:r>
          <a:r>
            <a:rPr lang="fr-CH" sz="1400" kern="1200" dirty="0"/>
            <a:t> of </a:t>
          </a:r>
          <a:r>
            <a:rPr lang="fr-CH" sz="1400" kern="1200" dirty="0" err="1"/>
            <a:t>income</a:t>
          </a:r>
          <a:endParaRPr lang="en-US" sz="1400" kern="1200" dirty="0"/>
        </a:p>
      </dsp:txBody>
      <dsp:txXfrm>
        <a:off x="2110391" y="426625"/>
        <a:ext cx="1846993" cy="668007"/>
      </dsp:txXfrm>
    </dsp:sp>
    <dsp:sp modelId="{0FC20303-19DF-4CA5-B7CF-CC3E9CA36A95}">
      <dsp:nvSpPr>
        <dsp:cNvPr id="0" name=""/>
        <dsp:cNvSpPr/>
      </dsp:nvSpPr>
      <dsp:spPr>
        <a:xfrm>
          <a:off x="2110391" y="1094633"/>
          <a:ext cx="1846993" cy="2870766"/>
        </a:xfrm>
        <a:prstGeom prst="rect">
          <a:avLst/>
        </a:prstGeom>
        <a:solidFill>
          <a:schemeClr val="accent4">
            <a:tint val="40000"/>
            <a:alpha val="90000"/>
            <a:hueOff val="1046897"/>
            <a:satOff val="-280"/>
            <a:lumOff val="-249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46897"/>
              <a:satOff val="-280"/>
              <a:lumOff val="-24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Benefits are paid without any tax exemption nor deduction of any internal taxation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400" kern="1200" dirty="0"/>
            <a:t>Subject to the relevant taxation rules in your country of residence</a:t>
          </a:r>
          <a:endParaRPr lang="en-US" sz="1400" kern="1200" dirty="0"/>
        </a:p>
      </dsp:txBody>
      <dsp:txXfrm>
        <a:off x="2110391" y="1094633"/>
        <a:ext cx="1846993" cy="2870766"/>
      </dsp:txXfrm>
    </dsp:sp>
    <dsp:sp modelId="{99B5784F-84C9-48EF-983F-3DAA353B60C6}">
      <dsp:nvSpPr>
        <dsp:cNvPr id="0" name=""/>
        <dsp:cNvSpPr/>
      </dsp:nvSpPr>
      <dsp:spPr>
        <a:xfrm>
          <a:off x="4215964" y="426625"/>
          <a:ext cx="1846993" cy="668007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Declaration</a:t>
          </a:r>
          <a:r>
            <a:rPr lang="fr-CH" sz="1400" kern="1200" dirty="0"/>
            <a:t> of </a:t>
          </a:r>
          <a:r>
            <a:rPr lang="fr-CH" sz="1400" kern="1200" dirty="0" err="1"/>
            <a:t>dependent</a:t>
          </a:r>
          <a:r>
            <a:rPr lang="fr-CH" sz="1400" kern="1200" dirty="0"/>
            <a:t> </a:t>
          </a:r>
          <a:r>
            <a:rPr lang="fr-CH" sz="1400" kern="1200" dirty="0" err="1"/>
            <a:t>children</a:t>
          </a:r>
          <a:endParaRPr lang="en-US" sz="1400" kern="1200" dirty="0"/>
        </a:p>
      </dsp:txBody>
      <dsp:txXfrm>
        <a:off x="4215964" y="426625"/>
        <a:ext cx="1846993" cy="668007"/>
      </dsp:txXfrm>
    </dsp:sp>
    <dsp:sp modelId="{EE921294-5D2B-46D3-AB5F-9148F20B1345}">
      <dsp:nvSpPr>
        <dsp:cNvPr id="0" name=""/>
        <dsp:cNvSpPr/>
      </dsp:nvSpPr>
      <dsp:spPr>
        <a:xfrm>
          <a:off x="4215964" y="1094633"/>
          <a:ext cx="1846993" cy="2870766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To ensure entitlement to dependent child allowance (if applicable)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400" kern="1200" noProof="0" dirty="0"/>
            <a:t>«</a:t>
          </a:r>
          <a:r>
            <a:rPr lang="fr-CH" sz="1400" kern="1200" noProof="0" dirty="0" err="1"/>
            <a:t>Declaration</a:t>
          </a:r>
          <a:r>
            <a:rPr lang="fr-CH" sz="1400" kern="1200" noProof="0" dirty="0"/>
            <a:t> of situation» </a:t>
          </a:r>
          <a:r>
            <a:rPr lang="fr-CH" sz="1400" kern="1200" noProof="0" dirty="0" err="1"/>
            <a:t>provided</a:t>
          </a:r>
          <a:r>
            <a:rPr lang="fr-CH" sz="1400" kern="1200" noProof="0" dirty="0"/>
            <a:t> by July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Proof of enrolment required in October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400" kern="1200" noProof="0" dirty="0" err="1"/>
            <a:t>Allowance</a:t>
          </a:r>
          <a:r>
            <a:rPr lang="fr-CH" sz="1400" kern="1200" noProof="0" dirty="0"/>
            <a:t> </a:t>
          </a:r>
          <a:r>
            <a:rPr lang="fr-CH" sz="1400" kern="1200" noProof="0" dirty="0" err="1"/>
            <a:t>suspended</a:t>
          </a:r>
          <a:r>
            <a:rPr lang="fr-CH" sz="1400" kern="1200" noProof="0" dirty="0"/>
            <a:t> in case of </a:t>
          </a:r>
          <a:r>
            <a:rPr lang="fr-CH" sz="1400" kern="1200" noProof="0" dirty="0" err="1"/>
            <a:t>failure</a:t>
          </a:r>
          <a:r>
            <a:rPr lang="fr-CH" sz="1400" kern="1200" noProof="0" dirty="0"/>
            <a:t> to return the documents</a:t>
          </a:r>
          <a:endParaRPr lang="en-GB" sz="1400" kern="1200" noProof="0" dirty="0"/>
        </a:p>
      </dsp:txBody>
      <dsp:txXfrm>
        <a:off x="4215964" y="1094633"/>
        <a:ext cx="1846993" cy="2870766"/>
      </dsp:txXfrm>
    </dsp:sp>
    <dsp:sp modelId="{6539E3F3-A460-4D9E-A11D-AFD12FC0D585}">
      <dsp:nvSpPr>
        <dsp:cNvPr id="0" name=""/>
        <dsp:cNvSpPr/>
      </dsp:nvSpPr>
      <dsp:spPr>
        <a:xfrm>
          <a:off x="6321537" y="426625"/>
          <a:ext cx="1846993" cy="668007"/>
        </a:xfrm>
        <a:prstGeom prst="rect">
          <a:avLst/>
        </a:prstGeom>
        <a:solidFill>
          <a:schemeClr val="accent4">
            <a:hueOff val="2991898"/>
            <a:satOff val="29683"/>
            <a:lumOff val="-36324"/>
            <a:alphaOff val="0"/>
          </a:schemeClr>
        </a:solidFill>
        <a:ln w="12700" cap="flat" cmpd="sng" algn="ctr">
          <a:solidFill>
            <a:schemeClr val="accent4">
              <a:hueOff val="2991898"/>
              <a:satOff val="29683"/>
              <a:lumOff val="-36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 err="1"/>
            <a:t>Annual</a:t>
          </a:r>
          <a:r>
            <a:rPr lang="fr-CH" sz="1400" kern="1200" dirty="0"/>
            <a:t> </a:t>
          </a:r>
          <a:r>
            <a:rPr lang="fr-CH" sz="1400" kern="1200" dirty="0" err="1"/>
            <a:t>adjustment</a:t>
          </a:r>
          <a:endParaRPr lang="en-US" sz="1400" kern="1200" dirty="0"/>
        </a:p>
      </dsp:txBody>
      <dsp:txXfrm>
        <a:off x="6321537" y="426625"/>
        <a:ext cx="1846993" cy="668007"/>
      </dsp:txXfrm>
    </dsp:sp>
    <dsp:sp modelId="{7EC11D0D-A0AD-4164-860A-C0AAEAA7A3DE}">
      <dsp:nvSpPr>
        <dsp:cNvPr id="0" name=""/>
        <dsp:cNvSpPr/>
      </dsp:nvSpPr>
      <dsp:spPr>
        <a:xfrm>
          <a:off x="6321537" y="1094633"/>
          <a:ext cx="1846993" cy="2870766"/>
        </a:xfrm>
        <a:prstGeom prst="rect">
          <a:avLst/>
        </a:prstGeom>
        <a:solidFill>
          <a:schemeClr val="accent4">
            <a:tint val="40000"/>
            <a:alpha val="90000"/>
            <a:hueOff val="3140690"/>
            <a:satOff val="-839"/>
            <a:lumOff val="-747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140690"/>
              <a:satOff val="-839"/>
              <a:lumOff val="-74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Information on your annual adjustment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Details of your individual Purchasing Power Loss (PPL) account</a:t>
          </a:r>
        </a:p>
      </dsp:txBody>
      <dsp:txXfrm>
        <a:off x="6321537" y="1094633"/>
        <a:ext cx="1846993" cy="2870766"/>
      </dsp:txXfrm>
    </dsp:sp>
    <dsp:sp modelId="{D23E1843-1531-4800-B531-1F19C76BE883}">
      <dsp:nvSpPr>
        <dsp:cNvPr id="0" name=""/>
        <dsp:cNvSpPr/>
      </dsp:nvSpPr>
      <dsp:spPr>
        <a:xfrm>
          <a:off x="8427110" y="426625"/>
          <a:ext cx="1846993" cy="668007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400" kern="1200" dirty="0"/>
            <a:t>Life </a:t>
          </a:r>
          <a:r>
            <a:rPr lang="fr-CH" sz="1400" kern="1200" dirty="0" err="1"/>
            <a:t>Certificate</a:t>
          </a:r>
          <a:endParaRPr lang="en-US" sz="1400" kern="1200" dirty="0"/>
        </a:p>
      </dsp:txBody>
      <dsp:txXfrm>
        <a:off x="8427110" y="426625"/>
        <a:ext cx="1846993" cy="668007"/>
      </dsp:txXfrm>
    </dsp:sp>
    <dsp:sp modelId="{42B6FAE2-088D-4DF3-AEDA-391E8C1003A5}">
      <dsp:nvSpPr>
        <dsp:cNvPr id="0" name=""/>
        <dsp:cNvSpPr/>
      </dsp:nvSpPr>
      <dsp:spPr>
        <a:xfrm>
          <a:off x="8427110" y="1094633"/>
          <a:ext cx="1846993" cy="2870766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Confirms your benefit entitlement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noProof="0" dirty="0"/>
            <a:t>To be returned by 28 February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1400" kern="1200" dirty="0"/>
            <a:t>If absent </a:t>
          </a:r>
          <a:r>
            <a:rPr lang="fr-CH" sz="1400" kern="1200" dirty="0" err="1"/>
            <a:t>during</a:t>
          </a:r>
          <a:r>
            <a:rPr lang="fr-CH" sz="1400" kern="1200" dirty="0"/>
            <a:t> </a:t>
          </a:r>
          <a:r>
            <a:rPr lang="fr-CH" sz="1400" kern="1200" dirty="0" err="1"/>
            <a:t>this</a:t>
          </a:r>
          <a:r>
            <a:rPr lang="fr-CH" sz="1400" kern="1200" dirty="0"/>
            <a:t> </a:t>
          </a:r>
          <a:r>
            <a:rPr lang="fr-CH" sz="1400" kern="1200" dirty="0" err="1"/>
            <a:t>period</a:t>
          </a:r>
          <a:r>
            <a:rPr lang="fr-CH" sz="1400" kern="1200" dirty="0"/>
            <a:t>, contact the Benefits Service </a:t>
          </a:r>
          <a:r>
            <a:rPr lang="fr-CH" sz="1400" kern="1200" dirty="0" err="1"/>
            <a:t>before</a:t>
          </a:r>
          <a:r>
            <a:rPr lang="fr-CH" sz="1400" kern="1200" dirty="0"/>
            <a:t> </a:t>
          </a:r>
          <a:r>
            <a:rPr lang="fr-CH" sz="1400" kern="1200" dirty="0" err="1"/>
            <a:t>leaving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1400" kern="1200" noProof="0" dirty="0" err="1"/>
            <a:t>Payment</a:t>
          </a:r>
          <a:r>
            <a:rPr lang="fr-CH" sz="1400" kern="1200" noProof="0" dirty="0"/>
            <a:t> </a:t>
          </a:r>
          <a:r>
            <a:rPr lang="fr-CH" sz="1400" kern="1200" noProof="0" dirty="0" err="1"/>
            <a:t>suspended</a:t>
          </a:r>
          <a:r>
            <a:rPr lang="fr-CH" sz="1400" kern="1200" noProof="0" dirty="0"/>
            <a:t> in case of </a:t>
          </a:r>
          <a:r>
            <a:rPr lang="fr-CH" sz="1400" kern="1200" noProof="0" dirty="0" err="1"/>
            <a:t>failure</a:t>
          </a:r>
          <a:r>
            <a:rPr lang="fr-CH" sz="1400" kern="1200" noProof="0" dirty="0"/>
            <a:t> to return the </a:t>
          </a:r>
          <a:r>
            <a:rPr lang="fr-CH" sz="1400" kern="1200" noProof="0" dirty="0" err="1"/>
            <a:t>form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8427110" y="1094633"/>
        <a:ext cx="1846993" cy="2870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26" tIns="45563" rIns="91126" bIns="455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10/10/2023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10/10/2023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PENSION FUND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/>
              <a:t>Preparing for retirement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sz="1800" dirty="0"/>
          </a:p>
          <a:p>
            <a:r>
              <a:rPr lang="en-US" sz="1800" dirty="0"/>
              <a:t>Emilie CLERC – Benefits Service                                                                                                   12 October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Change of </a:t>
            </a:r>
            <a:r>
              <a:rPr lang="fr-CH" sz="3600" b="1" dirty="0" err="1"/>
              <a:t>personal</a:t>
            </a:r>
            <a:r>
              <a:rPr lang="fr-CH" sz="3600" b="1" dirty="0"/>
              <a:t> data, </a:t>
            </a:r>
            <a:r>
              <a:rPr lang="fr-CH" sz="3600" b="1" dirty="0" err="1"/>
              <a:t>what</a:t>
            </a:r>
            <a:r>
              <a:rPr lang="fr-CH" sz="3600" b="1" dirty="0"/>
              <a:t> do I have to do?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1" y="2455545"/>
            <a:ext cx="1065034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3200" dirty="0"/>
              <a:t>Important to </a:t>
            </a:r>
            <a:r>
              <a:rPr lang="fr-CH" sz="3200" dirty="0" err="1"/>
              <a:t>inform</a:t>
            </a:r>
            <a:r>
              <a:rPr lang="fr-CH" sz="3200" dirty="0"/>
              <a:t> the Benefits Service, </a:t>
            </a:r>
            <a:r>
              <a:rPr lang="fr-CH" sz="3200" dirty="0" err="1"/>
              <a:t>within</a:t>
            </a:r>
            <a:r>
              <a:rPr lang="fr-CH" sz="3200" dirty="0"/>
              <a:t> 30 </a:t>
            </a:r>
            <a:r>
              <a:rPr lang="fr-CH" sz="3200" dirty="0" err="1"/>
              <a:t>calendar</a:t>
            </a:r>
            <a:r>
              <a:rPr lang="fr-CH" sz="3200" dirty="0"/>
              <a:t> </a:t>
            </a:r>
            <a:r>
              <a:rPr lang="fr-CH" sz="3200" dirty="0" err="1"/>
              <a:t>days</a:t>
            </a:r>
            <a:r>
              <a:rPr lang="fr-CH" sz="3200" dirty="0"/>
              <a:t>, of </a:t>
            </a:r>
            <a:r>
              <a:rPr lang="fr-CH" sz="3200" dirty="0" err="1"/>
              <a:t>any</a:t>
            </a:r>
            <a:r>
              <a:rPr lang="fr-CH" sz="3200" dirty="0"/>
              <a:t> change in </a:t>
            </a:r>
            <a:r>
              <a:rPr lang="fr-CH" sz="3200" dirty="0" err="1"/>
              <a:t>your</a:t>
            </a:r>
            <a:r>
              <a:rPr lang="fr-CH" sz="3200" dirty="0"/>
              <a:t> </a:t>
            </a:r>
            <a:r>
              <a:rPr lang="fr-CH" sz="3200" dirty="0" err="1"/>
              <a:t>personal</a:t>
            </a:r>
            <a:r>
              <a:rPr lang="fr-CH" sz="3200" dirty="0"/>
              <a:t> data (marital </a:t>
            </a:r>
            <a:r>
              <a:rPr lang="fr-CH" sz="3200" dirty="0" err="1"/>
              <a:t>status</a:t>
            </a:r>
            <a:r>
              <a:rPr lang="fr-CH" sz="3200" dirty="0"/>
              <a:t>, </a:t>
            </a:r>
            <a:r>
              <a:rPr lang="fr-CH" sz="3200" dirty="0" err="1"/>
              <a:t>address</a:t>
            </a:r>
            <a:r>
              <a:rPr lang="fr-CH" sz="3200" dirty="0"/>
              <a:t>, </a:t>
            </a:r>
            <a:r>
              <a:rPr lang="fr-CH" sz="3200" dirty="0" err="1"/>
              <a:t>bank</a:t>
            </a:r>
            <a:r>
              <a:rPr lang="fr-CH" sz="3200" dirty="0"/>
              <a:t> </a:t>
            </a:r>
            <a:r>
              <a:rPr lang="fr-CH" sz="3200" dirty="0" err="1"/>
              <a:t>account</a:t>
            </a:r>
            <a:r>
              <a:rPr lang="fr-CH" sz="3200" dirty="0"/>
              <a:t>, etc.).</a:t>
            </a:r>
          </a:p>
          <a:p>
            <a:pPr algn="just"/>
            <a:endParaRPr lang="fr-CH" sz="3200" dirty="0"/>
          </a:p>
          <a:p>
            <a:pPr algn="just"/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4076646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</a:t>
            </a:r>
            <a:r>
              <a:rPr lang="fr-CH" sz="3600" b="1" dirty="0" err="1"/>
              <a:t>happens</a:t>
            </a:r>
            <a:r>
              <a:rPr lang="fr-CH" sz="3600" b="1" dirty="0"/>
              <a:t> in the </a:t>
            </a:r>
            <a:r>
              <a:rPr lang="fr-CH" sz="3600" b="1" dirty="0" err="1"/>
              <a:t>event</a:t>
            </a:r>
            <a:r>
              <a:rPr lang="fr-CH" sz="3600" b="1" dirty="0"/>
              <a:t> of </a:t>
            </a:r>
            <a:r>
              <a:rPr lang="fr-CH" sz="3600" b="1" dirty="0" err="1"/>
              <a:t>death</a:t>
            </a:r>
            <a:r>
              <a:rPr lang="fr-CH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1" y="1143000"/>
            <a:ext cx="10650346" cy="353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513">
              <a:tabLst>
                <a:tab pos="1973263" algn="l"/>
              </a:tabLst>
            </a:pPr>
            <a:endParaRPr lang="fr-CH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The Benefits Service </a:t>
            </a:r>
            <a:r>
              <a:rPr lang="fr-CH" sz="2800" dirty="0" err="1"/>
              <a:t>should</a:t>
            </a:r>
            <a:r>
              <a:rPr lang="fr-CH" sz="2800" dirty="0"/>
              <a:t>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informed</a:t>
            </a:r>
            <a:r>
              <a:rPr lang="fr-CH" sz="2800" dirty="0"/>
              <a:t> as </a:t>
            </a:r>
            <a:r>
              <a:rPr lang="fr-CH" sz="2800" dirty="0" err="1"/>
              <a:t>soon</a:t>
            </a:r>
            <a:r>
              <a:rPr lang="fr-CH" sz="2800" dirty="0"/>
              <a:t> as possible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The Service </a:t>
            </a:r>
            <a:r>
              <a:rPr lang="fr-CH" sz="2800" dirty="0" err="1"/>
              <a:t>will</a:t>
            </a:r>
            <a:r>
              <a:rPr lang="fr-CH" sz="2800" dirty="0"/>
              <a:t> </a:t>
            </a:r>
            <a:r>
              <a:rPr lang="fr-CH" sz="2800" dirty="0" err="1"/>
              <a:t>provide</a:t>
            </a:r>
            <a:r>
              <a:rPr lang="fr-CH" sz="2800" dirty="0"/>
              <a:t> support on the process to follow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/>
              <a:t>Surviving</a:t>
            </a:r>
            <a:r>
              <a:rPr lang="fr-CH" sz="2800" dirty="0"/>
              <a:t> </a:t>
            </a:r>
            <a:r>
              <a:rPr lang="fr-CH" sz="2800" dirty="0" err="1"/>
              <a:t>spouse</a:t>
            </a:r>
            <a:r>
              <a:rPr lang="fr-CH" sz="2800" dirty="0"/>
              <a:t> and/or </a:t>
            </a:r>
            <a:r>
              <a:rPr lang="fr-CH" sz="2800" dirty="0" err="1"/>
              <a:t>orphan</a:t>
            </a:r>
            <a:r>
              <a:rPr lang="fr-CH" sz="2800" dirty="0"/>
              <a:t> pension(s) </a:t>
            </a:r>
            <a:r>
              <a:rPr lang="fr-CH" sz="2800" dirty="0" err="1"/>
              <a:t>may</a:t>
            </a:r>
            <a:r>
              <a:rPr lang="fr-CH" sz="2800" dirty="0"/>
              <a:t> </a:t>
            </a:r>
            <a:r>
              <a:rPr lang="fr-CH" sz="2800" dirty="0" err="1"/>
              <a:t>be</a:t>
            </a:r>
            <a:r>
              <a:rPr lang="fr-CH" sz="2800" dirty="0"/>
              <a:t> payable </a:t>
            </a:r>
            <a:r>
              <a:rPr lang="fr-CH" sz="2800" dirty="0" err="1"/>
              <a:t>according</a:t>
            </a:r>
            <a:r>
              <a:rPr lang="fr-CH" sz="2800" dirty="0"/>
              <a:t> to the Rules</a:t>
            </a:r>
          </a:p>
          <a:p>
            <a:pPr algn="just"/>
            <a:endParaRPr lang="en-GB" sz="32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78174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Will </a:t>
            </a:r>
            <a:r>
              <a:rPr lang="fr-CH" sz="3600" b="1" dirty="0" err="1"/>
              <a:t>my</a:t>
            </a:r>
            <a:r>
              <a:rPr lang="fr-CH" sz="3600" b="1" dirty="0"/>
              <a:t> </a:t>
            </a:r>
            <a:r>
              <a:rPr lang="fr-CH" sz="3600" b="1" dirty="0" err="1"/>
              <a:t>spouse</a:t>
            </a:r>
            <a:r>
              <a:rPr lang="fr-CH" sz="3600" b="1" dirty="0"/>
              <a:t> </a:t>
            </a:r>
            <a:r>
              <a:rPr lang="fr-CH" sz="3600" b="1" dirty="0" err="1"/>
              <a:t>receive</a:t>
            </a:r>
            <a:r>
              <a:rPr lang="fr-CH" sz="3600" b="1" dirty="0"/>
              <a:t> a pension?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 err="1">
                <a:solidFill>
                  <a:schemeClr val="tx1"/>
                </a:solidFill>
              </a:rPr>
              <a:t>Surviving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spouse’s</a:t>
            </a:r>
            <a:r>
              <a:rPr lang="fr-CH" sz="2000" b="0" dirty="0">
                <a:solidFill>
                  <a:schemeClr val="tx1"/>
                </a:solidFill>
              </a:rPr>
              <a:t> pension</a:t>
            </a:r>
          </a:p>
          <a:p>
            <a:pPr marL="284400" indent="-28575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If the </a:t>
            </a:r>
            <a:r>
              <a:rPr lang="fr-CH" sz="2000" b="0" dirty="0" err="1">
                <a:solidFill>
                  <a:schemeClr val="tx1"/>
                </a:solidFill>
              </a:rPr>
              <a:t>marriage</a:t>
            </a:r>
            <a:r>
              <a:rPr lang="fr-CH" sz="2000" b="0" dirty="0">
                <a:solidFill>
                  <a:schemeClr val="tx1"/>
                </a:solidFill>
              </a:rPr>
              <a:t>/partnership dates </a:t>
            </a:r>
            <a:r>
              <a:rPr lang="fr-CH" sz="2000" b="0" dirty="0" err="1">
                <a:solidFill>
                  <a:schemeClr val="tx1"/>
                </a:solidFill>
              </a:rPr>
              <a:t>from</a:t>
            </a:r>
            <a:r>
              <a:rPr lang="fr-CH" sz="2000" b="0" dirty="0">
                <a:solidFill>
                  <a:schemeClr val="tx1"/>
                </a:solidFill>
              </a:rPr>
              <a:t> at least 5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prior</a:t>
            </a:r>
            <a:r>
              <a:rPr lang="fr-CH" sz="2000" b="0" dirty="0">
                <a:solidFill>
                  <a:schemeClr val="tx1"/>
                </a:solidFill>
              </a:rPr>
              <a:t> to the </a:t>
            </a:r>
            <a:r>
              <a:rPr lang="fr-CH" sz="2000" b="0" dirty="0" err="1">
                <a:solidFill>
                  <a:schemeClr val="tx1"/>
                </a:solidFill>
              </a:rPr>
              <a:t>decease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Married </a:t>
            </a:r>
            <a:r>
              <a:rPr lang="fr-CH" sz="2000" b="0" dirty="0" err="1">
                <a:solidFill>
                  <a:schemeClr val="tx1"/>
                </a:solidFill>
              </a:rPr>
              <a:t>prior</a:t>
            </a:r>
            <a:r>
              <a:rPr lang="fr-CH" sz="2000" b="0" dirty="0">
                <a:solidFill>
                  <a:schemeClr val="tx1"/>
                </a:solidFill>
              </a:rPr>
              <a:t> to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end date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55% of the basic pension of the </a:t>
            </a:r>
            <a:r>
              <a:rPr lang="fr-CH" sz="2000" b="0" dirty="0" err="1">
                <a:solidFill>
                  <a:schemeClr val="tx1"/>
                </a:solidFill>
              </a:rPr>
              <a:t>deceased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beneficiary</a:t>
            </a:r>
            <a:r>
              <a:rPr lang="fr-CH" sz="2000" b="0" dirty="0">
                <a:solidFill>
                  <a:schemeClr val="tx1"/>
                </a:solidFill>
              </a:rPr>
              <a:t> + a </a:t>
            </a:r>
            <a:r>
              <a:rPr lang="fr-CH" sz="2000" b="0" dirty="0" err="1">
                <a:solidFill>
                  <a:schemeClr val="tx1"/>
                </a:solidFill>
              </a:rPr>
              <a:t>fixed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sum</a:t>
            </a:r>
            <a:r>
              <a:rPr lang="fr-CH" sz="2000" b="0" dirty="0">
                <a:solidFill>
                  <a:schemeClr val="tx1"/>
                </a:solidFill>
              </a:rPr>
              <a:t> of 564 CHF (on the basis of the maximum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of </a:t>
            </a:r>
            <a:r>
              <a:rPr lang="fr-CH" sz="2000" b="0" dirty="0" err="1">
                <a:solidFill>
                  <a:schemeClr val="tx1"/>
                </a:solidFill>
              </a:rPr>
              <a:t>membership</a:t>
            </a:r>
            <a:r>
              <a:rPr lang="fr-CH" sz="20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Please note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No </a:t>
            </a:r>
            <a:r>
              <a:rPr lang="fr-CH" sz="2000" b="0" dirty="0" err="1">
                <a:solidFill>
                  <a:schemeClr val="tx1"/>
                </a:solidFill>
              </a:rPr>
              <a:t>automatic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entitlement</a:t>
            </a:r>
            <a:r>
              <a:rPr lang="fr-CH" sz="2000" b="0" dirty="0">
                <a:solidFill>
                  <a:schemeClr val="tx1"/>
                </a:solidFill>
              </a:rPr>
              <a:t> if </a:t>
            </a:r>
            <a:r>
              <a:rPr lang="fr-CH" sz="2000" b="0" dirty="0" err="1">
                <a:solidFill>
                  <a:schemeClr val="tx1"/>
                </a:solidFill>
              </a:rPr>
              <a:t>married</a:t>
            </a:r>
            <a:r>
              <a:rPr lang="fr-CH" sz="2000" b="0" dirty="0">
                <a:solidFill>
                  <a:schemeClr val="tx1"/>
                </a:solidFill>
              </a:rPr>
              <a:t> as a </a:t>
            </a:r>
            <a:r>
              <a:rPr lang="fr-CH" sz="2000" b="0" dirty="0" err="1">
                <a:solidFill>
                  <a:schemeClr val="tx1"/>
                </a:solidFill>
              </a:rPr>
              <a:t>beneficiary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Right can </a:t>
            </a:r>
            <a:r>
              <a:rPr lang="fr-CH" sz="2000" b="0" dirty="0" err="1">
                <a:solidFill>
                  <a:schemeClr val="tx1"/>
                </a:solidFill>
              </a:rPr>
              <a:t>be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procured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Family </a:t>
            </a:r>
            <a:r>
              <a:rPr lang="fr-CH" sz="2000" b="0" dirty="0" err="1">
                <a:solidFill>
                  <a:schemeClr val="tx1"/>
                </a:solidFill>
              </a:rPr>
              <a:t>allowance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is</a:t>
            </a:r>
            <a:r>
              <a:rPr lang="fr-CH" sz="2000" b="0" dirty="0">
                <a:solidFill>
                  <a:schemeClr val="tx1"/>
                </a:solidFill>
              </a:rPr>
              <a:t> not </a:t>
            </a:r>
            <a:r>
              <a:rPr lang="fr-CH" sz="2000" b="0" dirty="0" err="1">
                <a:solidFill>
                  <a:schemeClr val="tx1"/>
                </a:solidFill>
              </a:rPr>
              <a:t>paid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even</a:t>
            </a:r>
            <a:r>
              <a:rPr lang="fr-CH" sz="2000" b="0" dirty="0">
                <a:solidFill>
                  <a:schemeClr val="tx1"/>
                </a:solidFill>
              </a:rPr>
              <a:t> if the right </a:t>
            </a:r>
            <a:r>
              <a:rPr lang="fr-CH" sz="2000" b="0" dirty="0" err="1">
                <a:solidFill>
                  <a:schemeClr val="tx1"/>
                </a:solidFill>
              </a:rPr>
              <a:t>is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procured</a:t>
            </a:r>
            <a:endParaRPr lang="fr-CH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about </a:t>
            </a:r>
            <a:r>
              <a:rPr lang="fr-CH" sz="3600" b="1" dirty="0" err="1"/>
              <a:t>my</a:t>
            </a:r>
            <a:r>
              <a:rPr lang="fr-CH" sz="3600" b="1" dirty="0"/>
              <a:t> ex-</a:t>
            </a:r>
            <a:r>
              <a:rPr lang="fr-CH" sz="3600" b="1" dirty="0" err="1"/>
              <a:t>spouse</a:t>
            </a:r>
            <a:r>
              <a:rPr lang="fr-CH" sz="3600" b="1" dirty="0"/>
              <a:t>(s)?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874" y="4800484"/>
            <a:ext cx="9345611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>
                <a:solidFill>
                  <a:schemeClr val="tx1"/>
                </a:solidFill>
              </a:rPr>
              <a:t>Total </a:t>
            </a:r>
            <a:r>
              <a:rPr lang="fr-CH" sz="2000" dirty="0" err="1">
                <a:solidFill>
                  <a:schemeClr val="tx1"/>
                </a:solidFill>
              </a:rPr>
              <a:t>amount</a:t>
            </a:r>
            <a:r>
              <a:rPr lang="fr-CH" sz="2000" dirty="0">
                <a:solidFill>
                  <a:schemeClr val="tx1"/>
                </a:solidFill>
              </a:rPr>
              <a:t> of the </a:t>
            </a:r>
            <a:r>
              <a:rPr lang="fr-CH" sz="2000" dirty="0" err="1">
                <a:solidFill>
                  <a:schemeClr val="tx1"/>
                </a:solidFill>
              </a:rPr>
              <a:t>surviving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spouse’s</a:t>
            </a:r>
            <a:r>
              <a:rPr lang="fr-CH" sz="2000" dirty="0">
                <a:solidFill>
                  <a:schemeClr val="tx1"/>
                </a:solidFill>
              </a:rPr>
              <a:t> pensions </a:t>
            </a:r>
            <a:r>
              <a:rPr lang="fr-CH" sz="2000" dirty="0" err="1">
                <a:solidFill>
                  <a:schemeClr val="tx1"/>
                </a:solidFill>
              </a:rPr>
              <a:t>cannot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exceed</a:t>
            </a:r>
            <a:r>
              <a:rPr lang="fr-CH" sz="2000" dirty="0">
                <a:solidFill>
                  <a:schemeClr val="tx1"/>
                </a:solidFill>
              </a:rPr>
              <a:t> the benefits </a:t>
            </a:r>
            <a:r>
              <a:rPr lang="fr-CH" sz="2000" dirty="0" err="1">
                <a:solidFill>
                  <a:schemeClr val="tx1"/>
                </a:solidFill>
              </a:rPr>
              <a:t>paid</a:t>
            </a:r>
            <a:r>
              <a:rPr lang="fr-CH" sz="2000" dirty="0">
                <a:solidFill>
                  <a:schemeClr val="tx1"/>
                </a:solidFill>
              </a:rPr>
              <a:t> to the </a:t>
            </a:r>
            <a:r>
              <a:rPr lang="fr-CH" sz="2000" dirty="0" err="1">
                <a:solidFill>
                  <a:schemeClr val="tx1"/>
                </a:solidFill>
              </a:rPr>
              <a:t>dead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beneficiary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37409A-6A63-588F-C921-E9F74C02A72E}"/>
              </a:ext>
            </a:extLst>
          </p:cNvPr>
          <p:cNvSpPr/>
          <p:nvPr/>
        </p:nvSpPr>
        <p:spPr>
          <a:xfrm>
            <a:off x="407988" y="1218026"/>
            <a:ext cx="2046969" cy="19705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5E8B07-6044-863F-FAC5-E3FF16CA86CD}"/>
              </a:ext>
            </a:extLst>
          </p:cNvPr>
          <p:cNvSpPr/>
          <p:nvPr/>
        </p:nvSpPr>
        <p:spPr>
          <a:xfrm>
            <a:off x="2438400" y="1218026"/>
            <a:ext cx="9345611" cy="197059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Surviving spouse’s pension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</a:t>
            </a:r>
            <a:r>
              <a:rPr lang="en-AU" sz="2000" b="0" dirty="0">
                <a:solidFill>
                  <a:schemeClr val="tx1"/>
                </a:solidFill>
              </a:rPr>
              <a:t>he marriage had lasted at least 10 years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Th</a:t>
            </a:r>
            <a:r>
              <a:rPr lang="en-AU" sz="2000" b="0" dirty="0">
                <a:solidFill>
                  <a:schemeClr val="tx1"/>
                </a:solidFill>
              </a:rPr>
              <a:t>e divorced spouse was receiving an alimony from the dead beneficiary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</a:t>
            </a:r>
            <a:r>
              <a:rPr lang="en-AU" sz="2000" b="0" dirty="0">
                <a:solidFill>
                  <a:schemeClr val="tx1"/>
                </a:solidFill>
              </a:rPr>
              <a:t>he divorced spouse is at least 45 years of age at the time of the death of the beneficiary</a:t>
            </a: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T</a:t>
            </a:r>
            <a:r>
              <a:rPr lang="en-AU" sz="2000" b="0" dirty="0">
                <a:solidFill>
                  <a:schemeClr val="tx1"/>
                </a:solidFill>
              </a:rPr>
              <a:t>he divorce spouse has not re-married</a:t>
            </a:r>
            <a:endParaRPr lang="fr-CH" sz="18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38F2F-C087-94F3-D4A8-59415D3BD43A}"/>
              </a:ext>
            </a:extLst>
          </p:cNvPr>
          <p:cNvSpPr/>
          <p:nvPr/>
        </p:nvSpPr>
        <p:spPr>
          <a:xfrm>
            <a:off x="417514" y="33526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B75B5C-B183-E2D2-3D08-8E61F397F5DA}"/>
              </a:ext>
            </a:extLst>
          </p:cNvPr>
          <p:cNvSpPr/>
          <p:nvPr/>
        </p:nvSpPr>
        <p:spPr>
          <a:xfrm>
            <a:off x="2447926" y="3352684"/>
            <a:ext cx="9345611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Amount</a:t>
            </a:r>
            <a:r>
              <a:rPr lang="fr-CH" sz="2000" b="0" dirty="0">
                <a:solidFill>
                  <a:schemeClr val="tx1"/>
                </a:solidFill>
              </a:rPr>
              <a:t> of the </a:t>
            </a:r>
            <a:r>
              <a:rPr lang="fr-CH" sz="2000" b="0" dirty="0" err="1">
                <a:solidFill>
                  <a:schemeClr val="tx1"/>
                </a:solidFill>
              </a:rPr>
              <a:t>alimony</a:t>
            </a:r>
            <a:r>
              <a:rPr lang="fr-CH" sz="2000" b="0" dirty="0">
                <a:solidFill>
                  <a:schemeClr val="tx1"/>
                </a:solidFill>
              </a:rPr>
              <a:t> due</a:t>
            </a:r>
          </a:p>
          <a:p>
            <a:pPr algn="just"/>
            <a:r>
              <a:rPr lang="fr-CH" sz="2000" b="0" dirty="0">
                <a:solidFill>
                  <a:schemeClr val="tx1"/>
                </a:solidFill>
              </a:rPr>
              <a:t>or</a:t>
            </a:r>
          </a:p>
          <a:p>
            <a:pPr marL="342900" indent="-342900" algn="just">
              <a:buFontTx/>
              <a:buChar char="-"/>
            </a:pPr>
            <a:r>
              <a:rPr lang="fr-CH" sz="2000" dirty="0" err="1">
                <a:solidFill>
                  <a:schemeClr val="tx1"/>
                </a:solidFill>
              </a:rPr>
              <a:t>Amount</a:t>
            </a:r>
            <a:r>
              <a:rPr lang="fr-CH" sz="2000" dirty="0">
                <a:solidFill>
                  <a:schemeClr val="tx1"/>
                </a:solidFill>
              </a:rPr>
              <a:t> of the </a:t>
            </a:r>
            <a:r>
              <a:rPr lang="fr-CH" sz="2000" dirty="0" err="1">
                <a:solidFill>
                  <a:schemeClr val="tx1"/>
                </a:solidFill>
              </a:rPr>
              <a:t>alimony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paid</a:t>
            </a:r>
            <a:r>
              <a:rPr lang="fr-CH" sz="2000" dirty="0">
                <a:solidFill>
                  <a:schemeClr val="tx1"/>
                </a:solidFill>
              </a:rPr>
              <a:t> by the </a:t>
            </a:r>
            <a:r>
              <a:rPr lang="fr-CH" sz="2000" dirty="0" err="1">
                <a:solidFill>
                  <a:schemeClr val="tx1"/>
                </a:solidFill>
              </a:rPr>
              <a:t>dead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beneficiary</a:t>
            </a:r>
            <a:r>
              <a:rPr lang="fr-CH" sz="2000" dirty="0">
                <a:solidFill>
                  <a:schemeClr val="tx1"/>
                </a:solidFill>
              </a:rPr>
              <a:t> if </a:t>
            </a:r>
            <a:r>
              <a:rPr lang="fr-CH" sz="2000" dirty="0" err="1">
                <a:solidFill>
                  <a:schemeClr val="tx1"/>
                </a:solidFill>
              </a:rPr>
              <a:t>lower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37EB369-945A-CE92-37CC-38EC961A95AF}"/>
              </a:ext>
            </a:extLst>
          </p:cNvPr>
          <p:cNvSpPr/>
          <p:nvPr/>
        </p:nvSpPr>
        <p:spPr>
          <a:xfrm>
            <a:off x="417514" y="48004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Please note</a:t>
            </a:r>
          </a:p>
        </p:txBody>
      </p:sp>
    </p:spTree>
    <p:extLst>
      <p:ext uri="{BB962C8B-B14F-4D97-AF65-F5344CB8AC3E}">
        <p14:creationId xmlns:p14="http://schemas.microsoft.com/office/powerpoint/2010/main" val="228839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And </a:t>
            </a:r>
            <a:r>
              <a:rPr lang="fr-CH" sz="3600" b="1" dirty="0" err="1"/>
              <a:t>my</a:t>
            </a:r>
            <a:r>
              <a:rPr lang="fr-CH" sz="3600" b="1" dirty="0"/>
              <a:t> </a:t>
            </a:r>
            <a:r>
              <a:rPr lang="fr-CH" sz="3600" b="1" dirty="0" err="1"/>
              <a:t>children</a:t>
            </a:r>
            <a:r>
              <a:rPr lang="fr-CH" sz="3600" b="1" dirty="0"/>
              <a:t>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67177" y="1346662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97590" y="1346662"/>
            <a:ext cx="9376896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 err="1">
                <a:solidFill>
                  <a:schemeClr val="tx1"/>
                </a:solidFill>
              </a:rPr>
              <a:t>Orphan’s</a:t>
            </a:r>
            <a:r>
              <a:rPr lang="fr-CH" sz="2000" b="0" dirty="0">
                <a:solidFill>
                  <a:schemeClr val="tx1"/>
                </a:solidFill>
              </a:rPr>
              <a:t> pension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Due to a "</a:t>
            </a:r>
            <a:r>
              <a:rPr lang="fr-CH" sz="2000" b="0" dirty="0" err="1">
                <a:solidFill>
                  <a:schemeClr val="tx1"/>
                </a:solidFill>
              </a:rPr>
              <a:t>dependent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child</a:t>
            </a:r>
            <a:r>
              <a:rPr lang="fr-CH" sz="2000" b="0" dirty="0">
                <a:solidFill>
                  <a:schemeClr val="tx1"/>
                </a:solidFill>
              </a:rPr>
              <a:t>" </a:t>
            </a:r>
            <a:r>
              <a:rPr lang="fr-CH" sz="2000" b="0" dirty="0" err="1">
                <a:solidFill>
                  <a:schemeClr val="tx1"/>
                </a:solidFill>
              </a:rPr>
              <a:t>recognised</a:t>
            </a:r>
            <a:r>
              <a:rPr lang="fr-CH" sz="2000" b="0" dirty="0">
                <a:solidFill>
                  <a:schemeClr val="tx1"/>
                </a:solidFill>
              </a:rPr>
              <a:t> by CERN </a:t>
            </a:r>
            <a:r>
              <a:rPr lang="fr-CH" sz="2000" b="0" dirty="0" err="1">
                <a:solidFill>
                  <a:schemeClr val="tx1"/>
                </a:solidFill>
              </a:rPr>
              <a:t>before</a:t>
            </a:r>
            <a:r>
              <a:rPr lang="fr-CH" sz="2000" b="0" dirty="0">
                <a:solidFill>
                  <a:schemeClr val="tx1"/>
                </a:solidFill>
              </a:rPr>
              <a:t> the end of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Up to the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of 20 if </a:t>
            </a:r>
            <a:r>
              <a:rPr lang="fr-CH" sz="2000" b="0" dirty="0" err="1">
                <a:solidFill>
                  <a:schemeClr val="tx1"/>
                </a:solidFill>
              </a:rPr>
              <a:t>unmarried</a:t>
            </a:r>
            <a:r>
              <a:rPr lang="fr-CH" sz="2000" b="0" dirty="0">
                <a:solidFill>
                  <a:schemeClr val="tx1"/>
                </a:solidFill>
              </a:rPr>
              <a:t> not in a </a:t>
            </a:r>
            <a:r>
              <a:rPr lang="en-US" sz="2000" b="0" dirty="0">
                <a:solidFill>
                  <a:schemeClr val="tx1"/>
                </a:solidFill>
              </a:rPr>
              <a:t>full-time employment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Between</a:t>
            </a:r>
            <a:r>
              <a:rPr lang="fr-CH" sz="2000" b="0" dirty="0">
                <a:solidFill>
                  <a:schemeClr val="tx1"/>
                </a:solidFill>
              </a:rPr>
              <a:t> 20 and 25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of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if in full-time </a:t>
            </a:r>
            <a:r>
              <a:rPr lang="fr-CH" sz="2000" b="0" dirty="0" err="1">
                <a:solidFill>
                  <a:schemeClr val="tx1"/>
                </a:solidFill>
              </a:rPr>
              <a:t>education</a:t>
            </a:r>
            <a:r>
              <a:rPr lang="fr-CH" sz="2000" b="0" dirty="0">
                <a:solidFill>
                  <a:schemeClr val="tx1"/>
                </a:solidFill>
              </a:rPr>
              <a:t> or </a:t>
            </a:r>
            <a:r>
              <a:rPr lang="fr-CH" sz="2000" b="0" dirty="0" err="1">
                <a:solidFill>
                  <a:schemeClr val="tx1"/>
                </a:solidFill>
              </a:rPr>
              <a:t>vocational</a:t>
            </a:r>
            <a:r>
              <a:rPr lang="fr-CH" sz="2000" b="0" dirty="0">
                <a:solidFill>
                  <a:schemeClr val="tx1"/>
                </a:solidFill>
              </a:rPr>
              <a:t> training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76703" y="309920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07116" y="3099204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Percentage</a:t>
            </a:r>
            <a:r>
              <a:rPr lang="fr-CH" sz="2000" b="0" dirty="0">
                <a:solidFill>
                  <a:schemeClr val="tx1"/>
                </a:solidFill>
              </a:rPr>
              <a:t> of the </a:t>
            </a:r>
            <a:r>
              <a:rPr lang="fr-CH" sz="2000" b="0" dirty="0" err="1">
                <a:solidFill>
                  <a:schemeClr val="tx1"/>
                </a:solidFill>
              </a:rPr>
              <a:t>beneficiary’s</a:t>
            </a:r>
            <a:r>
              <a:rPr lang="fr-CH" sz="2000" b="0" dirty="0">
                <a:solidFill>
                  <a:schemeClr val="tx1"/>
                </a:solidFill>
              </a:rPr>
              <a:t> last </a:t>
            </a:r>
            <a:r>
              <a:rPr lang="fr-CH" sz="2000" b="0" dirty="0" err="1">
                <a:solidFill>
                  <a:schemeClr val="tx1"/>
                </a:solidFill>
              </a:rPr>
              <a:t>indexed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reference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salary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for 1 </a:t>
            </a:r>
            <a:r>
              <a:rPr lang="fr-CH" sz="2000" b="0" dirty="0" err="1">
                <a:solidFill>
                  <a:schemeClr val="tx1"/>
                </a:solidFill>
              </a:rPr>
              <a:t>orphan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for 2 </a:t>
            </a:r>
            <a:r>
              <a:rPr lang="fr-CH" sz="2000" b="0" dirty="0" err="1">
                <a:solidFill>
                  <a:schemeClr val="tx1"/>
                </a:solidFill>
              </a:rPr>
              <a:t>orphans</a:t>
            </a:r>
            <a:r>
              <a:rPr lang="fr-CH" sz="2000" b="0" dirty="0">
                <a:solidFill>
                  <a:schemeClr val="tx1"/>
                </a:solidFill>
              </a:rPr>
              <a:t>, etc.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67177" y="4470746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Please note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397590" y="4470746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 err="1">
                <a:solidFill>
                  <a:schemeClr val="tx1"/>
                </a:solidFill>
              </a:rPr>
              <a:t>Children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born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after</a:t>
            </a:r>
            <a:r>
              <a:rPr lang="fr-CH" sz="2000" b="0" dirty="0">
                <a:solidFill>
                  <a:schemeClr val="tx1"/>
                </a:solidFill>
              </a:rPr>
              <a:t> the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end date have no right to </a:t>
            </a:r>
            <a:r>
              <a:rPr lang="fr-CH" sz="2000" b="0" dirty="0" err="1">
                <a:solidFill>
                  <a:schemeClr val="tx1"/>
                </a:solidFill>
              </a:rPr>
              <a:t>orphan’s</a:t>
            </a:r>
            <a:r>
              <a:rPr lang="fr-CH" sz="2000" b="0" dirty="0">
                <a:solidFill>
                  <a:schemeClr val="tx1"/>
                </a:solidFill>
              </a:rPr>
              <a:t> pension</a:t>
            </a: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Are my benefits subject to indexation?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618428" y="2679301"/>
            <a:ext cx="1065034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algn="just"/>
            <a:endParaRPr lang="en-GB" sz="26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ED0B39E-D481-5E4F-8185-C8737E677F3A}"/>
              </a:ext>
            </a:extLst>
          </p:cNvPr>
          <p:cNvSpPr/>
          <p:nvPr/>
        </p:nvSpPr>
        <p:spPr>
          <a:xfrm>
            <a:off x="463992" y="1066800"/>
            <a:ext cx="73846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Benefits are adjusted annually in accordance with the method defined in the Rules and Regulations, depending on your service end date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214402-631D-1CAB-392C-248B1E957DA2}"/>
              </a:ext>
            </a:extLst>
          </p:cNvPr>
          <p:cNvSpPr/>
          <p:nvPr/>
        </p:nvSpPr>
        <p:spPr>
          <a:xfrm>
            <a:off x="463992" y="2139102"/>
            <a:ext cx="7384608" cy="67577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There is an under-indexation mechanism in place linked to the Funding ratio of the Fund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3C5975-EBF5-2071-B65E-03B35BFAEC5D}"/>
              </a:ext>
            </a:extLst>
          </p:cNvPr>
          <p:cNvSpPr/>
          <p:nvPr/>
        </p:nvSpPr>
        <p:spPr>
          <a:xfrm>
            <a:off x="2057400" y="3418086"/>
            <a:ext cx="2471093" cy="233085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will receive information in December each year regarding your annual adjustment and how it is calculated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790D2B-5920-CC6D-54C9-05B75A9B1681}"/>
              </a:ext>
            </a:extLst>
          </p:cNvPr>
          <p:cNvSpPr/>
          <p:nvPr/>
        </p:nvSpPr>
        <p:spPr>
          <a:xfrm>
            <a:off x="5715000" y="2971800"/>
            <a:ext cx="6019800" cy="4994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How is the adjustment calculated?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5725025" y="3581400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 CVI is positive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576509-9C52-3CDA-15E6-6588EC2BB8C5}"/>
              </a:ext>
            </a:extLst>
          </p:cNvPr>
          <p:cNvSpPr/>
          <p:nvPr/>
        </p:nvSpPr>
        <p:spPr>
          <a:xfrm>
            <a:off x="5725025" y="429515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 CVI is zero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67655F-C970-EE05-0377-BBE46EDD183F}"/>
              </a:ext>
            </a:extLst>
          </p:cNvPr>
          <p:cNvSpPr/>
          <p:nvPr/>
        </p:nvSpPr>
        <p:spPr>
          <a:xfrm>
            <a:off x="5725025" y="498588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If CVI is negative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7775186" y="3581400"/>
            <a:ext cx="3959614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CVI * funding ratio </a:t>
            </a:r>
          </a:p>
          <a:p>
            <a:pPr algn="ctr"/>
            <a:r>
              <a:rPr lang="en-GB" sz="1400" dirty="0"/>
              <a:t>(</a:t>
            </a:r>
            <a:r>
              <a:rPr lang="fr-CH" sz="1400" dirty="0"/>
              <a:t>to maximum of </a:t>
            </a:r>
            <a:r>
              <a:rPr lang="fr-CH" sz="1400" dirty="0" err="1"/>
              <a:t>actuarial</a:t>
            </a:r>
            <a:r>
              <a:rPr lang="fr-CH" sz="1400" dirty="0"/>
              <a:t> inflation </a:t>
            </a:r>
            <a:r>
              <a:rPr lang="fr-CH" sz="1400" dirty="0" err="1"/>
              <a:t>parameter</a:t>
            </a:r>
            <a:r>
              <a:rPr lang="fr-CH" sz="1400" dirty="0"/>
              <a:t>)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4F0AD78-F7D3-2940-A385-8752B19EFCB4}"/>
              </a:ext>
            </a:extLst>
          </p:cNvPr>
          <p:cNvSpPr/>
          <p:nvPr/>
        </p:nvSpPr>
        <p:spPr>
          <a:xfrm>
            <a:off x="7775186" y="4300086"/>
            <a:ext cx="3959614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 adjustment is granted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75AEBAA-3C6D-C973-CE91-CC07A038DF95}"/>
              </a:ext>
            </a:extLst>
          </p:cNvPr>
          <p:cNvSpPr/>
          <p:nvPr/>
        </p:nvSpPr>
        <p:spPr>
          <a:xfrm>
            <a:off x="7775186" y="4985885"/>
            <a:ext cx="3959614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 adjustment </a:t>
            </a:r>
          </a:p>
          <a:p>
            <a:pPr algn="ctr"/>
            <a:r>
              <a:rPr lang="en-GB" sz="1400" dirty="0"/>
              <a:t>(but no decrease of benefits)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AFCA167-11E2-EAC4-5E2B-D1DB6DC081CE}"/>
              </a:ext>
            </a:extLst>
          </p:cNvPr>
          <p:cNvSpPr/>
          <p:nvPr/>
        </p:nvSpPr>
        <p:spPr>
          <a:xfrm>
            <a:off x="5727031" y="5665163"/>
            <a:ext cx="6007598" cy="53393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accent1"/>
                </a:solidFill>
              </a:rPr>
              <a:t>CVI = Geneva Cost </a:t>
            </a:r>
            <a:r>
              <a:rPr lang="en-GB" sz="1200">
                <a:solidFill>
                  <a:schemeClr val="accent1"/>
                </a:solidFill>
              </a:rPr>
              <a:t>of Living (</a:t>
            </a:r>
            <a:r>
              <a:rPr lang="en-GB" sz="1200" dirty="0">
                <a:solidFill>
                  <a:schemeClr val="accent1"/>
                </a:solidFill>
              </a:rPr>
              <a:t>August to August)</a:t>
            </a:r>
          </a:p>
          <a:p>
            <a:r>
              <a:rPr lang="en-GB" sz="1200" dirty="0">
                <a:solidFill>
                  <a:schemeClr val="accent1"/>
                </a:solidFill>
              </a:rPr>
              <a:t>Funding ratio is the accounting measure mentioned in the latest Annual report</a:t>
            </a:r>
          </a:p>
        </p:txBody>
      </p:sp>
    </p:spTree>
    <p:extLst>
      <p:ext uri="{BB962C8B-B14F-4D97-AF65-F5344CB8AC3E}">
        <p14:creationId xmlns:p14="http://schemas.microsoft.com/office/powerpoint/2010/main" val="2166248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502" y="1471594"/>
            <a:ext cx="3178568" cy="44900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Where can I find out more about my pension?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1BF26-8F61-A885-2F42-26D3AFCA5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32" y="1826853"/>
            <a:ext cx="3028584" cy="282134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05842" y="1037245"/>
            <a:ext cx="5766358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website has a section dedicated for beneficiaries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E41D9-03A5-BBED-7170-B75C5E419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2881624"/>
            <a:ext cx="2801327" cy="3370346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659336" y="1064440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Pension Fund Rules &amp; Regulations</a:t>
            </a:r>
          </a:p>
        </p:txBody>
      </p:sp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And what about the Pension Fund?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8F95A2-8899-72F3-69EA-7FC0B5F0B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2201992"/>
            <a:ext cx="2630500" cy="3721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9BF28F-EF16-9604-384D-5F0FD8AAB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2636519"/>
            <a:ext cx="2474982" cy="36327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website has general information on the Pension Fund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Annual Report and Financial Statements includes updates from the year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Annual Information Meeting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26 October 2023</a:t>
            </a:r>
          </a:p>
          <a:p>
            <a:pPr algn="ctr"/>
            <a:r>
              <a:rPr lang="en-GB"/>
              <a:t>2.30pm</a:t>
            </a:r>
            <a:endParaRPr lang="en-GB" dirty="0"/>
          </a:p>
          <a:p>
            <a:pPr algn="ctr"/>
            <a:r>
              <a:rPr lang="en-GB" dirty="0"/>
              <a:t>Council Chamber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598C52-6BA0-D119-6E2F-B98142395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200" y="2036708"/>
            <a:ext cx="4357214" cy="322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Benefits Service – we are here to help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Building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125A54B-7B34-FFF2-1FA4-30CBB5F87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753" y="1115236"/>
            <a:ext cx="10611693" cy="347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1" dirty="0"/>
              <a:t>Retirement</a:t>
            </a:r>
            <a:r>
              <a:rPr lang="fr-C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3600" b="1" dirty="0"/>
              <a:t>Pension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356CBD-2E99-B7DF-EC0F-9486FD4C54B4}"/>
              </a:ext>
            </a:extLst>
          </p:cNvPr>
          <p:cNvSpPr txBox="1"/>
          <p:nvPr/>
        </p:nvSpPr>
        <p:spPr>
          <a:xfrm>
            <a:off x="304800" y="12954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b="1" dirty="0"/>
              <a:t>REMINDER:</a:t>
            </a:r>
            <a:endParaRPr lang="en-GB" sz="1800" b="1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A602080-C798-4D74-51A4-D30A34081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275428"/>
              </p:ext>
            </p:extLst>
          </p:nvPr>
        </p:nvGraphicFramePr>
        <p:xfrm>
          <a:off x="762000" y="1752600"/>
          <a:ext cx="10345547" cy="42680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1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037"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Member</a:t>
                      </a:r>
                      <a:r>
                        <a:rPr lang="fr-CH" sz="1800" baseline="0" dirty="0"/>
                        <a:t> on or </a:t>
                      </a:r>
                      <a:r>
                        <a:rPr lang="fr-CH" sz="1800" baseline="0" dirty="0" err="1"/>
                        <a:t>before</a:t>
                      </a:r>
                      <a:r>
                        <a:rPr lang="fr-CH" sz="1800" baseline="0" dirty="0"/>
                        <a:t> </a:t>
                      </a:r>
                    </a:p>
                    <a:p>
                      <a:pPr algn="ctr"/>
                      <a:r>
                        <a:rPr lang="fr-CH" sz="1800" baseline="0" dirty="0"/>
                        <a:t>31.12.11</a:t>
                      </a:r>
                      <a:endParaRPr lang="en-GB" sz="1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Member</a:t>
                      </a:r>
                      <a:r>
                        <a:rPr lang="fr-CH" sz="1800" dirty="0"/>
                        <a:t> on or </a:t>
                      </a:r>
                      <a:r>
                        <a:rPr lang="fr-CH" sz="1800" dirty="0" err="1"/>
                        <a:t>after</a:t>
                      </a:r>
                      <a:endParaRPr lang="fr-CH" sz="1800" dirty="0"/>
                    </a:p>
                    <a:p>
                      <a:pPr algn="ctr"/>
                      <a:r>
                        <a:rPr lang="fr-CH" sz="1800" dirty="0"/>
                        <a:t> 01.01.12</a:t>
                      </a:r>
                      <a:endParaRPr lang="en-GB" sz="18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163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Applicable retirement </a:t>
                      </a:r>
                      <a:r>
                        <a:rPr lang="fr-CH" sz="1800" b="0" dirty="0" err="1"/>
                        <a:t>age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65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67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855199189"/>
                  </a:ext>
                </a:extLst>
              </a:tr>
              <a:tr h="941482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 err="1"/>
                        <a:t>Amount</a:t>
                      </a:r>
                      <a:r>
                        <a:rPr lang="fr-CH" sz="1800" b="0" dirty="0"/>
                        <a:t> of retirement pension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2%</a:t>
                      </a:r>
                    </a:p>
                    <a:p>
                      <a:pPr algn="l"/>
                      <a:r>
                        <a:rPr lang="fr-CH" sz="1800" dirty="0"/>
                        <a:t>last</a:t>
                      </a:r>
                      <a:r>
                        <a:rPr lang="fr-CH" sz="1800" baseline="0" dirty="0"/>
                        <a:t> </a:t>
                      </a:r>
                      <a:r>
                        <a:rPr lang="fr-CH" sz="1800" baseline="0" dirty="0" err="1"/>
                        <a:t>reference</a:t>
                      </a:r>
                      <a:r>
                        <a:rPr lang="fr-CH" sz="1800" baseline="0" dirty="0"/>
                        <a:t> </a:t>
                      </a:r>
                      <a:r>
                        <a:rPr lang="fr-CH" sz="1800" baseline="0" dirty="0" err="1"/>
                        <a:t>salary</a:t>
                      </a:r>
                      <a:r>
                        <a:rPr lang="fr-CH" sz="1800" baseline="0" dirty="0"/>
                        <a:t>, per </a:t>
                      </a:r>
                      <a:r>
                        <a:rPr lang="fr-CH" sz="1800" baseline="0" dirty="0" err="1"/>
                        <a:t>year</a:t>
                      </a:r>
                      <a:r>
                        <a:rPr lang="fr-CH" sz="1800" baseline="0" dirty="0"/>
                        <a:t> of </a:t>
                      </a:r>
                      <a:r>
                        <a:rPr lang="fr-CH" sz="1800" baseline="0" dirty="0" err="1"/>
                        <a:t>membership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1.85%</a:t>
                      </a:r>
                    </a:p>
                    <a:p>
                      <a:pPr algn="l"/>
                      <a:r>
                        <a:rPr lang="fr-CH" sz="1800" baseline="0" dirty="0" err="1"/>
                        <a:t>average</a:t>
                      </a:r>
                      <a:r>
                        <a:rPr lang="fr-CH" sz="1800" baseline="0" dirty="0"/>
                        <a:t> of the last 36 </a:t>
                      </a:r>
                      <a:r>
                        <a:rPr lang="fr-CH" sz="1800" baseline="0" dirty="0" err="1"/>
                        <a:t>months</a:t>
                      </a:r>
                      <a:r>
                        <a:rPr lang="fr-CH" sz="1800" baseline="0" dirty="0"/>
                        <a:t> of </a:t>
                      </a:r>
                      <a:r>
                        <a:rPr lang="fr-CH" sz="1800" baseline="0" dirty="0" err="1"/>
                        <a:t>reference</a:t>
                      </a:r>
                      <a:r>
                        <a:rPr lang="fr-CH" sz="1800" baseline="0" dirty="0"/>
                        <a:t> </a:t>
                      </a:r>
                      <a:r>
                        <a:rPr lang="fr-CH" sz="1800" baseline="0" dirty="0" err="1"/>
                        <a:t>salary</a:t>
                      </a:r>
                      <a:r>
                        <a:rPr lang="fr-CH" sz="1800" baseline="0" dirty="0"/>
                        <a:t>, per </a:t>
                      </a:r>
                      <a:r>
                        <a:rPr lang="fr-CH" sz="1800" baseline="0" dirty="0" err="1"/>
                        <a:t>year</a:t>
                      </a:r>
                      <a:r>
                        <a:rPr lang="fr-CH" sz="1800" baseline="0" dirty="0"/>
                        <a:t> of </a:t>
                      </a:r>
                      <a:r>
                        <a:rPr lang="fr-CH" sz="1800" baseline="0" dirty="0" err="1"/>
                        <a:t>membership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1482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Minimum </a:t>
                      </a:r>
                      <a:r>
                        <a:rPr lang="fr-CH" sz="1800" b="0" dirty="0" err="1"/>
                        <a:t>years</a:t>
                      </a:r>
                      <a:r>
                        <a:rPr lang="fr-CH" sz="1800" b="0" dirty="0"/>
                        <a:t> of </a:t>
                      </a:r>
                      <a:r>
                        <a:rPr lang="fr-CH" sz="1800" b="0" dirty="0" err="1"/>
                        <a:t>membership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482">
                <a:tc>
                  <a:txBody>
                    <a:bodyPr/>
                    <a:lstStyle/>
                    <a:p>
                      <a:pPr algn="l"/>
                      <a:r>
                        <a:rPr lang="fr-CH" sz="1800" b="0" dirty="0"/>
                        <a:t>Maximum </a:t>
                      </a:r>
                      <a:r>
                        <a:rPr lang="fr-CH" sz="1800" b="0" dirty="0" err="1"/>
                        <a:t>years</a:t>
                      </a:r>
                      <a:r>
                        <a:rPr lang="fr-CH" sz="1800" b="0" dirty="0"/>
                        <a:t> of </a:t>
                      </a:r>
                      <a:r>
                        <a:rPr lang="fr-CH" sz="1800" b="0" dirty="0" err="1"/>
                        <a:t>membership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35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800" dirty="0"/>
                        <a:t>37 </a:t>
                      </a:r>
                      <a:r>
                        <a:rPr lang="en-GB" sz="1800" noProof="0" dirty="0"/>
                        <a:t>years</a:t>
                      </a:r>
                      <a:r>
                        <a:rPr lang="fr-CH" sz="1800" dirty="0"/>
                        <a:t> and 10 </a:t>
                      </a:r>
                      <a:r>
                        <a:rPr lang="fr-CH" sz="1800" dirty="0" err="1"/>
                        <a:t>months</a:t>
                      </a:r>
                      <a:endParaRPr lang="en-GB" sz="1800" b="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6005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What are my retirement options?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3163405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If anticipated, what are the reduction factors?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277E0046-A6D8-2233-987C-CC7096973B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187046"/>
              </p:ext>
            </p:extLst>
          </p:nvPr>
        </p:nvGraphicFramePr>
        <p:xfrm>
          <a:off x="7543800" y="1225144"/>
          <a:ext cx="3962400" cy="4870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962465" imgH="7679869" progId="Word.Document.12">
                  <p:embed/>
                </p:oleObj>
              </mc:Choice>
              <mc:Fallback>
                <p:oleObj name="Document" r:id="rId2" imgW="6962465" imgH="7679869" progId="Word.Document.12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43800" y="1225144"/>
                        <a:ext cx="3962400" cy="4870856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15875">
                        <a:solidFill>
                          <a:schemeClr val="tx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1E9E6C-795B-22DD-C9B4-1D8C3298AF3C}"/>
              </a:ext>
            </a:extLst>
          </p:cNvPr>
          <p:cNvSpPr/>
          <p:nvPr/>
        </p:nvSpPr>
        <p:spPr>
          <a:xfrm>
            <a:off x="8458200" y="3048000"/>
            <a:ext cx="22860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724C2-90C9-3179-1079-5A8AC365305D}"/>
              </a:ext>
            </a:extLst>
          </p:cNvPr>
          <p:cNvSpPr txBox="1"/>
          <p:nvPr/>
        </p:nvSpPr>
        <p:spPr>
          <a:xfrm>
            <a:off x="398462" y="2800924"/>
            <a:ext cx="6867526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CH" sz="2300" b="1" dirty="0" err="1"/>
              <a:t>Amount</a:t>
            </a:r>
            <a:r>
              <a:rPr lang="fr-CH" sz="2300" b="1" dirty="0"/>
              <a:t>:</a:t>
            </a:r>
          </a:p>
          <a:p>
            <a:pPr algn="l"/>
            <a:endParaRPr lang="fr-CH" sz="2300" dirty="0"/>
          </a:p>
          <a:p>
            <a:pPr algn="l"/>
            <a:r>
              <a:rPr lang="fr-CH" sz="2300" dirty="0"/>
              <a:t>retirement pension * </a:t>
            </a:r>
            <a:r>
              <a:rPr lang="fr-CH" sz="2300" dirty="0" err="1"/>
              <a:t>reduction</a:t>
            </a:r>
            <a:r>
              <a:rPr lang="fr-CH" sz="2300" dirty="0"/>
              <a:t> factor due to the </a:t>
            </a:r>
            <a:r>
              <a:rPr lang="fr-CH" sz="2300" dirty="0" err="1"/>
              <a:t>age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GB" sz="3200" b="1" dirty="0"/>
              <a:t>Will I have other benefits added or contributions deducted?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199" y="1170087"/>
            <a:ext cx="11326813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400" b="1" dirty="0"/>
              <a:t>Benefits </a:t>
            </a:r>
            <a:r>
              <a:rPr lang="fr-CH" sz="2400" b="1" dirty="0" err="1"/>
              <a:t>that</a:t>
            </a:r>
            <a:r>
              <a:rPr lang="fr-CH" sz="2400" b="1" dirty="0"/>
              <a:t> </a:t>
            </a:r>
            <a:r>
              <a:rPr lang="fr-CH" sz="2400" b="1" dirty="0" err="1"/>
              <a:t>may</a:t>
            </a:r>
            <a:r>
              <a:rPr lang="fr-CH" sz="2400" b="1" dirty="0"/>
              <a:t> </a:t>
            </a:r>
            <a:r>
              <a:rPr lang="fr-CH" sz="2400" b="1" dirty="0" err="1"/>
              <a:t>be</a:t>
            </a:r>
            <a:r>
              <a:rPr lang="fr-CH" sz="2400" b="1" dirty="0"/>
              <a:t> </a:t>
            </a:r>
            <a:r>
              <a:rPr lang="fr-CH" sz="2400" b="1" dirty="0" err="1"/>
              <a:t>added</a:t>
            </a:r>
            <a:r>
              <a:rPr lang="fr-CH" sz="2400" b="1" dirty="0"/>
              <a:t> to the basic pension (if applicable):</a:t>
            </a:r>
          </a:p>
          <a:p>
            <a:endParaRPr lang="fr-CH" sz="2400" dirty="0"/>
          </a:p>
          <a:p>
            <a:pPr>
              <a:tabLst>
                <a:tab pos="200025" algn="l"/>
              </a:tabLst>
            </a:pPr>
            <a:r>
              <a:rPr lang="fr-CH" sz="2400" dirty="0"/>
              <a:t>+ </a:t>
            </a:r>
            <a:r>
              <a:rPr lang="fr-CH" sz="2400" dirty="0" err="1"/>
              <a:t>family</a:t>
            </a:r>
            <a:r>
              <a:rPr lang="fr-CH" sz="2400" dirty="0"/>
              <a:t> </a:t>
            </a:r>
            <a:r>
              <a:rPr lang="fr-CH" sz="2400" dirty="0" err="1"/>
              <a:t>allowance</a:t>
            </a:r>
            <a:r>
              <a:rPr lang="fr-CH" sz="2400" dirty="0"/>
              <a:t> (if </a:t>
            </a:r>
            <a:r>
              <a:rPr lang="fr-CH" sz="2400" dirty="0" err="1"/>
              <a:t>married</a:t>
            </a:r>
            <a:r>
              <a:rPr lang="fr-CH" sz="2400" dirty="0"/>
              <a:t> or </a:t>
            </a:r>
            <a:r>
              <a:rPr lang="fr-CH" sz="2400" dirty="0" err="1"/>
              <a:t>unmarried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</a:t>
            </a:r>
            <a:r>
              <a:rPr lang="fr-CH" sz="2400" dirty="0" err="1"/>
              <a:t>children</a:t>
            </a:r>
            <a:r>
              <a:rPr lang="fr-CH" sz="2400" dirty="0"/>
              <a:t>)</a:t>
            </a:r>
          </a:p>
          <a:p>
            <a:pPr>
              <a:tabLst>
                <a:tab pos="200025" algn="l"/>
              </a:tabLst>
            </a:pPr>
            <a:r>
              <a:rPr lang="fr-CH" sz="2400" dirty="0"/>
              <a:t>+ </a:t>
            </a:r>
            <a:r>
              <a:rPr lang="fr-CH" sz="2400" dirty="0" err="1"/>
              <a:t>child</a:t>
            </a:r>
            <a:r>
              <a:rPr lang="fr-CH" sz="2400" dirty="0"/>
              <a:t> </a:t>
            </a:r>
            <a:r>
              <a:rPr lang="fr-CH" sz="2400" dirty="0" err="1"/>
              <a:t>allowance</a:t>
            </a:r>
            <a:r>
              <a:rPr lang="fr-CH" sz="2400" dirty="0"/>
              <a:t> (if </a:t>
            </a:r>
            <a:r>
              <a:rPr lang="fr-CH" sz="2400" dirty="0" err="1"/>
              <a:t>dependent</a:t>
            </a:r>
            <a:r>
              <a:rPr lang="fr-CH" sz="2400" dirty="0"/>
              <a:t> </a:t>
            </a:r>
            <a:r>
              <a:rPr lang="fr-CH" sz="2400" dirty="0" err="1"/>
              <a:t>children</a:t>
            </a:r>
            <a:r>
              <a:rPr lang="fr-CH" sz="2400" dirty="0"/>
              <a:t>)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Contributions </a:t>
            </a:r>
            <a:r>
              <a:rPr lang="fr-CH" sz="2400" b="1" dirty="0" err="1"/>
              <a:t>deducted</a:t>
            </a:r>
            <a:r>
              <a:rPr lang="fr-CH" sz="2400" b="1" dirty="0"/>
              <a:t> </a:t>
            </a:r>
            <a:r>
              <a:rPr lang="fr-CH" sz="2400" b="1" dirty="0" err="1"/>
              <a:t>from</a:t>
            </a:r>
            <a:r>
              <a:rPr lang="fr-CH" sz="2400" b="1" dirty="0"/>
              <a:t> the basic pension (</a:t>
            </a:r>
            <a:r>
              <a:rPr lang="fr-CH" sz="2400" b="1" dirty="0" err="1"/>
              <a:t>optional</a:t>
            </a:r>
            <a:r>
              <a:rPr lang="fr-CH" sz="2400" b="1" dirty="0"/>
              <a:t>):</a:t>
            </a:r>
          </a:p>
          <a:p>
            <a:endParaRPr lang="fr-CH" sz="2400" dirty="0"/>
          </a:p>
          <a:p>
            <a:pPr marL="214313" indent="-214313">
              <a:buFontTx/>
              <a:buChar char="-"/>
            </a:pPr>
            <a:r>
              <a:rPr lang="fr-CH" sz="2400" dirty="0" err="1"/>
              <a:t>health</a:t>
            </a:r>
            <a:r>
              <a:rPr lang="fr-CH" sz="2400" dirty="0"/>
              <a:t> </a:t>
            </a:r>
            <a:r>
              <a:rPr lang="fr-CH" sz="2400" dirty="0" err="1"/>
              <a:t>insurance</a:t>
            </a:r>
            <a:r>
              <a:rPr lang="fr-CH" sz="2400" dirty="0"/>
              <a:t> (main premium + </a:t>
            </a:r>
            <a:r>
              <a:rPr lang="fr-CH" sz="2400" dirty="0" err="1"/>
              <a:t>complementary</a:t>
            </a:r>
            <a:r>
              <a:rPr lang="fr-CH" sz="2400" dirty="0"/>
              <a:t> for </a:t>
            </a:r>
            <a:r>
              <a:rPr lang="fr-CH" sz="2400" dirty="0" err="1"/>
              <a:t>spouse</a:t>
            </a:r>
            <a:r>
              <a:rPr lang="fr-CH" sz="2400" dirty="0"/>
              <a:t> if applicable)</a:t>
            </a:r>
          </a:p>
          <a:p>
            <a:pPr marL="214313" indent="-214313">
              <a:buFontTx/>
              <a:buChar char="-"/>
            </a:pPr>
            <a:r>
              <a:rPr lang="fr-CH" sz="2400" dirty="0"/>
              <a:t>life </a:t>
            </a:r>
            <a:r>
              <a:rPr lang="fr-CH" sz="2400" dirty="0" err="1"/>
              <a:t>insurance</a:t>
            </a:r>
            <a:endParaRPr lang="fr-CH" sz="2400" dirty="0"/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 err="1"/>
              <a:t>Reminder</a:t>
            </a:r>
            <a:r>
              <a:rPr lang="fr-CH" sz="2400" b="1" dirty="0"/>
              <a:t>:</a:t>
            </a:r>
          </a:p>
          <a:p>
            <a:r>
              <a:rPr lang="fr-CH" sz="2400" dirty="0" err="1"/>
              <a:t>Educational</a:t>
            </a:r>
            <a:r>
              <a:rPr lang="fr-CH" sz="2400" dirty="0"/>
              <a:t> </a:t>
            </a:r>
            <a:r>
              <a:rPr lang="fr-CH" sz="2400" dirty="0" err="1"/>
              <a:t>fees</a:t>
            </a:r>
            <a:r>
              <a:rPr lang="fr-CH" sz="2400" dirty="0"/>
              <a:t> are not </a:t>
            </a:r>
            <a:r>
              <a:rPr lang="fr-CH" sz="2400" dirty="0" err="1"/>
              <a:t>reimbursed</a:t>
            </a:r>
            <a:r>
              <a:rPr lang="fr-CH" sz="2400" dirty="0"/>
              <a:t> to </a:t>
            </a:r>
            <a:r>
              <a:rPr lang="fr-CH" sz="2400" dirty="0" err="1"/>
              <a:t>beneficiaries</a:t>
            </a:r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CH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85C005-2DC5-677C-F8FB-AD8CD74D8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5960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How and when do I receive my pension?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AE297E-8D57-02E3-02DA-3202C6E22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99" y="1149806"/>
            <a:ext cx="4076241" cy="4765183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CB2065-41B7-764B-94AD-44616250803B}"/>
              </a:ext>
            </a:extLst>
          </p:cNvPr>
          <p:cNvSpPr/>
          <p:nvPr/>
        </p:nvSpPr>
        <p:spPr>
          <a:xfrm>
            <a:off x="5791200" y="1445009"/>
            <a:ext cx="4966436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Pensions are paid, in CHF, into a personal bank account in Switzerland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7587E2-611B-CD71-6EA9-F32FDBA611A3}"/>
              </a:ext>
            </a:extLst>
          </p:cNvPr>
          <p:cNvSpPr/>
          <p:nvPr/>
        </p:nvSpPr>
        <p:spPr>
          <a:xfrm>
            <a:off x="2829942" y="4557189"/>
            <a:ext cx="4928336" cy="77681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accent1"/>
                </a:solidFill>
              </a:rPr>
              <a:t>Payment dates can be found on our website and in the December CERN Bulletin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C5B7CE7A-6AE9-EBC2-04A5-963119B6C4C5}"/>
              </a:ext>
            </a:extLst>
          </p:cNvPr>
          <p:cNvSpPr/>
          <p:nvPr/>
        </p:nvSpPr>
        <p:spPr>
          <a:xfrm>
            <a:off x="1752600" y="4755094"/>
            <a:ext cx="914400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D43098-AD16-37B1-F39F-87F6BE5FA2C0}"/>
              </a:ext>
            </a:extLst>
          </p:cNvPr>
          <p:cNvSpPr/>
          <p:nvPr/>
        </p:nvSpPr>
        <p:spPr>
          <a:xfrm>
            <a:off x="5829300" y="2438400"/>
            <a:ext cx="4966436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Joint account accepted to avoid delay in the payment of surviving spouse’s pension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0E32EC-DF07-29B3-F46D-A33179523D92}"/>
              </a:ext>
            </a:extLst>
          </p:cNvPr>
          <p:cNvSpPr/>
          <p:nvPr/>
        </p:nvSpPr>
        <p:spPr>
          <a:xfrm>
            <a:off x="5829300" y="3392444"/>
            <a:ext cx="4928336" cy="722356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dirty="0">
                <a:solidFill>
                  <a:schemeClr val="accent1"/>
                </a:solidFill>
              </a:rPr>
              <a:t>Pension are paid between the 6th and the 8th of each month for the current month</a:t>
            </a:r>
          </a:p>
        </p:txBody>
      </p:sp>
    </p:spTree>
    <p:extLst>
      <p:ext uri="{BB962C8B-B14F-4D97-AF65-F5344CB8AC3E}">
        <p14:creationId xmlns:p14="http://schemas.microsoft.com/office/powerpoint/2010/main" val="3498264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</a:t>
            </a:r>
            <a:r>
              <a:rPr lang="fr-CH" sz="3600" b="1" dirty="0" err="1"/>
              <a:t>formalities</a:t>
            </a:r>
            <a:r>
              <a:rPr lang="fr-CH" sz="3600" b="1" dirty="0"/>
              <a:t> do I </a:t>
            </a:r>
            <a:r>
              <a:rPr lang="fr-CH" sz="3600" b="1" dirty="0" err="1"/>
              <a:t>need</a:t>
            </a:r>
            <a:r>
              <a:rPr lang="fr-CH" sz="3600" b="1" dirty="0"/>
              <a:t> to </a:t>
            </a:r>
            <a:r>
              <a:rPr lang="fr-CH" sz="3600" b="1" dirty="0" err="1"/>
              <a:t>complete</a:t>
            </a:r>
            <a:r>
              <a:rPr lang="fr-CH" sz="3600" b="1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762000"/>
            <a:ext cx="11326811" cy="6401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endParaRPr lang="fr-CH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3200" dirty="0"/>
              <a:t>Application for a pension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en-GB" sz="3200" dirty="0"/>
              <a:t>Spouse Health Insurance &amp; Professional Income Declaration (SHIPID) (if applicable)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CH" sz="3200" dirty="0"/>
              <a:t>Life </a:t>
            </a:r>
            <a:r>
              <a:rPr lang="fr-CH" sz="3200" dirty="0" err="1"/>
              <a:t>insurance</a:t>
            </a:r>
            <a:r>
              <a:rPr lang="fr-CH" sz="3200" dirty="0"/>
              <a:t> (if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36513"/>
            <a:endParaRPr lang="fr-CH" sz="3200" dirty="0"/>
          </a:p>
          <a:p>
            <a:pPr marL="36513"/>
            <a:r>
              <a:rPr lang="fr-CH" sz="3200" dirty="0"/>
              <a:t>Sent </a:t>
            </a:r>
            <a:r>
              <a:rPr lang="fr-CH" sz="3200" dirty="0" err="1"/>
              <a:t>three</a:t>
            </a:r>
            <a:r>
              <a:rPr lang="fr-CH" sz="3200" dirty="0"/>
              <a:t> </a:t>
            </a:r>
            <a:r>
              <a:rPr lang="fr-CH" sz="3200" dirty="0" err="1"/>
              <a:t>months</a:t>
            </a:r>
            <a:r>
              <a:rPr lang="fr-CH" sz="3200" dirty="0"/>
              <a:t> </a:t>
            </a:r>
            <a:r>
              <a:rPr lang="fr-CH" sz="3200" dirty="0" err="1"/>
              <a:t>before</a:t>
            </a:r>
            <a:r>
              <a:rPr lang="fr-CH" sz="3200" dirty="0"/>
              <a:t> the </a:t>
            </a:r>
            <a:r>
              <a:rPr lang="fr-CH" sz="3200" dirty="0" err="1"/>
              <a:t>contract</a:t>
            </a:r>
            <a:r>
              <a:rPr lang="fr-CH" sz="3200" dirty="0"/>
              <a:t> end date or </a:t>
            </a:r>
            <a:r>
              <a:rPr lang="fr-CH" sz="3200" dirty="0" err="1"/>
              <a:t>before</a:t>
            </a:r>
            <a:r>
              <a:rPr lang="fr-CH" sz="3200" dirty="0"/>
              <a:t> </a:t>
            </a:r>
            <a:r>
              <a:rPr lang="fr-CH" sz="3200" dirty="0" err="1"/>
              <a:t>physical</a:t>
            </a:r>
            <a:r>
              <a:rPr lang="fr-CH" sz="3200" dirty="0"/>
              <a:t> </a:t>
            </a:r>
            <a:r>
              <a:rPr lang="fr-CH" sz="3200" dirty="0" err="1"/>
              <a:t>departure</a:t>
            </a:r>
            <a:r>
              <a:rPr lang="fr-CH" sz="3200" dirty="0"/>
              <a:t> </a:t>
            </a:r>
            <a:r>
              <a:rPr lang="fr-CH" sz="3200" dirty="0" err="1"/>
              <a:t>from</a:t>
            </a:r>
            <a:r>
              <a:rPr lang="fr-CH" sz="3200" dirty="0"/>
              <a:t> the Organisation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05385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What c</a:t>
            </a:r>
            <a:r>
              <a:rPr lang="en-GB" sz="3600" b="1" dirty="0"/>
              <a:t>ommunication will I receive on retirement?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866686" y="1181607"/>
            <a:ext cx="10458626" cy="61237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accent1"/>
                </a:solidFill>
              </a:rPr>
              <a:t>Currently all communication is sent by post only to the main beneficiary or their legal representative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05F48AA-6C3F-61D6-10AE-84338926A2F1}"/>
              </a:ext>
            </a:extLst>
          </p:cNvPr>
          <p:cNvSpPr/>
          <p:nvPr/>
        </p:nvSpPr>
        <p:spPr>
          <a:xfrm>
            <a:off x="497608" y="3491543"/>
            <a:ext cx="69274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solidFill>
                  <a:schemeClr val="accent1"/>
                </a:solidFill>
              </a:rPr>
              <a:t>On your pension start date you will receive a pension entitlement letter and a document with “key information for beneficiaries”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D8688BB-64F0-564C-5B5F-7E94F219E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8601" y="1921469"/>
            <a:ext cx="3018014" cy="425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2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What c</a:t>
            </a:r>
            <a:r>
              <a:rPr lang="en-GB" sz="3600" b="1" dirty="0"/>
              <a:t>ommunication will I receive during the year?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6495415"/>
              </p:ext>
            </p:extLst>
          </p:nvPr>
        </p:nvGraphicFramePr>
        <p:xfrm>
          <a:off x="452411" y="2092382"/>
          <a:ext cx="10278923" cy="4392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57200" y="1074255"/>
            <a:ext cx="11282388" cy="1752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8408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January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31934C-7214-8ACC-9B25-9D0F8256BDDE}"/>
              </a:ext>
            </a:extLst>
          </p:cNvPr>
          <p:cNvSpPr/>
          <p:nvPr/>
        </p:nvSpPr>
        <p:spPr>
          <a:xfrm>
            <a:off x="2554481" y="1840832"/>
            <a:ext cx="1883945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February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4650984" y="1828800"/>
            <a:ext cx="188394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June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6798621" y="1840832"/>
            <a:ext cx="3932714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End of </a:t>
            </a:r>
            <a:r>
              <a:rPr lang="fr-CH" dirty="0" err="1"/>
              <a:t>December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36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14220</TotalTime>
  <Words>1222</Words>
  <Application>Microsoft Office PowerPoint</Application>
  <PresentationFormat>Widescreen</PresentationFormat>
  <Paragraphs>206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Document</vt:lpstr>
      <vt:lpstr>PENSION FUND  Preparing for retirement</vt:lpstr>
      <vt:lpstr>Retirement Pension</vt:lpstr>
      <vt:lpstr>What are my retirement options?</vt:lpstr>
      <vt:lpstr>If anticipated, what are the reduction factors?</vt:lpstr>
      <vt:lpstr>Will I have other benefits added or contributions deducted?</vt:lpstr>
      <vt:lpstr>How and when do I receive my pension?</vt:lpstr>
      <vt:lpstr>What formalities do I need to complete?</vt:lpstr>
      <vt:lpstr>What communication will I receive on retirement?</vt:lpstr>
      <vt:lpstr>What communication will I receive during the year?</vt:lpstr>
      <vt:lpstr>Change of personal data, what do I have to do?</vt:lpstr>
      <vt:lpstr>What happens in the event of death?</vt:lpstr>
      <vt:lpstr>Will my spouse receive a pension?</vt:lpstr>
      <vt:lpstr>What about my ex-spouse(s)?</vt:lpstr>
      <vt:lpstr>And my children?</vt:lpstr>
      <vt:lpstr>Are my benefits subject to indexation?</vt:lpstr>
      <vt:lpstr>Where can I find out more about my pension?</vt:lpstr>
      <vt:lpstr>And what about the Pension Fund?</vt:lpstr>
      <vt:lpstr>Benefits Service – we are here to help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pension benefits</cp:lastModifiedBy>
  <cp:revision>1007</cp:revision>
  <cp:lastPrinted>2023-10-10T07:29:45Z</cp:lastPrinted>
  <dcterms:created xsi:type="dcterms:W3CDTF">2021-09-10T12:54:27Z</dcterms:created>
  <dcterms:modified xsi:type="dcterms:W3CDTF">2023-10-10T12:11:57Z</dcterms:modified>
</cp:coreProperties>
</file>