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316" r:id="rId3"/>
    <p:sldId id="363" r:id="rId4"/>
    <p:sldId id="320" r:id="rId5"/>
    <p:sldId id="368" r:id="rId6"/>
    <p:sldId id="323" r:id="rId7"/>
    <p:sldId id="324" r:id="rId8"/>
    <p:sldId id="365" r:id="rId9"/>
    <p:sldId id="366" r:id="rId10"/>
    <p:sldId id="331" r:id="rId11"/>
    <p:sldId id="332" r:id="rId12"/>
    <p:sldId id="374" r:id="rId13"/>
    <p:sldId id="376" r:id="rId14"/>
    <p:sldId id="377" r:id="rId15"/>
    <p:sldId id="336" r:id="rId16"/>
    <p:sldId id="371" r:id="rId17"/>
    <p:sldId id="373" r:id="rId18"/>
    <p:sldId id="337" r:id="rId19"/>
    <p:sldId id="288" r:id="rId20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046E2"/>
    <a:srgbClr val="73A0FF"/>
    <a:srgbClr val="5F6AAF"/>
    <a:srgbClr val="B3B6D2"/>
    <a:srgbClr val="898FBE"/>
    <a:srgbClr val="2F2F2F"/>
    <a:srgbClr val="E89418"/>
    <a:srgbClr val="A9D08E"/>
    <a:srgbClr val="A9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02" autoAdjust="0"/>
    <p:restoredTop sz="94686"/>
  </p:normalViewPr>
  <p:slideViewPr>
    <p:cSldViewPr snapToObjects="1">
      <p:cViewPr varScale="1">
        <p:scale>
          <a:sx n="119" d="100"/>
          <a:sy n="119" d="100"/>
        </p:scale>
        <p:origin x="108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945C7D-DDEE-4761-92BD-1C769389A822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F14825-F2DC-417E-BA9E-7598CEC6B67A}">
      <dgm:prSet phldrT="[Text]"/>
      <dgm:spPr/>
      <dgm:t>
        <a:bodyPr/>
        <a:lstStyle/>
        <a:p>
          <a:r>
            <a:rPr lang="fr-CH" dirty="0"/>
            <a:t>Retraite</a:t>
          </a:r>
          <a:endParaRPr lang="en-US" dirty="0"/>
        </a:p>
      </dgm:t>
    </dgm:pt>
    <dgm:pt modelId="{ED3C8F78-99E5-4FBE-B2E3-45E503480CFD}" type="parTrans" cxnId="{1DF1E6FF-E104-4701-8B77-0EC520D1C345}">
      <dgm:prSet/>
      <dgm:spPr/>
      <dgm:t>
        <a:bodyPr/>
        <a:lstStyle/>
        <a:p>
          <a:endParaRPr lang="en-US"/>
        </a:p>
      </dgm:t>
    </dgm:pt>
    <dgm:pt modelId="{044FA3EF-99BA-4138-811D-D99EE6C1DC88}" type="sibTrans" cxnId="{1DF1E6FF-E104-4701-8B77-0EC520D1C345}">
      <dgm:prSet/>
      <dgm:spPr/>
      <dgm:t>
        <a:bodyPr/>
        <a:lstStyle/>
        <a:p>
          <a:endParaRPr lang="en-US"/>
        </a:p>
      </dgm:t>
    </dgm:pt>
    <dgm:pt modelId="{C95DA31F-CF23-4611-854F-BC0EC69A07CD}">
      <dgm:prSet phldrT="[Text]" custT="1"/>
      <dgm:spPr/>
      <dgm:t>
        <a:bodyPr/>
        <a:lstStyle/>
        <a:p>
          <a:pPr algn="l"/>
          <a:r>
            <a:rPr lang="en-GB" sz="2400" noProof="0" dirty="0" err="1"/>
            <a:t>Retraite</a:t>
          </a:r>
          <a:r>
            <a:rPr lang="en-GB" sz="2400" noProof="0" dirty="0"/>
            <a:t> à </a:t>
          </a:r>
          <a:r>
            <a:rPr lang="en-GB" sz="2400" noProof="0" dirty="0" err="1"/>
            <a:t>l’âge</a:t>
          </a:r>
          <a:r>
            <a:rPr lang="en-GB" sz="2400" noProof="0" dirty="0"/>
            <a:t> applicable (65/67)</a:t>
          </a:r>
        </a:p>
      </dgm:t>
    </dgm:pt>
    <dgm:pt modelId="{59D19404-13B4-4C88-921C-D5F194C0FACF}" type="parTrans" cxnId="{6685318F-5FEE-4CED-BBC6-C28A4ED928D7}">
      <dgm:prSet/>
      <dgm:spPr/>
      <dgm:t>
        <a:bodyPr/>
        <a:lstStyle/>
        <a:p>
          <a:endParaRPr lang="en-US"/>
        </a:p>
      </dgm:t>
    </dgm:pt>
    <dgm:pt modelId="{1B6AC662-8EBA-4DB9-B1C9-CF7EF3A1FDBA}" type="sibTrans" cxnId="{6685318F-5FEE-4CED-BBC6-C28A4ED928D7}">
      <dgm:prSet/>
      <dgm:spPr/>
      <dgm:t>
        <a:bodyPr/>
        <a:lstStyle/>
        <a:p>
          <a:endParaRPr lang="en-US"/>
        </a:p>
      </dgm:t>
    </dgm:pt>
    <dgm:pt modelId="{41F02B79-0DD6-4357-8313-C71B84FE470E}">
      <dgm:prSet phldrT="[Text]" custT="1"/>
      <dgm:spPr/>
      <dgm:t>
        <a:bodyPr/>
        <a:lstStyle/>
        <a:p>
          <a:pPr algn="l"/>
          <a:r>
            <a:rPr lang="en-GB" sz="2400" noProof="0" dirty="0" err="1"/>
            <a:t>Paiement</a:t>
          </a:r>
          <a:r>
            <a:rPr lang="en-GB" sz="2400" noProof="0" dirty="0"/>
            <a:t> </a:t>
          </a:r>
          <a:r>
            <a:rPr lang="en-GB" sz="2400" noProof="0" dirty="0" err="1"/>
            <a:t>dès</a:t>
          </a:r>
          <a:r>
            <a:rPr lang="en-GB" sz="2400" noProof="0" dirty="0"/>
            <a:t> le premier jour du </a:t>
          </a:r>
          <a:r>
            <a:rPr lang="en-GB" sz="2400" noProof="0" dirty="0" err="1"/>
            <a:t>mois</a:t>
          </a:r>
          <a:r>
            <a:rPr lang="en-GB" sz="2400" noProof="0" dirty="0"/>
            <a:t> qui suit </a:t>
          </a:r>
          <a:r>
            <a:rPr lang="en-GB" sz="2400" noProof="0" dirty="0" err="1"/>
            <a:t>vos</a:t>
          </a:r>
          <a:r>
            <a:rPr lang="en-GB" sz="2400" noProof="0" dirty="0"/>
            <a:t> 65/67 </a:t>
          </a:r>
          <a:r>
            <a:rPr lang="en-GB" sz="2400" noProof="0" dirty="0" err="1"/>
            <a:t>ans</a:t>
          </a:r>
          <a:endParaRPr lang="en-GB" sz="2400" noProof="0" dirty="0"/>
        </a:p>
      </dgm:t>
    </dgm:pt>
    <dgm:pt modelId="{94EDC4D3-C49A-41C9-959A-9B7C852DBC5A}" type="parTrans" cxnId="{C35E8DC1-3B32-42D0-B3AF-0FAE0287009C}">
      <dgm:prSet/>
      <dgm:spPr/>
      <dgm:t>
        <a:bodyPr/>
        <a:lstStyle/>
        <a:p>
          <a:endParaRPr lang="en-US"/>
        </a:p>
      </dgm:t>
    </dgm:pt>
    <dgm:pt modelId="{2F13F316-A789-48EE-AD7D-D8901601D264}" type="sibTrans" cxnId="{C35E8DC1-3B32-42D0-B3AF-0FAE0287009C}">
      <dgm:prSet/>
      <dgm:spPr/>
      <dgm:t>
        <a:bodyPr/>
        <a:lstStyle/>
        <a:p>
          <a:endParaRPr lang="en-US"/>
        </a:p>
      </dgm:t>
    </dgm:pt>
    <dgm:pt modelId="{D23D38E3-E35B-4E6F-B383-6092C94DFA5B}">
      <dgm:prSet phldrT="[Text]"/>
      <dgm:spPr/>
      <dgm:t>
        <a:bodyPr/>
        <a:lstStyle/>
        <a:p>
          <a:r>
            <a:rPr lang="en-GB" noProof="0" dirty="0" err="1"/>
            <a:t>Retraite</a:t>
          </a:r>
          <a:r>
            <a:rPr lang="en-GB" noProof="0" dirty="0"/>
            <a:t> </a:t>
          </a:r>
          <a:r>
            <a:rPr lang="en-GB" noProof="0" dirty="0" err="1"/>
            <a:t>anticipée</a:t>
          </a:r>
          <a:endParaRPr lang="en-GB" noProof="0" dirty="0"/>
        </a:p>
      </dgm:t>
    </dgm:pt>
    <dgm:pt modelId="{CE248C97-E152-4AF1-9D11-DB5084657317}" type="parTrans" cxnId="{2A263696-D19B-4635-8F89-E25E775AB70D}">
      <dgm:prSet/>
      <dgm:spPr/>
      <dgm:t>
        <a:bodyPr/>
        <a:lstStyle/>
        <a:p>
          <a:endParaRPr lang="en-US"/>
        </a:p>
      </dgm:t>
    </dgm:pt>
    <dgm:pt modelId="{B901ABCA-0578-447D-B1FA-6D3C0E28A3AE}" type="sibTrans" cxnId="{2A263696-D19B-4635-8F89-E25E775AB70D}">
      <dgm:prSet/>
      <dgm:spPr/>
      <dgm:t>
        <a:bodyPr/>
        <a:lstStyle/>
        <a:p>
          <a:endParaRPr lang="en-US"/>
        </a:p>
      </dgm:t>
    </dgm:pt>
    <dgm:pt modelId="{05FAAAFD-18A3-4980-91B3-3B7D3A12DD6D}">
      <dgm:prSet phldrT="[Text]" custT="1"/>
      <dgm:spPr/>
      <dgm:t>
        <a:bodyPr/>
        <a:lstStyle/>
        <a:p>
          <a:r>
            <a:rPr lang="fr-CH" sz="2400" noProof="0" dirty="0"/>
            <a:t>À tout moment à partir de 50/52 ans</a:t>
          </a:r>
          <a:endParaRPr lang="en-GB" sz="2400" noProof="0" dirty="0"/>
        </a:p>
      </dgm:t>
    </dgm:pt>
    <dgm:pt modelId="{915D9DB6-FABC-499A-9FCC-80EA5A9F222F}" type="parTrans" cxnId="{CCFF8DD8-1BE0-4DBC-A416-3A5D074E5CD9}">
      <dgm:prSet/>
      <dgm:spPr/>
      <dgm:t>
        <a:bodyPr/>
        <a:lstStyle/>
        <a:p>
          <a:endParaRPr lang="en-US"/>
        </a:p>
      </dgm:t>
    </dgm:pt>
    <dgm:pt modelId="{0A19B51D-C888-4262-B05A-DF55DD63AB78}" type="sibTrans" cxnId="{CCFF8DD8-1BE0-4DBC-A416-3A5D074E5CD9}">
      <dgm:prSet/>
      <dgm:spPr/>
      <dgm:t>
        <a:bodyPr/>
        <a:lstStyle/>
        <a:p>
          <a:endParaRPr lang="en-US"/>
        </a:p>
      </dgm:t>
    </dgm:pt>
    <dgm:pt modelId="{72EACAE5-7093-4B98-BD03-EAB309A8750B}">
      <dgm:prSet phldrT="[Text]"/>
      <dgm:spPr/>
      <dgm:t>
        <a:bodyPr/>
        <a:lstStyle/>
        <a:p>
          <a:r>
            <a:rPr lang="en-GB" noProof="0" dirty="0" err="1"/>
            <a:t>Retraite</a:t>
          </a:r>
          <a:r>
            <a:rPr lang="en-GB" noProof="0" dirty="0"/>
            <a:t> </a:t>
          </a:r>
          <a:r>
            <a:rPr lang="en-GB" noProof="0" dirty="0" err="1"/>
            <a:t>différée</a:t>
          </a:r>
          <a:endParaRPr lang="en-GB" noProof="0" dirty="0"/>
        </a:p>
      </dgm:t>
    </dgm:pt>
    <dgm:pt modelId="{F959FA7D-2B62-4D0B-A479-5AA876893A05}" type="parTrans" cxnId="{C50837CC-E5BF-4A27-B9D1-D74AAD4A08DB}">
      <dgm:prSet/>
      <dgm:spPr/>
      <dgm:t>
        <a:bodyPr/>
        <a:lstStyle/>
        <a:p>
          <a:endParaRPr lang="en-US"/>
        </a:p>
      </dgm:t>
    </dgm:pt>
    <dgm:pt modelId="{60319531-D42F-4F30-9A5C-42990C3541D2}" type="sibTrans" cxnId="{C50837CC-E5BF-4A27-B9D1-D74AAD4A08DB}">
      <dgm:prSet/>
      <dgm:spPr/>
      <dgm:t>
        <a:bodyPr/>
        <a:lstStyle/>
        <a:p>
          <a:endParaRPr lang="en-US"/>
        </a:p>
      </dgm:t>
    </dgm:pt>
    <dgm:pt modelId="{3DEB4742-A4F5-490D-9A11-447458A98280}">
      <dgm:prSet phldrT="[Text]" custT="1"/>
      <dgm:spPr/>
      <dgm:t>
        <a:bodyPr/>
        <a:lstStyle/>
        <a:p>
          <a:r>
            <a:rPr lang="en-GB" sz="2400" noProof="0" dirty="0"/>
            <a:t>Fin de </a:t>
          </a:r>
          <a:r>
            <a:rPr lang="en-GB" sz="2400" noProof="0" dirty="0" err="1"/>
            <a:t>contrat</a:t>
          </a:r>
          <a:r>
            <a:rPr lang="en-GB" sz="2400" noProof="0" dirty="0"/>
            <a:t> </a:t>
          </a:r>
          <a:r>
            <a:rPr lang="en-GB" sz="2400" noProof="0" dirty="0" err="1"/>
            <a:t>avant</a:t>
          </a:r>
          <a:r>
            <a:rPr lang="en-GB" sz="2400" noProof="0" dirty="0"/>
            <a:t> </a:t>
          </a:r>
          <a:r>
            <a:rPr lang="en-GB" sz="2400" noProof="0" dirty="0" err="1"/>
            <a:t>l’âge</a:t>
          </a:r>
          <a:r>
            <a:rPr lang="en-GB" sz="2400" noProof="0" dirty="0"/>
            <a:t> de la </a:t>
          </a:r>
          <a:r>
            <a:rPr lang="en-GB" sz="2400" noProof="0" dirty="0" err="1"/>
            <a:t>retraite</a:t>
          </a:r>
          <a:r>
            <a:rPr lang="en-GB" sz="2400" noProof="0" dirty="0"/>
            <a:t> applicable </a:t>
          </a:r>
        </a:p>
      </dgm:t>
    </dgm:pt>
    <dgm:pt modelId="{3A35D11B-B6A1-4F77-8F42-BEF4AA1FDC10}" type="parTrans" cxnId="{1E942B15-138F-4C4D-93BD-D7CA9002188A}">
      <dgm:prSet/>
      <dgm:spPr/>
      <dgm:t>
        <a:bodyPr/>
        <a:lstStyle/>
        <a:p>
          <a:endParaRPr lang="en-US"/>
        </a:p>
      </dgm:t>
    </dgm:pt>
    <dgm:pt modelId="{CADA18A3-9E4D-4845-896B-66CB782385F4}" type="sibTrans" cxnId="{1E942B15-138F-4C4D-93BD-D7CA9002188A}">
      <dgm:prSet/>
      <dgm:spPr/>
      <dgm:t>
        <a:bodyPr/>
        <a:lstStyle/>
        <a:p>
          <a:endParaRPr lang="en-US"/>
        </a:p>
      </dgm:t>
    </dgm:pt>
    <dgm:pt modelId="{3C243265-72B9-428E-8936-BE9DF9A71FA2}">
      <dgm:prSet phldrT="[Text]" custT="1"/>
      <dgm:spPr/>
      <dgm:t>
        <a:bodyPr/>
        <a:lstStyle/>
        <a:p>
          <a:r>
            <a:rPr lang="en-GB" sz="2400" noProof="0" dirty="0" err="1"/>
            <a:t>Paiement</a:t>
          </a:r>
          <a:r>
            <a:rPr lang="en-GB" sz="2400" noProof="0" dirty="0"/>
            <a:t> </a:t>
          </a:r>
          <a:r>
            <a:rPr lang="en-GB" sz="2400" noProof="0" dirty="0" err="1"/>
            <a:t>différé</a:t>
          </a:r>
          <a:r>
            <a:rPr lang="en-GB" sz="2400" noProof="0" dirty="0"/>
            <a:t> </a:t>
          </a:r>
          <a:r>
            <a:rPr lang="en-GB" sz="2400" noProof="0" dirty="0" err="1"/>
            <a:t>jusqu’à</a:t>
          </a:r>
          <a:r>
            <a:rPr lang="en-GB" sz="2400" noProof="0" dirty="0"/>
            <a:t> </a:t>
          </a:r>
          <a:r>
            <a:rPr lang="en-GB" sz="2400" noProof="0" dirty="0" err="1"/>
            <a:t>l’âge</a:t>
          </a:r>
          <a:r>
            <a:rPr lang="en-GB" sz="2400" noProof="0" dirty="0"/>
            <a:t> de la </a:t>
          </a:r>
          <a:r>
            <a:rPr lang="en-GB" sz="2400" noProof="0" dirty="0" err="1"/>
            <a:t>retraite</a:t>
          </a:r>
          <a:r>
            <a:rPr lang="en-GB" sz="2400" noProof="0" dirty="0"/>
            <a:t> applicable </a:t>
          </a:r>
          <a:r>
            <a:rPr lang="en-GB" sz="2400" noProof="0" dirty="0" err="1"/>
            <a:t>ou</a:t>
          </a:r>
          <a:r>
            <a:rPr lang="en-GB" sz="2400" noProof="0" dirty="0"/>
            <a:t> à </a:t>
          </a:r>
          <a:r>
            <a:rPr lang="en-GB" sz="2400" noProof="0" dirty="0" err="1"/>
            <a:t>partir</a:t>
          </a:r>
          <a:r>
            <a:rPr lang="en-GB" sz="2400" noProof="0" dirty="0"/>
            <a:t> de 50/52 </a:t>
          </a:r>
          <a:r>
            <a:rPr lang="en-GB" sz="2400" noProof="0" dirty="0" err="1"/>
            <a:t>ans</a:t>
          </a:r>
          <a:endParaRPr lang="en-GB" sz="2400" noProof="0" dirty="0"/>
        </a:p>
      </dgm:t>
    </dgm:pt>
    <dgm:pt modelId="{C09A24BF-61EB-4F26-85B2-BD7C1D63DCE9}" type="parTrans" cxnId="{DAF6C3C6-0522-4C00-9FA0-C4DB65E24C22}">
      <dgm:prSet/>
      <dgm:spPr/>
      <dgm:t>
        <a:bodyPr/>
        <a:lstStyle/>
        <a:p>
          <a:endParaRPr lang="en-US"/>
        </a:p>
      </dgm:t>
    </dgm:pt>
    <dgm:pt modelId="{CC00A240-B88E-4A9A-BF79-1B03884B892A}" type="sibTrans" cxnId="{DAF6C3C6-0522-4C00-9FA0-C4DB65E24C22}">
      <dgm:prSet/>
      <dgm:spPr/>
      <dgm:t>
        <a:bodyPr/>
        <a:lstStyle/>
        <a:p>
          <a:endParaRPr lang="en-US"/>
        </a:p>
      </dgm:t>
    </dgm:pt>
    <dgm:pt modelId="{ACBB3C1D-B4E4-4D25-895B-AF8A55BBFDC1}">
      <dgm:prSet phldrT="[Text]" custT="1"/>
      <dgm:spPr/>
      <dgm:t>
        <a:bodyPr/>
        <a:lstStyle/>
        <a:p>
          <a:endParaRPr lang="en-GB" sz="2400" noProof="0" dirty="0"/>
        </a:p>
      </dgm:t>
    </dgm:pt>
    <dgm:pt modelId="{F2EA7ADD-241D-4226-9753-CB44170B8859}" type="parTrans" cxnId="{EFD0C1D2-3861-49CE-8B11-DDCD0F6CC689}">
      <dgm:prSet/>
      <dgm:spPr/>
      <dgm:t>
        <a:bodyPr/>
        <a:lstStyle/>
        <a:p>
          <a:endParaRPr lang="en-GB"/>
        </a:p>
      </dgm:t>
    </dgm:pt>
    <dgm:pt modelId="{AAF120AD-C321-4040-B6D6-188D28603C02}" type="sibTrans" cxnId="{EFD0C1D2-3861-49CE-8B11-DDCD0F6CC689}">
      <dgm:prSet/>
      <dgm:spPr/>
      <dgm:t>
        <a:bodyPr/>
        <a:lstStyle/>
        <a:p>
          <a:endParaRPr lang="en-GB"/>
        </a:p>
      </dgm:t>
    </dgm:pt>
    <dgm:pt modelId="{033EEFF5-BE17-410C-8ADE-136218CFAE1A}">
      <dgm:prSet phldrT="[Text]" custT="1"/>
      <dgm:spPr/>
      <dgm:t>
        <a:bodyPr/>
        <a:lstStyle/>
        <a:p>
          <a:r>
            <a:rPr lang="en-GB" sz="2400" noProof="0" dirty="0"/>
            <a:t>Le </a:t>
          </a:r>
          <a:r>
            <a:rPr lang="en-GB" sz="2400" noProof="0" dirty="0" err="1"/>
            <a:t>montant</a:t>
          </a:r>
          <a:r>
            <a:rPr lang="en-GB" sz="2400" noProof="0" dirty="0"/>
            <a:t> de la pension de </a:t>
          </a:r>
          <a:r>
            <a:rPr lang="en-GB" sz="2400" noProof="0" dirty="0" err="1"/>
            <a:t>retraite</a:t>
          </a:r>
          <a:r>
            <a:rPr lang="en-GB" sz="2400" noProof="0" dirty="0"/>
            <a:t> </a:t>
          </a:r>
          <a:r>
            <a:rPr lang="en-GB" sz="2400" noProof="0" dirty="0" err="1"/>
            <a:t>est</a:t>
          </a:r>
          <a:r>
            <a:rPr lang="en-GB" sz="2400" noProof="0" dirty="0"/>
            <a:t> </a:t>
          </a:r>
          <a:r>
            <a:rPr lang="en-GB" sz="2400" noProof="0" dirty="0" err="1"/>
            <a:t>réduit</a:t>
          </a:r>
          <a:r>
            <a:rPr lang="en-GB" sz="2400" noProof="0" dirty="0"/>
            <a:t> </a:t>
          </a:r>
          <a:r>
            <a:rPr lang="en-GB" sz="2400" noProof="0" dirty="0" err="1"/>
            <a:t>selon</a:t>
          </a:r>
          <a:r>
            <a:rPr lang="en-GB" sz="2400" noProof="0" dirty="0"/>
            <a:t> </a:t>
          </a:r>
          <a:r>
            <a:rPr lang="en-GB" sz="2400" noProof="0" dirty="0" err="1"/>
            <a:t>l’âge</a:t>
          </a:r>
          <a:r>
            <a:rPr lang="en-GB" sz="2400" noProof="0" dirty="0"/>
            <a:t> et </a:t>
          </a:r>
          <a:r>
            <a:rPr lang="en-GB" sz="2400" noProof="0" dirty="0" err="1"/>
            <a:t>conformément</a:t>
          </a:r>
          <a:r>
            <a:rPr lang="en-GB" sz="2400" noProof="0" dirty="0"/>
            <a:t> aux </a:t>
          </a:r>
          <a:r>
            <a:rPr lang="en-GB" sz="2400" noProof="0" dirty="0" err="1"/>
            <a:t>facteurs</a:t>
          </a:r>
          <a:r>
            <a:rPr lang="en-GB" sz="2400" noProof="0" dirty="0"/>
            <a:t> </a:t>
          </a:r>
          <a:r>
            <a:rPr lang="en-GB" sz="2400" noProof="0" dirty="0" err="1"/>
            <a:t>mentionnés</a:t>
          </a:r>
          <a:r>
            <a:rPr lang="en-GB" sz="2400" noProof="0" dirty="0"/>
            <a:t> dans les </a:t>
          </a:r>
          <a:r>
            <a:rPr lang="en-GB" sz="2400" noProof="0" dirty="0" err="1"/>
            <a:t>Statuts</a:t>
          </a:r>
          <a:endParaRPr lang="en-GB" sz="2400" noProof="0" dirty="0"/>
        </a:p>
      </dgm:t>
    </dgm:pt>
    <dgm:pt modelId="{607EF7A2-75A0-48AF-9289-314E92389BE7}" type="parTrans" cxnId="{0E0177EC-FEF4-4185-959B-2C883E489302}">
      <dgm:prSet/>
      <dgm:spPr/>
      <dgm:t>
        <a:bodyPr/>
        <a:lstStyle/>
        <a:p>
          <a:endParaRPr lang="en-GB"/>
        </a:p>
      </dgm:t>
    </dgm:pt>
    <dgm:pt modelId="{93BE5588-7E97-4FD4-99ED-7775F39F4DDF}" type="sibTrans" cxnId="{0E0177EC-FEF4-4185-959B-2C883E489302}">
      <dgm:prSet/>
      <dgm:spPr/>
      <dgm:t>
        <a:bodyPr/>
        <a:lstStyle/>
        <a:p>
          <a:endParaRPr lang="en-GB"/>
        </a:p>
      </dgm:t>
    </dgm:pt>
    <dgm:pt modelId="{65712E53-6C68-49A4-A2FA-E68FAC179757}" type="pres">
      <dgm:prSet presAssocID="{A4945C7D-DDEE-4761-92BD-1C769389A822}" presName="Name0" presStyleCnt="0">
        <dgm:presLayoutVars>
          <dgm:dir/>
          <dgm:animLvl val="lvl"/>
          <dgm:resizeHandles val="exact"/>
        </dgm:presLayoutVars>
      </dgm:prSet>
      <dgm:spPr/>
    </dgm:pt>
    <dgm:pt modelId="{F797C866-E2AC-4220-8FC3-761ECB31F6F0}" type="pres">
      <dgm:prSet presAssocID="{26F14825-F2DC-417E-BA9E-7598CEC6B67A}" presName="composite" presStyleCnt="0"/>
      <dgm:spPr/>
    </dgm:pt>
    <dgm:pt modelId="{BB5E8229-EBF9-4852-9549-26478D365895}" type="pres">
      <dgm:prSet presAssocID="{26F14825-F2DC-417E-BA9E-7598CEC6B67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A04EC47E-4C44-4D06-B7A4-5342259C332B}" type="pres">
      <dgm:prSet presAssocID="{26F14825-F2DC-417E-BA9E-7598CEC6B67A}" presName="desTx" presStyleLbl="alignAccFollowNode1" presStyleIdx="0" presStyleCnt="3">
        <dgm:presLayoutVars>
          <dgm:bulletEnabled val="1"/>
        </dgm:presLayoutVars>
      </dgm:prSet>
      <dgm:spPr/>
    </dgm:pt>
    <dgm:pt modelId="{E1FFD465-AF65-42DB-ABD2-41FAC7A6FEE8}" type="pres">
      <dgm:prSet presAssocID="{044FA3EF-99BA-4138-811D-D99EE6C1DC88}" presName="space" presStyleCnt="0"/>
      <dgm:spPr/>
    </dgm:pt>
    <dgm:pt modelId="{64212AE7-A014-43BB-8C8C-4AB2AFDE333B}" type="pres">
      <dgm:prSet presAssocID="{D23D38E3-E35B-4E6F-B383-6092C94DFA5B}" presName="composite" presStyleCnt="0"/>
      <dgm:spPr/>
    </dgm:pt>
    <dgm:pt modelId="{84D80CD7-197C-466E-A38A-9927B23F7925}" type="pres">
      <dgm:prSet presAssocID="{D23D38E3-E35B-4E6F-B383-6092C94DFA5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F028EC18-59CE-4535-9978-47680AF9B639}" type="pres">
      <dgm:prSet presAssocID="{D23D38E3-E35B-4E6F-B383-6092C94DFA5B}" presName="desTx" presStyleLbl="alignAccFollowNode1" presStyleIdx="1" presStyleCnt="3">
        <dgm:presLayoutVars>
          <dgm:bulletEnabled val="1"/>
        </dgm:presLayoutVars>
      </dgm:prSet>
      <dgm:spPr/>
    </dgm:pt>
    <dgm:pt modelId="{1E661880-5132-4CBA-9051-AD2CCAF9D711}" type="pres">
      <dgm:prSet presAssocID="{B901ABCA-0578-447D-B1FA-6D3C0E28A3AE}" presName="space" presStyleCnt="0"/>
      <dgm:spPr/>
    </dgm:pt>
    <dgm:pt modelId="{A1CF6F28-1C5A-4C70-B84D-862CE30692B6}" type="pres">
      <dgm:prSet presAssocID="{72EACAE5-7093-4B98-BD03-EAB309A8750B}" presName="composite" presStyleCnt="0"/>
      <dgm:spPr/>
    </dgm:pt>
    <dgm:pt modelId="{03C11F54-3D21-411A-A56B-FA31575ADAD4}" type="pres">
      <dgm:prSet presAssocID="{72EACAE5-7093-4B98-BD03-EAB309A8750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C549C5B-1CCC-4FB4-B134-CE9398BA2403}" type="pres">
      <dgm:prSet presAssocID="{72EACAE5-7093-4B98-BD03-EAB309A8750B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1E942B15-138F-4C4D-93BD-D7CA9002188A}" srcId="{72EACAE5-7093-4B98-BD03-EAB309A8750B}" destId="{3DEB4742-A4F5-490D-9A11-447458A98280}" srcOrd="0" destOrd="0" parTransId="{3A35D11B-B6A1-4F77-8F42-BEF4AA1FDC10}" sibTransId="{CADA18A3-9E4D-4845-896B-66CB782385F4}"/>
    <dgm:cxn modelId="{A03EBF1E-7652-4005-8A7B-9BE26BC0DC77}" type="presOf" srcId="{3DEB4742-A4F5-490D-9A11-447458A98280}" destId="{7C549C5B-1CCC-4FB4-B134-CE9398BA2403}" srcOrd="0" destOrd="0" presId="urn:microsoft.com/office/officeart/2005/8/layout/hList1"/>
    <dgm:cxn modelId="{B94F5B2E-0629-44E4-8BFE-0879D24A77CF}" type="presOf" srcId="{C95DA31F-CF23-4611-854F-BC0EC69A07CD}" destId="{A04EC47E-4C44-4D06-B7A4-5342259C332B}" srcOrd="0" destOrd="0" presId="urn:microsoft.com/office/officeart/2005/8/layout/hList1"/>
    <dgm:cxn modelId="{1FF6233B-F4C2-4900-9CF4-160F342292B4}" type="presOf" srcId="{72EACAE5-7093-4B98-BD03-EAB309A8750B}" destId="{03C11F54-3D21-411A-A56B-FA31575ADAD4}" srcOrd="0" destOrd="0" presId="urn:microsoft.com/office/officeart/2005/8/layout/hList1"/>
    <dgm:cxn modelId="{407ED03C-87CA-4B55-8CE5-E5C810194D96}" type="presOf" srcId="{41F02B79-0DD6-4357-8313-C71B84FE470E}" destId="{A04EC47E-4C44-4D06-B7A4-5342259C332B}" srcOrd="0" destOrd="1" presId="urn:microsoft.com/office/officeart/2005/8/layout/hList1"/>
    <dgm:cxn modelId="{D66F7166-E410-45AC-9C1D-9200E44AFCF3}" type="presOf" srcId="{05FAAAFD-18A3-4980-91B3-3B7D3A12DD6D}" destId="{F028EC18-59CE-4535-9978-47680AF9B639}" srcOrd="0" destOrd="0" presId="urn:microsoft.com/office/officeart/2005/8/layout/hList1"/>
    <dgm:cxn modelId="{5089F46D-F672-4922-93B9-13BD62B5BA5F}" type="presOf" srcId="{26F14825-F2DC-417E-BA9E-7598CEC6B67A}" destId="{BB5E8229-EBF9-4852-9549-26478D365895}" srcOrd="0" destOrd="0" presId="urn:microsoft.com/office/officeart/2005/8/layout/hList1"/>
    <dgm:cxn modelId="{ED8A9A72-69BC-4BB4-B97A-532BEFC2126F}" type="presOf" srcId="{ACBB3C1D-B4E4-4D25-895B-AF8A55BBFDC1}" destId="{F028EC18-59CE-4535-9978-47680AF9B639}" srcOrd="0" destOrd="2" presId="urn:microsoft.com/office/officeart/2005/8/layout/hList1"/>
    <dgm:cxn modelId="{10E82083-95BF-4080-A4D6-B0A093876A93}" type="presOf" srcId="{3C243265-72B9-428E-8936-BE9DF9A71FA2}" destId="{7C549C5B-1CCC-4FB4-B134-CE9398BA2403}" srcOrd="0" destOrd="1" presId="urn:microsoft.com/office/officeart/2005/8/layout/hList1"/>
    <dgm:cxn modelId="{6685318F-5FEE-4CED-BBC6-C28A4ED928D7}" srcId="{26F14825-F2DC-417E-BA9E-7598CEC6B67A}" destId="{C95DA31F-CF23-4611-854F-BC0EC69A07CD}" srcOrd="0" destOrd="0" parTransId="{59D19404-13B4-4C88-921C-D5F194C0FACF}" sibTransId="{1B6AC662-8EBA-4DB9-B1C9-CF7EF3A1FDBA}"/>
    <dgm:cxn modelId="{2A263696-D19B-4635-8F89-E25E775AB70D}" srcId="{A4945C7D-DDEE-4761-92BD-1C769389A822}" destId="{D23D38E3-E35B-4E6F-B383-6092C94DFA5B}" srcOrd="1" destOrd="0" parTransId="{CE248C97-E152-4AF1-9D11-DB5084657317}" sibTransId="{B901ABCA-0578-447D-B1FA-6D3C0E28A3AE}"/>
    <dgm:cxn modelId="{B6709EAB-8186-48A5-9297-4E02011841B4}" type="presOf" srcId="{A4945C7D-DDEE-4761-92BD-1C769389A822}" destId="{65712E53-6C68-49A4-A2FA-E68FAC179757}" srcOrd="0" destOrd="0" presId="urn:microsoft.com/office/officeart/2005/8/layout/hList1"/>
    <dgm:cxn modelId="{C35E8DC1-3B32-42D0-B3AF-0FAE0287009C}" srcId="{26F14825-F2DC-417E-BA9E-7598CEC6B67A}" destId="{41F02B79-0DD6-4357-8313-C71B84FE470E}" srcOrd="1" destOrd="0" parTransId="{94EDC4D3-C49A-41C9-959A-9B7C852DBC5A}" sibTransId="{2F13F316-A789-48EE-AD7D-D8901601D264}"/>
    <dgm:cxn modelId="{252271C2-1ACA-42FC-8741-A0F16F183063}" type="presOf" srcId="{033EEFF5-BE17-410C-8ADE-136218CFAE1A}" destId="{F028EC18-59CE-4535-9978-47680AF9B639}" srcOrd="0" destOrd="1" presId="urn:microsoft.com/office/officeart/2005/8/layout/hList1"/>
    <dgm:cxn modelId="{DAF6C3C6-0522-4C00-9FA0-C4DB65E24C22}" srcId="{72EACAE5-7093-4B98-BD03-EAB309A8750B}" destId="{3C243265-72B9-428E-8936-BE9DF9A71FA2}" srcOrd="1" destOrd="0" parTransId="{C09A24BF-61EB-4F26-85B2-BD7C1D63DCE9}" sibTransId="{CC00A240-B88E-4A9A-BF79-1B03884B892A}"/>
    <dgm:cxn modelId="{C50837CC-E5BF-4A27-B9D1-D74AAD4A08DB}" srcId="{A4945C7D-DDEE-4761-92BD-1C769389A822}" destId="{72EACAE5-7093-4B98-BD03-EAB309A8750B}" srcOrd="2" destOrd="0" parTransId="{F959FA7D-2B62-4D0B-A479-5AA876893A05}" sibTransId="{60319531-D42F-4F30-9A5C-42990C3541D2}"/>
    <dgm:cxn modelId="{EFD0C1D2-3861-49CE-8B11-DDCD0F6CC689}" srcId="{D23D38E3-E35B-4E6F-B383-6092C94DFA5B}" destId="{ACBB3C1D-B4E4-4D25-895B-AF8A55BBFDC1}" srcOrd="2" destOrd="0" parTransId="{F2EA7ADD-241D-4226-9753-CB44170B8859}" sibTransId="{AAF120AD-C321-4040-B6D6-188D28603C02}"/>
    <dgm:cxn modelId="{8A70DDD3-53C5-4CE8-856E-9E47F4B55976}" type="presOf" srcId="{D23D38E3-E35B-4E6F-B383-6092C94DFA5B}" destId="{84D80CD7-197C-466E-A38A-9927B23F7925}" srcOrd="0" destOrd="0" presId="urn:microsoft.com/office/officeart/2005/8/layout/hList1"/>
    <dgm:cxn modelId="{CCFF8DD8-1BE0-4DBC-A416-3A5D074E5CD9}" srcId="{D23D38E3-E35B-4E6F-B383-6092C94DFA5B}" destId="{05FAAAFD-18A3-4980-91B3-3B7D3A12DD6D}" srcOrd="0" destOrd="0" parTransId="{915D9DB6-FABC-499A-9FCC-80EA5A9F222F}" sibTransId="{0A19B51D-C888-4262-B05A-DF55DD63AB78}"/>
    <dgm:cxn modelId="{0E0177EC-FEF4-4185-959B-2C883E489302}" srcId="{D23D38E3-E35B-4E6F-B383-6092C94DFA5B}" destId="{033EEFF5-BE17-410C-8ADE-136218CFAE1A}" srcOrd="1" destOrd="0" parTransId="{607EF7A2-75A0-48AF-9289-314E92389BE7}" sibTransId="{93BE5588-7E97-4FD4-99ED-7775F39F4DDF}"/>
    <dgm:cxn modelId="{1DF1E6FF-E104-4701-8B77-0EC520D1C345}" srcId="{A4945C7D-DDEE-4761-92BD-1C769389A822}" destId="{26F14825-F2DC-417E-BA9E-7598CEC6B67A}" srcOrd="0" destOrd="0" parTransId="{ED3C8F78-99E5-4FBE-B2E3-45E503480CFD}" sibTransId="{044FA3EF-99BA-4138-811D-D99EE6C1DC88}"/>
    <dgm:cxn modelId="{C1D8761C-9461-4146-9853-6A72D0DB8B5A}" type="presParOf" srcId="{65712E53-6C68-49A4-A2FA-E68FAC179757}" destId="{F797C866-E2AC-4220-8FC3-761ECB31F6F0}" srcOrd="0" destOrd="0" presId="urn:microsoft.com/office/officeart/2005/8/layout/hList1"/>
    <dgm:cxn modelId="{AF7B858B-3DE4-4E78-BDE8-26E4B1E9C7A2}" type="presParOf" srcId="{F797C866-E2AC-4220-8FC3-761ECB31F6F0}" destId="{BB5E8229-EBF9-4852-9549-26478D365895}" srcOrd="0" destOrd="0" presId="urn:microsoft.com/office/officeart/2005/8/layout/hList1"/>
    <dgm:cxn modelId="{2492D4A5-153C-4297-9EB7-727D9EC24BE1}" type="presParOf" srcId="{F797C866-E2AC-4220-8FC3-761ECB31F6F0}" destId="{A04EC47E-4C44-4D06-B7A4-5342259C332B}" srcOrd="1" destOrd="0" presId="urn:microsoft.com/office/officeart/2005/8/layout/hList1"/>
    <dgm:cxn modelId="{9E2605C6-F8EF-4993-A1F8-95E28C8E6A66}" type="presParOf" srcId="{65712E53-6C68-49A4-A2FA-E68FAC179757}" destId="{E1FFD465-AF65-42DB-ABD2-41FAC7A6FEE8}" srcOrd="1" destOrd="0" presId="urn:microsoft.com/office/officeart/2005/8/layout/hList1"/>
    <dgm:cxn modelId="{CB39CDE7-014C-4458-B107-9F18D949BB2B}" type="presParOf" srcId="{65712E53-6C68-49A4-A2FA-E68FAC179757}" destId="{64212AE7-A014-43BB-8C8C-4AB2AFDE333B}" srcOrd="2" destOrd="0" presId="urn:microsoft.com/office/officeart/2005/8/layout/hList1"/>
    <dgm:cxn modelId="{586189FF-0696-4194-97CB-07EB63C686D2}" type="presParOf" srcId="{64212AE7-A014-43BB-8C8C-4AB2AFDE333B}" destId="{84D80CD7-197C-466E-A38A-9927B23F7925}" srcOrd="0" destOrd="0" presId="urn:microsoft.com/office/officeart/2005/8/layout/hList1"/>
    <dgm:cxn modelId="{B3B48AEC-EDC9-4191-A2C3-3466170BF30E}" type="presParOf" srcId="{64212AE7-A014-43BB-8C8C-4AB2AFDE333B}" destId="{F028EC18-59CE-4535-9978-47680AF9B639}" srcOrd="1" destOrd="0" presId="urn:microsoft.com/office/officeart/2005/8/layout/hList1"/>
    <dgm:cxn modelId="{FA3645DE-7C58-44B1-AE48-699A2AE4AD36}" type="presParOf" srcId="{65712E53-6C68-49A4-A2FA-E68FAC179757}" destId="{1E661880-5132-4CBA-9051-AD2CCAF9D711}" srcOrd="3" destOrd="0" presId="urn:microsoft.com/office/officeart/2005/8/layout/hList1"/>
    <dgm:cxn modelId="{F46E2780-965B-4E36-86BE-1A7AE54563BF}" type="presParOf" srcId="{65712E53-6C68-49A4-A2FA-E68FAC179757}" destId="{A1CF6F28-1C5A-4C70-B84D-862CE30692B6}" srcOrd="4" destOrd="0" presId="urn:microsoft.com/office/officeart/2005/8/layout/hList1"/>
    <dgm:cxn modelId="{ED45C2DB-9BEE-49F8-9532-60A34C02A8B9}" type="presParOf" srcId="{A1CF6F28-1C5A-4C70-B84D-862CE30692B6}" destId="{03C11F54-3D21-411A-A56B-FA31575ADAD4}" srcOrd="0" destOrd="0" presId="urn:microsoft.com/office/officeart/2005/8/layout/hList1"/>
    <dgm:cxn modelId="{C2A0CAC9-A677-4CE8-9F24-22ACA0AA51D3}" type="presParOf" srcId="{A1CF6F28-1C5A-4C70-B84D-862CE30692B6}" destId="{7C549C5B-1CCC-4FB4-B134-CE9398BA240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EC9552-1BA3-4A2A-878B-39B82ED446B4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892D78C-4DDD-44A7-B187-CA916AA591D1}">
      <dgm:prSet phldrT="[Text]"/>
      <dgm:spPr/>
      <dgm:t>
        <a:bodyPr/>
        <a:lstStyle/>
        <a:p>
          <a:r>
            <a:rPr lang="fr-CH" noProof="0" dirty="0"/>
            <a:t>Décompte des prestations mensuelles</a:t>
          </a:r>
          <a:endParaRPr lang="en-GB" noProof="0" dirty="0"/>
        </a:p>
      </dgm:t>
    </dgm:pt>
    <dgm:pt modelId="{1E95CEA0-3965-40E3-BD93-7F6CA7054E90}" type="parTrans" cxnId="{50C3FE46-9125-4354-85D8-5A25F7C49277}">
      <dgm:prSet/>
      <dgm:spPr/>
      <dgm:t>
        <a:bodyPr/>
        <a:lstStyle/>
        <a:p>
          <a:endParaRPr lang="en-US"/>
        </a:p>
      </dgm:t>
    </dgm:pt>
    <dgm:pt modelId="{F093BE7E-C6C9-471F-9134-962E523A00B5}" type="sibTrans" cxnId="{50C3FE46-9125-4354-85D8-5A25F7C49277}">
      <dgm:prSet/>
      <dgm:spPr/>
      <dgm:t>
        <a:bodyPr/>
        <a:lstStyle/>
        <a:p>
          <a:endParaRPr lang="en-US"/>
        </a:p>
      </dgm:t>
    </dgm:pt>
    <dgm:pt modelId="{9DE6FDFE-EB0D-4DF3-ACA0-6B0C87BAD683}">
      <dgm:prSet phldrT="[Text]"/>
      <dgm:spPr/>
      <dgm:t>
        <a:bodyPr/>
        <a:lstStyle/>
        <a:p>
          <a:pPr algn="l"/>
          <a:r>
            <a:rPr lang="fr-CH" noProof="0" dirty="0"/>
            <a:t>Envoyé annuellement</a:t>
          </a:r>
          <a:endParaRPr lang="en-GB" noProof="0" dirty="0"/>
        </a:p>
      </dgm:t>
    </dgm:pt>
    <dgm:pt modelId="{AB6D3277-1C81-4D9D-989B-2FAD8CA930B5}" type="parTrans" cxnId="{70D9F994-CC53-42ED-B32B-93473A83EA00}">
      <dgm:prSet/>
      <dgm:spPr/>
      <dgm:t>
        <a:bodyPr/>
        <a:lstStyle/>
        <a:p>
          <a:endParaRPr lang="en-US"/>
        </a:p>
      </dgm:t>
    </dgm:pt>
    <dgm:pt modelId="{507434E1-FF10-4563-9B84-88E41DD98974}" type="sibTrans" cxnId="{70D9F994-CC53-42ED-B32B-93473A83EA00}">
      <dgm:prSet/>
      <dgm:spPr/>
      <dgm:t>
        <a:bodyPr/>
        <a:lstStyle/>
        <a:p>
          <a:endParaRPr lang="en-US"/>
        </a:p>
      </dgm:t>
    </dgm:pt>
    <dgm:pt modelId="{13265C0D-72A2-40EA-B523-AF135466163F}">
      <dgm:prSet phldrT="[Text]"/>
      <dgm:spPr/>
      <dgm:t>
        <a:bodyPr/>
        <a:lstStyle/>
        <a:p>
          <a:r>
            <a:rPr lang="fr-CH" dirty="0"/>
            <a:t>Attestation pour la déclaration d’impôts</a:t>
          </a:r>
          <a:endParaRPr lang="en-US" dirty="0"/>
        </a:p>
      </dgm:t>
    </dgm:pt>
    <dgm:pt modelId="{DE44DB42-25C3-49A3-87C7-DBBE6DA92EAA}" type="parTrans" cxnId="{114E82EC-677F-49BD-BD3F-2024BAB76CCA}">
      <dgm:prSet/>
      <dgm:spPr/>
      <dgm:t>
        <a:bodyPr/>
        <a:lstStyle/>
        <a:p>
          <a:endParaRPr lang="en-US"/>
        </a:p>
      </dgm:t>
    </dgm:pt>
    <dgm:pt modelId="{E5019B73-87D0-40A9-A23C-9AFEF2802701}" type="sibTrans" cxnId="{114E82EC-677F-49BD-BD3F-2024BAB76CCA}">
      <dgm:prSet/>
      <dgm:spPr/>
      <dgm:t>
        <a:bodyPr/>
        <a:lstStyle/>
        <a:p>
          <a:endParaRPr lang="en-US"/>
        </a:p>
      </dgm:t>
    </dgm:pt>
    <dgm:pt modelId="{5C2F7C14-608F-48D7-987E-8A67E6A3E894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FR" dirty="0"/>
            <a:t>Les prestations sont versées sans exonération fiscale ni déduction d'impôt interne</a:t>
          </a:r>
          <a:endParaRPr lang="en-US" dirty="0"/>
        </a:p>
      </dgm:t>
    </dgm:pt>
    <dgm:pt modelId="{A9562F9F-0846-4984-B751-5774B4C25F0E}" type="parTrans" cxnId="{A5D94B6F-1426-4BEC-BD57-EBF4DAAAC16F}">
      <dgm:prSet/>
      <dgm:spPr/>
      <dgm:t>
        <a:bodyPr/>
        <a:lstStyle/>
        <a:p>
          <a:endParaRPr lang="en-US"/>
        </a:p>
      </dgm:t>
    </dgm:pt>
    <dgm:pt modelId="{32B2E9D7-3957-4D8D-ADE9-A34EF46BFEEC}" type="sibTrans" cxnId="{A5D94B6F-1426-4BEC-BD57-EBF4DAAAC16F}">
      <dgm:prSet/>
      <dgm:spPr/>
      <dgm:t>
        <a:bodyPr/>
        <a:lstStyle/>
        <a:p>
          <a:endParaRPr lang="en-US"/>
        </a:p>
      </dgm:t>
    </dgm:pt>
    <dgm:pt modelId="{1275F1EF-91D4-4A6B-A901-81463D226616}">
      <dgm:prSet phldrT="[Text]"/>
      <dgm:spPr/>
      <dgm:t>
        <a:bodyPr/>
        <a:lstStyle/>
        <a:p>
          <a:r>
            <a:rPr lang="fr-CH" dirty="0"/>
            <a:t>Certificat de vie</a:t>
          </a:r>
          <a:endParaRPr lang="en-US" dirty="0"/>
        </a:p>
      </dgm:t>
    </dgm:pt>
    <dgm:pt modelId="{460DAE9A-0E5B-4BF1-857B-BFB1E03E7021}" type="parTrans" cxnId="{5ABD7628-C966-4ABA-8ABD-260D5B6F553B}">
      <dgm:prSet/>
      <dgm:spPr/>
      <dgm:t>
        <a:bodyPr/>
        <a:lstStyle/>
        <a:p>
          <a:endParaRPr lang="en-US"/>
        </a:p>
      </dgm:t>
    </dgm:pt>
    <dgm:pt modelId="{48B1AC7D-2442-4FE3-8810-100FE2309257}" type="sibTrans" cxnId="{5ABD7628-C966-4ABA-8ABD-260D5B6F553B}">
      <dgm:prSet/>
      <dgm:spPr/>
      <dgm:t>
        <a:bodyPr/>
        <a:lstStyle/>
        <a:p>
          <a:endParaRPr lang="en-US"/>
        </a:p>
      </dgm:t>
    </dgm:pt>
    <dgm:pt modelId="{6F63B1C3-DD6E-4C95-A004-87370AD29698}">
      <dgm:prSet phldrT="[Text]"/>
      <dgm:spPr/>
      <dgm:t>
        <a:bodyPr/>
        <a:lstStyle/>
        <a:p>
          <a:r>
            <a:rPr lang="en-GB" noProof="0" dirty="0"/>
            <a:t>Afin de confirmer </a:t>
          </a:r>
          <a:r>
            <a:rPr lang="en-GB" noProof="0" dirty="0" err="1"/>
            <a:t>votre</a:t>
          </a:r>
          <a:r>
            <a:rPr lang="en-GB" noProof="0" dirty="0"/>
            <a:t> droit à pension </a:t>
          </a:r>
        </a:p>
      </dgm:t>
    </dgm:pt>
    <dgm:pt modelId="{011431B2-EC65-422B-959D-FEA460FAF3FC}" type="parTrans" cxnId="{F2C669C0-E34F-47CB-9ED2-3FFB7A97BBDE}">
      <dgm:prSet/>
      <dgm:spPr/>
      <dgm:t>
        <a:bodyPr/>
        <a:lstStyle/>
        <a:p>
          <a:endParaRPr lang="en-US"/>
        </a:p>
      </dgm:t>
    </dgm:pt>
    <dgm:pt modelId="{2B5B680A-3303-49DF-8701-ED34285209EA}" type="sibTrans" cxnId="{F2C669C0-E34F-47CB-9ED2-3FFB7A97BBDE}">
      <dgm:prSet/>
      <dgm:spPr/>
      <dgm:t>
        <a:bodyPr/>
        <a:lstStyle/>
        <a:p>
          <a:endParaRPr lang="en-US"/>
        </a:p>
      </dgm:t>
    </dgm:pt>
    <dgm:pt modelId="{AA63D5EE-C22F-478A-AAF6-3723F6CB42D3}">
      <dgm:prSet phldrT="[Text]"/>
      <dgm:spPr/>
      <dgm:t>
        <a:bodyPr/>
        <a:lstStyle/>
        <a:p>
          <a:r>
            <a:rPr lang="fr-CH" dirty="0"/>
            <a:t>Ajustement annuel</a:t>
          </a:r>
          <a:endParaRPr lang="en-US" dirty="0"/>
        </a:p>
      </dgm:t>
    </dgm:pt>
    <dgm:pt modelId="{149CC303-243E-47F7-8202-F52478B735DB}" type="parTrans" cxnId="{CCA8D38B-CB4C-41B2-B5DB-6282DB9F3EC5}">
      <dgm:prSet/>
      <dgm:spPr/>
      <dgm:t>
        <a:bodyPr/>
        <a:lstStyle/>
        <a:p>
          <a:endParaRPr lang="en-US"/>
        </a:p>
      </dgm:t>
    </dgm:pt>
    <dgm:pt modelId="{541045F9-4C4C-48CF-AA71-E53092304CA7}" type="sibTrans" cxnId="{CCA8D38B-CB4C-41B2-B5DB-6282DB9F3EC5}">
      <dgm:prSet/>
      <dgm:spPr/>
      <dgm:t>
        <a:bodyPr/>
        <a:lstStyle/>
        <a:p>
          <a:endParaRPr lang="en-US"/>
        </a:p>
      </dgm:t>
    </dgm:pt>
    <dgm:pt modelId="{1AE30CB0-A30D-417E-BDF3-18EA071776A3}">
      <dgm:prSet phldrT="[Text]"/>
      <dgm:spPr/>
      <dgm:t>
        <a:bodyPr/>
        <a:lstStyle/>
        <a:p>
          <a:r>
            <a:rPr lang="fr-CH" dirty="0"/>
            <a:t>Déclaration pour les enfants à charge</a:t>
          </a:r>
          <a:endParaRPr lang="en-US" dirty="0"/>
        </a:p>
      </dgm:t>
    </dgm:pt>
    <dgm:pt modelId="{39576BEA-ED66-4786-A893-08CA36099974}" type="parTrans" cxnId="{E6159421-1AEA-4DAA-A3E0-B9A260DFCBED}">
      <dgm:prSet/>
      <dgm:spPr/>
      <dgm:t>
        <a:bodyPr/>
        <a:lstStyle/>
        <a:p>
          <a:endParaRPr lang="en-US"/>
        </a:p>
      </dgm:t>
    </dgm:pt>
    <dgm:pt modelId="{275BF5F1-B23A-42C6-95A3-FB08FB1B9409}" type="sibTrans" cxnId="{E6159421-1AEA-4DAA-A3E0-B9A260DFCBED}">
      <dgm:prSet/>
      <dgm:spPr/>
      <dgm:t>
        <a:bodyPr/>
        <a:lstStyle/>
        <a:p>
          <a:endParaRPr lang="en-US"/>
        </a:p>
      </dgm:t>
    </dgm:pt>
    <dgm:pt modelId="{798D52FC-45B4-422C-A0D2-1CA8DDDE9BF2}">
      <dgm:prSet phldrT="[Text]"/>
      <dgm:spPr/>
      <dgm:t>
        <a:bodyPr/>
        <a:lstStyle/>
        <a:p>
          <a:pPr algn="l"/>
          <a:r>
            <a:rPr lang="en-GB" noProof="0" dirty="0"/>
            <a:t>Afin de prolonger </a:t>
          </a:r>
          <a:r>
            <a:rPr lang="en-GB" noProof="0" dirty="0" err="1"/>
            <a:t>votre</a:t>
          </a:r>
          <a:r>
            <a:rPr lang="en-GB" noProof="0" dirty="0"/>
            <a:t> droit à </a:t>
          </a:r>
          <a:r>
            <a:rPr lang="en-GB" noProof="0" dirty="0" err="1"/>
            <a:t>l’allocation</a:t>
          </a:r>
          <a:r>
            <a:rPr lang="en-GB" noProof="0" dirty="0"/>
            <a:t> (</a:t>
          </a:r>
          <a:r>
            <a:rPr lang="en-GB" noProof="0" dirty="0" err="1"/>
            <a:t>si</a:t>
          </a:r>
          <a:r>
            <a:rPr lang="en-GB" noProof="0" dirty="0"/>
            <a:t> applicable)</a:t>
          </a:r>
        </a:p>
      </dgm:t>
    </dgm:pt>
    <dgm:pt modelId="{11902290-6DE1-45D5-9B83-BAE108FAE2C4}" type="parTrans" cxnId="{28912497-041A-478C-919E-3E103142EB79}">
      <dgm:prSet/>
      <dgm:spPr/>
      <dgm:t>
        <a:bodyPr/>
        <a:lstStyle/>
        <a:p>
          <a:endParaRPr lang="en-US"/>
        </a:p>
      </dgm:t>
    </dgm:pt>
    <dgm:pt modelId="{E6B3D150-E419-429F-AEB3-1738AA5E8626}" type="sibTrans" cxnId="{28912497-041A-478C-919E-3E103142EB79}">
      <dgm:prSet/>
      <dgm:spPr/>
      <dgm:t>
        <a:bodyPr/>
        <a:lstStyle/>
        <a:p>
          <a:endParaRPr lang="en-US"/>
        </a:p>
      </dgm:t>
    </dgm:pt>
    <dgm:pt modelId="{D0DF6BF9-19F1-4DAD-9741-914A295BF130}">
      <dgm:prSet phldrT="[Text]"/>
      <dgm:spPr/>
      <dgm:t>
        <a:bodyPr/>
        <a:lstStyle/>
        <a:p>
          <a:pPr algn="l"/>
          <a:r>
            <a:rPr lang="en-GB" noProof="0" dirty="0"/>
            <a:t>Mise à jour </a:t>
          </a:r>
          <a:r>
            <a:rPr lang="en-GB" noProof="0" dirty="0" err="1"/>
            <a:t>si</a:t>
          </a:r>
          <a:r>
            <a:rPr lang="en-GB" noProof="0" dirty="0"/>
            <a:t> modifications de la situation financière</a:t>
          </a:r>
        </a:p>
      </dgm:t>
    </dgm:pt>
    <dgm:pt modelId="{1CF7B2D5-011B-4AD6-B03D-34BD152CB365}" type="parTrans" cxnId="{39C32620-71B8-4B93-BED8-CF8167E43D4E}">
      <dgm:prSet/>
      <dgm:spPr/>
      <dgm:t>
        <a:bodyPr/>
        <a:lstStyle/>
        <a:p>
          <a:endParaRPr lang="en-US"/>
        </a:p>
      </dgm:t>
    </dgm:pt>
    <dgm:pt modelId="{D8E3D059-0CCF-4257-8A50-0489CCE22355}" type="sibTrans" cxnId="{39C32620-71B8-4B93-BED8-CF8167E43D4E}">
      <dgm:prSet/>
      <dgm:spPr/>
      <dgm:t>
        <a:bodyPr/>
        <a:lstStyle/>
        <a:p>
          <a:endParaRPr lang="en-US"/>
        </a:p>
      </dgm:t>
    </dgm:pt>
    <dgm:pt modelId="{0A47FDE1-1C6F-4230-AEA0-0A3ED25E3F17}">
      <dgm:prSet phldrT="[Text]"/>
      <dgm:spPr/>
      <dgm:t>
        <a:bodyPr/>
        <a:lstStyle/>
        <a:p>
          <a:pPr algn="l"/>
          <a:r>
            <a:rPr lang="en-GB" noProof="0" dirty="0" err="1"/>
            <a:t>Certificat</a:t>
          </a:r>
          <a:r>
            <a:rPr lang="en-GB" noProof="0" dirty="0"/>
            <a:t> de </a:t>
          </a:r>
          <a:r>
            <a:rPr lang="en-GB" noProof="0" dirty="0" err="1"/>
            <a:t>scolarité</a:t>
          </a:r>
          <a:r>
            <a:rPr lang="en-GB" noProof="0" dirty="0"/>
            <a:t> à </a:t>
          </a:r>
          <a:r>
            <a:rPr lang="en-GB" noProof="0" dirty="0" err="1"/>
            <a:t>renvoyer</a:t>
          </a:r>
          <a:r>
            <a:rPr lang="en-GB" noProof="0" dirty="0"/>
            <a:t> </a:t>
          </a:r>
          <a:r>
            <a:rPr lang="en-GB" noProof="0" dirty="0" err="1"/>
            <a:t>en</a:t>
          </a:r>
          <a:r>
            <a:rPr lang="en-GB" noProof="0" dirty="0"/>
            <a:t> </a:t>
          </a:r>
          <a:r>
            <a:rPr lang="en-GB" noProof="0" dirty="0" err="1"/>
            <a:t>octobre</a:t>
          </a:r>
          <a:endParaRPr lang="en-GB" noProof="0" dirty="0"/>
        </a:p>
      </dgm:t>
    </dgm:pt>
    <dgm:pt modelId="{B913CE7E-FE36-42A2-B49D-C9B6D86E18E3}" type="parTrans" cxnId="{B9D28FFD-446A-4C27-9772-4A0071EFE787}">
      <dgm:prSet/>
      <dgm:spPr/>
      <dgm:t>
        <a:bodyPr/>
        <a:lstStyle/>
        <a:p>
          <a:endParaRPr lang="en-US"/>
        </a:p>
      </dgm:t>
    </dgm:pt>
    <dgm:pt modelId="{03C05D3A-9E8C-4D04-B20D-63D4DDE652BE}" type="sibTrans" cxnId="{B9D28FFD-446A-4C27-9772-4A0071EFE787}">
      <dgm:prSet/>
      <dgm:spPr/>
      <dgm:t>
        <a:bodyPr/>
        <a:lstStyle/>
        <a:p>
          <a:endParaRPr lang="en-US"/>
        </a:p>
      </dgm:t>
    </dgm:pt>
    <dgm:pt modelId="{9226E006-41BD-4DD2-B0A9-0C257C18ECB4}">
      <dgm:prSet phldrT="[Text]"/>
      <dgm:spPr/>
      <dgm:t>
        <a:bodyPr/>
        <a:lstStyle/>
        <a:p>
          <a:r>
            <a:rPr lang="en-GB" noProof="0" dirty="0"/>
            <a:t>À </a:t>
          </a:r>
          <a:r>
            <a:rPr lang="en-GB" noProof="0" dirty="0" err="1"/>
            <a:t>retourner</a:t>
          </a:r>
          <a:r>
            <a:rPr lang="en-GB" noProof="0" dirty="0"/>
            <a:t> </a:t>
          </a:r>
          <a:r>
            <a:rPr lang="en-GB" noProof="0" dirty="0" err="1"/>
            <a:t>avant</a:t>
          </a:r>
          <a:r>
            <a:rPr lang="en-GB" noProof="0" dirty="0"/>
            <a:t> le 28 </a:t>
          </a:r>
          <a:r>
            <a:rPr lang="en-GB" noProof="0" dirty="0" err="1"/>
            <a:t>février</a:t>
          </a:r>
          <a:endParaRPr lang="en-GB" noProof="0" dirty="0"/>
        </a:p>
      </dgm:t>
    </dgm:pt>
    <dgm:pt modelId="{B3120189-8ED4-4EF7-A758-1765B3FB0611}" type="parTrans" cxnId="{534FD4F0-D33E-460A-916F-C9E21CF466A6}">
      <dgm:prSet/>
      <dgm:spPr/>
      <dgm:t>
        <a:bodyPr/>
        <a:lstStyle/>
        <a:p>
          <a:endParaRPr lang="en-US"/>
        </a:p>
      </dgm:t>
    </dgm:pt>
    <dgm:pt modelId="{D90BC070-CFF9-4C57-A0E5-24971F9FED25}" type="sibTrans" cxnId="{534FD4F0-D33E-460A-916F-C9E21CF466A6}">
      <dgm:prSet/>
      <dgm:spPr/>
      <dgm:t>
        <a:bodyPr/>
        <a:lstStyle/>
        <a:p>
          <a:endParaRPr lang="en-US"/>
        </a:p>
      </dgm:t>
    </dgm:pt>
    <dgm:pt modelId="{5DA60A1E-A8CA-44C1-A21F-9B2A880F8ED0}">
      <dgm:prSet phldrT="[Text]"/>
      <dgm:spPr/>
      <dgm:t>
        <a:bodyPr/>
        <a:lstStyle/>
        <a:p>
          <a:r>
            <a:rPr lang="en-GB" noProof="0" dirty="0"/>
            <a:t>Information sur </a:t>
          </a:r>
          <a:r>
            <a:rPr lang="en-GB" noProof="0" dirty="0" err="1"/>
            <a:t>votre</a:t>
          </a:r>
          <a:r>
            <a:rPr lang="en-GB" noProof="0" dirty="0"/>
            <a:t> </a:t>
          </a:r>
          <a:r>
            <a:rPr lang="en-GB" noProof="0" dirty="0" err="1"/>
            <a:t>ajustement</a:t>
          </a:r>
          <a:r>
            <a:rPr lang="en-GB" noProof="0" dirty="0"/>
            <a:t> </a:t>
          </a:r>
          <a:r>
            <a:rPr lang="en-GB" noProof="0" dirty="0" err="1"/>
            <a:t>annuel</a:t>
          </a:r>
          <a:endParaRPr lang="en-GB" noProof="0" dirty="0"/>
        </a:p>
      </dgm:t>
    </dgm:pt>
    <dgm:pt modelId="{8C920340-35EF-45B8-914B-EC21E136FB3F}" type="parTrans" cxnId="{415FD78E-F79C-41C7-B780-9F1D6EC096D8}">
      <dgm:prSet/>
      <dgm:spPr/>
      <dgm:t>
        <a:bodyPr/>
        <a:lstStyle/>
        <a:p>
          <a:endParaRPr lang="en-US"/>
        </a:p>
      </dgm:t>
    </dgm:pt>
    <dgm:pt modelId="{C50835A5-B5B6-40ED-8AE3-D8FB5A5A86C5}" type="sibTrans" cxnId="{415FD78E-F79C-41C7-B780-9F1D6EC096D8}">
      <dgm:prSet/>
      <dgm:spPr/>
      <dgm:t>
        <a:bodyPr/>
        <a:lstStyle/>
        <a:p>
          <a:endParaRPr lang="en-US"/>
        </a:p>
      </dgm:t>
    </dgm:pt>
    <dgm:pt modelId="{C83AF13B-0C53-451B-B3CB-1219F2C524AB}">
      <dgm:prSet phldrT="[Text]"/>
      <dgm:spPr/>
      <dgm:t>
        <a:bodyPr/>
        <a:lstStyle/>
        <a:p>
          <a:r>
            <a:rPr lang="en-GB" noProof="0" dirty="0" err="1"/>
            <a:t>Détails</a:t>
          </a:r>
          <a:r>
            <a:rPr lang="en-GB" noProof="0" dirty="0"/>
            <a:t> sur </a:t>
          </a:r>
          <a:r>
            <a:rPr lang="en-GB" noProof="0" dirty="0" err="1"/>
            <a:t>votre</a:t>
          </a:r>
          <a:r>
            <a:rPr lang="en-GB" noProof="0" dirty="0"/>
            <a:t> </a:t>
          </a:r>
          <a:r>
            <a:rPr lang="en-GB" noProof="0" dirty="0" err="1"/>
            <a:t>compte</a:t>
          </a:r>
          <a:r>
            <a:rPr lang="en-GB" noProof="0" dirty="0"/>
            <a:t> de </a:t>
          </a:r>
          <a:r>
            <a:rPr lang="en-GB" noProof="0" dirty="0" err="1"/>
            <a:t>Perte</a:t>
          </a:r>
          <a:r>
            <a:rPr lang="en-GB" noProof="0" dirty="0"/>
            <a:t> de </a:t>
          </a:r>
          <a:r>
            <a:rPr lang="en-GB" noProof="0" dirty="0" err="1"/>
            <a:t>Pouvoir</a:t>
          </a:r>
          <a:r>
            <a:rPr lang="en-GB" noProof="0" dirty="0"/>
            <a:t> </a:t>
          </a:r>
          <a:r>
            <a:rPr lang="en-GB" noProof="0" dirty="0" err="1"/>
            <a:t>d’Achat</a:t>
          </a:r>
          <a:r>
            <a:rPr lang="en-GB" noProof="0" dirty="0"/>
            <a:t> (PPA) </a:t>
          </a:r>
        </a:p>
      </dgm:t>
    </dgm:pt>
    <dgm:pt modelId="{B8FDE674-C386-4AE1-80ED-DCCDF8BB50C2}" type="parTrans" cxnId="{448BE1C2-4067-4717-B5A7-8BCBAD32A54F}">
      <dgm:prSet/>
      <dgm:spPr/>
      <dgm:t>
        <a:bodyPr/>
        <a:lstStyle/>
        <a:p>
          <a:endParaRPr lang="en-US"/>
        </a:p>
      </dgm:t>
    </dgm:pt>
    <dgm:pt modelId="{95F5722D-71A4-4502-990E-6DBC325938CE}" type="sibTrans" cxnId="{448BE1C2-4067-4717-B5A7-8BCBAD32A54F}">
      <dgm:prSet/>
      <dgm:spPr/>
      <dgm:t>
        <a:bodyPr/>
        <a:lstStyle/>
        <a:p>
          <a:endParaRPr lang="en-US"/>
        </a:p>
      </dgm:t>
    </dgm:pt>
    <dgm:pt modelId="{9BEEB358-D752-4006-98A9-80D23F56CF66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 err="1"/>
            <a:t>Assujetties</a:t>
          </a:r>
          <a:r>
            <a:rPr lang="en-GB" dirty="0"/>
            <a:t> aux </a:t>
          </a:r>
          <a:r>
            <a:rPr lang="en-GB" dirty="0" err="1"/>
            <a:t>règles</a:t>
          </a:r>
          <a:r>
            <a:rPr lang="en-GB" dirty="0"/>
            <a:t> </a:t>
          </a:r>
          <a:r>
            <a:rPr lang="en-GB" dirty="0" err="1"/>
            <a:t>fiscales</a:t>
          </a:r>
          <a:r>
            <a:rPr lang="en-GB" dirty="0"/>
            <a:t> </a:t>
          </a:r>
          <a:r>
            <a:rPr lang="en-GB" dirty="0" err="1"/>
            <a:t>en</a:t>
          </a:r>
          <a:r>
            <a:rPr lang="en-GB" dirty="0"/>
            <a:t> </a:t>
          </a:r>
          <a:r>
            <a:rPr lang="en-GB" dirty="0" err="1"/>
            <a:t>vigueur</a:t>
          </a:r>
          <a:r>
            <a:rPr lang="en-GB" dirty="0"/>
            <a:t> dans </a:t>
          </a:r>
          <a:r>
            <a:rPr lang="en-GB" dirty="0" err="1"/>
            <a:t>votre</a:t>
          </a:r>
          <a:r>
            <a:rPr lang="en-GB" dirty="0"/>
            <a:t> pays de </a:t>
          </a:r>
          <a:r>
            <a:rPr lang="en-GB" dirty="0" err="1"/>
            <a:t>résidence</a:t>
          </a:r>
          <a:endParaRPr lang="en-US" dirty="0"/>
        </a:p>
      </dgm:t>
    </dgm:pt>
    <dgm:pt modelId="{C9085065-88B1-4C00-9B8F-8938951CB801}" type="parTrans" cxnId="{45C79A98-4C92-4DAB-8E1B-6E8295754D45}">
      <dgm:prSet/>
      <dgm:spPr/>
      <dgm:t>
        <a:bodyPr/>
        <a:lstStyle/>
        <a:p>
          <a:endParaRPr lang="en-US"/>
        </a:p>
      </dgm:t>
    </dgm:pt>
    <dgm:pt modelId="{D31D20F6-76B5-4899-B048-5211D2F56DCF}" type="sibTrans" cxnId="{45C79A98-4C92-4DAB-8E1B-6E8295754D45}">
      <dgm:prSet/>
      <dgm:spPr/>
      <dgm:t>
        <a:bodyPr/>
        <a:lstStyle/>
        <a:p>
          <a:endParaRPr lang="en-US"/>
        </a:p>
      </dgm:t>
    </dgm:pt>
    <dgm:pt modelId="{11D76066-E883-4121-B8A7-D3462BF3D304}">
      <dgm:prSet phldrT="[Text]"/>
      <dgm:spPr/>
      <dgm:t>
        <a:bodyPr/>
        <a:lstStyle/>
        <a:p>
          <a:pPr algn="l"/>
          <a:r>
            <a:rPr lang="fr-CH" noProof="0" dirty="0"/>
            <a:t>«Déclaration de situation» à retourner en juillet</a:t>
          </a:r>
          <a:endParaRPr lang="en-GB" noProof="0" dirty="0"/>
        </a:p>
      </dgm:t>
    </dgm:pt>
    <dgm:pt modelId="{59B605D9-4EEA-4A25-886A-7692F241617D}" type="parTrans" cxnId="{DDB0BAB9-70AB-4B52-BE9F-A461F3D3553A}">
      <dgm:prSet/>
      <dgm:spPr/>
      <dgm:t>
        <a:bodyPr/>
        <a:lstStyle/>
        <a:p>
          <a:endParaRPr lang="en-GB"/>
        </a:p>
      </dgm:t>
    </dgm:pt>
    <dgm:pt modelId="{1A4D2774-3444-448B-A653-67F2044E5327}" type="sibTrans" cxnId="{DDB0BAB9-70AB-4B52-BE9F-A461F3D3553A}">
      <dgm:prSet/>
      <dgm:spPr/>
      <dgm:t>
        <a:bodyPr/>
        <a:lstStyle/>
        <a:p>
          <a:endParaRPr lang="en-GB"/>
        </a:p>
      </dgm:t>
    </dgm:pt>
    <dgm:pt modelId="{3AD6186C-ACE9-44DE-96DD-996446D1C1AC}">
      <dgm:prSet phldrT="[Text]"/>
      <dgm:spPr/>
      <dgm:t>
        <a:bodyPr/>
        <a:lstStyle/>
        <a:p>
          <a:pPr algn="l"/>
          <a:r>
            <a:rPr lang="fr-CH" noProof="0" dirty="0"/>
            <a:t>L’allocation sera suspendue en cas de non-retour des documents</a:t>
          </a:r>
          <a:endParaRPr lang="en-GB" noProof="0" dirty="0"/>
        </a:p>
      </dgm:t>
    </dgm:pt>
    <dgm:pt modelId="{E5DAC7F7-AEC2-487A-B50A-4365A978BE49}" type="parTrans" cxnId="{8AB28A69-89A7-4478-A219-27B8720F807C}">
      <dgm:prSet/>
      <dgm:spPr/>
      <dgm:t>
        <a:bodyPr/>
        <a:lstStyle/>
        <a:p>
          <a:endParaRPr lang="en-GB"/>
        </a:p>
      </dgm:t>
    </dgm:pt>
    <dgm:pt modelId="{BA3DF751-FA07-413F-B4E0-AC0A3174BBDE}" type="sibTrans" cxnId="{8AB28A69-89A7-4478-A219-27B8720F807C}">
      <dgm:prSet/>
      <dgm:spPr/>
      <dgm:t>
        <a:bodyPr/>
        <a:lstStyle/>
        <a:p>
          <a:endParaRPr lang="en-GB"/>
        </a:p>
      </dgm:t>
    </dgm:pt>
    <dgm:pt modelId="{BFB86194-D85D-4A66-9ECB-C76F60195BBF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CH" dirty="0"/>
            <a:t>En cas d’absence pendant cette période, merci de prendre contact avec le Service des prestations</a:t>
          </a:r>
          <a:endParaRPr lang="en-GB" noProof="0" dirty="0"/>
        </a:p>
      </dgm:t>
    </dgm:pt>
    <dgm:pt modelId="{9C185899-9C3C-4905-9E81-F9E60D70DDC0}" type="parTrans" cxnId="{FA32CFA5-877D-4AA8-AAF4-AFF125DD8715}">
      <dgm:prSet/>
      <dgm:spPr/>
      <dgm:t>
        <a:bodyPr/>
        <a:lstStyle/>
        <a:p>
          <a:endParaRPr lang="en-GB"/>
        </a:p>
      </dgm:t>
    </dgm:pt>
    <dgm:pt modelId="{A6F193F7-9ED1-4BCC-94FA-C36E2CB98B00}" type="sibTrans" cxnId="{FA32CFA5-877D-4AA8-AAF4-AFF125DD8715}">
      <dgm:prSet/>
      <dgm:spPr/>
      <dgm:t>
        <a:bodyPr/>
        <a:lstStyle/>
        <a:p>
          <a:endParaRPr lang="en-GB"/>
        </a:p>
      </dgm:t>
    </dgm:pt>
    <dgm:pt modelId="{5D7C91CF-469E-4C0A-81A9-1054976D4F56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CH" noProof="0" dirty="0"/>
            <a:t>Le paiement sera suspendu en cas de non-retour du formulaire</a:t>
          </a:r>
          <a:endParaRPr lang="en-GB" noProof="0" dirty="0"/>
        </a:p>
      </dgm:t>
    </dgm:pt>
    <dgm:pt modelId="{37C3E35E-6D44-400C-A81E-344D0A3DD646}" type="parTrans" cxnId="{752B9BDD-C396-4689-BDDB-374B77433DFF}">
      <dgm:prSet/>
      <dgm:spPr/>
      <dgm:t>
        <a:bodyPr/>
        <a:lstStyle/>
        <a:p>
          <a:endParaRPr lang="en-GB"/>
        </a:p>
      </dgm:t>
    </dgm:pt>
    <dgm:pt modelId="{06121D1D-22E3-44C6-B770-5C67234E9DAE}" type="sibTrans" cxnId="{752B9BDD-C396-4689-BDDB-374B77433DFF}">
      <dgm:prSet/>
      <dgm:spPr/>
      <dgm:t>
        <a:bodyPr/>
        <a:lstStyle/>
        <a:p>
          <a:endParaRPr lang="en-GB"/>
        </a:p>
      </dgm:t>
    </dgm:pt>
    <dgm:pt modelId="{29F6934D-8757-45F0-9417-B05E80FB6160}">
      <dgm:prSet phldrT="[Text]"/>
      <dgm:spPr/>
      <dgm:t>
        <a:bodyPr/>
        <a:lstStyle/>
        <a:p>
          <a:pPr algn="l"/>
          <a:r>
            <a:rPr lang="en-GB" noProof="0" dirty="0"/>
            <a:t>Pas de relevé </a:t>
          </a:r>
          <a:r>
            <a:rPr lang="en-GB" noProof="0" dirty="0" err="1"/>
            <a:t>mensuel</a:t>
          </a:r>
          <a:endParaRPr lang="en-GB" noProof="0" dirty="0"/>
        </a:p>
      </dgm:t>
    </dgm:pt>
    <dgm:pt modelId="{0B4BC1CE-96D2-41DA-9977-A16CD24BDD7A}" type="parTrans" cxnId="{094DB138-239D-4406-9350-E67404483CD0}">
      <dgm:prSet/>
      <dgm:spPr/>
      <dgm:t>
        <a:bodyPr/>
        <a:lstStyle/>
        <a:p>
          <a:endParaRPr lang="en-GB"/>
        </a:p>
      </dgm:t>
    </dgm:pt>
    <dgm:pt modelId="{DBDDEB16-2EE2-4F95-B1CB-06D429DDAAF3}" type="sibTrans" cxnId="{094DB138-239D-4406-9350-E67404483CD0}">
      <dgm:prSet/>
      <dgm:spPr/>
      <dgm:t>
        <a:bodyPr/>
        <a:lstStyle/>
        <a:p>
          <a:endParaRPr lang="en-GB"/>
        </a:p>
      </dgm:t>
    </dgm:pt>
    <dgm:pt modelId="{13066591-B67E-4C15-B8E5-8A7B2EAD1A50}" type="pres">
      <dgm:prSet presAssocID="{8DEC9552-1BA3-4A2A-878B-39B82ED446B4}" presName="Name0" presStyleCnt="0">
        <dgm:presLayoutVars>
          <dgm:dir/>
          <dgm:animLvl val="lvl"/>
          <dgm:resizeHandles val="exact"/>
        </dgm:presLayoutVars>
      </dgm:prSet>
      <dgm:spPr/>
    </dgm:pt>
    <dgm:pt modelId="{FBEA77A1-9761-4383-8C90-4D8E24C93D46}" type="pres">
      <dgm:prSet presAssocID="{C892D78C-4DDD-44A7-B187-CA916AA591D1}" presName="composite" presStyleCnt="0"/>
      <dgm:spPr/>
    </dgm:pt>
    <dgm:pt modelId="{5DD42FA0-66A0-47C9-9B6E-FCC7E51C85AF}" type="pres">
      <dgm:prSet presAssocID="{C892D78C-4DDD-44A7-B187-CA916AA591D1}" presName="parTx" presStyleLbl="alignNode1" presStyleIdx="0" presStyleCnt="5" custLinFactNeighborY="-5982">
        <dgm:presLayoutVars>
          <dgm:chMax val="0"/>
          <dgm:chPref val="0"/>
          <dgm:bulletEnabled val="1"/>
        </dgm:presLayoutVars>
      </dgm:prSet>
      <dgm:spPr/>
    </dgm:pt>
    <dgm:pt modelId="{4470786D-318D-48F8-8086-35C6A07D14EF}" type="pres">
      <dgm:prSet presAssocID="{C892D78C-4DDD-44A7-B187-CA916AA591D1}" presName="desTx" presStyleLbl="alignAccFollowNode1" presStyleIdx="0" presStyleCnt="5" custLinFactNeighborY="-1318">
        <dgm:presLayoutVars>
          <dgm:bulletEnabled val="1"/>
        </dgm:presLayoutVars>
      </dgm:prSet>
      <dgm:spPr/>
    </dgm:pt>
    <dgm:pt modelId="{FB0E35A1-3779-46B0-BB54-2EE94FE0592E}" type="pres">
      <dgm:prSet presAssocID="{F093BE7E-C6C9-471F-9134-962E523A00B5}" presName="space" presStyleCnt="0"/>
      <dgm:spPr/>
    </dgm:pt>
    <dgm:pt modelId="{D2FB67A0-FE74-47A2-A75E-DC4590BDE89A}" type="pres">
      <dgm:prSet presAssocID="{13265C0D-72A2-40EA-B523-AF135466163F}" presName="composite" presStyleCnt="0"/>
      <dgm:spPr/>
    </dgm:pt>
    <dgm:pt modelId="{FCE6A56A-F7C6-4EC9-9280-B5B2437B623C}" type="pres">
      <dgm:prSet presAssocID="{13265C0D-72A2-40EA-B523-AF135466163F}" presName="parTx" presStyleLbl="alignNode1" presStyleIdx="1" presStyleCnt="5" custLinFactNeighborY="-5982">
        <dgm:presLayoutVars>
          <dgm:chMax val="0"/>
          <dgm:chPref val="0"/>
          <dgm:bulletEnabled val="1"/>
        </dgm:presLayoutVars>
      </dgm:prSet>
      <dgm:spPr/>
    </dgm:pt>
    <dgm:pt modelId="{0FC20303-19DF-4CA5-B7CF-CC3E9CA36A95}" type="pres">
      <dgm:prSet presAssocID="{13265C0D-72A2-40EA-B523-AF135466163F}" presName="desTx" presStyleLbl="alignAccFollowNode1" presStyleIdx="1" presStyleCnt="5" custLinFactNeighborY="-1318">
        <dgm:presLayoutVars>
          <dgm:bulletEnabled val="1"/>
        </dgm:presLayoutVars>
      </dgm:prSet>
      <dgm:spPr/>
    </dgm:pt>
    <dgm:pt modelId="{F7E6AFB3-BC4D-4F7C-A552-A474C0BE33E0}" type="pres">
      <dgm:prSet presAssocID="{E5019B73-87D0-40A9-A23C-9AFEF2802701}" presName="space" presStyleCnt="0"/>
      <dgm:spPr/>
    </dgm:pt>
    <dgm:pt modelId="{5B1B92C8-B2F3-41CE-B753-3D6D6B03DF6B}" type="pres">
      <dgm:prSet presAssocID="{1AE30CB0-A30D-417E-BDF3-18EA071776A3}" presName="composite" presStyleCnt="0"/>
      <dgm:spPr/>
    </dgm:pt>
    <dgm:pt modelId="{99B5784F-84C9-48EF-983F-3DAA353B60C6}" type="pres">
      <dgm:prSet presAssocID="{1AE30CB0-A30D-417E-BDF3-18EA071776A3}" presName="parTx" presStyleLbl="alignNode1" presStyleIdx="2" presStyleCnt="5" custLinFactNeighborY="-5982">
        <dgm:presLayoutVars>
          <dgm:chMax val="0"/>
          <dgm:chPref val="0"/>
          <dgm:bulletEnabled val="1"/>
        </dgm:presLayoutVars>
      </dgm:prSet>
      <dgm:spPr/>
    </dgm:pt>
    <dgm:pt modelId="{EE921294-5D2B-46D3-AB5F-9148F20B1345}" type="pres">
      <dgm:prSet presAssocID="{1AE30CB0-A30D-417E-BDF3-18EA071776A3}" presName="desTx" presStyleLbl="alignAccFollowNode1" presStyleIdx="2" presStyleCnt="5" custLinFactNeighborY="-1318">
        <dgm:presLayoutVars>
          <dgm:bulletEnabled val="1"/>
        </dgm:presLayoutVars>
      </dgm:prSet>
      <dgm:spPr/>
    </dgm:pt>
    <dgm:pt modelId="{B3629C0B-D35E-4F3F-B26C-6F66064003B5}" type="pres">
      <dgm:prSet presAssocID="{275BF5F1-B23A-42C6-95A3-FB08FB1B9409}" presName="space" presStyleCnt="0"/>
      <dgm:spPr/>
    </dgm:pt>
    <dgm:pt modelId="{AAB25D0C-F8AA-424C-9664-A80D0F51E09D}" type="pres">
      <dgm:prSet presAssocID="{AA63D5EE-C22F-478A-AAF6-3723F6CB42D3}" presName="composite" presStyleCnt="0"/>
      <dgm:spPr/>
    </dgm:pt>
    <dgm:pt modelId="{6539E3F3-A460-4D9E-A11D-AFD12FC0D585}" type="pres">
      <dgm:prSet presAssocID="{AA63D5EE-C22F-478A-AAF6-3723F6CB42D3}" presName="parTx" presStyleLbl="alignNode1" presStyleIdx="3" presStyleCnt="5" custLinFactNeighborY="-5982">
        <dgm:presLayoutVars>
          <dgm:chMax val="0"/>
          <dgm:chPref val="0"/>
          <dgm:bulletEnabled val="1"/>
        </dgm:presLayoutVars>
      </dgm:prSet>
      <dgm:spPr/>
    </dgm:pt>
    <dgm:pt modelId="{7EC11D0D-A0AD-4164-860A-C0AAEAA7A3DE}" type="pres">
      <dgm:prSet presAssocID="{AA63D5EE-C22F-478A-AAF6-3723F6CB42D3}" presName="desTx" presStyleLbl="alignAccFollowNode1" presStyleIdx="3" presStyleCnt="5" custLinFactNeighborY="-1318">
        <dgm:presLayoutVars>
          <dgm:bulletEnabled val="1"/>
        </dgm:presLayoutVars>
      </dgm:prSet>
      <dgm:spPr/>
    </dgm:pt>
    <dgm:pt modelId="{EEDCA3F3-A924-4C79-8DB2-9445103BA479}" type="pres">
      <dgm:prSet presAssocID="{541045F9-4C4C-48CF-AA71-E53092304CA7}" presName="space" presStyleCnt="0"/>
      <dgm:spPr/>
    </dgm:pt>
    <dgm:pt modelId="{44BD5B90-51A8-4DE3-B9C5-0BA74267F0F4}" type="pres">
      <dgm:prSet presAssocID="{1275F1EF-91D4-4A6B-A901-81463D226616}" presName="composite" presStyleCnt="0"/>
      <dgm:spPr/>
    </dgm:pt>
    <dgm:pt modelId="{D23E1843-1531-4800-B531-1F19C76BE883}" type="pres">
      <dgm:prSet presAssocID="{1275F1EF-91D4-4A6B-A901-81463D226616}" presName="parTx" presStyleLbl="alignNode1" presStyleIdx="4" presStyleCnt="5" custLinFactNeighborY="-5982">
        <dgm:presLayoutVars>
          <dgm:chMax val="0"/>
          <dgm:chPref val="0"/>
          <dgm:bulletEnabled val="1"/>
        </dgm:presLayoutVars>
      </dgm:prSet>
      <dgm:spPr/>
    </dgm:pt>
    <dgm:pt modelId="{42B6FAE2-088D-4DF3-AEDA-391E8C1003A5}" type="pres">
      <dgm:prSet presAssocID="{1275F1EF-91D4-4A6B-A901-81463D226616}" presName="desTx" presStyleLbl="alignAccFollowNode1" presStyleIdx="4" presStyleCnt="5" custLinFactNeighborY="-1318">
        <dgm:presLayoutVars>
          <dgm:bulletEnabled val="1"/>
        </dgm:presLayoutVars>
      </dgm:prSet>
      <dgm:spPr/>
    </dgm:pt>
  </dgm:ptLst>
  <dgm:cxnLst>
    <dgm:cxn modelId="{39C32620-71B8-4B93-BED8-CF8167E43D4E}" srcId="{C892D78C-4DDD-44A7-B187-CA916AA591D1}" destId="{D0DF6BF9-19F1-4DAD-9741-914A295BF130}" srcOrd="2" destOrd="0" parTransId="{1CF7B2D5-011B-4AD6-B03D-34BD152CB365}" sibTransId="{D8E3D059-0CCF-4257-8A50-0489CCE22355}"/>
    <dgm:cxn modelId="{E6159421-1AEA-4DAA-A3E0-B9A260DFCBED}" srcId="{8DEC9552-1BA3-4A2A-878B-39B82ED446B4}" destId="{1AE30CB0-A30D-417E-BDF3-18EA071776A3}" srcOrd="2" destOrd="0" parTransId="{39576BEA-ED66-4786-A893-08CA36099974}" sibTransId="{275BF5F1-B23A-42C6-95A3-FB08FB1B9409}"/>
    <dgm:cxn modelId="{6904C027-441B-4A19-A1B2-44758029D671}" type="presOf" srcId="{BFB86194-D85D-4A66-9ECB-C76F60195BBF}" destId="{42B6FAE2-088D-4DF3-AEDA-391E8C1003A5}" srcOrd="0" destOrd="2" presId="urn:microsoft.com/office/officeart/2005/8/layout/hList1"/>
    <dgm:cxn modelId="{5ABD7628-C966-4ABA-8ABD-260D5B6F553B}" srcId="{8DEC9552-1BA3-4A2A-878B-39B82ED446B4}" destId="{1275F1EF-91D4-4A6B-A901-81463D226616}" srcOrd="4" destOrd="0" parTransId="{460DAE9A-0E5B-4BF1-857B-BFB1E03E7021}" sibTransId="{48B1AC7D-2442-4FE3-8810-100FE2309257}"/>
    <dgm:cxn modelId="{094DB138-239D-4406-9350-E67404483CD0}" srcId="{C892D78C-4DDD-44A7-B187-CA916AA591D1}" destId="{29F6934D-8757-45F0-9417-B05E80FB6160}" srcOrd="1" destOrd="0" parTransId="{0B4BC1CE-96D2-41DA-9977-A16CD24BDD7A}" sibTransId="{DBDDEB16-2EE2-4F95-B1CB-06D429DDAAF3}"/>
    <dgm:cxn modelId="{8BC6CE3D-18A1-4CCE-8A8A-C525DD1281F3}" type="presOf" srcId="{11D76066-E883-4121-B8A7-D3462BF3D304}" destId="{EE921294-5D2B-46D3-AB5F-9148F20B1345}" srcOrd="0" destOrd="1" presId="urn:microsoft.com/office/officeart/2005/8/layout/hList1"/>
    <dgm:cxn modelId="{B1868461-8D05-46E7-A1BA-CF71266714AA}" type="presOf" srcId="{0A47FDE1-1C6F-4230-AEA0-0A3ED25E3F17}" destId="{EE921294-5D2B-46D3-AB5F-9148F20B1345}" srcOrd="0" destOrd="2" presId="urn:microsoft.com/office/officeart/2005/8/layout/hList1"/>
    <dgm:cxn modelId="{50C3FE46-9125-4354-85D8-5A25F7C49277}" srcId="{8DEC9552-1BA3-4A2A-878B-39B82ED446B4}" destId="{C892D78C-4DDD-44A7-B187-CA916AA591D1}" srcOrd="0" destOrd="0" parTransId="{1E95CEA0-3965-40E3-BD93-7F6CA7054E90}" sibTransId="{F093BE7E-C6C9-471F-9134-962E523A00B5}"/>
    <dgm:cxn modelId="{C5F68647-8F64-424B-BA0F-B724E220DC52}" type="presOf" srcId="{13265C0D-72A2-40EA-B523-AF135466163F}" destId="{FCE6A56A-F7C6-4EC9-9280-B5B2437B623C}" srcOrd="0" destOrd="0" presId="urn:microsoft.com/office/officeart/2005/8/layout/hList1"/>
    <dgm:cxn modelId="{DFFC6E68-0A79-4AEA-B8FF-7E862DB01E98}" type="presOf" srcId="{D0DF6BF9-19F1-4DAD-9741-914A295BF130}" destId="{4470786D-318D-48F8-8086-35C6A07D14EF}" srcOrd="0" destOrd="2" presId="urn:microsoft.com/office/officeart/2005/8/layout/hList1"/>
    <dgm:cxn modelId="{8AB28A69-89A7-4478-A219-27B8720F807C}" srcId="{1AE30CB0-A30D-417E-BDF3-18EA071776A3}" destId="{3AD6186C-ACE9-44DE-96DD-996446D1C1AC}" srcOrd="3" destOrd="0" parTransId="{E5DAC7F7-AEC2-487A-B50A-4365A978BE49}" sibTransId="{BA3DF751-FA07-413F-B4E0-AC0A3174BBDE}"/>
    <dgm:cxn modelId="{FA293C4A-2B35-4163-86EA-6BADDF068755}" type="presOf" srcId="{29F6934D-8757-45F0-9417-B05E80FB6160}" destId="{4470786D-318D-48F8-8086-35C6A07D14EF}" srcOrd="0" destOrd="1" presId="urn:microsoft.com/office/officeart/2005/8/layout/hList1"/>
    <dgm:cxn modelId="{6ACC0F4D-5A8C-470F-BA2C-777C9E2E1FA5}" type="presOf" srcId="{6F63B1C3-DD6E-4C95-A004-87370AD29698}" destId="{42B6FAE2-088D-4DF3-AEDA-391E8C1003A5}" srcOrd="0" destOrd="0" presId="urn:microsoft.com/office/officeart/2005/8/layout/hList1"/>
    <dgm:cxn modelId="{2B287E6E-DDD2-49F8-827F-7633E97065B3}" type="presOf" srcId="{C83AF13B-0C53-451B-B3CB-1219F2C524AB}" destId="{7EC11D0D-A0AD-4164-860A-C0AAEAA7A3DE}" srcOrd="0" destOrd="1" presId="urn:microsoft.com/office/officeart/2005/8/layout/hList1"/>
    <dgm:cxn modelId="{A5D94B6F-1426-4BEC-BD57-EBF4DAAAC16F}" srcId="{13265C0D-72A2-40EA-B523-AF135466163F}" destId="{5C2F7C14-608F-48D7-987E-8A67E6A3E894}" srcOrd="0" destOrd="0" parTransId="{A9562F9F-0846-4984-B751-5774B4C25F0E}" sibTransId="{32B2E9D7-3957-4D8D-ADE9-A34EF46BFEEC}"/>
    <dgm:cxn modelId="{C3E8C577-F0FB-4736-8990-FA06F3000914}" type="presOf" srcId="{9DE6FDFE-EB0D-4DF3-ACA0-6B0C87BAD683}" destId="{4470786D-318D-48F8-8086-35C6A07D14EF}" srcOrd="0" destOrd="0" presId="urn:microsoft.com/office/officeart/2005/8/layout/hList1"/>
    <dgm:cxn modelId="{55175D58-CE52-472F-83A1-0C0C13A090B8}" type="presOf" srcId="{798D52FC-45B4-422C-A0D2-1CA8DDDE9BF2}" destId="{EE921294-5D2B-46D3-AB5F-9148F20B1345}" srcOrd="0" destOrd="0" presId="urn:microsoft.com/office/officeart/2005/8/layout/hList1"/>
    <dgm:cxn modelId="{4ABF137F-D0D8-418E-B60F-FBF81B30B37C}" type="presOf" srcId="{5C2F7C14-608F-48D7-987E-8A67E6A3E894}" destId="{0FC20303-19DF-4CA5-B7CF-CC3E9CA36A95}" srcOrd="0" destOrd="0" presId="urn:microsoft.com/office/officeart/2005/8/layout/hList1"/>
    <dgm:cxn modelId="{CCA8D38B-CB4C-41B2-B5DB-6282DB9F3EC5}" srcId="{8DEC9552-1BA3-4A2A-878B-39B82ED446B4}" destId="{AA63D5EE-C22F-478A-AAF6-3723F6CB42D3}" srcOrd="3" destOrd="0" parTransId="{149CC303-243E-47F7-8202-F52478B735DB}" sibTransId="{541045F9-4C4C-48CF-AA71-E53092304CA7}"/>
    <dgm:cxn modelId="{415FD78E-F79C-41C7-B780-9F1D6EC096D8}" srcId="{AA63D5EE-C22F-478A-AAF6-3723F6CB42D3}" destId="{5DA60A1E-A8CA-44C1-A21F-9B2A880F8ED0}" srcOrd="0" destOrd="0" parTransId="{8C920340-35EF-45B8-914B-EC21E136FB3F}" sibTransId="{C50835A5-B5B6-40ED-8AE3-D8FB5A5A86C5}"/>
    <dgm:cxn modelId="{70D9F994-CC53-42ED-B32B-93473A83EA00}" srcId="{C892D78C-4DDD-44A7-B187-CA916AA591D1}" destId="{9DE6FDFE-EB0D-4DF3-ACA0-6B0C87BAD683}" srcOrd="0" destOrd="0" parTransId="{AB6D3277-1C81-4D9D-989B-2FAD8CA930B5}" sibTransId="{507434E1-FF10-4563-9B84-88E41DD98974}"/>
    <dgm:cxn modelId="{28912497-041A-478C-919E-3E103142EB79}" srcId="{1AE30CB0-A30D-417E-BDF3-18EA071776A3}" destId="{798D52FC-45B4-422C-A0D2-1CA8DDDE9BF2}" srcOrd="0" destOrd="0" parTransId="{11902290-6DE1-45D5-9B83-BAE108FAE2C4}" sibTransId="{E6B3D150-E419-429F-AEB3-1738AA5E8626}"/>
    <dgm:cxn modelId="{45C79A98-4C92-4DAB-8E1B-6E8295754D45}" srcId="{13265C0D-72A2-40EA-B523-AF135466163F}" destId="{9BEEB358-D752-4006-98A9-80D23F56CF66}" srcOrd="1" destOrd="0" parTransId="{C9085065-88B1-4C00-9B8F-8938951CB801}" sibTransId="{D31D20F6-76B5-4899-B048-5211D2F56DCF}"/>
    <dgm:cxn modelId="{A5B772A1-8B48-46B5-BEBC-1146874B70F5}" type="presOf" srcId="{8DEC9552-1BA3-4A2A-878B-39B82ED446B4}" destId="{13066591-B67E-4C15-B8E5-8A7B2EAD1A50}" srcOrd="0" destOrd="0" presId="urn:microsoft.com/office/officeart/2005/8/layout/hList1"/>
    <dgm:cxn modelId="{FA32CFA5-877D-4AA8-AAF4-AFF125DD8715}" srcId="{1275F1EF-91D4-4A6B-A901-81463D226616}" destId="{BFB86194-D85D-4A66-9ECB-C76F60195BBF}" srcOrd="2" destOrd="0" parTransId="{9C185899-9C3C-4905-9E81-F9E60D70DDC0}" sibTransId="{A6F193F7-9ED1-4BCC-94FA-C36E2CB98B00}"/>
    <dgm:cxn modelId="{113D13AB-B085-4B6D-8B49-F0A00115417D}" type="presOf" srcId="{C892D78C-4DDD-44A7-B187-CA916AA591D1}" destId="{5DD42FA0-66A0-47C9-9B6E-FCC7E51C85AF}" srcOrd="0" destOrd="0" presId="urn:microsoft.com/office/officeart/2005/8/layout/hList1"/>
    <dgm:cxn modelId="{DDB0BAB9-70AB-4B52-BE9F-A461F3D3553A}" srcId="{1AE30CB0-A30D-417E-BDF3-18EA071776A3}" destId="{11D76066-E883-4121-B8A7-D3462BF3D304}" srcOrd="1" destOrd="0" parTransId="{59B605D9-4EEA-4A25-886A-7692F241617D}" sibTransId="{1A4D2774-3444-448B-A653-67F2044E5327}"/>
    <dgm:cxn modelId="{444954BB-68E5-48A0-9DC9-3C799A7C2487}" type="presOf" srcId="{3AD6186C-ACE9-44DE-96DD-996446D1C1AC}" destId="{EE921294-5D2B-46D3-AB5F-9148F20B1345}" srcOrd="0" destOrd="3" presId="urn:microsoft.com/office/officeart/2005/8/layout/hList1"/>
    <dgm:cxn modelId="{F2C669C0-E34F-47CB-9ED2-3FFB7A97BBDE}" srcId="{1275F1EF-91D4-4A6B-A901-81463D226616}" destId="{6F63B1C3-DD6E-4C95-A004-87370AD29698}" srcOrd="0" destOrd="0" parTransId="{011431B2-EC65-422B-959D-FEA460FAF3FC}" sibTransId="{2B5B680A-3303-49DF-8701-ED34285209EA}"/>
    <dgm:cxn modelId="{407DC3C1-33BE-411B-B928-CA6CC3F4981B}" type="presOf" srcId="{1AE30CB0-A30D-417E-BDF3-18EA071776A3}" destId="{99B5784F-84C9-48EF-983F-3DAA353B60C6}" srcOrd="0" destOrd="0" presId="urn:microsoft.com/office/officeart/2005/8/layout/hList1"/>
    <dgm:cxn modelId="{448BE1C2-4067-4717-B5A7-8BCBAD32A54F}" srcId="{AA63D5EE-C22F-478A-AAF6-3723F6CB42D3}" destId="{C83AF13B-0C53-451B-B3CB-1219F2C524AB}" srcOrd="1" destOrd="0" parTransId="{B8FDE674-C386-4AE1-80ED-DCCDF8BB50C2}" sibTransId="{95F5722D-71A4-4502-990E-6DBC325938CE}"/>
    <dgm:cxn modelId="{B1DD7FCF-DCC9-48DE-BF9F-CD1E13022801}" type="presOf" srcId="{5D7C91CF-469E-4C0A-81A9-1054976D4F56}" destId="{42B6FAE2-088D-4DF3-AEDA-391E8C1003A5}" srcOrd="0" destOrd="3" presId="urn:microsoft.com/office/officeart/2005/8/layout/hList1"/>
    <dgm:cxn modelId="{752B9BDD-C396-4689-BDDB-374B77433DFF}" srcId="{1275F1EF-91D4-4A6B-A901-81463D226616}" destId="{5D7C91CF-469E-4C0A-81A9-1054976D4F56}" srcOrd="3" destOrd="0" parTransId="{37C3E35E-6D44-400C-A81E-344D0A3DD646}" sibTransId="{06121D1D-22E3-44C6-B770-5C67234E9DAE}"/>
    <dgm:cxn modelId="{98E9ADE0-7369-44D5-A568-0A921D9EF225}" type="presOf" srcId="{1275F1EF-91D4-4A6B-A901-81463D226616}" destId="{D23E1843-1531-4800-B531-1F19C76BE883}" srcOrd="0" destOrd="0" presId="urn:microsoft.com/office/officeart/2005/8/layout/hList1"/>
    <dgm:cxn modelId="{E7533EE2-8A6F-4FB4-A8DE-9E98B64CE068}" type="presOf" srcId="{9226E006-41BD-4DD2-B0A9-0C257C18ECB4}" destId="{42B6FAE2-088D-4DF3-AEDA-391E8C1003A5}" srcOrd="0" destOrd="1" presId="urn:microsoft.com/office/officeart/2005/8/layout/hList1"/>
    <dgm:cxn modelId="{114E82EC-677F-49BD-BD3F-2024BAB76CCA}" srcId="{8DEC9552-1BA3-4A2A-878B-39B82ED446B4}" destId="{13265C0D-72A2-40EA-B523-AF135466163F}" srcOrd="1" destOrd="0" parTransId="{DE44DB42-25C3-49A3-87C7-DBBE6DA92EAA}" sibTransId="{E5019B73-87D0-40A9-A23C-9AFEF2802701}"/>
    <dgm:cxn modelId="{534FD4F0-D33E-460A-916F-C9E21CF466A6}" srcId="{1275F1EF-91D4-4A6B-A901-81463D226616}" destId="{9226E006-41BD-4DD2-B0A9-0C257C18ECB4}" srcOrd="1" destOrd="0" parTransId="{B3120189-8ED4-4EF7-A758-1765B3FB0611}" sibTransId="{D90BC070-CFF9-4C57-A0E5-24971F9FED25}"/>
    <dgm:cxn modelId="{9F7394F8-734C-47DD-90CA-FD8F042A3BAD}" type="presOf" srcId="{AA63D5EE-C22F-478A-AAF6-3723F6CB42D3}" destId="{6539E3F3-A460-4D9E-A11D-AFD12FC0D585}" srcOrd="0" destOrd="0" presId="urn:microsoft.com/office/officeart/2005/8/layout/hList1"/>
    <dgm:cxn modelId="{54A0C2FC-9CB6-468C-B92A-5E0BB6154583}" type="presOf" srcId="{9BEEB358-D752-4006-98A9-80D23F56CF66}" destId="{0FC20303-19DF-4CA5-B7CF-CC3E9CA36A95}" srcOrd="0" destOrd="1" presId="urn:microsoft.com/office/officeart/2005/8/layout/hList1"/>
    <dgm:cxn modelId="{EDA842FD-197F-4BE9-BF77-856E2B25DC0D}" type="presOf" srcId="{5DA60A1E-A8CA-44C1-A21F-9B2A880F8ED0}" destId="{7EC11D0D-A0AD-4164-860A-C0AAEAA7A3DE}" srcOrd="0" destOrd="0" presId="urn:microsoft.com/office/officeart/2005/8/layout/hList1"/>
    <dgm:cxn modelId="{B9D28FFD-446A-4C27-9772-4A0071EFE787}" srcId="{1AE30CB0-A30D-417E-BDF3-18EA071776A3}" destId="{0A47FDE1-1C6F-4230-AEA0-0A3ED25E3F17}" srcOrd="2" destOrd="0" parTransId="{B913CE7E-FE36-42A2-B49D-C9B6D86E18E3}" sibTransId="{03C05D3A-9E8C-4D04-B20D-63D4DDE652BE}"/>
    <dgm:cxn modelId="{4830A03A-8474-497F-86A1-E72F7686AC4A}" type="presParOf" srcId="{13066591-B67E-4C15-B8E5-8A7B2EAD1A50}" destId="{FBEA77A1-9761-4383-8C90-4D8E24C93D46}" srcOrd="0" destOrd="0" presId="urn:microsoft.com/office/officeart/2005/8/layout/hList1"/>
    <dgm:cxn modelId="{1481CC88-0EFA-40E0-96E5-11D1CBB2751A}" type="presParOf" srcId="{FBEA77A1-9761-4383-8C90-4D8E24C93D46}" destId="{5DD42FA0-66A0-47C9-9B6E-FCC7E51C85AF}" srcOrd="0" destOrd="0" presId="urn:microsoft.com/office/officeart/2005/8/layout/hList1"/>
    <dgm:cxn modelId="{88341779-DBCC-45AD-86C0-D7575A58A044}" type="presParOf" srcId="{FBEA77A1-9761-4383-8C90-4D8E24C93D46}" destId="{4470786D-318D-48F8-8086-35C6A07D14EF}" srcOrd="1" destOrd="0" presId="urn:microsoft.com/office/officeart/2005/8/layout/hList1"/>
    <dgm:cxn modelId="{C1EDC9B6-A101-4F42-8B72-08F52B8680F9}" type="presParOf" srcId="{13066591-B67E-4C15-B8E5-8A7B2EAD1A50}" destId="{FB0E35A1-3779-46B0-BB54-2EE94FE0592E}" srcOrd="1" destOrd="0" presId="urn:microsoft.com/office/officeart/2005/8/layout/hList1"/>
    <dgm:cxn modelId="{FB1C7BF2-1CE2-4138-99E0-BDEE1BD6E250}" type="presParOf" srcId="{13066591-B67E-4C15-B8E5-8A7B2EAD1A50}" destId="{D2FB67A0-FE74-47A2-A75E-DC4590BDE89A}" srcOrd="2" destOrd="0" presId="urn:microsoft.com/office/officeart/2005/8/layout/hList1"/>
    <dgm:cxn modelId="{16A2934D-7AC7-4FDA-85D1-DA50F1F1C04D}" type="presParOf" srcId="{D2FB67A0-FE74-47A2-A75E-DC4590BDE89A}" destId="{FCE6A56A-F7C6-4EC9-9280-B5B2437B623C}" srcOrd="0" destOrd="0" presId="urn:microsoft.com/office/officeart/2005/8/layout/hList1"/>
    <dgm:cxn modelId="{7904D155-72E7-4A43-A19A-474E7296E3AF}" type="presParOf" srcId="{D2FB67A0-FE74-47A2-A75E-DC4590BDE89A}" destId="{0FC20303-19DF-4CA5-B7CF-CC3E9CA36A95}" srcOrd="1" destOrd="0" presId="urn:microsoft.com/office/officeart/2005/8/layout/hList1"/>
    <dgm:cxn modelId="{72945F03-5332-470A-8560-3620A2412EFA}" type="presParOf" srcId="{13066591-B67E-4C15-B8E5-8A7B2EAD1A50}" destId="{F7E6AFB3-BC4D-4F7C-A552-A474C0BE33E0}" srcOrd="3" destOrd="0" presId="urn:microsoft.com/office/officeart/2005/8/layout/hList1"/>
    <dgm:cxn modelId="{D55A43E6-83BB-434E-B479-033CC918AD38}" type="presParOf" srcId="{13066591-B67E-4C15-B8E5-8A7B2EAD1A50}" destId="{5B1B92C8-B2F3-41CE-B753-3D6D6B03DF6B}" srcOrd="4" destOrd="0" presId="urn:microsoft.com/office/officeart/2005/8/layout/hList1"/>
    <dgm:cxn modelId="{7F59D374-3363-4390-8E76-922C6CF4C685}" type="presParOf" srcId="{5B1B92C8-B2F3-41CE-B753-3D6D6B03DF6B}" destId="{99B5784F-84C9-48EF-983F-3DAA353B60C6}" srcOrd="0" destOrd="0" presId="urn:microsoft.com/office/officeart/2005/8/layout/hList1"/>
    <dgm:cxn modelId="{FCB2623C-5CA5-4CAF-943D-E83E5EC5869C}" type="presParOf" srcId="{5B1B92C8-B2F3-41CE-B753-3D6D6B03DF6B}" destId="{EE921294-5D2B-46D3-AB5F-9148F20B1345}" srcOrd="1" destOrd="0" presId="urn:microsoft.com/office/officeart/2005/8/layout/hList1"/>
    <dgm:cxn modelId="{D93B2443-5E42-472F-A53B-7B0DF0F51A51}" type="presParOf" srcId="{13066591-B67E-4C15-B8E5-8A7B2EAD1A50}" destId="{B3629C0B-D35E-4F3F-B26C-6F66064003B5}" srcOrd="5" destOrd="0" presId="urn:microsoft.com/office/officeart/2005/8/layout/hList1"/>
    <dgm:cxn modelId="{7BAAA916-4010-4BB0-AB08-E16A0EDB1040}" type="presParOf" srcId="{13066591-B67E-4C15-B8E5-8A7B2EAD1A50}" destId="{AAB25D0C-F8AA-424C-9664-A80D0F51E09D}" srcOrd="6" destOrd="0" presId="urn:microsoft.com/office/officeart/2005/8/layout/hList1"/>
    <dgm:cxn modelId="{1D2BAF5B-04C8-4EB3-A56D-08AB688489FB}" type="presParOf" srcId="{AAB25D0C-F8AA-424C-9664-A80D0F51E09D}" destId="{6539E3F3-A460-4D9E-A11D-AFD12FC0D585}" srcOrd="0" destOrd="0" presId="urn:microsoft.com/office/officeart/2005/8/layout/hList1"/>
    <dgm:cxn modelId="{D2AA6805-4C4C-4442-8418-A2EFFF973654}" type="presParOf" srcId="{AAB25D0C-F8AA-424C-9664-A80D0F51E09D}" destId="{7EC11D0D-A0AD-4164-860A-C0AAEAA7A3DE}" srcOrd="1" destOrd="0" presId="urn:microsoft.com/office/officeart/2005/8/layout/hList1"/>
    <dgm:cxn modelId="{59EAF6B7-D42B-40F0-AC7D-E0CD4E59D8C2}" type="presParOf" srcId="{13066591-B67E-4C15-B8E5-8A7B2EAD1A50}" destId="{EEDCA3F3-A924-4C79-8DB2-9445103BA479}" srcOrd="7" destOrd="0" presId="urn:microsoft.com/office/officeart/2005/8/layout/hList1"/>
    <dgm:cxn modelId="{2ED55982-1F1C-40DC-81AC-FF0AE982D8D1}" type="presParOf" srcId="{13066591-B67E-4C15-B8E5-8A7B2EAD1A50}" destId="{44BD5B90-51A8-4DE3-B9C5-0BA74267F0F4}" srcOrd="8" destOrd="0" presId="urn:microsoft.com/office/officeart/2005/8/layout/hList1"/>
    <dgm:cxn modelId="{F3F142C1-0E91-4483-BA4E-DB03284329F5}" type="presParOf" srcId="{44BD5B90-51A8-4DE3-B9C5-0BA74267F0F4}" destId="{D23E1843-1531-4800-B531-1F19C76BE883}" srcOrd="0" destOrd="0" presId="urn:microsoft.com/office/officeart/2005/8/layout/hList1"/>
    <dgm:cxn modelId="{E487C78D-236B-4BB9-82FE-F1BD47254ED6}" type="presParOf" srcId="{44BD5B90-51A8-4DE3-B9C5-0BA74267F0F4}" destId="{42B6FAE2-088D-4DF3-AEDA-391E8C1003A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5E8229-EBF9-4852-9549-26478D365895}">
      <dsp:nvSpPr>
        <dsp:cNvPr id="0" name=""/>
        <dsp:cNvSpPr/>
      </dsp:nvSpPr>
      <dsp:spPr>
        <a:xfrm>
          <a:off x="3555" y="134526"/>
          <a:ext cx="3466132" cy="137912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4000" kern="1200" dirty="0"/>
            <a:t>Retraite</a:t>
          </a:r>
          <a:endParaRPr lang="en-US" sz="4000" kern="1200" dirty="0"/>
        </a:p>
      </dsp:txBody>
      <dsp:txXfrm>
        <a:off x="3555" y="134526"/>
        <a:ext cx="3466132" cy="1379126"/>
      </dsp:txXfrm>
    </dsp:sp>
    <dsp:sp modelId="{A04EC47E-4C44-4D06-B7A4-5342259C332B}">
      <dsp:nvSpPr>
        <dsp:cNvPr id="0" name=""/>
        <dsp:cNvSpPr/>
      </dsp:nvSpPr>
      <dsp:spPr>
        <a:xfrm>
          <a:off x="3555" y="1513652"/>
          <a:ext cx="3466132" cy="331458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 err="1"/>
            <a:t>Retraite</a:t>
          </a:r>
          <a:r>
            <a:rPr lang="en-GB" sz="2400" kern="1200" noProof="0" dirty="0"/>
            <a:t> à </a:t>
          </a:r>
          <a:r>
            <a:rPr lang="en-GB" sz="2400" kern="1200" noProof="0" dirty="0" err="1"/>
            <a:t>l’âge</a:t>
          </a:r>
          <a:r>
            <a:rPr lang="en-GB" sz="2400" kern="1200" noProof="0" dirty="0"/>
            <a:t> applicable (65/67)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 err="1"/>
            <a:t>Paiement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dès</a:t>
          </a:r>
          <a:r>
            <a:rPr lang="en-GB" sz="2400" kern="1200" noProof="0" dirty="0"/>
            <a:t> le premier jour du </a:t>
          </a:r>
          <a:r>
            <a:rPr lang="en-GB" sz="2400" kern="1200" noProof="0" dirty="0" err="1"/>
            <a:t>mois</a:t>
          </a:r>
          <a:r>
            <a:rPr lang="en-GB" sz="2400" kern="1200" noProof="0" dirty="0"/>
            <a:t> qui suit </a:t>
          </a:r>
          <a:r>
            <a:rPr lang="en-GB" sz="2400" kern="1200" noProof="0" dirty="0" err="1"/>
            <a:t>vos</a:t>
          </a:r>
          <a:r>
            <a:rPr lang="en-GB" sz="2400" kern="1200" noProof="0" dirty="0"/>
            <a:t> 65/67 </a:t>
          </a:r>
          <a:r>
            <a:rPr lang="en-GB" sz="2400" kern="1200" noProof="0" dirty="0" err="1"/>
            <a:t>ans</a:t>
          </a:r>
          <a:endParaRPr lang="en-GB" sz="2400" kern="1200" noProof="0" dirty="0"/>
        </a:p>
      </dsp:txBody>
      <dsp:txXfrm>
        <a:off x="3555" y="1513652"/>
        <a:ext cx="3466132" cy="3314587"/>
      </dsp:txXfrm>
    </dsp:sp>
    <dsp:sp modelId="{84D80CD7-197C-466E-A38A-9927B23F7925}">
      <dsp:nvSpPr>
        <dsp:cNvPr id="0" name=""/>
        <dsp:cNvSpPr/>
      </dsp:nvSpPr>
      <dsp:spPr>
        <a:xfrm>
          <a:off x="3954946" y="134526"/>
          <a:ext cx="3466132" cy="1379126"/>
        </a:xfrm>
        <a:prstGeom prst="rect">
          <a:avLst/>
        </a:prstGeom>
        <a:solidFill>
          <a:schemeClr val="accent4">
            <a:hueOff val="1994599"/>
            <a:satOff val="19788"/>
            <a:lumOff val="-24216"/>
            <a:alphaOff val="0"/>
          </a:schemeClr>
        </a:solidFill>
        <a:ln w="12700" cap="flat" cmpd="sng" algn="ctr">
          <a:solidFill>
            <a:schemeClr val="accent4">
              <a:hueOff val="1994599"/>
              <a:satOff val="19788"/>
              <a:lumOff val="-242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noProof="0" dirty="0" err="1"/>
            <a:t>Retraite</a:t>
          </a:r>
          <a:r>
            <a:rPr lang="en-GB" sz="4000" kern="1200" noProof="0" dirty="0"/>
            <a:t> </a:t>
          </a:r>
          <a:r>
            <a:rPr lang="en-GB" sz="4000" kern="1200" noProof="0" dirty="0" err="1"/>
            <a:t>anticipée</a:t>
          </a:r>
          <a:endParaRPr lang="en-GB" sz="4000" kern="1200" noProof="0" dirty="0"/>
        </a:p>
      </dsp:txBody>
      <dsp:txXfrm>
        <a:off x="3954946" y="134526"/>
        <a:ext cx="3466132" cy="1379126"/>
      </dsp:txXfrm>
    </dsp:sp>
    <dsp:sp modelId="{F028EC18-59CE-4535-9978-47680AF9B639}">
      <dsp:nvSpPr>
        <dsp:cNvPr id="0" name=""/>
        <dsp:cNvSpPr/>
      </dsp:nvSpPr>
      <dsp:spPr>
        <a:xfrm>
          <a:off x="3954946" y="1513652"/>
          <a:ext cx="3466132" cy="3314587"/>
        </a:xfrm>
        <a:prstGeom prst="rect">
          <a:avLst/>
        </a:prstGeom>
        <a:solidFill>
          <a:schemeClr val="accent4">
            <a:tint val="40000"/>
            <a:alpha val="90000"/>
            <a:hueOff val="2093794"/>
            <a:satOff val="-560"/>
            <a:lumOff val="-498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93794"/>
              <a:satOff val="-560"/>
              <a:lumOff val="-49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400" kern="1200" noProof="0" dirty="0"/>
            <a:t>À tout moment à partir de 50/52 ans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Le </a:t>
          </a:r>
          <a:r>
            <a:rPr lang="en-GB" sz="2400" kern="1200" noProof="0" dirty="0" err="1"/>
            <a:t>montant</a:t>
          </a:r>
          <a:r>
            <a:rPr lang="en-GB" sz="2400" kern="1200" noProof="0" dirty="0"/>
            <a:t> de la pension de </a:t>
          </a:r>
          <a:r>
            <a:rPr lang="en-GB" sz="2400" kern="1200" noProof="0" dirty="0" err="1"/>
            <a:t>retraite</a:t>
          </a:r>
          <a:r>
            <a:rPr lang="en-GB" sz="2400" kern="1200" noProof="0" dirty="0"/>
            <a:t> </a:t>
          </a:r>
          <a:r>
            <a:rPr lang="en-GB" sz="2400" kern="1200" noProof="0" dirty="0" err="1"/>
            <a:t>est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réduit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selon</a:t>
          </a:r>
          <a:r>
            <a:rPr lang="en-GB" sz="2400" kern="1200" noProof="0" dirty="0"/>
            <a:t> </a:t>
          </a:r>
          <a:r>
            <a:rPr lang="en-GB" sz="2400" kern="1200" noProof="0" dirty="0" err="1"/>
            <a:t>l’âge</a:t>
          </a:r>
          <a:r>
            <a:rPr lang="en-GB" sz="2400" kern="1200" noProof="0" dirty="0"/>
            <a:t> et </a:t>
          </a:r>
          <a:r>
            <a:rPr lang="en-GB" sz="2400" kern="1200" noProof="0" dirty="0" err="1"/>
            <a:t>conformément</a:t>
          </a:r>
          <a:r>
            <a:rPr lang="en-GB" sz="2400" kern="1200" noProof="0" dirty="0"/>
            <a:t> aux </a:t>
          </a:r>
          <a:r>
            <a:rPr lang="en-GB" sz="2400" kern="1200" noProof="0" dirty="0" err="1"/>
            <a:t>facteurs</a:t>
          </a:r>
          <a:r>
            <a:rPr lang="en-GB" sz="2400" kern="1200" noProof="0" dirty="0"/>
            <a:t> </a:t>
          </a:r>
          <a:r>
            <a:rPr lang="en-GB" sz="2400" kern="1200" noProof="0" dirty="0" err="1"/>
            <a:t>mentionnés</a:t>
          </a:r>
          <a:r>
            <a:rPr lang="en-GB" sz="2400" kern="1200" noProof="0" dirty="0"/>
            <a:t> dans les </a:t>
          </a:r>
          <a:r>
            <a:rPr lang="en-GB" sz="2400" kern="1200" noProof="0" dirty="0" err="1"/>
            <a:t>Statuts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kern="1200" noProof="0" dirty="0"/>
        </a:p>
      </dsp:txBody>
      <dsp:txXfrm>
        <a:off x="3954946" y="1513652"/>
        <a:ext cx="3466132" cy="3314587"/>
      </dsp:txXfrm>
    </dsp:sp>
    <dsp:sp modelId="{03C11F54-3D21-411A-A56B-FA31575ADAD4}">
      <dsp:nvSpPr>
        <dsp:cNvPr id="0" name=""/>
        <dsp:cNvSpPr/>
      </dsp:nvSpPr>
      <dsp:spPr>
        <a:xfrm>
          <a:off x="7906337" y="134526"/>
          <a:ext cx="3466132" cy="1379126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noProof="0" dirty="0" err="1"/>
            <a:t>Retraite</a:t>
          </a:r>
          <a:r>
            <a:rPr lang="en-GB" sz="4000" kern="1200" noProof="0" dirty="0"/>
            <a:t> </a:t>
          </a:r>
          <a:r>
            <a:rPr lang="en-GB" sz="4000" kern="1200" noProof="0" dirty="0" err="1"/>
            <a:t>différée</a:t>
          </a:r>
          <a:endParaRPr lang="en-GB" sz="4000" kern="1200" noProof="0" dirty="0"/>
        </a:p>
      </dsp:txBody>
      <dsp:txXfrm>
        <a:off x="7906337" y="134526"/>
        <a:ext cx="3466132" cy="1379126"/>
      </dsp:txXfrm>
    </dsp:sp>
    <dsp:sp modelId="{7C549C5B-1CCC-4FB4-B134-CE9398BA2403}">
      <dsp:nvSpPr>
        <dsp:cNvPr id="0" name=""/>
        <dsp:cNvSpPr/>
      </dsp:nvSpPr>
      <dsp:spPr>
        <a:xfrm>
          <a:off x="7906337" y="1513652"/>
          <a:ext cx="3466132" cy="3314587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Fin de </a:t>
          </a:r>
          <a:r>
            <a:rPr lang="en-GB" sz="2400" kern="1200" noProof="0" dirty="0" err="1"/>
            <a:t>contrat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avant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l’âge</a:t>
          </a:r>
          <a:r>
            <a:rPr lang="en-GB" sz="2400" kern="1200" noProof="0" dirty="0"/>
            <a:t> de la </a:t>
          </a:r>
          <a:r>
            <a:rPr lang="en-GB" sz="2400" kern="1200" noProof="0" dirty="0" err="1"/>
            <a:t>retraite</a:t>
          </a:r>
          <a:r>
            <a:rPr lang="en-GB" sz="2400" kern="1200" noProof="0" dirty="0"/>
            <a:t> applicable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 err="1"/>
            <a:t>Paiement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différé</a:t>
          </a:r>
          <a:r>
            <a:rPr lang="en-GB" sz="2400" kern="1200" noProof="0" dirty="0"/>
            <a:t> </a:t>
          </a:r>
          <a:r>
            <a:rPr lang="en-GB" sz="2400" kern="1200" noProof="0" dirty="0" err="1"/>
            <a:t>jusqu’à</a:t>
          </a:r>
          <a:r>
            <a:rPr lang="en-GB" sz="2400" kern="1200" noProof="0" dirty="0"/>
            <a:t> </a:t>
          </a:r>
          <a:r>
            <a:rPr lang="en-GB" sz="2400" kern="1200" noProof="0" dirty="0" err="1"/>
            <a:t>l’âge</a:t>
          </a:r>
          <a:r>
            <a:rPr lang="en-GB" sz="2400" kern="1200" noProof="0" dirty="0"/>
            <a:t> de la </a:t>
          </a:r>
          <a:r>
            <a:rPr lang="en-GB" sz="2400" kern="1200" noProof="0" dirty="0" err="1"/>
            <a:t>retraite</a:t>
          </a:r>
          <a:r>
            <a:rPr lang="en-GB" sz="2400" kern="1200" noProof="0" dirty="0"/>
            <a:t> applicable </a:t>
          </a:r>
          <a:r>
            <a:rPr lang="en-GB" sz="2400" kern="1200" noProof="0" dirty="0" err="1"/>
            <a:t>ou</a:t>
          </a:r>
          <a:r>
            <a:rPr lang="en-GB" sz="2400" kern="1200" noProof="0" dirty="0"/>
            <a:t> à </a:t>
          </a:r>
          <a:r>
            <a:rPr lang="en-GB" sz="2400" kern="1200" noProof="0" dirty="0" err="1"/>
            <a:t>partir</a:t>
          </a:r>
          <a:r>
            <a:rPr lang="en-GB" sz="2400" kern="1200" noProof="0" dirty="0"/>
            <a:t> de 50/52 </a:t>
          </a:r>
          <a:r>
            <a:rPr lang="en-GB" sz="2400" kern="1200" noProof="0" dirty="0" err="1"/>
            <a:t>ans</a:t>
          </a:r>
          <a:endParaRPr lang="en-GB" sz="2400" kern="1200" noProof="0" dirty="0"/>
        </a:p>
      </dsp:txBody>
      <dsp:txXfrm>
        <a:off x="7906337" y="1513652"/>
        <a:ext cx="3466132" cy="33145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42FA0-66A0-47C9-9B6E-FCC7E51C85AF}">
      <dsp:nvSpPr>
        <dsp:cNvPr id="0" name=""/>
        <dsp:cNvSpPr/>
      </dsp:nvSpPr>
      <dsp:spPr>
        <a:xfrm>
          <a:off x="4818" y="41217"/>
          <a:ext cx="1846993" cy="7196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noProof="0" dirty="0"/>
            <a:t>Décompte des prestations mensuelles</a:t>
          </a:r>
          <a:endParaRPr lang="en-GB" sz="1500" kern="1200" noProof="0" dirty="0"/>
        </a:p>
      </dsp:txBody>
      <dsp:txXfrm>
        <a:off x="4818" y="41217"/>
        <a:ext cx="1846993" cy="719622"/>
      </dsp:txXfrm>
    </dsp:sp>
    <dsp:sp modelId="{4470786D-318D-48F8-8086-35C6A07D14EF}">
      <dsp:nvSpPr>
        <dsp:cNvPr id="0" name=""/>
        <dsp:cNvSpPr/>
      </dsp:nvSpPr>
      <dsp:spPr>
        <a:xfrm>
          <a:off x="4818" y="760817"/>
          <a:ext cx="1846993" cy="3267863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 noProof="0" dirty="0"/>
            <a:t>Envoyé annuellement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Pas de relevé </a:t>
          </a:r>
          <a:r>
            <a:rPr lang="en-GB" sz="1500" kern="1200" noProof="0" dirty="0" err="1"/>
            <a:t>mensuel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Mise à jour </a:t>
          </a:r>
          <a:r>
            <a:rPr lang="en-GB" sz="1500" kern="1200" noProof="0" dirty="0" err="1"/>
            <a:t>si</a:t>
          </a:r>
          <a:r>
            <a:rPr lang="en-GB" sz="1500" kern="1200" noProof="0" dirty="0"/>
            <a:t> modifications de la situation financière</a:t>
          </a:r>
        </a:p>
      </dsp:txBody>
      <dsp:txXfrm>
        <a:off x="4818" y="760817"/>
        <a:ext cx="1846993" cy="3267863"/>
      </dsp:txXfrm>
    </dsp:sp>
    <dsp:sp modelId="{FCE6A56A-F7C6-4EC9-9280-B5B2437B623C}">
      <dsp:nvSpPr>
        <dsp:cNvPr id="0" name=""/>
        <dsp:cNvSpPr/>
      </dsp:nvSpPr>
      <dsp:spPr>
        <a:xfrm>
          <a:off x="2110391" y="41217"/>
          <a:ext cx="1846993" cy="719622"/>
        </a:xfrm>
        <a:prstGeom prst="rect">
          <a:avLst/>
        </a:prstGeom>
        <a:solidFill>
          <a:schemeClr val="accent4">
            <a:hueOff val="997299"/>
            <a:satOff val="9894"/>
            <a:lumOff val="-12108"/>
            <a:alphaOff val="0"/>
          </a:schemeClr>
        </a:solidFill>
        <a:ln w="12700" cap="flat" cmpd="sng" algn="ctr">
          <a:solidFill>
            <a:schemeClr val="accent4">
              <a:hueOff val="997299"/>
              <a:satOff val="9894"/>
              <a:lumOff val="-121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Attestation pour la déclaration d’impôts</a:t>
          </a:r>
          <a:endParaRPr lang="en-US" sz="1500" kern="1200" dirty="0"/>
        </a:p>
      </dsp:txBody>
      <dsp:txXfrm>
        <a:off x="2110391" y="41217"/>
        <a:ext cx="1846993" cy="719622"/>
      </dsp:txXfrm>
    </dsp:sp>
    <dsp:sp modelId="{0FC20303-19DF-4CA5-B7CF-CC3E9CA36A95}">
      <dsp:nvSpPr>
        <dsp:cNvPr id="0" name=""/>
        <dsp:cNvSpPr/>
      </dsp:nvSpPr>
      <dsp:spPr>
        <a:xfrm>
          <a:off x="2110391" y="760817"/>
          <a:ext cx="1846993" cy="3267863"/>
        </a:xfrm>
        <a:prstGeom prst="rect">
          <a:avLst/>
        </a:prstGeom>
        <a:solidFill>
          <a:schemeClr val="accent4">
            <a:tint val="40000"/>
            <a:alpha val="90000"/>
            <a:hueOff val="1046897"/>
            <a:satOff val="-280"/>
            <a:lumOff val="-249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046897"/>
              <a:satOff val="-280"/>
              <a:lumOff val="-24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FR" sz="1500" kern="1200" dirty="0"/>
            <a:t>Les prestations sont versées sans exonération fiscale ni déduction d'impôt interne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500" kern="1200" dirty="0" err="1"/>
            <a:t>Assujetties</a:t>
          </a:r>
          <a:r>
            <a:rPr lang="en-GB" sz="1500" kern="1200" dirty="0"/>
            <a:t> aux </a:t>
          </a:r>
          <a:r>
            <a:rPr lang="en-GB" sz="1500" kern="1200" dirty="0" err="1"/>
            <a:t>règles</a:t>
          </a:r>
          <a:r>
            <a:rPr lang="en-GB" sz="1500" kern="1200" dirty="0"/>
            <a:t> </a:t>
          </a:r>
          <a:r>
            <a:rPr lang="en-GB" sz="1500" kern="1200" dirty="0" err="1"/>
            <a:t>fiscales</a:t>
          </a:r>
          <a:r>
            <a:rPr lang="en-GB" sz="1500" kern="1200" dirty="0"/>
            <a:t> </a:t>
          </a:r>
          <a:r>
            <a:rPr lang="en-GB" sz="1500" kern="1200" dirty="0" err="1"/>
            <a:t>en</a:t>
          </a:r>
          <a:r>
            <a:rPr lang="en-GB" sz="1500" kern="1200" dirty="0"/>
            <a:t> </a:t>
          </a:r>
          <a:r>
            <a:rPr lang="en-GB" sz="1500" kern="1200" dirty="0" err="1"/>
            <a:t>vigueur</a:t>
          </a:r>
          <a:r>
            <a:rPr lang="en-GB" sz="1500" kern="1200" dirty="0"/>
            <a:t> dans </a:t>
          </a:r>
          <a:r>
            <a:rPr lang="en-GB" sz="1500" kern="1200" dirty="0" err="1"/>
            <a:t>votre</a:t>
          </a:r>
          <a:r>
            <a:rPr lang="en-GB" sz="1500" kern="1200" dirty="0"/>
            <a:t> pays de </a:t>
          </a:r>
          <a:r>
            <a:rPr lang="en-GB" sz="1500" kern="1200" dirty="0" err="1"/>
            <a:t>résidence</a:t>
          </a:r>
          <a:endParaRPr lang="en-US" sz="1500" kern="1200" dirty="0"/>
        </a:p>
      </dsp:txBody>
      <dsp:txXfrm>
        <a:off x="2110391" y="760817"/>
        <a:ext cx="1846993" cy="3267863"/>
      </dsp:txXfrm>
    </dsp:sp>
    <dsp:sp modelId="{99B5784F-84C9-48EF-983F-3DAA353B60C6}">
      <dsp:nvSpPr>
        <dsp:cNvPr id="0" name=""/>
        <dsp:cNvSpPr/>
      </dsp:nvSpPr>
      <dsp:spPr>
        <a:xfrm>
          <a:off x="4215964" y="41217"/>
          <a:ext cx="1846993" cy="719622"/>
        </a:xfrm>
        <a:prstGeom prst="rect">
          <a:avLst/>
        </a:prstGeom>
        <a:solidFill>
          <a:schemeClr val="accent4">
            <a:hueOff val="1994599"/>
            <a:satOff val="19788"/>
            <a:lumOff val="-24216"/>
            <a:alphaOff val="0"/>
          </a:schemeClr>
        </a:solidFill>
        <a:ln w="12700" cap="flat" cmpd="sng" algn="ctr">
          <a:solidFill>
            <a:schemeClr val="accent4">
              <a:hueOff val="1994599"/>
              <a:satOff val="19788"/>
              <a:lumOff val="-242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Déclaration pour les enfants à charge</a:t>
          </a:r>
          <a:endParaRPr lang="en-US" sz="1500" kern="1200" dirty="0"/>
        </a:p>
      </dsp:txBody>
      <dsp:txXfrm>
        <a:off x="4215964" y="41217"/>
        <a:ext cx="1846993" cy="719622"/>
      </dsp:txXfrm>
    </dsp:sp>
    <dsp:sp modelId="{EE921294-5D2B-46D3-AB5F-9148F20B1345}">
      <dsp:nvSpPr>
        <dsp:cNvPr id="0" name=""/>
        <dsp:cNvSpPr/>
      </dsp:nvSpPr>
      <dsp:spPr>
        <a:xfrm>
          <a:off x="4215964" y="760817"/>
          <a:ext cx="1846993" cy="3267863"/>
        </a:xfrm>
        <a:prstGeom prst="rect">
          <a:avLst/>
        </a:prstGeom>
        <a:solidFill>
          <a:schemeClr val="accent4">
            <a:tint val="40000"/>
            <a:alpha val="90000"/>
            <a:hueOff val="2093794"/>
            <a:satOff val="-560"/>
            <a:lumOff val="-498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93794"/>
              <a:satOff val="-560"/>
              <a:lumOff val="-49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Afin de prolonger </a:t>
          </a:r>
          <a:r>
            <a:rPr lang="en-GB" sz="1500" kern="1200" noProof="0" dirty="0" err="1"/>
            <a:t>votre</a:t>
          </a:r>
          <a:r>
            <a:rPr lang="en-GB" sz="1500" kern="1200" noProof="0" dirty="0"/>
            <a:t> droit à </a:t>
          </a:r>
          <a:r>
            <a:rPr lang="en-GB" sz="1500" kern="1200" noProof="0" dirty="0" err="1"/>
            <a:t>l’allocation</a:t>
          </a:r>
          <a:r>
            <a:rPr lang="en-GB" sz="1500" kern="1200" noProof="0" dirty="0"/>
            <a:t> (</a:t>
          </a:r>
          <a:r>
            <a:rPr lang="en-GB" sz="1500" kern="1200" noProof="0" dirty="0" err="1"/>
            <a:t>si</a:t>
          </a:r>
          <a:r>
            <a:rPr lang="en-GB" sz="1500" kern="1200" noProof="0" dirty="0"/>
            <a:t> applicable)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 noProof="0" dirty="0"/>
            <a:t>«Déclaration de situation» à retourner en juillet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 err="1"/>
            <a:t>Certificat</a:t>
          </a:r>
          <a:r>
            <a:rPr lang="en-GB" sz="1500" kern="1200" noProof="0" dirty="0"/>
            <a:t> de </a:t>
          </a:r>
          <a:r>
            <a:rPr lang="en-GB" sz="1500" kern="1200" noProof="0" dirty="0" err="1"/>
            <a:t>scolarité</a:t>
          </a:r>
          <a:r>
            <a:rPr lang="en-GB" sz="1500" kern="1200" noProof="0" dirty="0"/>
            <a:t> à </a:t>
          </a:r>
          <a:r>
            <a:rPr lang="en-GB" sz="1500" kern="1200" noProof="0" dirty="0" err="1"/>
            <a:t>renvoyer</a:t>
          </a:r>
          <a:r>
            <a:rPr lang="en-GB" sz="1500" kern="1200" noProof="0" dirty="0"/>
            <a:t> </a:t>
          </a:r>
          <a:r>
            <a:rPr lang="en-GB" sz="1500" kern="1200" noProof="0" dirty="0" err="1"/>
            <a:t>en</a:t>
          </a:r>
          <a:r>
            <a:rPr lang="en-GB" sz="1500" kern="1200" noProof="0" dirty="0"/>
            <a:t> </a:t>
          </a:r>
          <a:r>
            <a:rPr lang="en-GB" sz="1500" kern="1200" noProof="0" dirty="0" err="1"/>
            <a:t>octobre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 noProof="0" dirty="0"/>
            <a:t>L’allocation sera suspendue en cas de non-retour des documents</a:t>
          </a:r>
          <a:endParaRPr lang="en-GB" sz="1500" kern="1200" noProof="0" dirty="0"/>
        </a:p>
      </dsp:txBody>
      <dsp:txXfrm>
        <a:off x="4215964" y="760817"/>
        <a:ext cx="1846993" cy="3267863"/>
      </dsp:txXfrm>
    </dsp:sp>
    <dsp:sp modelId="{6539E3F3-A460-4D9E-A11D-AFD12FC0D585}">
      <dsp:nvSpPr>
        <dsp:cNvPr id="0" name=""/>
        <dsp:cNvSpPr/>
      </dsp:nvSpPr>
      <dsp:spPr>
        <a:xfrm>
          <a:off x="6321537" y="41217"/>
          <a:ext cx="1846993" cy="719622"/>
        </a:xfrm>
        <a:prstGeom prst="rect">
          <a:avLst/>
        </a:prstGeom>
        <a:solidFill>
          <a:schemeClr val="accent4">
            <a:hueOff val="2991898"/>
            <a:satOff val="29683"/>
            <a:lumOff val="-36324"/>
            <a:alphaOff val="0"/>
          </a:schemeClr>
        </a:solidFill>
        <a:ln w="12700" cap="flat" cmpd="sng" algn="ctr">
          <a:solidFill>
            <a:schemeClr val="accent4">
              <a:hueOff val="2991898"/>
              <a:satOff val="29683"/>
              <a:lumOff val="-36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Ajustement annuel</a:t>
          </a:r>
          <a:endParaRPr lang="en-US" sz="1500" kern="1200" dirty="0"/>
        </a:p>
      </dsp:txBody>
      <dsp:txXfrm>
        <a:off x="6321537" y="41217"/>
        <a:ext cx="1846993" cy="719622"/>
      </dsp:txXfrm>
    </dsp:sp>
    <dsp:sp modelId="{7EC11D0D-A0AD-4164-860A-C0AAEAA7A3DE}">
      <dsp:nvSpPr>
        <dsp:cNvPr id="0" name=""/>
        <dsp:cNvSpPr/>
      </dsp:nvSpPr>
      <dsp:spPr>
        <a:xfrm>
          <a:off x="6321537" y="760817"/>
          <a:ext cx="1846993" cy="3267863"/>
        </a:xfrm>
        <a:prstGeom prst="rect">
          <a:avLst/>
        </a:prstGeom>
        <a:solidFill>
          <a:schemeClr val="accent4">
            <a:tint val="40000"/>
            <a:alpha val="90000"/>
            <a:hueOff val="3140690"/>
            <a:satOff val="-839"/>
            <a:lumOff val="-7475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3140690"/>
              <a:satOff val="-839"/>
              <a:lumOff val="-747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Information sur </a:t>
          </a:r>
          <a:r>
            <a:rPr lang="en-GB" sz="1500" kern="1200" noProof="0" dirty="0" err="1"/>
            <a:t>votre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ajustement</a:t>
          </a:r>
          <a:r>
            <a:rPr lang="en-GB" sz="1500" kern="1200" noProof="0" dirty="0"/>
            <a:t> </a:t>
          </a:r>
          <a:r>
            <a:rPr lang="en-GB" sz="1500" kern="1200" noProof="0" dirty="0" err="1"/>
            <a:t>annuel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 err="1"/>
            <a:t>Détails</a:t>
          </a:r>
          <a:r>
            <a:rPr lang="en-GB" sz="1500" kern="1200" noProof="0" dirty="0"/>
            <a:t> sur </a:t>
          </a:r>
          <a:r>
            <a:rPr lang="en-GB" sz="1500" kern="1200" noProof="0" dirty="0" err="1"/>
            <a:t>votre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compte</a:t>
          </a:r>
          <a:r>
            <a:rPr lang="en-GB" sz="1500" kern="1200" noProof="0" dirty="0"/>
            <a:t> de </a:t>
          </a:r>
          <a:r>
            <a:rPr lang="en-GB" sz="1500" kern="1200" noProof="0" dirty="0" err="1"/>
            <a:t>Perte</a:t>
          </a:r>
          <a:r>
            <a:rPr lang="en-GB" sz="1500" kern="1200" noProof="0" dirty="0"/>
            <a:t> de </a:t>
          </a:r>
          <a:r>
            <a:rPr lang="en-GB" sz="1500" kern="1200" noProof="0" dirty="0" err="1"/>
            <a:t>Pouvoir</a:t>
          </a:r>
          <a:r>
            <a:rPr lang="en-GB" sz="1500" kern="1200" noProof="0" dirty="0"/>
            <a:t> </a:t>
          </a:r>
          <a:r>
            <a:rPr lang="en-GB" sz="1500" kern="1200" noProof="0" dirty="0" err="1"/>
            <a:t>d’Achat</a:t>
          </a:r>
          <a:r>
            <a:rPr lang="en-GB" sz="1500" kern="1200" noProof="0" dirty="0"/>
            <a:t> (PPA) </a:t>
          </a:r>
        </a:p>
      </dsp:txBody>
      <dsp:txXfrm>
        <a:off x="6321537" y="760817"/>
        <a:ext cx="1846993" cy="3267863"/>
      </dsp:txXfrm>
    </dsp:sp>
    <dsp:sp modelId="{D23E1843-1531-4800-B531-1F19C76BE883}">
      <dsp:nvSpPr>
        <dsp:cNvPr id="0" name=""/>
        <dsp:cNvSpPr/>
      </dsp:nvSpPr>
      <dsp:spPr>
        <a:xfrm>
          <a:off x="8427110" y="41217"/>
          <a:ext cx="1846993" cy="719622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Certificat de vie</a:t>
          </a:r>
          <a:endParaRPr lang="en-US" sz="1500" kern="1200" dirty="0"/>
        </a:p>
      </dsp:txBody>
      <dsp:txXfrm>
        <a:off x="8427110" y="41217"/>
        <a:ext cx="1846993" cy="719622"/>
      </dsp:txXfrm>
    </dsp:sp>
    <dsp:sp modelId="{42B6FAE2-088D-4DF3-AEDA-391E8C1003A5}">
      <dsp:nvSpPr>
        <dsp:cNvPr id="0" name=""/>
        <dsp:cNvSpPr/>
      </dsp:nvSpPr>
      <dsp:spPr>
        <a:xfrm>
          <a:off x="8427110" y="760817"/>
          <a:ext cx="1846993" cy="3267863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Afin de confirmer </a:t>
          </a:r>
          <a:r>
            <a:rPr lang="en-GB" sz="1500" kern="1200" noProof="0" dirty="0" err="1"/>
            <a:t>votre</a:t>
          </a:r>
          <a:r>
            <a:rPr lang="en-GB" sz="1500" kern="1200" noProof="0" dirty="0"/>
            <a:t> droit à pension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À </a:t>
          </a:r>
          <a:r>
            <a:rPr lang="en-GB" sz="1500" kern="1200" noProof="0" dirty="0" err="1"/>
            <a:t>retourner</a:t>
          </a:r>
          <a:r>
            <a:rPr lang="en-GB" sz="1500" kern="1200" noProof="0" dirty="0"/>
            <a:t> </a:t>
          </a:r>
          <a:r>
            <a:rPr lang="en-GB" sz="1500" kern="1200" noProof="0" dirty="0" err="1"/>
            <a:t>avant</a:t>
          </a:r>
          <a:r>
            <a:rPr lang="en-GB" sz="1500" kern="1200" noProof="0" dirty="0"/>
            <a:t> le 28 </a:t>
          </a:r>
          <a:r>
            <a:rPr lang="en-GB" sz="1500" kern="1200" noProof="0" dirty="0" err="1"/>
            <a:t>février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CH" sz="1500" kern="1200" dirty="0"/>
            <a:t>En cas d’absence pendant cette période, merci de prendre contact avec le Service des prestations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CH" sz="1500" kern="1200" noProof="0" dirty="0"/>
            <a:t>Le paiement sera suspendu en cas de non-retour du formulaire</a:t>
          </a:r>
          <a:endParaRPr lang="en-GB" sz="1500" kern="1200" noProof="0" dirty="0"/>
        </a:p>
      </dsp:txBody>
      <dsp:txXfrm>
        <a:off x="8427110" y="760817"/>
        <a:ext cx="1846993" cy="32678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8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7"/>
            <a:ext cx="5335270" cy="3908614"/>
          </a:xfrm>
          <a:prstGeom prst="rect">
            <a:avLst/>
          </a:prstGeom>
        </p:spPr>
        <p:txBody>
          <a:bodyPr vert="horz" lIns="91126" tIns="45563" rIns="91126" bIns="4556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71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960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493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1153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995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3680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605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619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6307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4461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406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066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909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7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68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70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28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25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64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500" dirty="0"/>
              <a:t>CAISSE DE PENSIONS</a:t>
            </a:r>
            <a:br>
              <a:rPr lang="en-US" sz="4500" dirty="0"/>
            </a:br>
            <a:br>
              <a:rPr lang="en-US" sz="4500" dirty="0"/>
            </a:br>
            <a:r>
              <a:rPr lang="en-US" sz="4500" dirty="0" err="1"/>
              <a:t>Préparation</a:t>
            </a:r>
            <a:r>
              <a:rPr lang="en-US" sz="4500" dirty="0"/>
              <a:t> à la </a:t>
            </a:r>
            <a:r>
              <a:rPr lang="en-US" sz="4500" dirty="0" err="1"/>
              <a:t>retraite</a:t>
            </a:r>
            <a:endParaRPr lang="en-US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en-US" sz="1800" dirty="0"/>
          </a:p>
          <a:p>
            <a:r>
              <a:rPr lang="en-US" sz="1800" dirty="0"/>
              <a:t>Emilie CLERC – Service des </a:t>
            </a:r>
            <a:r>
              <a:rPr lang="en-US" sz="1800" dirty="0" err="1"/>
              <a:t>prestations</a:t>
            </a:r>
            <a:r>
              <a:rPr lang="en-US" sz="1800" dirty="0"/>
              <a:t>                                                                                       12 </a:t>
            </a:r>
            <a:r>
              <a:rPr lang="en-US" sz="1800" dirty="0" err="1"/>
              <a:t>octobre</a:t>
            </a:r>
            <a:r>
              <a:rPr lang="en-US" sz="1800" dirty="0"/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Changement de situation, que dois-je faire 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95300" y="2286000"/>
            <a:ext cx="10650346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CH" sz="3200" dirty="0"/>
              <a:t>Les bénéficiaires doivent informer le Service des prestations de tout changement dans leur situation personnelle (état civil, adresse, compte bancaire, etc.) dans les 30 jours suivants la survenance de celui-ci</a:t>
            </a:r>
          </a:p>
          <a:p>
            <a:pPr algn="just"/>
            <a:endParaRPr lang="fr-CH" sz="3200" dirty="0"/>
          </a:p>
          <a:p>
            <a:pPr algn="just"/>
            <a:endParaRPr lang="en-GB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80E7F9-F5CC-7976-2EF7-801ED7E48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4076646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Que faire en cas de décès </a:t>
            </a:r>
            <a:r>
              <a:rPr lang="fr-CH" dirty="0"/>
              <a:t>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200" y="1143000"/>
            <a:ext cx="11326811" cy="3477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513">
              <a:tabLst>
                <a:tab pos="1973263" algn="l"/>
              </a:tabLst>
            </a:pPr>
            <a:endParaRPr lang="fr-CH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/>
              <a:t>Le Service des prestations doit être informé dans les plus brefs délais</a:t>
            </a:r>
          </a:p>
          <a:p>
            <a:endParaRPr lang="fr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/>
              <a:t>Le Service vous indiquera les démarches à entreprendre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Des pensions de conjoint(s) survivant(s) et / ou d’orphelin(s) sont susceptibles d’être versées</a:t>
            </a:r>
            <a:endParaRPr lang="en-GB" sz="3200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1781745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Mon conjoint recevra-t-il une pension 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88937" y="1524000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19350" y="1524000"/>
            <a:ext cx="9364662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2000" b="0" dirty="0">
                <a:solidFill>
                  <a:schemeClr val="tx1"/>
                </a:solidFill>
              </a:rPr>
              <a:t>Pension de conjoint survivant</a:t>
            </a:r>
          </a:p>
          <a:p>
            <a:pPr marL="284400" indent="-28575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Si le mariage/partenariat dure depuis au moins 5 ans au moment du décès </a:t>
            </a:r>
          </a:p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Mariage avant la fin de contrat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398463" y="2971742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28876" y="2971742"/>
            <a:ext cx="9364662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b="0" dirty="0">
                <a:solidFill>
                  <a:schemeClr val="tx1"/>
                </a:solidFill>
              </a:rPr>
              <a:t>55 % de la pension de base du bénéficiaire décédé + une somme fixe de        564 CHF (sur la base du nombre d’années d’affiliation maximum)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88937" y="4419484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À savoir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19350" y="4419484"/>
            <a:ext cx="9364662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Pas de droit automatique si le mariage a eu lieu alors que vous êtes déjà bénéficiaire</a:t>
            </a:r>
            <a:endParaRPr lang="fr-CH" sz="20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L’acquisition du droit est possible</a:t>
            </a:r>
            <a:endParaRPr lang="fr-CH" sz="20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L’allocation de famille n’est pas due même en cas d’acquisition</a:t>
            </a:r>
            <a:endParaRPr lang="fr-CH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85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Qu’en est-il pour mon/mes ex-conjoint(s)?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874" y="4820517"/>
            <a:ext cx="9350399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dirty="0">
                <a:solidFill>
                  <a:schemeClr val="tx1"/>
                </a:solidFill>
              </a:rPr>
              <a:t>Le montant total des pensions de conjoint survivant ne peut dépasser les prestations versées au bénéficiaire décédé</a:t>
            </a:r>
            <a:endParaRPr lang="fr-CH" sz="2000" dirty="0">
              <a:solidFill>
                <a:schemeClr val="tx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737409A-6A63-588F-C921-E9F74C02A72E}"/>
              </a:ext>
            </a:extLst>
          </p:cNvPr>
          <p:cNvSpPr/>
          <p:nvPr/>
        </p:nvSpPr>
        <p:spPr>
          <a:xfrm>
            <a:off x="407988" y="1238059"/>
            <a:ext cx="2046969" cy="1970599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F5E8B07-6044-863F-FAC5-E3FF16CA86CD}"/>
              </a:ext>
            </a:extLst>
          </p:cNvPr>
          <p:cNvSpPr/>
          <p:nvPr/>
        </p:nvSpPr>
        <p:spPr>
          <a:xfrm>
            <a:off x="2438400" y="1238059"/>
            <a:ext cx="9350399" cy="1970599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tabLst>
                <a:tab pos="133350" algn="l"/>
              </a:tabLst>
            </a:pPr>
            <a:r>
              <a:rPr lang="en-AU" sz="2000" dirty="0">
                <a:solidFill>
                  <a:schemeClr val="tx1"/>
                </a:solidFill>
              </a:rPr>
              <a:t>Pension de conjoint </a:t>
            </a:r>
            <a:r>
              <a:rPr lang="en-AU" sz="2000" dirty="0" err="1">
                <a:solidFill>
                  <a:schemeClr val="tx1"/>
                </a:solidFill>
              </a:rPr>
              <a:t>survivant</a:t>
            </a:r>
            <a:endParaRPr lang="en-AU" sz="2000" dirty="0">
              <a:solidFill>
                <a:schemeClr val="tx1"/>
              </a:solidFill>
            </a:endParaRPr>
          </a:p>
          <a:p>
            <a:pPr marL="342000" indent="-342900" algn="just">
              <a:buFontTx/>
              <a:buChar char="-"/>
              <a:tabLst>
                <a:tab pos="133350" algn="l"/>
              </a:tabLst>
            </a:pPr>
            <a:r>
              <a:rPr lang="fr-FR" sz="2000" dirty="0">
                <a:solidFill>
                  <a:schemeClr val="tx1"/>
                </a:solidFill>
              </a:rPr>
              <a:t>Le mariage a duré au moins 10 ans </a:t>
            </a:r>
          </a:p>
          <a:p>
            <a:pPr marL="3420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 err="1">
                <a:solidFill>
                  <a:schemeClr val="tx1"/>
                </a:solidFill>
              </a:rPr>
              <a:t>L’ex</a:t>
            </a:r>
            <a:r>
              <a:rPr lang="en-AU" sz="2000" dirty="0">
                <a:solidFill>
                  <a:schemeClr val="tx1"/>
                </a:solidFill>
              </a:rPr>
              <a:t>-conjoint </a:t>
            </a:r>
            <a:r>
              <a:rPr lang="en-AU" sz="2000" dirty="0" err="1">
                <a:solidFill>
                  <a:schemeClr val="tx1"/>
                </a:solidFill>
              </a:rPr>
              <a:t>recevait</a:t>
            </a:r>
            <a:r>
              <a:rPr lang="en-AU" sz="2000" dirty="0">
                <a:solidFill>
                  <a:schemeClr val="tx1"/>
                </a:solidFill>
              </a:rPr>
              <a:t> </a:t>
            </a:r>
            <a:r>
              <a:rPr lang="en-AU" sz="2000" dirty="0" err="1">
                <a:solidFill>
                  <a:schemeClr val="tx1"/>
                </a:solidFill>
              </a:rPr>
              <a:t>une</a:t>
            </a:r>
            <a:r>
              <a:rPr lang="en-AU" sz="2000" dirty="0">
                <a:solidFill>
                  <a:schemeClr val="tx1"/>
                </a:solidFill>
              </a:rPr>
              <a:t> pension </a:t>
            </a:r>
            <a:r>
              <a:rPr lang="en-AU" sz="2000" dirty="0" err="1">
                <a:solidFill>
                  <a:schemeClr val="tx1"/>
                </a:solidFill>
              </a:rPr>
              <a:t>alimentaire</a:t>
            </a:r>
            <a:r>
              <a:rPr lang="en-AU" sz="2000" dirty="0">
                <a:solidFill>
                  <a:schemeClr val="tx1"/>
                </a:solidFill>
              </a:rPr>
              <a:t> du </a:t>
            </a:r>
            <a:r>
              <a:rPr lang="en-AU" sz="2000" dirty="0" err="1">
                <a:solidFill>
                  <a:schemeClr val="tx1"/>
                </a:solidFill>
              </a:rPr>
              <a:t>bénéficiaire</a:t>
            </a:r>
            <a:r>
              <a:rPr lang="en-AU" sz="2000" dirty="0">
                <a:solidFill>
                  <a:schemeClr val="tx1"/>
                </a:solidFill>
              </a:rPr>
              <a:t> </a:t>
            </a:r>
            <a:r>
              <a:rPr lang="en-AU" sz="2000" dirty="0" err="1">
                <a:solidFill>
                  <a:schemeClr val="tx1"/>
                </a:solidFill>
              </a:rPr>
              <a:t>décédé</a:t>
            </a:r>
            <a:endParaRPr lang="en-AU" sz="2000" b="0" dirty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 err="1">
                <a:solidFill>
                  <a:schemeClr val="tx1"/>
                </a:solidFill>
              </a:rPr>
              <a:t>L’ex</a:t>
            </a:r>
            <a:r>
              <a:rPr lang="en-AU" sz="2000" dirty="0">
                <a:solidFill>
                  <a:schemeClr val="tx1"/>
                </a:solidFill>
              </a:rPr>
              <a:t>-conjoint a au </a:t>
            </a:r>
            <a:r>
              <a:rPr lang="en-AU" sz="2000" dirty="0" err="1">
                <a:solidFill>
                  <a:schemeClr val="tx1"/>
                </a:solidFill>
              </a:rPr>
              <a:t>moins</a:t>
            </a:r>
            <a:r>
              <a:rPr lang="en-AU" sz="2000" dirty="0">
                <a:solidFill>
                  <a:schemeClr val="tx1"/>
                </a:solidFill>
              </a:rPr>
              <a:t> 45 </a:t>
            </a:r>
            <a:r>
              <a:rPr lang="en-AU" sz="2000" dirty="0" err="1">
                <a:solidFill>
                  <a:schemeClr val="tx1"/>
                </a:solidFill>
              </a:rPr>
              <a:t>ans</a:t>
            </a:r>
            <a:r>
              <a:rPr lang="en-AU" sz="2000" dirty="0">
                <a:solidFill>
                  <a:schemeClr val="tx1"/>
                </a:solidFill>
              </a:rPr>
              <a:t> à la date du </a:t>
            </a:r>
            <a:r>
              <a:rPr lang="en-AU" sz="2000" dirty="0" err="1">
                <a:solidFill>
                  <a:schemeClr val="tx1"/>
                </a:solidFill>
              </a:rPr>
              <a:t>décès</a:t>
            </a:r>
            <a:r>
              <a:rPr lang="en-AU" sz="2000" dirty="0">
                <a:solidFill>
                  <a:schemeClr val="tx1"/>
                </a:solidFill>
              </a:rPr>
              <a:t> du </a:t>
            </a:r>
            <a:r>
              <a:rPr lang="en-AU" sz="2000" dirty="0" err="1">
                <a:solidFill>
                  <a:schemeClr val="tx1"/>
                </a:solidFill>
              </a:rPr>
              <a:t>bénéficiaire</a:t>
            </a:r>
            <a:r>
              <a:rPr lang="en-AU" sz="2000" dirty="0">
                <a:solidFill>
                  <a:schemeClr val="tx1"/>
                </a:solidFill>
              </a:rPr>
              <a:t> </a:t>
            </a:r>
            <a:endParaRPr lang="en-AU" sz="2000" b="0" dirty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 err="1">
                <a:solidFill>
                  <a:schemeClr val="tx1"/>
                </a:solidFill>
              </a:rPr>
              <a:t>L’ex</a:t>
            </a:r>
            <a:r>
              <a:rPr lang="en-AU" sz="2000" dirty="0">
                <a:solidFill>
                  <a:schemeClr val="tx1"/>
                </a:solidFill>
              </a:rPr>
              <a:t>-conjoint </a:t>
            </a:r>
            <a:r>
              <a:rPr lang="en-AU" sz="2000" dirty="0" err="1">
                <a:solidFill>
                  <a:schemeClr val="tx1"/>
                </a:solidFill>
              </a:rPr>
              <a:t>n’est</a:t>
            </a:r>
            <a:r>
              <a:rPr lang="en-AU" sz="2000" dirty="0">
                <a:solidFill>
                  <a:schemeClr val="tx1"/>
                </a:solidFill>
              </a:rPr>
              <a:t> pas </a:t>
            </a:r>
            <a:r>
              <a:rPr lang="en-AU" sz="2000" dirty="0" err="1">
                <a:solidFill>
                  <a:schemeClr val="tx1"/>
                </a:solidFill>
              </a:rPr>
              <a:t>remarié</a:t>
            </a:r>
            <a:endParaRPr lang="fr-CH" sz="1800" b="1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3238F2F-C087-94F3-D4A8-59415D3BD43A}"/>
              </a:ext>
            </a:extLst>
          </p:cNvPr>
          <p:cNvSpPr/>
          <p:nvPr/>
        </p:nvSpPr>
        <p:spPr>
          <a:xfrm>
            <a:off x="417514" y="337271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1B75B5C-B183-E2D2-3D08-8E61F397F5DA}"/>
              </a:ext>
            </a:extLst>
          </p:cNvPr>
          <p:cNvSpPr/>
          <p:nvPr/>
        </p:nvSpPr>
        <p:spPr>
          <a:xfrm>
            <a:off x="2447926" y="3372717"/>
            <a:ext cx="9350399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Pension alimentaire due</a:t>
            </a:r>
            <a:endParaRPr lang="fr-CH" sz="2000" b="0" dirty="0">
              <a:solidFill>
                <a:schemeClr val="tx1"/>
              </a:solidFill>
            </a:endParaRPr>
          </a:p>
          <a:p>
            <a:pPr algn="just"/>
            <a:r>
              <a:rPr lang="fr-CH" sz="2000" b="0" dirty="0">
                <a:solidFill>
                  <a:schemeClr val="tx1"/>
                </a:solidFill>
              </a:rPr>
              <a:t>ou</a:t>
            </a:r>
          </a:p>
          <a:p>
            <a:pPr marL="342900" indent="-34290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Pension alimentaire payée par le bénéficiaire au moment du décès, si moins élevée</a:t>
            </a:r>
            <a:endParaRPr lang="fr-CH" sz="2000" b="0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37EB369-945A-CE92-37CC-38EC961A95AF}"/>
              </a:ext>
            </a:extLst>
          </p:cNvPr>
          <p:cNvSpPr/>
          <p:nvPr/>
        </p:nvSpPr>
        <p:spPr>
          <a:xfrm>
            <a:off x="407988" y="482051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À savoir</a:t>
            </a:r>
          </a:p>
        </p:txBody>
      </p:sp>
    </p:spTree>
    <p:extLst>
      <p:ext uri="{BB962C8B-B14F-4D97-AF65-F5344CB8AC3E}">
        <p14:creationId xmlns:p14="http://schemas.microsoft.com/office/powerpoint/2010/main" val="2288399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Et mes enfants 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407988" y="1371600"/>
            <a:ext cx="2046969" cy="167534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38400" y="1371600"/>
            <a:ext cx="9350399" cy="167534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53100"/>
            <a:r>
              <a:rPr lang="fr-CH" sz="2000" b="0" dirty="0">
                <a:solidFill>
                  <a:schemeClr val="tx1"/>
                </a:solidFill>
              </a:rPr>
              <a:t>Pension d’orphelin</a:t>
            </a: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Payée à un </a:t>
            </a:r>
            <a:r>
              <a:rPr lang="fr-FR" sz="2000" b="0" dirty="0">
                <a:solidFill>
                  <a:schemeClr val="tx1"/>
                </a:solidFill>
              </a:rPr>
              <a:t>"enfant à charge" reconnu par le CERN avant la fin du contrat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Jusqu’à 20 ans si l’enfant est célibataire et sans emploi à </a:t>
            </a:r>
            <a:r>
              <a:rPr lang="fr-CH" sz="2000" dirty="0">
                <a:solidFill>
                  <a:schemeClr val="tx1"/>
                </a:solidFill>
              </a:rPr>
              <a:t>plein temps</a:t>
            </a:r>
            <a:endParaRPr lang="fr-CH" sz="2000" b="0" dirty="0">
              <a:solidFill>
                <a:schemeClr val="tx1"/>
              </a:solidFill>
            </a:endParaRP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Entre 20 et 25 ans s’il est étudiant à plein temps ou en apprentissage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17514" y="3124142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47926" y="3124142"/>
            <a:ext cx="9350399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Pourcentage du dernier salaire de référence indexé du bénéficiaire décédé </a:t>
            </a:r>
            <a:r>
              <a:rPr lang="fr-CH" sz="2000" b="0" dirty="0">
                <a:solidFill>
                  <a:schemeClr val="tx1"/>
                </a:solidFill>
              </a:rPr>
              <a:t>: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24% pour 1 orphelin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34% pour 2 orphelins, etc.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407988" y="4495684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À savoir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38400" y="4495684"/>
            <a:ext cx="9350399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b="0" dirty="0">
                <a:solidFill>
                  <a:schemeClr val="tx1"/>
                </a:solidFill>
              </a:rPr>
              <a:t>Les enfants nés après la fin du contrat n’ont pas de droit à la pension </a:t>
            </a:r>
            <a:r>
              <a:rPr lang="fr-CH" sz="2000" dirty="0">
                <a:solidFill>
                  <a:schemeClr val="tx1"/>
                </a:solidFill>
              </a:rPr>
              <a:t>d’orphelin</a:t>
            </a:r>
            <a:endParaRPr lang="fr-CH" sz="2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366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479213" cy="1065742"/>
          </a:xfrm>
        </p:spPr>
        <p:txBody>
          <a:bodyPr/>
          <a:lstStyle/>
          <a:p>
            <a:r>
              <a:rPr lang="en-GB" sz="3600" b="1" dirty="0" err="1"/>
              <a:t>Mes</a:t>
            </a:r>
            <a:r>
              <a:rPr lang="en-GB" sz="3600" b="1" dirty="0"/>
              <a:t> </a:t>
            </a:r>
            <a:r>
              <a:rPr lang="en-GB" sz="3600" b="1" dirty="0" err="1"/>
              <a:t>prestations</a:t>
            </a:r>
            <a:r>
              <a:rPr lang="en-GB" sz="3600" b="1" dirty="0"/>
              <a:t> </a:t>
            </a:r>
            <a:r>
              <a:rPr lang="en-GB" sz="3600" b="1" dirty="0" err="1"/>
              <a:t>sont-elles</a:t>
            </a:r>
            <a:r>
              <a:rPr lang="en-GB" sz="3600" b="1" dirty="0"/>
              <a:t> </a:t>
            </a:r>
            <a:r>
              <a:rPr lang="en-GB" sz="3600" b="1" dirty="0" err="1"/>
              <a:t>soumises</a:t>
            </a:r>
            <a:r>
              <a:rPr lang="en-GB" sz="3600" b="1" dirty="0"/>
              <a:t> à </a:t>
            </a:r>
            <a:r>
              <a:rPr lang="en-GB" sz="3600" b="1" dirty="0" err="1"/>
              <a:t>l’indexation</a:t>
            </a:r>
            <a:r>
              <a:rPr lang="en-GB" sz="3600" b="1" dirty="0"/>
              <a:t> 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618428" y="2679301"/>
            <a:ext cx="1065034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just">
              <a:buNone/>
            </a:pPr>
            <a:endParaRPr lang="fr-CH" sz="2600" dirty="0"/>
          </a:p>
          <a:p>
            <a:pPr marL="0" indent="0" algn="just">
              <a:buNone/>
            </a:pPr>
            <a:endParaRPr lang="fr-CH" sz="2600" dirty="0"/>
          </a:p>
          <a:p>
            <a:pPr marL="0" indent="0" algn="just">
              <a:buNone/>
            </a:pPr>
            <a:endParaRPr lang="fr-CH" sz="2600" dirty="0"/>
          </a:p>
          <a:p>
            <a:pPr algn="just"/>
            <a:endParaRPr lang="en-GB" sz="2600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ED0B39E-D481-5E4F-8185-C8737E677F3A}"/>
              </a:ext>
            </a:extLst>
          </p:cNvPr>
          <p:cNvSpPr/>
          <p:nvPr/>
        </p:nvSpPr>
        <p:spPr>
          <a:xfrm>
            <a:off x="463992" y="1066800"/>
            <a:ext cx="7384608" cy="895515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>
              <a:buNone/>
            </a:pPr>
            <a:r>
              <a:rPr lang="en-GB" sz="1800" dirty="0">
                <a:solidFill>
                  <a:schemeClr val="accent1"/>
                </a:solidFill>
              </a:rPr>
              <a:t>Les </a:t>
            </a:r>
            <a:r>
              <a:rPr lang="en-GB" sz="1800" dirty="0" err="1">
                <a:solidFill>
                  <a:schemeClr val="accent1"/>
                </a:solidFill>
              </a:rPr>
              <a:t>prestations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sont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ajustées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annuellement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conformément</a:t>
            </a:r>
            <a:r>
              <a:rPr lang="en-GB" sz="1800" dirty="0">
                <a:solidFill>
                  <a:schemeClr val="accent1"/>
                </a:solidFill>
              </a:rPr>
              <a:t> à la </a:t>
            </a:r>
            <a:r>
              <a:rPr lang="en-GB" sz="1800" dirty="0" err="1">
                <a:solidFill>
                  <a:schemeClr val="accent1"/>
                </a:solidFill>
              </a:rPr>
              <a:t>méthode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définie</a:t>
            </a:r>
            <a:r>
              <a:rPr lang="en-GB" sz="1800" dirty="0">
                <a:solidFill>
                  <a:schemeClr val="accent1"/>
                </a:solidFill>
              </a:rPr>
              <a:t> dans les </a:t>
            </a:r>
            <a:r>
              <a:rPr lang="en-GB" sz="1800" dirty="0" err="1">
                <a:solidFill>
                  <a:schemeClr val="accent1"/>
                </a:solidFill>
              </a:rPr>
              <a:t>Statuts</a:t>
            </a:r>
            <a:r>
              <a:rPr lang="en-GB" sz="1800" dirty="0">
                <a:solidFill>
                  <a:schemeClr val="accent1"/>
                </a:solidFill>
              </a:rPr>
              <a:t> et </a:t>
            </a:r>
            <a:r>
              <a:rPr lang="en-GB" sz="1800" dirty="0" err="1">
                <a:solidFill>
                  <a:schemeClr val="accent1"/>
                </a:solidFill>
              </a:rPr>
              <a:t>Règlements</a:t>
            </a:r>
            <a:r>
              <a:rPr lang="en-GB" dirty="0">
                <a:solidFill>
                  <a:schemeClr val="accent1"/>
                </a:solidFill>
              </a:rPr>
              <a:t> et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selon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votre</a:t>
            </a:r>
            <a:r>
              <a:rPr lang="en-GB" sz="1800" dirty="0">
                <a:solidFill>
                  <a:schemeClr val="accent1"/>
                </a:solidFill>
              </a:rPr>
              <a:t> date de fin de service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D214402-631D-1CAB-392C-248B1E957DA2}"/>
              </a:ext>
            </a:extLst>
          </p:cNvPr>
          <p:cNvSpPr/>
          <p:nvPr/>
        </p:nvSpPr>
        <p:spPr>
          <a:xfrm>
            <a:off x="463992" y="2139102"/>
            <a:ext cx="7384608" cy="675779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>
              <a:buNone/>
            </a:pPr>
            <a:r>
              <a:rPr lang="fr-FR" sz="1800" dirty="0">
                <a:solidFill>
                  <a:schemeClr val="accent1"/>
                </a:solidFill>
              </a:rPr>
              <a:t>Il existe un mécanisme de sous-indexation en lien avec le taux de couverture de la Caisse</a:t>
            </a:r>
            <a:endParaRPr lang="en-GB" sz="1800" dirty="0">
              <a:solidFill>
                <a:schemeClr val="accent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43C5975-EBF5-2071-B65E-03B35BFAEC5D}"/>
              </a:ext>
            </a:extLst>
          </p:cNvPr>
          <p:cNvSpPr/>
          <p:nvPr/>
        </p:nvSpPr>
        <p:spPr>
          <a:xfrm>
            <a:off x="2057400" y="3418086"/>
            <a:ext cx="2819400" cy="233085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Vous</a:t>
            </a:r>
            <a:r>
              <a:rPr lang="en-GB" dirty="0"/>
              <a:t> </a:t>
            </a:r>
            <a:r>
              <a:rPr lang="en-GB" dirty="0" err="1"/>
              <a:t>recevrez</a:t>
            </a:r>
            <a:r>
              <a:rPr lang="en-GB" dirty="0"/>
              <a:t>, </a:t>
            </a:r>
            <a:r>
              <a:rPr lang="en-GB" dirty="0" err="1"/>
              <a:t>chaque</a:t>
            </a:r>
            <a:r>
              <a:rPr lang="en-GB" dirty="0"/>
              <a:t> </a:t>
            </a:r>
            <a:r>
              <a:rPr lang="en-GB" dirty="0" err="1"/>
              <a:t>année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décembre</a:t>
            </a:r>
            <a:r>
              <a:rPr lang="en-GB" dirty="0"/>
              <a:t>, </a:t>
            </a:r>
            <a:r>
              <a:rPr lang="en-GB" dirty="0" err="1"/>
              <a:t>une</a:t>
            </a:r>
            <a:r>
              <a:rPr lang="en-GB" dirty="0"/>
              <a:t> information </a:t>
            </a:r>
            <a:r>
              <a:rPr lang="en-GB" dirty="0" err="1"/>
              <a:t>concernant</a:t>
            </a:r>
            <a:r>
              <a:rPr lang="en-GB" dirty="0"/>
              <a:t> </a:t>
            </a:r>
            <a:r>
              <a:rPr lang="en-GB" dirty="0" err="1"/>
              <a:t>votre</a:t>
            </a:r>
            <a:r>
              <a:rPr lang="en-GB" dirty="0"/>
              <a:t> </a:t>
            </a:r>
            <a:r>
              <a:rPr lang="en-GB" dirty="0" err="1"/>
              <a:t>ajustement</a:t>
            </a:r>
            <a:r>
              <a:rPr lang="en-GB" dirty="0"/>
              <a:t> </a:t>
            </a:r>
            <a:r>
              <a:rPr lang="en-GB" dirty="0" err="1"/>
              <a:t>annuel</a:t>
            </a:r>
            <a:r>
              <a:rPr lang="en-GB" dirty="0"/>
              <a:t> et comment il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calculé</a:t>
            </a:r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B790D2B-5920-CC6D-54C9-05B75A9B1681}"/>
              </a:ext>
            </a:extLst>
          </p:cNvPr>
          <p:cNvSpPr/>
          <p:nvPr/>
        </p:nvSpPr>
        <p:spPr>
          <a:xfrm>
            <a:off x="5486401" y="2971800"/>
            <a:ext cx="6302400" cy="4994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Comment </a:t>
            </a:r>
            <a:r>
              <a:rPr lang="en-GB" dirty="0" err="1"/>
              <a:t>l’ajustement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-il </a:t>
            </a:r>
            <a:r>
              <a:rPr lang="en-GB" dirty="0" err="1"/>
              <a:t>calculé</a:t>
            </a:r>
            <a:r>
              <a:rPr lang="en-GB" dirty="0"/>
              <a:t>?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5496425" y="3581400"/>
            <a:ext cx="2046969" cy="57671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 </a:t>
            </a:r>
            <a:r>
              <a:rPr lang="en-GB" dirty="0" err="1"/>
              <a:t>l’IVC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positif</a:t>
            </a:r>
            <a:endParaRPr lang="en-GB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2576509-9C52-3CDA-15E6-6588EC2BB8C5}"/>
              </a:ext>
            </a:extLst>
          </p:cNvPr>
          <p:cNvSpPr/>
          <p:nvPr/>
        </p:nvSpPr>
        <p:spPr>
          <a:xfrm>
            <a:off x="5496425" y="4295156"/>
            <a:ext cx="2046969" cy="57671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 </a:t>
            </a:r>
            <a:r>
              <a:rPr lang="en-GB" dirty="0" err="1"/>
              <a:t>l’IVC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zéro</a:t>
            </a:r>
            <a:endParaRPr lang="en-GB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67655F-C970-EE05-0377-BBE46EDD183F}"/>
              </a:ext>
            </a:extLst>
          </p:cNvPr>
          <p:cNvSpPr/>
          <p:nvPr/>
        </p:nvSpPr>
        <p:spPr>
          <a:xfrm>
            <a:off x="5496425" y="4985886"/>
            <a:ext cx="2046969" cy="57671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 </a:t>
            </a:r>
            <a:r>
              <a:rPr lang="en-GB" dirty="0" err="1"/>
              <a:t>l’IVC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négatif</a:t>
            </a:r>
            <a:endParaRPr lang="en-GB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7546586" y="3581400"/>
            <a:ext cx="4236749" cy="57671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IVC * </a:t>
            </a:r>
            <a:r>
              <a:rPr lang="en-GB" dirty="0" err="1"/>
              <a:t>taux</a:t>
            </a:r>
            <a:r>
              <a:rPr lang="en-GB" dirty="0"/>
              <a:t> de couverture</a:t>
            </a:r>
          </a:p>
          <a:p>
            <a:pPr algn="ctr"/>
            <a:r>
              <a:rPr lang="en-GB" sz="1400" dirty="0"/>
              <a:t>(</a:t>
            </a:r>
            <a:r>
              <a:rPr lang="fr-CH" sz="1400" dirty="0"/>
              <a:t>dans la limite du paramètre d’inflation actuariel)</a:t>
            </a:r>
            <a:endParaRPr lang="en-GB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4F0AD78-F7D3-2940-A385-8752B19EFCB4}"/>
              </a:ext>
            </a:extLst>
          </p:cNvPr>
          <p:cNvSpPr/>
          <p:nvPr/>
        </p:nvSpPr>
        <p:spPr>
          <a:xfrm>
            <a:off x="7546586" y="4300086"/>
            <a:ext cx="4236749" cy="57671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Pas </a:t>
            </a:r>
            <a:r>
              <a:rPr lang="en-GB" dirty="0" err="1"/>
              <a:t>d’ajustement</a:t>
            </a:r>
            <a:endParaRPr lang="en-GB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75AEBAA-3C6D-C973-CE91-CC07A038DF95}"/>
              </a:ext>
            </a:extLst>
          </p:cNvPr>
          <p:cNvSpPr/>
          <p:nvPr/>
        </p:nvSpPr>
        <p:spPr>
          <a:xfrm>
            <a:off x="7546586" y="4985885"/>
            <a:ext cx="4236749" cy="57671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Pas </a:t>
            </a:r>
            <a:r>
              <a:rPr lang="en-GB" dirty="0" err="1"/>
              <a:t>d’ajustement</a:t>
            </a:r>
            <a:r>
              <a:rPr lang="en-GB" dirty="0"/>
              <a:t> </a:t>
            </a:r>
          </a:p>
          <a:p>
            <a:pPr algn="ctr"/>
            <a:r>
              <a:rPr lang="en-GB" sz="1400" dirty="0"/>
              <a:t>(</a:t>
            </a:r>
            <a:r>
              <a:rPr lang="en-GB" sz="1400" dirty="0" err="1"/>
              <a:t>mais</a:t>
            </a:r>
            <a:r>
              <a:rPr lang="en-GB" sz="1400" dirty="0"/>
              <a:t> pas de diminution des </a:t>
            </a:r>
            <a:r>
              <a:rPr lang="en-GB" sz="1400" dirty="0" err="1"/>
              <a:t>prestations</a:t>
            </a:r>
            <a:r>
              <a:rPr lang="en-GB" sz="1400" dirty="0"/>
              <a:t>)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AFCA167-11E2-EAC4-5E2B-D1DB6DC081CE}"/>
              </a:ext>
            </a:extLst>
          </p:cNvPr>
          <p:cNvSpPr/>
          <p:nvPr/>
        </p:nvSpPr>
        <p:spPr>
          <a:xfrm>
            <a:off x="5498431" y="5665163"/>
            <a:ext cx="6284904" cy="53393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>
                <a:solidFill>
                  <a:schemeClr val="accent1"/>
                </a:solidFill>
              </a:rPr>
              <a:t>IVC = </a:t>
            </a:r>
            <a:r>
              <a:rPr lang="en-GB" sz="1200" dirty="0" err="1">
                <a:solidFill>
                  <a:schemeClr val="accent1"/>
                </a:solidFill>
              </a:rPr>
              <a:t>Coût</a:t>
            </a:r>
            <a:r>
              <a:rPr lang="en-GB" sz="1200" dirty="0">
                <a:solidFill>
                  <a:schemeClr val="accent1"/>
                </a:solidFill>
              </a:rPr>
              <a:t> de la vie à Genève </a:t>
            </a:r>
            <a:r>
              <a:rPr lang="en-GB" sz="1200" dirty="0" err="1">
                <a:solidFill>
                  <a:schemeClr val="accent1"/>
                </a:solidFill>
              </a:rPr>
              <a:t>d’août</a:t>
            </a:r>
            <a:r>
              <a:rPr lang="en-GB" sz="1200" dirty="0">
                <a:solidFill>
                  <a:schemeClr val="accent1"/>
                </a:solidFill>
              </a:rPr>
              <a:t> à </a:t>
            </a:r>
            <a:r>
              <a:rPr lang="en-GB" sz="1200" dirty="0" err="1">
                <a:solidFill>
                  <a:schemeClr val="accent1"/>
                </a:solidFill>
              </a:rPr>
              <a:t>août</a:t>
            </a:r>
            <a:r>
              <a:rPr lang="en-GB" sz="1200" dirty="0">
                <a:solidFill>
                  <a:schemeClr val="accent1"/>
                </a:solidFill>
              </a:rPr>
              <a:t> </a:t>
            </a:r>
          </a:p>
          <a:p>
            <a:r>
              <a:rPr lang="en-GB" sz="1200" dirty="0">
                <a:solidFill>
                  <a:schemeClr val="accent1"/>
                </a:solidFill>
              </a:rPr>
              <a:t>Le </a:t>
            </a:r>
            <a:r>
              <a:rPr lang="en-GB" sz="1200" dirty="0" err="1">
                <a:solidFill>
                  <a:schemeClr val="accent1"/>
                </a:solidFill>
              </a:rPr>
              <a:t>taux</a:t>
            </a:r>
            <a:r>
              <a:rPr lang="en-GB" sz="1200" dirty="0">
                <a:solidFill>
                  <a:schemeClr val="accent1"/>
                </a:solidFill>
              </a:rPr>
              <a:t> de couverture </a:t>
            </a:r>
            <a:r>
              <a:rPr lang="en-GB" sz="1200" dirty="0" err="1">
                <a:solidFill>
                  <a:schemeClr val="accent1"/>
                </a:solidFill>
              </a:rPr>
              <a:t>est</a:t>
            </a:r>
            <a:r>
              <a:rPr lang="en-GB" sz="1200" dirty="0">
                <a:solidFill>
                  <a:schemeClr val="accent1"/>
                </a:solidFill>
              </a:rPr>
              <a:t> la </a:t>
            </a:r>
            <a:r>
              <a:rPr lang="en-GB" sz="1200" dirty="0" err="1">
                <a:solidFill>
                  <a:schemeClr val="accent1"/>
                </a:solidFill>
              </a:rPr>
              <a:t>mesure</a:t>
            </a:r>
            <a:r>
              <a:rPr lang="en-GB" sz="1200" dirty="0">
                <a:solidFill>
                  <a:schemeClr val="accent1"/>
                </a:solidFill>
              </a:rPr>
              <a:t> </a:t>
            </a:r>
            <a:r>
              <a:rPr lang="en-GB" sz="1200" dirty="0" err="1">
                <a:solidFill>
                  <a:schemeClr val="accent1"/>
                </a:solidFill>
              </a:rPr>
              <a:t>comptable</a:t>
            </a:r>
            <a:r>
              <a:rPr lang="en-GB" sz="1200" dirty="0">
                <a:solidFill>
                  <a:schemeClr val="accent1"/>
                </a:solidFill>
              </a:rPr>
              <a:t> </a:t>
            </a:r>
            <a:r>
              <a:rPr lang="en-GB" sz="1200" dirty="0" err="1">
                <a:solidFill>
                  <a:schemeClr val="accent1"/>
                </a:solidFill>
              </a:rPr>
              <a:t>mentionnée</a:t>
            </a:r>
            <a:r>
              <a:rPr lang="en-GB" sz="1200" dirty="0">
                <a:solidFill>
                  <a:schemeClr val="accent1"/>
                </a:solidFill>
              </a:rPr>
              <a:t> dans le dernier rapport </a:t>
            </a:r>
            <a:r>
              <a:rPr lang="en-GB" sz="1200" dirty="0" err="1">
                <a:solidFill>
                  <a:schemeClr val="accent1"/>
                </a:solidFill>
              </a:rPr>
              <a:t>annuel</a:t>
            </a:r>
            <a:endParaRPr lang="en-GB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2483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3C94EF4F-A5C9-2FA8-2D9A-728F3AB1A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3502" y="1471594"/>
            <a:ext cx="3178568" cy="449004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84949" cy="1065742"/>
          </a:xfrm>
        </p:spPr>
        <p:txBody>
          <a:bodyPr/>
          <a:lstStyle/>
          <a:p>
            <a:r>
              <a:rPr lang="en-US" dirty="0" err="1">
                <a:solidFill>
                  <a:srgbClr val="0033A0"/>
                </a:solidFill>
              </a:rPr>
              <a:t>Où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trouver</a:t>
            </a:r>
            <a:r>
              <a:rPr lang="en-US" dirty="0">
                <a:solidFill>
                  <a:srgbClr val="0033A0"/>
                </a:solidFill>
              </a:rPr>
              <a:t> plus </a:t>
            </a:r>
            <a:r>
              <a:rPr lang="en-US" dirty="0" err="1">
                <a:solidFill>
                  <a:srgbClr val="0033A0"/>
                </a:solidFill>
              </a:rPr>
              <a:t>d’informations</a:t>
            </a:r>
            <a:r>
              <a:rPr lang="en-US" dirty="0">
                <a:solidFill>
                  <a:srgbClr val="0033A0"/>
                </a:solidFill>
              </a:rPr>
              <a:t> sur ma pension 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78B5E63-7788-A214-F9B0-3159B5AA0E7C}"/>
              </a:ext>
            </a:extLst>
          </p:cNvPr>
          <p:cNvSpPr/>
          <p:nvPr/>
        </p:nvSpPr>
        <p:spPr>
          <a:xfrm>
            <a:off x="405842" y="1037245"/>
            <a:ext cx="5766358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Notre site internet  </a:t>
            </a:r>
            <a:r>
              <a:rPr lang="en-GB" dirty="0" err="1">
                <a:solidFill>
                  <a:schemeClr val="accent1"/>
                </a:solidFill>
              </a:rPr>
              <a:t>contient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une</a:t>
            </a:r>
            <a:r>
              <a:rPr lang="en-GB" dirty="0">
                <a:solidFill>
                  <a:schemeClr val="accent1"/>
                </a:solidFill>
              </a:rPr>
              <a:t> section </a:t>
            </a:r>
            <a:r>
              <a:rPr lang="en-GB" dirty="0" err="1">
                <a:solidFill>
                  <a:schemeClr val="accent1"/>
                </a:solidFill>
              </a:rPr>
              <a:t>dédiée</a:t>
            </a:r>
            <a:r>
              <a:rPr lang="en-GB" dirty="0">
                <a:solidFill>
                  <a:schemeClr val="accent1"/>
                </a:solidFill>
              </a:rPr>
              <a:t> aux </a:t>
            </a:r>
            <a:r>
              <a:rPr lang="en-GB" dirty="0" err="1">
                <a:solidFill>
                  <a:schemeClr val="accent1"/>
                </a:solidFill>
              </a:rPr>
              <a:t>bénéficiaires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695F6BC-092A-ECCF-6B74-108D607F43E6}"/>
              </a:ext>
            </a:extLst>
          </p:cNvPr>
          <p:cNvSpPr/>
          <p:nvPr/>
        </p:nvSpPr>
        <p:spPr>
          <a:xfrm>
            <a:off x="9659336" y="1043030"/>
            <a:ext cx="2304064" cy="9144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accent1"/>
                </a:solidFill>
              </a:rPr>
              <a:t>Statuts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Règlements</a:t>
            </a:r>
            <a:r>
              <a:rPr lang="en-GB" dirty="0">
                <a:solidFill>
                  <a:schemeClr val="accent1"/>
                </a:solidFill>
              </a:rPr>
              <a:t> de la </a:t>
            </a:r>
            <a:r>
              <a:rPr lang="en-GB" dirty="0" err="1">
                <a:solidFill>
                  <a:schemeClr val="accent1"/>
                </a:solidFill>
              </a:rPr>
              <a:t>Caisse</a:t>
            </a:r>
            <a:r>
              <a:rPr lang="en-GB" dirty="0">
                <a:solidFill>
                  <a:schemeClr val="accent1"/>
                </a:solidFill>
              </a:rPr>
              <a:t> de pensions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B77716D-D51C-D565-D634-FD0A608193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793972"/>
            <a:ext cx="3178568" cy="318483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BEB5D6D-3B7F-D969-9D4E-3BCE036D6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5681" y="2815799"/>
            <a:ext cx="2680319" cy="336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255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Et sur la </a:t>
            </a:r>
            <a:r>
              <a:rPr lang="en-US" dirty="0" err="1">
                <a:solidFill>
                  <a:srgbClr val="0033A0"/>
                </a:solidFill>
              </a:rPr>
              <a:t>Caisse</a:t>
            </a:r>
            <a:r>
              <a:rPr lang="en-US" dirty="0">
                <a:solidFill>
                  <a:srgbClr val="0033A0"/>
                </a:solidFill>
              </a:rPr>
              <a:t> de pensions?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710F933-2E74-23B8-D177-A38A4BAC9708}"/>
              </a:ext>
            </a:extLst>
          </p:cNvPr>
          <p:cNvSpPr/>
          <p:nvPr/>
        </p:nvSpPr>
        <p:spPr>
          <a:xfrm>
            <a:off x="403200" y="1202062"/>
            <a:ext cx="4414472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Notre site internet a des </a:t>
            </a:r>
            <a:r>
              <a:rPr lang="en-GB" dirty="0" err="1">
                <a:solidFill>
                  <a:schemeClr val="accent1"/>
                </a:solidFill>
              </a:rPr>
              <a:t>informations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générales</a:t>
            </a:r>
            <a:r>
              <a:rPr lang="en-GB" dirty="0">
                <a:solidFill>
                  <a:schemeClr val="accent1"/>
                </a:solidFill>
              </a:rPr>
              <a:t> sur la </a:t>
            </a:r>
            <a:r>
              <a:rPr lang="en-GB" dirty="0" err="1">
                <a:solidFill>
                  <a:schemeClr val="accent1"/>
                </a:solidFill>
              </a:rPr>
              <a:t>Caisse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9B791C9-12DA-30E3-E0A9-2156F21A1FDA}"/>
              </a:ext>
            </a:extLst>
          </p:cNvPr>
          <p:cNvSpPr/>
          <p:nvPr/>
        </p:nvSpPr>
        <p:spPr>
          <a:xfrm>
            <a:off x="7245016" y="1177057"/>
            <a:ext cx="4594349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Notre “Rapport </a:t>
            </a:r>
            <a:r>
              <a:rPr lang="en-GB" dirty="0" err="1">
                <a:solidFill>
                  <a:schemeClr val="accent1"/>
                </a:solidFill>
              </a:rPr>
              <a:t>annuel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états</a:t>
            </a:r>
            <a:r>
              <a:rPr lang="en-GB" dirty="0">
                <a:solidFill>
                  <a:schemeClr val="accent1"/>
                </a:solidFill>
              </a:rPr>
              <a:t> financiers” </a:t>
            </a:r>
            <a:r>
              <a:rPr lang="en-GB" dirty="0" err="1">
                <a:solidFill>
                  <a:schemeClr val="accent1"/>
                </a:solidFill>
              </a:rPr>
              <a:t>comprend</a:t>
            </a:r>
            <a:r>
              <a:rPr lang="en-GB" dirty="0">
                <a:solidFill>
                  <a:schemeClr val="accent1"/>
                </a:solidFill>
              </a:rPr>
              <a:t> les mises à jour de </a:t>
            </a:r>
            <a:r>
              <a:rPr lang="en-GB" dirty="0" err="1">
                <a:solidFill>
                  <a:schemeClr val="accent1"/>
                </a:solidFill>
              </a:rPr>
              <a:t>l’année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4EB2CB4-39E0-3A3B-2AA3-0F71B77D8B7C}"/>
              </a:ext>
            </a:extLst>
          </p:cNvPr>
          <p:cNvSpPr/>
          <p:nvPr/>
        </p:nvSpPr>
        <p:spPr>
          <a:xfrm>
            <a:off x="4934953" y="2675476"/>
            <a:ext cx="2133600" cy="9144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Réunion </a:t>
            </a:r>
            <a:r>
              <a:rPr lang="en-GB" dirty="0" err="1">
                <a:solidFill>
                  <a:schemeClr val="accent1"/>
                </a:solidFill>
              </a:rPr>
              <a:t>d’information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annuelle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F2B973E-C06E-7FAB-C464-692C5CB00B14}"/>
              </a:ext>
            </a:extLst>
          </p:cNvPr>
          <p:cNvSpPr/>
          <p:nvPr/>
        </p:nvSpPr>
        <p:spPr>
          <a:xfrm>
            <a:off x="4953000" y="3733800"/>
            <a:ext cx="2133600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26 </a:t>
            </a:r>
            <a:r>
              <a:rPr lang="en-GB" dirty="0" err="1"/>
              <a:t>octobre</a:t>
            </a:r>
            <a:r>
              <a:rPr lang="en-GB" dirty="0"/>
              <a:t> 2023</a:t>
            </a:r>
          </a:p>
          <a:p>
            <a:pPr algn="ctr"/>
            <a:r>
              <a:rPr lang="en-GB"/>
              <a:t>14h30</a:t>
            </a:r>
            <a:endParaRPr lang="en-GB" dirty="0"/>
          </a:p>
          <a:p>
            <a:pPr algn="ctr"/>
            <a:r>
              <a:rPr lang="en-GB" dirty="0"/>
              <a:t>Salle du Conseil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54CA8C5-9826-8C75-FC42-0E4711ACE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890" y="1955815"/>
            <a:ext cx="3541091" cy="413355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FC1FA87-9811-BA7C-F7B5-D4E264470D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0" y="1971449"/>
            <a:ext cx="2816720" cy="3839904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21E5E4B-6FCA-149F-66CD-D2D2999DCA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6400" y="2770037"/>
            <a:ext cx="2542965" cy="3458575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46386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80813" cy="1065742"/>
          </a:xfrm>
        </p:spPr>
        <p:txBody>
          <a:bodyPr/>
          <a:lstStyle/>
          <a:p>
            <a:r>
              <a:rPr lang="en-GB" sz="3500" b="1" dirty="0"/>
              <a:t>Service des </a:t>
            </a:r>
            <a:r>
              <a:rPr lang="en-GB" sz="3500" dirty="0" err="1"/>
              <a:t>p</a:t>
            </a:r>
            <a:r>
              <a:rPr lang="en-GB" sz="3500" b="1" dirty="0" err="1"/>
              <a:t>restations</a:t>
            </a:r>
            <a:r>
              <a:rPr lang="en-GB" sz="3500" b="1" dirty="0"/>
              <a:t> – nous </a:t>
            </a:r>
            <a:r>
              <a:rPr lang="en-GB" sz="3500" b="1" dirty="0" err="1"/>
              <a:t>somme</a:t>
            </a:r>
            <a:r>
              <a:rPr lang="en-GB" sz="3500" dirty="0" err="1"/>
              <a:t>s</a:t>
            </a:r>
            <a:r>
              <a:rPr lang="en-GB" sz="3500" dirty="0"/>
              <a:t> </a:t>
            </a:r>
            <a:r>
              <a:rPr lang="en-GB" sz="3500" dirty="0" err="1"/>
              <a:t>là</a:t>
            </a:r>
            <a:r>
              <a:rPr lang="en-GB" sz="3500" dirty="0"/>
              <a:t> pour </a:t>
            </a:r>
            <a:r>
              <a:rPr lang="en-GB" sz="3500" dirty="0" err="1"/>
              <a:t>vous</a:t>
            </a:r>
            <a:endParaRPr lang="en-GB" sz="35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5BAAD2B-56E4-065C-8D4D-17F07DB91C0C}"/>
              </a:ext>
            </a:extLst>
          </p:cNvPr>
          <p:cNvGrpSpPr/>
          <p:nvPr/>
        </p:nvGrpSpPr>
        <p:grpSpPr>
          <a:xfrm>
            <a:off x="569661" y="5104603"/>
            <a:ext cx="2686869" cy="610397"/>
            <a:chOff x="163" y="202632"/>
            <a:chExt cx="2686869" cy="61039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9147879-3C2D-3EFB-1A5F-9196D5F552FE}"/>
                </a:ext>
              </a:extLst>
            </p:cNvPr>
            <p:cNvSpPr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0376E10-D3A4-F338-94BE-2CE7770537D5}"/>
                </a:ext>
              </a:extLst>
            </p:cNvPr>
            <p:cNvSpPr txBox="1"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pension-benefits@cern.ch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055B688-25B6-F87C-1A65-6561BD0B680A}"/>
              </a:ext>
            </a:extLst>
          </p:cNvPr>
          <p:cNvGrpSpPr/>
          <p:nvPr/>
        </p:nvGrpSpPr>
        <p:grpSpPr>
          <a:xfrm>
            <a:off x="3358264" y="5104603"/>
            <a:ext cx="2686869" cy="610397"/>
            <a:chOff x="2788766" y="202632"/>
            <a:chExt cx="2686869" cy="61039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B1E82EB-0B70-D61C-1A90-4D8744625A15}"/>
                </a:ext>
              </a:extLst>
            </p:cNvPr>
            <p:cNvSpPr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5DE4E69-4AAD-B00B-BBDF-4C9BE1D64F35}"/>
                </a:ext>
              </a:extLst>
            </p:cNvPr>
            <p:cNvSpPr txBox="1"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700" kern="1200" dirty="0"/>
                <a:t>+41 22 767 8811</a:t>
              </a:r>
              <a:endParaRPr lang="en-GB" sz="1700" kern="12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6AB1B1C-6CB5-C90E-1237-F3990E9198A7}"/>
              </a:ext>
            </a:extLst>
          </p:cNvPr>
          <p:cNvGrpSpPr/>
          <p:nvPr/>
        </p:nvGrpSpPr>
        <p:grpSpPr>
          <a:xfrm>
            <a:off x="6146866" y="5104603"/>
            <a:ext cx="2686869" cy="610397"/>
            <a:chOff x="5577368" y="202632"/>
            <a:chExt cx="2686869" cy="61039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BB2F4C5-E011-CEFB-08C5-B21608291BC2}"/>
                </a:ext>
              </a:extLst>
            </p:cNvPr>
            <p:cNvSpPr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04DF0B-179D-D562-19B6-DB770C6C7418}"/>
                </a:ext>
              </a:extLst>
            </p:cNvPr>
            <p:cNvSpPr txBox="1"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http://pensionfund.cern.ch  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C8DD504-7FAA-E4A4-155E-2B83A79DC468}"/>
              </a:ext>
            </a:extLst>
          </p:cNvPr>
          <p:cNvGrpSpPr/>
          <p:nvPr/>
        </p:nvGrpSpPr>
        <p:grpSpPr>
          <a:xfrm>
            <a:off x="8935469" y="5104603"/>
            <a:ext cx="2686869" cy="610397"/>
            <a:chOff x="8365971" y="202632"/>
            <a:chExt cx="2686869" cy="61039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C045220-2EE4-36A2-00FF-D506F738AA89}"/>
                </a:ext>
              </a:extLst>
            </p:cNvPr>
            <p:cNvSpPr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E642606-92E4-F87E-395A-145F27408FD6}"/>
                </a:ext>
              </a:extLst>
            </p:cNvPr>
            <p:cNvSpPr txBox="1"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 err="1"/>
                <a:t>Bâtiment</a:t>
              </a:r>
              <a:r>
                <a:rPr lang="en-GB" sz="1700" kern="1200" dirty="0"/>
                <a:t> 5/5 (</a:t>
              </a:r>
              <a:r>
                <a:rPr lang="en-GB" sz="1700" kern="1200" dirty="0" err="1"/>
                <a:t>Meyrin</a:t>
              </a:r>
              <a:r>
                <a:rPr lang="en-GB" sz="1700" kern="1200" dirty="0"/>
                <a:t>)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54C38EE0-1AAD-883D-FDDF-F1212A35AD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152" y="1143000"/>
            <a:ext cx="10611693" cy="347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8325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b="1" dirty="0"/>
              <a:t>Pension de retraite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356CBD-2E99-B7DF-EC0F-9486FD4C54B4}"/>
              </a:ext>
            </a:extLst>
          </p:cNvPr>
          <p:cNvSpPr txBox="1"/>
          <p:nvPr/>
        </p:nvSpPr>
        <p:spPr>
          <a:xfrm>
            <a:off x="304800" y="129540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800" b="1" dirty="0"/>
              <a:t>RAPPEL :</a:t>
            </a:r>
            <a:endParaRPr lang="en-GB" sz="1800" b="1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A602080-C798-4D74-51A4-D30A34081C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212161"/>
              </p:ext>
            </p:extLst>
          </p:nvPr>
        </p:nvGraphicFramePr>
        <p:xfrm>
          <a:off x="407988" y="1752600"/>
          <a:ext cx="11376025" cy="42680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2402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30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9037"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/>
                        <a:t>Membre au 31.12.2011</a:t>
                      </a:r>
                      <a:endParaRPr lang="fr-CH" sz="1800" baseline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/>
                        <a:t>Membre depuis le 01.01.2012</a:t>
                      </a:r>
                      <a:endParaRPr lang="en-GB" sz="18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163">
                <a:tc>
                  <a:txBody>
                    <a:bodyPr/>
                    <a:lstStyle/>
                    <a:p>
                      <a:pPr algn="l"/>
                      <a:r>
                        <a:rPr lang="fr-CH" sz="1800" b="0" dirty="0"/>
                        <a:t>Age de la retraite applicable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800" dirty="0"/>
                        <a:t>65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800" dirty="0"/>
                        <a:t>67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855199189"/>
                  </a:ext>
                </a:extLst>
              </a:tr>
              <a:tr h="941482">
                <a:tc>
                  <a:txBody>
                    <a:bodyPr/>
                    <a:lstStyle/>
                    <a:p>
                      <a:pPr algn="l"/>
                      <a:r>
                        <a:rPr lang="fr-CH" sz="1800" b="0" dirty="0"/>
                        <a:t>Montant de la pension de retraite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800" dirty="0"/>
                        <a:t>2%</a:t>
                      </a:r>
                    </a:p>
                    <a:p>
                      <a:pPr algn="l"/>
                      <a:r>
                        <a:rPr lang="fr-CH" sz="1800" dirty="0"/>
                        <a:t>du dernier salaire de référence par année d’affiliation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800" dirty="0"/>
                        <a:t>1.85%</a:t>
                      </a:r>
                    </a:p>
                    <a:p>
                      <a:pPr algn="l"/>
                      <a:r>
                        <a:rPr lang="fr-CH" sz="1800" baseline="0" dirty="0"/>
                        <a:t>de la moyenne des salaires de référence des 36 derniers mois, par année d’affiliation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1482">
                <a:tc>
                  <a:txBody>
                    <a:bodyPr/>
                    <a:lstStyle/>
                    <a:p>
                      <a:pPr algn="l"/>
                      <a:r>
                        <a:rPr lang="fr-CH" sz="1800" b="0" dirty="0"/>
                        <a:t>Nombre d’années minimum d’affiliation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800" dirty="0"/>
                        <a:t>5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800" dirty="0"/>
                        <a:t>5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1482">
                <a:tc>
                  <a:txBody>
                    <a:bodyPr/>
                    <a:lstStyle/>
                    <a:p>
                      <a:pPr algn="l"/>
                      <a:r>
                        <a:rPr lang="fr-CH" sz="1800" b="0" dirty="0"/>
                        <a:t>Nombre d’années maximum d’affiliation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800" dirty="0"/>
                        <a:t>35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800" dirty="0"/>
                        <a:t>37 </a:t>
                      </a:r>
                      <a:r>
                        <a:rPr lang="en-GB" sz="1800" noProof="0" dirty="0" err="1"/>
                        <a:t>ans</a:t>
                      </a:r>
                      <a:r>
                        <a:rPr lang="fr-CH" sz="1800" dirty="0"/>
                        <a:t> et 10 mois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Rectangle 4">
            <a:extLst>
              <a:ext uri="{FF2B5EF4-FFF2-40B4-BE49-F238E27FC236}">
                <a16:creationId xmlns:a16="http://schemas.microsoft.com/office/drawing/2014/main" id="{BE881565-79F1-4E26-315C-821A74EE3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2860053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 err="1">
                <a:solidFill>
                  <a:srgbClr val="0033A0"/>
                </a:solidFill>
              </a:rPr>
              <a:t>Quels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sont</a:t>
            </a:r>
            <a:r>
              <a:rPr lang="en-US" dirty="0">
                <a:solidFill>
                  <a:srgbClr val="0033A0"/>
                </a:solidFill>
              </a:rPr>
              <a:t> les </a:t>
            </a:r>
            <a:r>
              <a:rPr lang="en-US" dirty="0" err="1">
                <a:solidFill>
                  <a:srgbClr val="0033A0"/>
                </a:solidFill>
              </a:rPr>
              <a:t>différents</a:t>
            </a:r>
            <a:r>
              <a:rPr lang="en-US" dirty="0">
                <a:solidFill>
                  <a:srgbClr val="0033A0"/>
                </a:solidFill>
              </a:rPr>
              <a:t> choix pour ma </a:t>
            </a:r>
            <a:r>
              <a:rPr lang="en-US" dirty="0" err="1">
                <a:solidFill>
                  <a:srgbClr val="0033A0"/>
                </a:solidFill>
              </a:rPr>
              <a:t>retraite</a:t>
            </a:r>
            <a:r>
              <a:rPr lang="en-US" dirty="0">
                <a:solidFill>
                  <a:srgbClr val="0033A0"/>
                </a:solidFill>
              </a:rPr>
              <a:t> 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D55494-2B2C-AD53-81A8-4C6D6FA4F6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552386"/>
              </p:ext>
            </p:extLst>
          </p:nvPr>
        </p:nvGraphicFramePr>
        <p:xfrm>
          <a:off x="403199" y="1195778"/>
          <a:ext cx="11376025" cy="4962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05579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555413" cy="1065742"/>
          </a:xfrm>
        </p:spPr>
        <p:txBody>
          <a:bodyPr/>
          <a:lstStyle/>
          <a:p>
            <a:r>
              <a:rPr lang="en-US" sz="3400" dirty="0" err="1"/>
              <a:t>Retraite</a:t>
            </a:r>
            <a:r>
              <a:rPr lang="en-US" sz="3400" dirty="0"/>
              <a:t> </a:t>
            </a:r>
            <a:r>
              <a:rPr lang="en-US" sz="3400" dirty="0" err="1"/>
              <a:t>anticipée</a:t>
            </a:r>
            <a:r>
              <a:rPr lang="en-US" sz="3400" dirty="0"/>
              <a:t>, </a:t>
            </a:r>
            <a:r>
              <a:rPr lang="en-US" sz="3400" dirty="0" err="1"/>
              <a:t>quels</a:t>
            </a:r>
            <a:r>
              <a:rPr lang="en-US" sz="3400" dirty="0"/>
              <a:t> </a:t>
            </a:r>
            <a:r>
              <a:rPr lang="en-US" sz="3400" dirty="0" err="1"/>
              <a:t>sont</a:t>
            </a:r>
            <a:r>
              <a:rPr lang="en-US" sz="3400" dirty="0"/>
              <a:t> les </a:t>
            </a:r>
            <a:r>
              <a:rPr lang="en-US" sz="3400" dirty="0" err="1"/>
              <a:t>facteurs</a:t>
            </a:r>
            <a:r>
              <a:rPr lang="en-US" sz="3400" dirty="0"/>
              <a:t> de </a:t>
            </a:r>
            <a:r>
              <a:rPr lang="en-US" sz="3400" dirty="0" err="1"/>
              <a:t>réduction</a:t>
            </a:r>
            <a:r>
              <a:rPr lang="en-US" sz="3400" dirty="0"/>
              <a:t>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1E9E6C-795B-22DD-C9B4-1D8C3298AF3C}"/>
              </a:ext>
            </a:extLst>
          </p:cNvPr>
          <p:cNvSpPr/>
          <p:nvPr/>
        </p:nvSpPr>
        <p:spPr>
          <a:xfrm>
            <a:off x="8686800" y="2818414"/>
            <a:ext cx="2286000" cy="1524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6724C2-90C9-3179-1079-5A8AC365305D}"/>
              </a:ext>
            </a:extLst>
          </p:cNvPr>
          <p:cNvSpPr txBox="1"/>
          <p:nvPr/>
        </p:nvSpPr>
        <p:spPr>
          <a:xfrm>
            <a:off x="398462" y="2800924"/>
            <a:ext cx="6867526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CH" sz="2300" b="1" dirty="0"/>
              <a:t>Montant :</a:t>
            </a:r>
          </a:p>
          <a:p>
            <a:pPr algn="l"/>
            <a:endParaRPr lang="fr-CH" sz="2300" dirty="0"/>
          </a:p>
          <a:p>
            <a:pPr algn="l"/>
            <a:r>
              <a:rPr lang="fr-CH" sz="2300" dirty="0"/>
              <a:t>Pension de retraite * facteur de réduction dû à l’âge</a:t>
            </a:r>
            <a:endParaRPr lang="en-GB" sz="2300" dirty="0"/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8F184992-1B8A-340F-12B8-C3F81CE6A4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0445940"/>
              </p:ext>
            </p:extLst>
          </p:nvPr>
        </p:nvGraphicFramePr>
        <p:xfrm>
          <a:off x="7620000" y="1077157"/>
          <a:ext cx="4138526" cy="4866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929480" imgH="7459828" progId="Word.Document.12">
                  <p:embed/>
                </p:oleObj>
              </mc:Choice>
              <mc:Fallback>
                <p:oleObj name="Document" r:id="rId3" imgW="6929480" imgH="7459828" progId="Word.Documen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20000" y="1077157"/>
                        <a:ext cx="4138526" cy="4866443"/>
                      </a:xfrm>
                      <a:prstGeom prst="rect">
                        <a:avLst/>
                      </a:prstGeom>
                      <a:ln>
                        <a:solidFill>
                          <a:schemeClr val="tx2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8264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555413" cy="1065742"/>
          </a:xfrm>
        </p:spPr>
        <p:txBody>
          <a:bodyPr/>
          <a:lstStyle/>
          <a:p>
            <a:r>
              <a:rPr lang="en-GB" sz="3400" b="1" dirty="0" err="1"/>
              <a:t>D’autres</a:t>
            </a:r>
            <a:r>
              <a:rPr lang="en-GB" sz="3400" b="1" dirty="0"/>
              <a:t> </a:t>
            </a:r>
            <a:r>
              <a:rPr lang="en-GB" sz="3400" b="1" dirty="0" err="1"/>
              <a:t>prestations</a:t>
            </a:r>
            <a:r>
              <a:rPr lang="en-GB" sz="3400" b="1" dirty="0"/>
              <a:t> </a:t>
            </a:r>
            <a:r>
              <a:rPr lang="en-GB" sz="3400" b="1" dirty="0" err="1"/>
              <a:t>ajoutées</a:t>
            </a:r>
            <a:r>
              <a:rPr lang="en-GB" sz="3400" b="1" dirty="0"/>
              <a:t> </a:t>
            </a:r>
            <a:r>
              <a:rPr lang="en-GB" sz="3400" b="1" dirty="0" err="1"/>
              <a:t>ou</a:t>
            </a:r>
            <a:r>
              <a:rPr lang="en-GB" sz="3400" b="1" dirty="0"/>
              <a:t> </a:t>
            </a:r>
            <a:r>
              <a:rPr lang="en-GB" sz="3400" b="1" dirty="0" err="1"/>
              <a:t>cotisations</a:t>
            </a:r>
            <a:r>
              <a:rPr lang="en-GB" sz="3400" b="1" dirty="0"/>
              <a:t> </a:t>
            </a:r>
            <a:r>
              <a:rPr lang="en-GB" sz="3400" b="1" dirty="0" err="1"/>
              <a:t>déduites</a:t>
            </a:r>
            <a:r>
              <a:rPr lang="en-GB" sz="3400" b="1" dirty="0"/>
              <a:t> 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416675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199" y="1170087"/>
            <a:ext cx="11326813" cy="48013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2400" b="1" dirty="0"/>
              <a:t>Prestations pouvant être ajoutées à la pension de base </a:t>
            </a:r>
            <a:r>
              <a:rPr lang="fr-CH" sz="2000" b="1" dirty="0"/>
              <a:t>(si applicable) :</a:t>
            </a:r>
          </a:p>
          <a:p>
            <a:endParaRPr lang="fr-CH" sz="2400" dirty="0"/>
          </a:p>
          <a:p>
            <a:pPr>
              <a:tabLst>
                <a:tab pos="200025" algn="l"/>
              </a:tabLst>
            </a:pPr>
            <a:r>
              <a:rPr lang="fr-CH" sz="2400" dirty="0"/>
              <a:t>+ allocation de famille (si marié ou non marié avec enfant(s) à charge)</a:t>
            </a:r>
          </a:p>
          <a:p>
            <a:pPr>
              <a:tabLst>
                <a:tab pos="200025" algn="l"/>
              </a:tabLst>
            </a:pPr>
            <a:r>
              <a:rPr lang="fr-CH" sz="2400" dirty="0"/>
              <a:t>+ allocation pour enfant à charge (si enfant(s) à charge)</a:t>
            </a:r>
          </a:p>
          <a:p>
            <a:pPr marL="214313" indent="-214313">
              <a:buFontTx/>
              <a:buChar char="-"/>
            </a:pPr>
            <a:endParaRPr lang="fr-CH" sz="2400" dirty="0"/>
          </a:p>
          <a:p>
            <a:r>
              <a:rPr lang="fr-CH" sz="2400" b="1" dirty="0"/>
              <a:t>Cotisations pouvant être déduites de la pension </a:t>
            </a:r>
            <a:r>
              <a:rPr lang="fr-CH" sz="2000" b="1" dirty="0"/>
              <a:t>(facultatif)</a:t>
            </a:r>
            <a:r>
              <a:rPr lang="fr-CH" sz="2400" b="1" dirty="0"/>
              <a:t> :</a:t>
            </a:r>
          </a:p>
          <a:p>
            <a:endParaRPr lang="fr-CH" sz="2400" dirty="0"/>
          </a:p>
          <a:p>
            <a:pPr marL="214313" indent="-214313">
              <a:buFontTx/>
              <a:buChar char="-"/>
            </a:pPr>
            <a:r>
              <a:rPr lang="fr-CH" sz="2400" dirty="0"/>
              <a:t>assurance maladie (cotisation principale + complémentaire conjoint si applicable)</a:t>
            </a:r>
          </a:p>
          <a:p>
            <a:pPr marL="214313" indent="-214313">
              <a:buFontTx/>
              <a:buChar char="-"/>
            </a:pPr>
            <a:r>
              <a:rPr lang="fr-CH" sz="2400" dirty="0"/>
              <a:t>assurance décès</a:t>
            </a:r>
          </a:p>
          <a:p>
            <a:pPr marL="214313" indent="-214313">
              <a:buFontTx/>
              <a:buChar char="-"/>
            </a:pPr>
            <a:endParaRPr lang="fr-CH" sz="2400" dirty="0"/>
          </a:p>
          <a:p>
            <a:r>
              <a:rPr lang="fr-CH" sz="2400" b="1" dirty="0"/>
              <a:t>Rappel :</a:t>
            </a:r>
          </a:p>
          <a:p>
            <a:r>
              <a:rPr lang="fr-CH" sz="2400" dirty="0"/>
              <a:t>Les frais scolaires ne sont pas remboursés</a:t>
            </a:r>
            <a:endParaRPr lang="en-GB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EE85C005-2DC5-677C-F8FB-AD8CD74D8C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2859603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66AD973-7E75-930C-C778-9D333AA14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199" y="1223394"/>
            <a:ext cx="4032664" cy="475509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sz="3600" b="1" dirty="0"/>
              <a:t>Comment et </a:t>
            </a:r>
            <a:r>
              <a:rPr lang="en-GB" sz="3600" b="1" dirty="0" err="1"/>
              <a:t>quand</a:t>
            </a:r>
            <a:r>
              <a:rPr lang="en-GB" sz="3600" b="1" dirty="0"/>
              <a:t> </a:t>
            </a:r>
            <a:r>
              <a:rPr lang="en-GB" sz="3600" b="1" dirty="0" err="1"/>
              <a:t>recevrai</a:t>
            </a:r>
            <a:r>
              <a:rPr lang="en-GB" sz="3600" b="1" dirty="0"/>
              <a:t>-je ma pension 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CB2065-41B7-764B-94AD-44616250803B}"/>
              </a:ext>
            </a:extLst>
          </p:cNvPr>
          <p:cNvSpPr/>
          <p:nvPr/>
        </p:nvSpPr>
        <p:spPr>
          <a:xfrm>
            <a:off x="5791200" y="1445009"/>
            <a:ext cx="4966436" cy="809452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indent="-323850" algn="just"/>
            <a:r>
              <a:rPr lang="fr-CH" dirty="0">
                <a:solidFill>
                  <a:schemeClr val="accent1"/>
                </a:solidFill>
              </a:rPr>
              <a:t>Les pensions sont payées en francs suisses sur un compte personnel en Suisse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37587E2-611B-CD71-6EA9-F32FDBA611A3}"/>
              </a:ext>
            </a:extLst>
          </p:cNvPr>
          <p:cNvSpPr/>
          <p:nvPr/>
        </p:nvSpPr>
        <p:spPr>
          <a:xfrm>
            <a:off x="2829942" y="4557189"/>
            <a:ext cx="4928336" cy="833268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indent="-323850" algn="just"/>
            <a:r>
              <a:rPr lang="fr-CH" dirty="0">
                <a:solidFill>
                  <a:schemeClr val="accent1"/>
                </a:solidFill>
              </a:rPr>
              <a:t>Les dates de paiement sont disponibles sur notre site internet et dans le bulletin du CERN en décembre</a:t>
            </a:r>
          </a:p>
        </p:txBody>
      </p:sp>
      <p:sp>
        <p:nvSpPr>
          <p:cNvPr id="12" name="Arrow: Left 11">
            <a:extLst>
              <a:ext uri="{FF2B5EF4-FFF2-40B4-BE49-F238E27FC236}">
                <a16:creationId xmlns:a16="http://schemas.microsoft.com/office/drawing/2014/main" id="{C5B7CE7A-6AE9-EBC2-04A5-963119B6C4C5}"/>
              </a:ext>
            </a:extLst>
          </p:cNvPr>
          <p:cNvSpPr/>
          <p:nvPr/>
        </p:nvSpPr>
        <p:spPr>
          <a:xfrm>
            <a:off x="1752600" y="4755094"/>
            <a:ext cx="914400" cy="381000"/>
          </a:xfrm>
          <a:prstGeom prst="lef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D43098-AD16-37B1-F39F-87F6BE5FA2C0}"/>
              </a:ext>
            </a:extLst>
          </p:cNvPr>
          <p:cNvSpPr/>
          <p:nvPr/>
        </p:nvSpPr>
        <p:spPr>
          <a:xfrm>
            <a:off x="5829300" y="2438400"/>
            <a:ext cx="4966436" cy="809452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800" dirty="0">
                <a:solidFill>
                  <a:schemeClr val="accent1"/>
                </a:solidFill>
              </a:rPr>
              <a:t>Les </a:t>
            </a:r>
            <a:r>
              <a:rPr lang="en-GB" sz="1800" dirty="0" err="1">
                <a:solidFill>
                  <a:schemeClr val="accent1"/>
                </a:solidFill>
              </a:rPr>
              <a:t>comptes</a:t>
            </a:r>
            <a:r>
              <a:rPr lang="en-GB" sz="1800" dirty="0">
                <a:solidFill>
                  <a:schemeClr val="accent1"/>
                </a:solidFill>
              </a:rPr>
              <a:t> joints </a:t>
            </a:r>
            <a:r>
              <a:rPr lang="en-GB" sz="1800" dirty="0" err="1">
                <a:solidFill>
                  <a:schemeClr val="accent1"/>
                </a:solidFill>
              </a:rPr>
              <a:t>sont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acceptés</a:t>
            </a:r>
            <a:r>
              <a:rPr lang="en-GB" sz="1800" dirty="0">
                <a:solidFill>
                  <a:schemeClr val="accent1"/>
                </a:solidFill>
              </a:rPr>
              <a:t> pour </a:t>
            </a:r>
            <a:r>
              <a:rPr lang="en-GB" sz="1800" dirty="0" err="1">
                <a:solidFill>
                  <a:schemeClr val="accent1"/>
                </a:solidFill>
              </a:rPr>
              <a:t>éviter</a:t>
            </a:r>
            <a:r>
              <a:rPr lang="en-GB" sz="1800" dirty="0">
                <a:solidFill>
                  <a:schemeClr val="accent1"/>
                </a:solidFill>
              </a:rPr>
              <a:t> tout </a:t>
            </a:r>
            <a:r>
              <a:rPr lang="en-GB" sz="1800" dirty="0" err="1">
                <a:solidFill>
                  <a:schemeClr val="accent1"/>
                </a:solidFill>
              </a:rPr>
              <a:t>délai</a:t>
            </a:r>
            <a:r>
              <a:rPr lang="en-GB" sz="1800" dirty="0">
                <a:solidFill>
                  <a:schemeClr val="accent1"/>
                </a:solidFill>
              </a:rPr>
              <a:t> dans la </a:t>
            </a:r>
            <a:r>
              <a:rPr lang="en-GB" sz="1800" dirty="0" err="1">
                <a:solidFill>
                  <a:schemeClr val="accent1"/>
                </a:solidFill>
              </a:rPr>
              <a:t>paiement</a:t>
            </a:r>
            <a:r>
              <a:rPr lang="en-GB" sz="1800" dirty="0">
                <a:solidFill>
                  <a:schemeClr val="accent1"/>
                </a:solidFill>
              </a:rPr>
              <a:t> de la pension de conjoint survivant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70E32EC-DF07-29B3-F46D-A33179523D92}"/>
              </a:ext>
            </a:extLst>
          </p:cNvPr>
          <p:cNvSpPr/>
          <p:nvPr/>
        </p:nvSpPr>
        <p:spPr>
          <a:xfrm>
            <a:off x="5829300" y="3392444"/>
            <a:ext cx="4928336" cy="722356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indent="-323850" algn="just"/>
            <a:r>
              <a:rPr lang="fr-CH" dirty="0">
                <a:solidFill>
                  <a:schemeClr val="accent1"/>
                </a:solidFill>
              </a:rPr>
              <a:t>Les pensions sont payées entre le 6 et le 8 de chaque mois pour le mois en cours</a:t>
            </a:r>
          </a:p>
        </p:txBody>
      </p:sp>
    </p:spTree>
    <p:extLst>
      <p:ext uri="{BB962C8B-B14F-4D97-AF65-F5344CB8AC3E}">
        <p14:creationId xmlns:p14="http://schemas.microsoft.com/office/powerpoint/2010/main" val="3498264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Quelles sont les formalités de départ à remplir 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200" y="762000"/>
            <a:ext cx="11326811" cy="4924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endParaRPr lang="fr-CH" sz="32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CH" sz="3200" dirty="0"/>
              <a:t>Demande d’attribution d’une pension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CH" sz="3200" dirty="0"/>
          </a:p>
          <a:p>
            <a:pPr marL="493713" indent="-457200">
              <a:buFont typeface="Arial" panose="020B0604020202020204" pitchFamily="34" charset="0"/>
              <a:buChar char="•"/>
            </a:pPr>
            <a:r>
              <a:rPr lang="fr-FR" sz="3200" dirty="0"/>
              <a:t>Déclaration d’assurance maladie et de revenus du conjoint (SHIPID) (si applicable)</a:t>
            </a:r>
          </a:p>
          <a:p>
            <a:pPr marL="493713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93713" indent="-457200">
              <a:buFont typeface="Arial" panose="020B0604020202020204" pitchFamily="34" charset="0"/>
              <a:buChar char="•"/>
            </a:pPr>
            <a:r>
              <a:rPr lang="fr-CH" sz="3200" dirty="0"/>
              <a:t>Assurance décès (si applicable)</a:t>
            </a:r>
          </a:p>
          <a:p>
            <a:pPr marL="493713" indent="-457200">
              <a:buFont typeface="Arial" panose="020B0604020202020204" pitchFamily="34" charset="0"/>
              <a:buChar char="•"/>
            </a:pPr>
            <a:endParaRPr lang="fr-CH" sz="3200" dirty="0"/>
          </a:p>
          <a:p>
            <a:pPr marL="36513"/>
            <a:r>
              <a:rPr lang="fr-CH" sz="3200" dirty="0"/>
              <a:t>Envoyées trois mois avant votre fin de contrat ou avant votre départ physique de l’Organisation</a:t>
            </a:r>
            <a:endParaRPr lang="en-GB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80E7F9-F5CC-7976-2EF7-801ED7E48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3053856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sz="3400" b="1" dirty="0" err="1"/>
              <a:t>Quelles</a:t>
            </a:r>
            <a:r>
              <a:rPr lang="en-GB" sz="3400" b="1" dirty="0"/>
              <a:t> </a:t>
            </a:r>
            <a:r>
              <a:rPr lang="en-GB" sz="3400" b="1" dirty="0" err="1"/>
              <a:t>sont</a:t>
            </a:r>
            <a:r>
              <a:rPr lang="en-GB" sz="3400" b="1" dirty="0"/>
              <a:t> les communications reçues à la </a:t>
            </a:r>
            <a:r>
              <a:rPr lang="en-GB" sz="3400" b="1" dirty="0" err="1"/>
              <a:t>retraite</a:t>
            </a:r>
            <a:r>
              <a:rPr lang="en-GB" sz="3400" b="1" dirty="0"/>
              <a:t> ?</a:t>
            </a:r>
            <a:endParaRPr lang="en-GB" sz="3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48F47F-0CD8-B06E-5C39-C5A6208F974F}"/>
              </a:ext>
            </a:extLst>
          </p:cNvPr>
          <p:cNvSpPr/>
          <p:nvPr/>
        </p:nvSpPr>
        <p:spPr>
          <a:xfrm>
            <a:off x="866686" y="1181607"/>
            <a:ext cx="10458626" cy="612378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dirty="0">
                <a:solidFill>
                  <a:schemeClr val="accent1"/>
                </a:solidFill>
              </a:rPr>
              <a:t>À </a:t>
            </a:r>
            <a:r>
              <a:rPr lang="en-GB" sz="1800" dirty="0" err="1">
                <a:solidFill>
                  <a:schemeClr val="accent1"/>
                </a:solidFill>
              </a:rPr>
              <a:t>ce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dirty="0">
                <a:solidFill>
                  <a:schemeClr val="accent1"/>
                </a:solidFill>
              </a:rPr>
              <a:t>jour, </a:t>
            </a:r>
            <a:r>
              <a:rPr lang="en-GB" dirty="0" err="1">
                <a:solidFill>
                  <a:schemeClr val="accent1"/>
                </a:solidFill>
              </a:rPr>
              <a:t>toutes</a:t>
            </a:r>
            <a:r>
              <a:rPr lang="en-GB" dirty="0">
                <a:solidFill>
                  <a:schemeClr val="accent1"/>
                </a:solidFill>
              </a:rPr>
              <a:t> les communications </a:t>
            </a:r>
            <a:r>
              <a:rPr lang="en-GB" dirty="0" err="1">
                <a:solidFill>
                  <a:schemeClr val="accent1"/>
                </a:solidFill>
              </a:rPr>
              <a:t>sont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envoyées</a:t>
            </a:r>
            <a:r>
              <a:rPr lang="en-GB" dirty="0">
                <a:solidFill>
                  <a:schemeClr val="accent1"/>
                </a:solidFill>
              </a:rPr>
              <a:t> par courier postal au </a:t>
            </a:r>
            <a:r>
              <a:rPr lang="en-GB" dirty="0" err="1">
                <a:solidFill>
                  <a:schemeClr val="accent1"/>
                </a:solidFill>
              </a:rPr>
              <a:t>bénéficiaire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directement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ou</a:t>
            </a:r>
            <a:r>
              <a:rPr lang="en-GB" dirty="0">
                <a:solidFill>
                  <a:schemeClr val="accent1"/>
                </a:solidFill>
              </a:rPr>
              <a:t> à son representant </a:t>
            </a:r>
            <a:r>
              <a:rPr lang="en-GB" dirty="0" err="1">
                <a:solidFill>
                  <a:schemeClr val="accent1"/>
                </a:solidFill>
              </a:rPr>
              <a:t>légal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05F48AA-6C3F-61D6-10AE-84338926A2F1}"/>
              </a:ext>
            </a:extLst>
          </p:cNvPr>
          <p:cNvSpPr/>
          <p:nvPr/>
        </p:nvSpPr>
        <p:spPr>
          <a:xfrm>
            <a:off x="497608" y="3491543"/>
            <a:ext cx="6927408" cy="895515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800" dirty="0">
                <a:solidFill>
                  <a:schemeClr val="accent1"/>
                </a:solidFill>
              </a:rPr>
              <a:t>Le premier </a:t>
            </a:r>
            <a:r>
              <a:rPr lang="en-GB" sz="1800" dirty="0" err="1">
                <a:solidFill>
                  <a:schemeClr val="accent1"/>
                </a:solidFill>
              </a:rPr>
              <a:t>mois</a:t>
            </a:r>
            <a:r>
              <a:rPr lang="en-GB" sz="1800" dirty="0">
                <a:solidFill>
                  <a:schemeClr val="accent1"/>
                </a:solidFill>
              </a:rPr>
              <a:t> de </a:t>
            </a:r>
            <a:r>
              <a:rPr lang="en-GB" sz="1800" dirty="0" err="1">
                <a:solidFill>
                  <a:schemeClr val="accent1"/>
                </a:solidFill>
              </a:rPr>
              <a:t>votre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retraite</a:t>
            </a:r>
            <a:r>
              <a:rPr lang="en-GB" sz="1800" dirty="0">
                <a:solidFill>
                  <a:schemeClr val="accent1"/>
                </a:solidFill>
              </a:rPr>
              <a:t>, </a:t>
            </a:r>
            <a:r>
              <a:rPr lang="en-GB" sz="1800" dirty="0" err="1">
                <a:solidFill>
                  <a:schemeClr val="accent1"/>
                </a:solidFill>
              </a:rPr>
              <a:t>vous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recevrez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une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lettre</a:t>
            </a:r>
            <a:r>
              <a:rPr lang="en-GB" sz="1800" dirty="0">
                <a:solidFill>
                  <a:schemeClr val="accent1"/>
                </a:solidFill>
              </a:rPr>
              <a:t> de droit à pension </a:t>
            </a:r>
            <a:r>
              <a:rPr lang="en-GB" sz="1800" dirty="0" err="1">
                <a:solidFill>
                  <a:schemeClr val="accent1"/>
                </a:solidFill>
              </a:rPr>
              <a:t>ainsi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qu’un</a:t>
            </a:r>
            <a:r>
              <a:rPr lang="en-GB" sz="1800" dirty="0">
                <a:solidFill>
                  <a:schemeClr val="accent1"/>
                </a:solidFill>
              </a:rPr>
              <a:t> document </a:t>
            </a:r>
            <a:r>
              <a:rPr lang="en-GB" sz="1800" dirty="0" err="1">
                <a:solidFill>
                  <a:schemeClr val="accent1"/>
                </a:solidFill>
              </a:rPr>
              <a:t>contenant</a:t>
            </a:r>
            <a:r>
              <a:rPr lang="en-GB" sz="1800" dirty="0">
                <a:solidFill>
                  <a:schemeClr val="accent1"/>
                </a:solidFill>
              </a:rPr>
              <a:t> des </a:t>
            </a:r>
            <a:r>
              <a:rPr lang="en-GB" sz="1800" dirty="0" err="1">
                <a:solidFill>
                  <a:schemeClr val="accent1"/>
                </a:solidFill>
              </a:rPr>
              <a:t>informations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utiles</a:t>
            </a:r>
            <a:r>
              <a:rPr lang="en-GB" sz="1800" dirty="0">
                <a:solidFill>
                  <a:schemeClr val="accent1"/>
                </a:solidFill>
              </a:rPr>
              <a:t> pour les </a:t>
            </a:r>
            <a:r>
              <a:rPr lang="en-GB" sz="1800" dirty="0" err="1">
                <a:solidFill>
                  <a:schemeClr val="accent1"/>
                </a:solidFill>
              </a:rPr>
              <a:t>bénéficiaires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375AFA-1F8B-E81D-7416-23581B3C9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2082" y="1900719"/>
            <a:ext cx="3053705" cy="4302310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01127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 err="1"/>
              <a:t>Quelles</a:t>
            </a:r>
            <a:r>
              <a:rPr lang="en-GB" dirty="0"/>
              <a:t> communications </a:t>
            </a:r>
            <a:r>
              <a:rPr lang="en-GB" dirty="0" err="1"/>
              <a:t>recevrai</a:t>
            </a:r>
            <a:r>
              <a:rPr lang="en-GB" dirty="0"/>
              <a:t>-je dans </a:t>
            </a:r>
            <a:r>
              <a:rPr lang="en-GB" dirty="0" err="1"/>
              <a:t>l’année</a:t>
            </a:r>
            <a:r>
              <a:rPr lang="en-GB" dirty="0"/>
              <a:t> ?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3029E8B-2BFF-A791-D362-0D9FBA08CB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0292857"/>
              </p:ext>
            </p:extLst>
          </p:nvPr>
        </p:nvGraphicFramePr>
        <p:xfrm>
          <a:off x="452411" y="2092383"/>
          <a:ext cx="10278923" cy="4156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Arrow: Right 4">
            <a:extLst>
              <a:ext uri="{FF2B5EF4-FFF2-40B4-BE49-F238E27FC236}">
                <a16:creationId xmlns:a16="http://schemas.microsoft.com/office/drawing/2014/main" id="{1E3EE51D-203E-1D1E-C563-712313EBC5CF}"/>
              </a:ext>
            </a:extLst>
          </p:cNvPr>
          <p:cNvSpPr/>
          <p:nvPr/>
        </p:nvSpPr>
        <p:spPr>
          <a:xfrm>
            <a:off x="463993" y="951890"/>
            <a:ext cx="11264014" cy="1500121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48F47F-0CD8-B06E-5C39-C5A6208F974F}"/>
              </a:ext>
            </a:extLst>
          </p:cNvPr>
          <p:cNvSpPr/>
          <p:nvPr/>
        </p:nvSpPr>
        <p:spPr>
          <a:xfrm>
            <a:off x="463993" y="1536032"/>
            <a:ext cx="18267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Janvier</a:t>
            </a:r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31934C-7214-8ACC-9B25-9D0F8256BDDE}"/>
              </a:ext>
            </a:extLst>
          </p:cNvPr>
          <p:cNvSpPr/>
          <p:nvPr/>
        </p:nvSpPr>
        <p:spPr>
          <a:xfrm>
            <a:off x="2554481" y="1536032"/>
            <a:ext cx="1883945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Février</a:t>
            </a:r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BD71544-7122-2EDA-6E7F-64086F08D30C}"/>
              </a:ext>
            </a:extLst>
          </p:cNvPr>
          <p:cNvSpPr/>
          <p:nvPr/>
        </p:nvSpPr>
        <p:spPr>
          <a:xfrm>
            <a:off x="4650984" y="1524000"/>
            <a:ext cx="188394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Juin</a:t>
            </a:r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5DBBFE-DB7D-C2D9-1B3A-E955D3F23A1A}"/>
              </a:ext>
            </a:extLst>
          </p:cNvPr>
          <p:cNvSpPr/>
          <p:nvPr/>
        </p:nvSpPr>
        <p:spPr>
          <a:xfrm>
            <a:off x="6798621" y="1536032"/>
            <a:ext cx="3932714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Fin décembre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136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15132</TotalTime>
  <Words>1366</Words>
  <Application>Microsoft Office PowerPoint</Application>
  <PresentationFormat>Widescreen</PresentationFormat>
  <Paragraphs>220</Paragraphs>
  <Slides>19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Wingdings</vt:lpstr>
      <vt:lpstr>Office Theme</vt:lpstr>
      <vt:lpstr>Document</vt:lpstr>
      <vt:lpstr>CAISSE DE PENSIONS  Préparation à la retraite</vt:lpstr>
      <vt:lpstr>Pension de retraite</vt:lpstr>
      <vt:lpstr>Quels sont les différents choix pour ma retraite ?</vt:lpstr>
      <vt:lpstr>Retraite anticipée, quels sont les facteurs de réduction?</vt:lpstr>
      <vt:lpstr>D’autres prestations ajoutées ou cotisations déduites ?</vt:lpstr>
      <vt:lpstr>Comment et quand recevrai-je ma pension ?</vt:lpstr>
      <vt:lpstr>Quelles sont les formalités de départ à remplir ?</vt:lpstr>
      <vt:lpstr>Quelles sont les communications reçues à la retraite ?</vt:lpstr>
      <vt:lpstr>Quelles communications recevrai-je dans l’année ? </vt:lpstr>
      <vt:lpstr>Changement de situation, que dois-je faire ?</vt:lpstr>
      <vt:lpstr>Que faire en cas de décès ?</vt:lpstr>
      <vt:lpstr>Mon conjoint recevra-t-il une pension ?</vt:lpstr>
      <vt:lpstr>Qu’en est-il pour mon/mes ex-conjoint(s)?</vt:lpstr>
      <vt:lpstr>Et mes enfants ?</vt:lpstr>
      <vt:lpstr>Mes prestations sont-elles soumises à l’indexation ?</vt:lpstr>
      <vt:lpstr>Où trouver plus d’informations sur ma pension ?</vt:lpstr>
      <vt:lpstr>Et sur la Caisse de pensions?</vt:lpstr>
      <vt:lpstr>Service des prestations – nous sommes là pour vous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Service Dashboard</dc:title>
  <dc:creator>Kandy Elizabeth Mitchell</dc:creator>
  <cp:lastModifiedBy>pension benefits</cp:lastModifiedBy>
  <cp:revision>1033</cp:revision>
  <cp:lastPrinted>2023-10-10T07:27:53Z</cp:lastPrinted>
  <dcterms:created xsi:type="dcterms:W3CDTF">2021-09-10T12:54:27Z</dcterms:created>
  <dcterms:modified xsi:type="dcterms:W3CDTF">2023-10-10T12:11:38Z</dcterms:modified>
</cp:coreProperties>
</file>