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64" r:id="rId7"/>
    <p:sldId id="265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Quintas Rodriguez" initials="MQR" lastIdx="0" clrIdx="0">
    <p:extLst>
      <p:ext uri="{19B8F6BF-5375-455C-9EA6-DF929625EA0E}">
        <p15:presenceInfo xmlns:p15="http://schemas.microsoft.com/office/powerpoint/2012/main" userId="S-1-5-21-1526224874-1540688658-1361462980-1235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0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obility.service@cern.ch" TargetMode="External"/><Relationship Id="rId2" Type="http://schemas.openxmlformats.org/officeDocument/2006/relationships/hyperlink" Target="mailto:Installation.service@cern.ch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in.gouv.fr/Demarches/Un-document-de-sejour-pour-etranger-une-naturalisation-francaise/Titre-de-sejour/Modalites-d-accueil-des-etrangers-a-la-prefecture-de-l-Ain" TargetMode="External"/><Relationship Id="rId3" Type="http://schemas.openxmlformats.org/officeDocument/2006/relationships/hyperlink" Target="https://www.ge.ch/organisation/office-cantonal-population-migrations-ocpm" TargetMode="External"/><Relationship Id="rId7" Type="http://schemas.openxmlformats.org/officeDocument/2006/relationships/hyperlink" Target="https://home.cern/news/official-news/cern/british-nationals-remaining-france-end-cern-contrac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home.cern/fr/news/official-news/cern/british-nationals-remaining-france-end-cern-contract" TargetMode="External"/><Relationship Id="rId5" Type="http://schemas.openxmlformats.org/officeDocument/2006/relationships/hyperlink" Target="https://www.eda.admin.ch/missions/mission-onu-geneve/en/home/manual-regime-privileges-and-immunities/introduction/manual-stay/staying-end-functions.html" TargetMode="External"/><Relationship Id="rId4" Type="http://schemas.openxmlformats.org/officeDocument/2006/relationships/hyperlink" Target="https://www.lausanne.ch/de/officiel/administration/securite-et-economie/controle-des-habitants.html#secteur-suisse-et-permis-c-0" TargetMode="External"/><Relationship Id="rId9" Type="http://schemas.openxmlformats.org/officeDocument/2006/relationships/hyperlink" Target="https://www.haute-savoie.gouv.fr/Demarches/Etrangers-en-Haute-Savoi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HR-cards.support@cern.ch" TargetMode="External"/><Relationship Id="rId2" Type="http://schemas.openxmlformats.org/officeDocument/2006/relationships/hyperlink" Target="mailto:maria.quintas@cern.ch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335" y="583987"/>
            <a:ext cx="3209193" cy="5678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400" dirty="0"/>
              <a:t>SUMMARY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3786" y="2141367"/>
            <a:ext cx="8445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/>
              <a:t>Restitution of Swiss and French Cards.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The 3 month courtesy period (after the end of the contract).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/>
              <a:t>When</a:t>
            </a:r>
            <a:r>
              <a:rPr lang="fr-CH" b="1" dirty="0"/>
              <a:t> to </a:t>
            </a:r>
            <a:r>
              <a:rPr lang="fr-CH" b="1" dirty="0" err="1"/>
              <a:t>start</a:t>
            </a:r>
            <a:r>
              <a:rPr lang="fr-CH" b="1" dirty="0"/>
              <a:t> the </a:t>
            </a:r>
            <a:r>
              <a:rPr lang="fr-CH" b="1" dirty="0" err="1"/>
              <a:t>formalities</a:t>
            </a:r>
            <a:r>
              <a:rPr lang="fr-CH" b="1" dirty="0"/>
              <a:t> for a B or a C Swiss Permit?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Some useful links for information: Geneva and Vaud cantonal offices (permit applications) and residence in France for British citizens</a:t>
            </a:r>
            <a:endParaRPr lang="fr-CH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536366" y="5642546"/>
            <a:ext cx="2147688" cy="4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/>
              <a:t>Maria QUINTAS for the Cards Office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 rot="20450021">
            <a:off x="697039" y="5241755"/>
            <a:ext cx="554389" cy="4789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99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3142" y="604102"/>
            <a:ext cx="7685914" cy="466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Restitution of Swiss and French Cards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your contract, your Swiss and French Cards and those of your family (if applicable) must be returned to the Cards Office in the HR Department. 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certified copy will be given to you, in particular to facilitate an application for a residence permit in Switzerland if you wish to reside there.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cancellation of plates and final settlement of customs duties, please contact:</a:t>
            </a:r>
          </a:p>
          <a:p>
            <a:pPr marL="742950" lvl="1" indent="-285750" algn="just">
              <a:spcAft>
                <a:spcPts val="1000"/>
              </a:spcAft>
              <a:buFontTx/>
              <a:buChar char="-"/>
            </a:pP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Diplomatic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plates: </a:t>
            </a:r>
            <a:r>
              <a:rPr lang="fr-FR" sz="16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Installation.service@cern.ch</a:t>
            </a:r>
            <a:endParaRPr lang="fr-FR" sz="1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1000"/>
              </a:spcAft>
              <a:buFontTx/>
              <a:buChar char="-"/>
            </a:pP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Green plates (431 K ): </a:t>
            </a:r>
            <a:r>
              <a:rPr lang="fr-CH" sz="16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mobility.service@cern.ch</a:t>
            </a:r>
            <a:endParaRPr lang="en-GB" sz="1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Wave 6"/>
          <p:cNvSpPr/>
          <p:nvPr/>
        </p:nvSpPr>
        <p:spPr>
          <a:xfrm>
            <a:off x="3316600" y="1725064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7164" y="630825"/>
            <a:ext cx="7888924" cy="431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3 month courtesy period (after the end of the contract)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Employees who are retiring may apply for a three-month courtesy period for them and their family members to organize their final departure from Switzerland or to regularize the remainder of their stay in Switzerland.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formality must be requested by the staff member while still at CERN. A “courtesy period" form must be submitted, one month and a half before the end </a:t>
            </a:r>
            <a:r>
              <a:rPr lang="en-GB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CERN contract, 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Cards Office, which will then be forwarded to the Swiss Mission in Geneva.</a:t>
            </a:r>
          </a:p>
        </p:txBody>
      </p:sp>
      <p:sp>
        <p:nvSpPr>
          <p:cNvPr id="6" name="Wave 5"/>
          <p:cNvSpPr/>
          <p:nvPr/>
        </p:nvSpPr>
        <p:spPr>
          <a:xfrm>
            <a:off x="3388659" y="1575227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374" y="1928068"/>
            <a:ext cx="7599510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latest upon the expiry of the courtesy period, the holders of a Diplomatic Swiss Card must return the CD registration plates of their vehicle(s) to the competent Cantonal Service of their 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same time, families holding a Ci permit must also return it to the competent Cantonal Service of their 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members who have given up their C permit when taking up employment at CERN will also have to make a demand via the competent Cantonal Office.</a:t>
            </a:r>
          </a:p>
        </p:txBody>
      </p:sp>
      <p:sp>
        <p:nvSpPr>
          <p:cNvPr id="6" name="Wave 5"/>
          <p:cNvSpPr/>
          <p:nvPr/>
        </p:nvSpPr>
        <p:spPr>
          <a:xfrm>
            <a:off x="3230398" y="766335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7506" y="183548"/>
            <a:ext cx="8538359" cy="4712124"/>
          </a:xfrm>
        </p:spPr>
        <p:txBody>
          <a:bodyPr>
            <a:normAutofit fontScale="47500" lnSpcReduction="20000"/>
          </a:bodyPr>
          <a:lstStyle/>
          <a:p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to start the formalities for a B or a C Swiss Permit? </a:t>
            </a: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endParaRPr lang="fr-CH" sz="5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recommended to submit your application, to the Cantonal office of the place of residence, 1.5 to 2 months before the end of your contract at CERN.</a:t>
            </a:r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 the volume of files, it should be noted that waiting times can be significant.</a:t>
            </a:r>
            <a:endParaRPr lang="en-GB" sz="6400" dirty="0"/>
          </a:p>
        </p:txBody>
      </p:sp>
      <p:sp>
        <p:nvSpPr>
          <p:cNvPr id="7" name="Wave 6"/>
          <p:cNvSpPr/>
          <p:nvPr/>
        </p:nvSpPr>
        <p:spPr>
          <a:xfrm>
            <a:off x="3451319" y="2473672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1252" y="354022"/>
            <a:ext cx="4654351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</a:t>
            </a: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links for </a:t>
            </a:r>
            <a:r>
              <a:rPr lang="fr-CH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fr-CH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062" y="2736503"/>
            <a:ext cx="7649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515474" y="1155531"/>
            <a:ext cx="84340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OCPM Geneva:</a:t>
            </a:r>
            <a:endParaRPr lang="en-GB" sz="1600" b="1" dirty="0"/>
          </a:p>
          <a:p>
            <a:r>
              <a:rPr lang="en-GB" sz="1400" dirty="0">
                <a:hlinkClick r:id="rId3"/>
              </a:rPr>
              <a:t>https://www.ge.ch/organisation/office-cantonal-population-migrations-ocpm</a:t>
            </a:r>
            <a:endParaRPr lang="en-GB" sz="1400" dirty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err="1"/>
              <a:t>Competent</a:t>
            </a:r>
            <a:r>
              <a:rPr lang="fr-CH" sz="1600" b="1" dirty="0"/>
              <a:t> </a:t>
            </a:r>
            <a:r>
              <a:rPr lang="fr-CH" sz="1600" b="1" dirty="0" err="1"/>
              <a:t>authority</a:t>
            </a:r>
            <a:r>
              <a:rPr lang="fr-CH" sz="1600" b="1" dirty="0"/>
              <a:t> in Lausanne:</a:t>
            </a:r>
          </a:p>
          <a:p>
            <a:r>
              <a:rPr lang="en-GB" sz="1400" dirty="0">
                <a:hlinkClick r:id="rId4"/>
              </a:rPr>
              <a:t>https://www.lausanne.ch/de/officiel/administration/securite-et-economie/controle-des-habitants.html#secteur-suisse-et-permis-c-0</a:t>
            </a:r>
            <a:endParaRPr lang="en-GB" sz="14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Swiss permanent mission in Geneva:</a:t>
            </a:r>
          </a:p>
          <a:p>
            <a:r>
              <a:rPr lang="fr-CH" sz="1400" dirty="0">
                <a:hlinkClick r:id="rId5"/>
              </a:rPr>
              <a:t>https://www.eda.admin.ch/missions/mission-onu-geneve/en/home/manual-regime-privileges-and-immunities/introduction/manual-stay/staying-end-functions.html</a:t>
            </a:r>
            <a:r>
              <a:rPr lang="fr-CH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hlinkClick r:id="rId6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err="1"/>
              <a:t>Brexit</a:t>
            </a:r>
            <a:r>
              <a:rPr lang="fr-CH" sz="1600" b="1" dirty="0"/>
              <a:t>, </a:t>
            </a:r>
            <a:r>
              <a:rPr lang="fr-CH" sz="1600" b="1" dirty="0" err="1"/>
              <a:t>residence</a:t>
            </a:r>
            <a:r>
              <a:rPr lang="fr-CH" sz="1600" b="1" dirty="0"/>
              <a:t> in France:</a:t>
            </a:r>
          </a:p>
          <a:p>
            <a:r>
              <a:rPr lang="fr-CH" sz="1400" dirty="0">
                <a:hlinkClick r:id="rId7"/>
              </a:rPr>
              <a:t>https://home.cern/news/official-news/cern/british-nationals-remaining-france-end-cern-contract</a:t>
            </a:r>
            <a:endParaRPr lang="fr-CH" sz="1400" dirty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/>
              <a:t>Préfectures, </a:t>
            </a:r>
            <a:r>
              <a:rPr lang="fr-CH" sz="1600" b="1" dirty="0" err="1"/>
              <a:t>residence</a:t>
            </a:r>
            <a:r>
              <a:rPr lang="fr-CH" sz="1600" b="1" dirty="0"/>
              <a:t> in France:</a:t>
            </a:r>
          </a:p>
          <a:p>
            <a:r>
              <a:rPr lang="fr-CH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Préfecture de l’Ain:</a:t>
            </a:r>
          </a:p>
          <a:p>
            <a:r>
              <a:rPr lang="fr-CH" sz="1400" dirty="0">
                <a:solidFill>
                  <a:schemeClr val="accent6"/>
                </a:solidFill>
                <a:hlinkClick r:id="rId8"/>
              </a:rPr>
              <a:t>https://www.ain.gouv.fr/Demarches/Un-document-de-sejour-pour-etranger-une-naturalisation-francaise/Titre-de-sejour/Modalites-d-accueil-des-etrangers-a-la-prefecture-de-l-Ain</a:t>
            </a:r>
            <a:endParaRPr lang="fr-CH" sz="1400" dirty="0">
              <a:solidFill>
                <a:schemeClr val="accent6"/>
              </a:solidFill>
            </a:endParaRPr>
          </a:p>
          <a:p>
            <a:endParaRPr lang="fr-CH" sz="1400" dirty="0">
              <a:solidFill>
                <a:schemeClr val="accent6"/>
              </a:solidFill>
            </a:endParaRPr>
          </a:p>
          <a:p>
            <a:r>
              <a:rPr lang="fr-CH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Préfecture de la Haute-Savoie: </a:t>
            </a:r>
          </a:p>
          <a:p>
            <a:r>
              <a:rPr lang="fr-CH" sz="1400" dirty="0">
                <a:solidFill>
                  <a:schemeClr val="accent6"/>
                </a:solidFill>
                <a:hlinkClick r:id="rId9"/>
              </a:rPr>
              <a:t>https://www.haute-savoie.gouv.fr/Demarches/Etrangers-en-Haute-Savoie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76005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HR Department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1569" y="400720"/>
            <a:ext cx="7823676" cy="4533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Cards Office is at your disposal for any questions or further information.</a:t>
            </a: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CH" i="1" dirty="0" err="1"/>
              <a:t>Human</a:t>
            </a:r>
            <a:r>
              <a:rPr lang="fr-CH" i="1" dirty="0"/>
              <a:t> Resources Department</a:t>
            </a:r>
            <a:endParaRPr lang="en-GB" dirty="0"/>
          </a:p>
          <a:p>
            <a:pPr algn="ctr"/>
            <a:r>
              <a:rPr lang="fr-CH" i="1" dirty="0"/>
              <a:t>Office : 33/1-024</a:t>
            </a:r>
          </a:p>
          <a:p>
            <a:pPr algn="ctr"/>
            <a:endParaRPr lang="en-GB" dirty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The Cards Service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is</a:t>
            </a: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reachable</a:t>
            </a: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 by e-mail or phone</a:t>
            </a:r>
            <a:r>
              <a:rPr lang="fr-CH" i="1" dirty="0">
                <a:solidFill>
                  <a:srgbClr val="00B050"/>
                </a:solidFill>
              </a:rPr>
              <a:t>.</a:t>
            </a:r>
            <a:endParaRPr lang="en-GB" dirty="0">
              <a:solidFill>
                <a:srgbClr val="00B050"/>
              </a:solidFill>
            </a:endParaRP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maria.quintas@cern.ch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HR-cards.support@cern.ch</a:t>
            </a:r>
            <a:r>
              <a:rPr lang="fr-CH" sz="14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 no</a:t>
            </a:r>
            <a:r>
              <a:rPr lang="fr-CH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CH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79494</a:t>
            </a:r>
          </a:p>
        </p:txBody>
      </p:sp>
    </p:spTree>
    <p:extLst>
      <p:ext uri="{BB962C8B-B14F-4D97-AF65-F5344CB8AC3E}">
        <p14:creationId xmlns:p14="http://schemas.microsoft.com/office/powerpoint/2010/main" val="900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12.10.2023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1639" y="967163"/>
            <a:ext cx="6649738" cy="1969770"/>
          </a:xfrm>
          <a:prstGeom prst="rect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CH" sz="2000" dirty="0"/>
          </a:p>
          <a:p>
            <a:pPr algn="ctr"/>
            <a:r>
              <a:rPr lang="fr-C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fr-CH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 </a:t>
            </a:r>
            <a:endParaRPr lang="fr-CH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H" sz="2000" dirty="0"/>
          </a:p>
          <a:p>
            <a:pPr algn="ctr"/>
            <a:endParaRPr lang="fr-CH" dirty="0"/>
          </a:p>
          <a:p>
            <a:pPr algn="ctr"/>
            <a:r>
              <a:rPr lang="fr-CH" dirty="0"/>
              <a:t>  </a:t>
            </a:r>
            <a:r>
              <a:rPr lang="fr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ANY QUESTIONS?</a:t>
            </a:r>
            <a:endParaRPr lang="fr-CH" dirty="0"/>
          </a:p>
          <a:p>
            <a:endParaRPr lang="fr-CH" dirty="0"/>
          </a:p>
        </p:txBody>
      </p:sp>
      <p:pic>
        <p:nvPicPr>
          <p:cNvPr id="6" name="Picture 5" descr="Carte suis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862" y="3706084"/>
            <a:ext cx="1270781" cy="8702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24000"/>
              </a:srgbClr>
            </a:outerShdw>
          </a:effectLst>
          <a:scene3d>
            <a:camera prst="perspectiveFront" fov="6600000">
              <a:rot lat="21390502" lon="20565540" rev="849810"/>
            </a:camera>
            <a:lightRig rig="harsh" dir="t">
              <a:rot lat="0" lon="0" rev="3600000"/>
            </a:lightRig>
          </a:scene3d>
          <a:sp3d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6" descr="carte francai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9831">
            <a:off x="4375245" y="3772465"/>
            <a:ext cx="1191607" cy="91869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cxnSp>
        <p:nvCxnSpPr>
          <p:cNvPr id="8" name="Straight Connector 7"/>
          <p:cNvCxnSpPr/>
          <p:nvPr/>
        </p:nvCxnSpPr>
        <p:spPr>
          <a:xfrm flipV="1">
            <a:off x="4160903" y="4035722"/>
            <a:ext cx="402305" cy="105508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6508" y="4090441"/>
            <a:ext cx="376427" cy="217790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8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4779</TotalTime>
  <Words>664</Words>
  <Application>Microsoft Office PowerPoint</Application>
  <PresentationFormat>On-screen Show (4:3)</PresentationFormat>
  <Paragraphs>96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Optima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Donia Grandclaude</cp:lastModifiedBy>
  <cp:revision>130</cp:revision>
  <dcterms:created xsi:type="dcterms:W3CDTF">2012-11-30T11:04:26Z</dcterms:created>
  <dcterms:modified xsi:type="dcterms:W3CDTF">2023-10-12T10:01:50Z</dcterms:modified>
</cp:coreProperties>
</file>