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handoutMasterIdLst>
    <p:handoutMasterId r:id="rId12"/>
  </p:handoutMasterIdLst>
  <p:sldIdLst>
    <p:sldId id="256" r:id="rId2"/>
    <p:sldId id="262" r:id="rId3"/>
    <p:sldId id="257" r:id="rId4"/>
    <p:sldId id="259" r:id="rId5"/>
    <p:sldId id="260" r:id="rId6"/>
    <p:sldId id="264" r:id="rId7"/>
    <p:sldId id="261" r:id="rId8"/>
    <p:sldId id="258" r:id="rId9"/>
    <p:sldId id="263" r:id="rId10"/>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Quintas Rodriguez" initials="MQR" lastIdx="0" clrIdx="0">
    <p:extLst>
      <p:ext uri="{19B8F6BF-5375-455C-9EA6-DF929625EA0E}">
        <p15:presenceInfo xmlns:p15="http://schemas.microsoft.com/office/powerpoint/2012/main" userId="S-1-5-21-1526224874-1540688658-1361462980-1235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192" autoAdjust="0"/>
  </p:normalViewPr>
  <p:slideViewPr>
    <p:cSldViewPr snapToGrid="0" snapToObjects="1">
      <p:cViewPr varScale="1">
        <p:scale>
          <a:sx n="130" d="100"/>
          <a:sy n="130" d="100"/>
        </p:scale>
        <p:origin x="1074" y="1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2CA01DCC-F2A3-46E0-AB79-1ED74833048A}" type="datetimeFigureOut">
              <a:rPr lang="fr-CH" smtClean="0"/>
              <a:t>12.10.2023</a:t>
            </a:fld>
            <a:endParaRPr lang="fr-CH"/>
          </a:p>
        </p:txBody>
      </p:sp>
      <p:sp>
        <p:nvSpPr>
          <p:cNvPr id="4" name="Footer Placeholder 3"/>
          <p:cNvSpPr>
            <a:spLocks noGrp="1"/>
          </p:cNvSpPr>
          <p:nvPr>
            <p:ph type="ftr" sz="quarter" idx="2"/>
          </p:nvPr>
        </p:nvSpPr>
        <p:spPr>
          <a:xfrm>
            <a:off x="0" y="9378477"/>
            <a:ext cx="2944958" cy="494186"/>
          </a:xfrm>
          <a:prstGeom prst="rect">
            <a:avLst/>
          </a:prstGeom>
        </p:spPr>
        <p:txBody>
          <a:bodyPr vert="horz" lIns="91440" tIns="45720" rIns="91440" bIns="45720" rtlCol="0" anchor="b"/>
          <a:lstStyle>
            <a:lvl1pPr algn="l">
              <a:defRPr sz="1200"/>
            </a:lvl1pPr>
          </a:lstStyle>
          <a:p>
            <a:endParaRPr lang="fr-CH"/>
          </a:p>
        </p:txBody>
      </p:sp>
      <p:sp>
        <p:nvSpPr>
          <p:cNvPr id="5" name="Slide Number Placeholder 4"/>
          <p:cNvSpPr>
            <a:spLocks noGrp="1"/>
          </p:cNvSpPr>
          <p:nvPr>
            <p:ph type="sldNum" sz="quarter" idx="3"/>
          </p:nvPr>
        </p:nvSpPr>
        <p:spPr>
          <a:xfrm>
            <a:off x="3851098" y="9378477"/>
            <a:ext cx="2944958" cy="494186"/>
          </a:xfrm>
          <a:prstGeom prst="rect">
            <a:avLst/>
          </a:prstGeom>
        </p:spPr>
        <p:txBody>
          <a:bodyPr vert="horz" lIns="91440" tIns="45720" rIns="91440" bIns="45720" rtlCol="0" anchor="b"/>
          <a:lstStyle>
            <a:lvl1pPr algn="r">
              <a:defRPr sz="1200"/>
            </a:lvl1pPr>
          </a:lstStyle>
          <a:p>
            <a:fld id="{2E75243B-BBA4-46DE-B2EC-9C4C36FC980E}" type="slidenum">
              <a:rPr lang="fr-CH" smtClean="0"/>
              <a:t>‹#›</a:t>
            </a:fld>
            <a:endParaRPr lang="fr-CH"/>
          </a:p>
        </p:txBody>
      </p:sp>
    </p:spTree>
    <p:extLst>
      <p:ext uri="{BB962C8B-B14F-4D97-AF65-F5344CB8AC3E}">
        <p14:creationId xmlns:p14="http://schemas.microsoft.com/office/powerpoint/2010/main" val="37441043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1"/>
            <a:ext cx="2945659" cy="495348"/>
          </a:xfrm>
          <a:prstGeom prst="rect">
            <a:avLst/>
          </a:prstGeom>
        </p:spPr>
        <p:txBody>
          <a:bodyPr vert="horz" lIns="91440" tIns="45720" rIns="91440" bIns="45720" rtlCol="0"/>
          <a:lstStyle>
            <a:lvl1pPr algn="r">
              <a:defRPr sz="1200"/>
            </a:lvl1pPr>
          </a:lstStyle>
          <a:p>
            <a:fld id="{45FAD328-2336-44E5-9C90-A7156F1B7628}" type="datetimeFigureOut">
              <a:rPr lang="en-GB" smtClean="0"/>
              <a:t>12/10/2023</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8"/>
            <a:ext cx="5438140" cy="388736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9"/>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9"/>
            <a:ext cx="2945659" cy="495347"/>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1</a:t>
            </a:fld>
            <a:endParaRPr lang="en-GB"/>
          </a:p>
        </p:txBody>
      </p:sp>
    </p:spTree>
    <p:extLst>
      <p:ext uri="{BB962C8B-B14F-4D97-AF65-F5344CB8AC3E}">
        <p14:creationId xmlns:p14="http://schemas.microsoft.com/office/powerpoint/2010/main" val="3011911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2</a:t>
            </a:fld>
            <a:endParaRPr lang="en-GB"/>
          </a:p>
        </p:txBody>
      </p:sp>
    </p:spTree>
    <p:extLst>
      <p:ext uri="{BB962C8B-B14F-4D97-AF65-F5344CB8AC3E}">
        <p14:creationId xmlns:p14="http://schemas.microsoft.com/office/powerpoint/2010/main" val="2857021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3</a:t>
            </a:fld>
            <a:endParaRPr lang="en-GB"/>
          </a:p>
        </p:txBody>
      </p:sp>
    </p:spTree>
    <p:extLst>
      <p:ext uri="{BB962C8B-B14F-4D97-AF65-F5344CB8AC3E}">
        <p14:creationId xmlns:p14="http://schemas.microsoft.com/office/powerpoint/2010/main" val="4056499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4</a:t>
            </a:fld>
            <a:endParaRPr lang="en-GB"/>
          </a:p>
        </p:txBody>
      </p:sp>
    </p:spTree>
    <p:extLst>
      <p:ext uri="{BB962C8B-B14F-4D97-AF65-F5344CB8AC3E}">
        <p14:creationId xmlns:p14="http://schemas.microsoft.com/office/powerpoint/2010/main" val="1806113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5</a:t>
            </a:fld>
            <a:endParaRPr lang="en-GB"/>
          </a:p>
        </p:txBody>
      </p:sp>
    </p:spTree>
    <p:extLst>
      <p:ext uri="{BB962C8B-B14F-4D97-AF65-F5344CB8AC3E}">
        <p14:creationId xmlns:p14="http://schemas.microsoft.com/office/powerpoint/2010/main" val="8439991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6</a:t>
            </a:fld>
            <a:endParaRPr lang="en-GB"/>
          </a:p>
        </p:txBody>
      </p:sp>
    </p:spTree>
    <p:extLst>
      <p:ext uri="{BB962C8B-B14F-4D97-AF65-F5344CB8AC3E}">
        <p14:creationId xmlns:p14="http://schemas.microsoft.com/office/powerpoint/2010/main" val="20927363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7</a:t>
            </a:fld>
            <a:endParaRPr lang="en-GB"/>
          </a:p>
        </p:txBody>
      </p:sp>
    </p:spTree>
    <p:extLst>
      <p:ext uri="{BB962C8B-B14F-4D97-AF65-F5344CB8AC3E}">
        <p14:creationId xmlns:p14="http://schemas.microsoft.com/office/powerpoint/2010/main" val="2221442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8</a:t>
            </a:fld>
            <a:endParaRPr lang="en-GB"/>
          </a:p>
        </p:txBody>
      </p:sp>
    </p:spTree>
    <p:extLst>
      <p:ext uri="{BB962C8B-B14F-4D97-AF65-F5344CB8AC3E}">
        <p14:creationId xmlns:p14="http://schemas.microsoft.com/office/powerpoint/2010/main" val="456902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FB20FC4B-508F-471A-A16E-47CC971FE331}" type="slidenum">
              <a:rPr lang="en-GB" smtClean="0"/>
              <a:t>9</a:t>
            </a:fld>
            <a:endParaRPr lang="en-GB"/>
          </a:p>
        </p:txBody>
      </p:sp>
    </p:spTree>
    <p:extLst>
      <p:ext uri="{BB962C8B-B14F-4D97-AF65-F5344CB8AC3E}">
        <p14:creationId xmlns:p14="http://schemas.microsoft.com/office/powerpoint/2010/main" val="1018542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08.10.2020</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HR Department</a:t>
            </a:r>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hyperlink" Target="mailto:Installation.service@cern.ch"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hyperlink" Target="mailto:mobility.service@cern.ch"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8" Type="http://schemas.openxmlformats.org/officeDocument/2006/relationships/hyperlink" Target="https://www.haute-savoie.gouv.fr/Demarches/Etrangers-en-Haute-Savoie" TargetMode="External"/><Relationship Id="rId3" Type="http://schemas.openxmlformats.org/officeDocument/2006/relationships/hyperlink" Target="https://www.ge.ch/organisation/office-cantonal-population-migrations-ocpm" TargetMode="External"/><Relationship Id="rId7" Type="http://schemas.openxmlformats.org/officeDocument/2006/relationships/hyperlink" Target="https://www.ain.gouv.fr/Demarches/Un-document-de-sejour-pour-etranger-une-naturalisation-francaise/Titre-de-sejour/Modalites-d-accueil-des-etrangers-a-la-prefecture-de-l-Ain" TargetMode="External"/><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hyperlink" Target="https://home.cern/fr/news/official-news/cern/british-nationals-remaining-france-end-cern-contract" TargetMode="External"/><Relationship Id="rId5" Type="http://schemas.openxmlformats.org/officeDocument/2006/relationships/hyperlink" Target="https://www.eda.admin.ch/missions/mission-onu-geneve/fr/home/manuel-application-regime/introduction/manuel-sejour/sejour-fin-fonctions.html" TargetMode="External"/><Relationship Id="rId4" Type="http://schemas.openxmlformats.org/officeDocument/2006/relationships/hyperlink" Target="https://www.lausanne.ch/de/officiel/administration/securite-et-economie/controle-des-habitants.html#secteur-suisse-et-permis-c-0"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maria.quintas@cern.ch" TargetMode="External"/><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hyperlink" Target="mailto:HR-cards.support@cern.ch"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12.10.2023</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Rectangle 4"/>
          <p:cNvSpPr/>
          <p:nvPr/>
        </p:nvSpPr>
        <p:spPr>
          <a:xfrm>
            <a:off x="2969335" y="583987"/>
            <a:ext cx="3209193" cy="567805"/>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fr-CH" sz="2400" dirty="0"/>
              <a:t>SOMMAIRE</a:t>
            </a:r>
            <a:endParaRPr lang="en-GB" sz="2400" dirty="0"/>
          </a:p>
        </p:txBody>
      </p:sp>
      <p:sp>
        <p:nvSpPr>
          <p:cNvPr id="6" name="TextBox 5"/>
          <p:cNvSpPr txBox="1"/>
          <p:nvPr/>
        </p:nvSpPr>
        <p:spPr>
          <a:xfrm>
            <a:off x="804999" y="2271996"/>
            <a:ext cx="6462272" cy="327782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fr-CH" b="1" dirty="0"/>
              <a:t>Restitution des cartes suisses et françaises.</a:t>
            </a:r>
          </a:p>
          <a:p>
            <a:pPr marL="285750" indent="-285750">
              <a:lnSpc>
                <a:spcPct val="150000"/>
              </a:lnSpc>
              <a:buFont typeface="Arial" panose="020B0604020202020204" pitchFamily="34" charset="0"/>
              <a:buChar char="•"/>
            </a:pPr>
            <a:r>
              <a:rPr lang="fr-CH" b="1" dirty="0"/>
              <a:t>Délai de courtoisie de 3 mois, après la fin du contrat</a:t>
            </a:r>
          </a:p>
          <a:p>
            <a:pPr marL="285750" indent="-285750">
              <a:lnSpc>
                <a:spcPct val="150000"/>
              </a:lnSpc>
              <a:buFont typeface="Arial" panose="020B0604020202020204" pitchFamily="34" charset="0"/>
              <a:buChar char="•"/>
            </a:pPr>
            <a:r>
              <a:rPr lang="fr-CH" b="1" dirty="0"/>
              <a:t>Quand déposer votre demande de permis B ou C</a:t>
            </a:r>
          </a:p>
          <a:p>
            <a:pPr marL="285750" indent="-285750">
              <a:lnSpc>
                <a:spcPct val="150000"/>
              </a:lnSpc>
              <a:buFont typeface="Arial" panose="020B0604020202020204" pitchFamily="34" charset="0"/>
              <a:buChar char="•"/>
            </a:pPr>
            <a:r>
              <a:rPr lang="fr-CH" b="1" dirty="0"/>
              <a:t>Quelques liens utiles pour information : Offices cantonaux Genève et Vaud (demandes de permis) et résidence en France pour les citoyens britanniques.</a:t>
            </a:r>
          </a:p>
          <a:p>
            <a:pPr marL="285750" indent="-285750">
              <a:lnSpc>
                <a:spcPct val="150000"/>
              </a:lnSpc>
              <a:buFont typeface="Arial" panose="020B0604020202020204" pitchFamily="34" charset="0"/>
              <a:buChar char="•"/>
            </a:pPr>
            <a:endParaRPr lang="en-GB" b="1" dirty="0"/>
          </a:p>
          <a:p>
            <a:endParaRPr lang="en-GB" dirty="0"/>
          </a:p>
        </p:txBody>
      </p:sp>
      <p:sp>
        <p:nvSpPr>
          <p:cNvPr id="7" name="Text Placeholder 5"/>
          <p:cNvSpPr txBox="1">
            <a:spLocks/>
          </p:cNvSpPr>
          <p:nvPr/>
        </p:nvSpPr>
        <p:spPr>
          <a:xfrm>
            <a:off x="6536366" y="5642546"/>
            <a:ext cx="2147688" cy="419653"/>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CH" sz="900" dirty="0"/>
              <a:t>Maria QUINTAS pour le </a:t>
            </a:r>
            <a:r>
              <a:rPr lang="fr-CH" sz="900" dirty="0" err="1"/>
              <a:t>BdC</a:t>
            </a:r>
            <a:endParaRPr lang="fr-CH" sz="900" dirty="0"/>
          </a:p>
        </p:txBody>
      </p:sp>
      <p:pic>
        <p:nvPicPr>
          <p:cNvPr id="8" name="Picture 7"/>
          <p:cNvPicPr/>
          <p:nvPr/>
        </p:nvPicPr>
        <p:blipFill>
          <a:blip r:embed="rId3"/>
          <a:stretch>
            <a:fillRect/>
          </a:stretch>
        </p:blipFill>
        <p:spPr>
          <a:xfrm rot="20450021">
            <a:off x="697039" y="5241755"/>
            <a:ext cx="554389" cy="478919"/>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355199710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12.10.2023</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Rectangle 4"/>
          <p:cNvSpPr/>
          <p:nvPr/>
        </p:nvSpPr>
        <p:spPr>
          <a:xfrm>
            <a:off x="653142" y="604102"/>
            <a:ext cx="7685914" cy="4842864"/>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Restitution des cartes suisses et françaises</a:t>
            </a:r>
          </a:p>
          <a:p>
            <a:pPr algn="ctr">
              <a:lnSpc>
                <a:spcPct val="115000"/>
              </a:lnSpc>
              <a:spcAft>
                <a:spcPts val="1000"/>
              </a:spcAft>
            </a:pPr>
            <a:endParaRPr lang="fr-CH"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fr-CH"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Lors de votre fin de contrat, vos cartes suisses et françaises ainsi que celles de votre famille, le cas échéant doivent être restituées au bureau des cartes du Département RH. </a:t>
            </a: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Une copie certifiée conforme sera remise au membre du personnel notamment afin de faciliter une demande de permis de séjour en Suisse si ce dernier souhaite y résider.</a:t>
            </a:r>
          </a:p>
          <a:p>
            <a:pPr marL="285750" indent="-285750" algn="just">
              <a:spcAft>
                <a:spcPts val="1000"/>
              </a:spcAft>
              <a:buFont typeface="Arial" panose="020B0604020202020204" pitchFamily="34" charset="0"/>
              <a:buChar char="•"/>
            </a:pPr>
            <a:endParaRPr lang="fr-CH"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Pour les formalités relatives aux plaques d’immatriculation, s’adresser à:</a:t>
            </a:r>
          </a:p>
          <a:p>
            <a:pPr marL="742950" lvl="1" indent="-285750" algn="just">
              <a:spcAft>
                <a:spcPts val="1000"/>
              </a:spcAft>
              <a:buFontTx/>
              <a:buChar char="-"/>
            </a:pPr>
            <a:r>
              <a:rPr lang="fr-CH" sz="1600" dirty="0">
                <a:latin typeface="Calibri" panose="020F0502020204030204" pitchFamily="34" charset="0"/>
                <a:ea typeface="Calibri" panose="020F0502020204030204" pitchFamily="34" charset="0"/>
                <a:cs typeface="Times New Roman" panose="02020603050405020304" pitchFamily="18" charset="0"/>
              </a:rPr>
              <a:t>Plaques diplomatiques: </a:t>
            </a:r>
            <a:r>
              <a:rPr lang="fr-FR" sz="1600" u="sng" dirty="0">
                <a:latin typeface="Calibri" panose="020F0502020204030204" pitchFamily="34" charset="0"/>
                <a:cs typeface="Calibri" panose="020F0502020204030204" pitchFamily="34" charset="0"/>
                <a:hlinkClick r:id="rId3"/>
              </a:rPr>
              <a:t>Installation.service@cern.ch</a:t>
            </a:r>
            <a:endParaRPr lang="fr-FR" sz="1600" u="sng" dirty="0">
              <a:latin typeface="Calibri" panose="020F0502020204030204" pitchFamily="34" charset="0"/>
              <a:cs typeface="Calibri" panose="020F0502020204030204" pitchFamily="34" charset="0"/>
            </a:endParaRPr>
          </a:p>
          <a:p>
            <a:pPr marL="742950" lvl="1" indent="-285750" algn="just">
              <a:spcAft>
                <a:spcPts val="1000"/>
              </a:spcAft>
              <a:buFontTx/>
              <a:buChar char="-"/>
            </a:pPr>
            <a:r>
              <a:rPr lang="fr-FR" sz="1600" dirty="0">
                <a:latin typeface="Calibri" panose="020F0502020204030204" pitchFamily="34" charset="0"/>
                <a:ea typeface="Calibri" panose="020F0502020204030204" pitchFamily="34" charset="0"/>
                <a:cs typeface="Calibri" panose="020F0502020204030204" pitchFamily="34" charset="0"/>
              </a:rPr>
              <a:t>Plaques vertes (431 K ): </a:t>
            </a:r>
            <a:r>
              <a:rPr lang="fr-CH" sz="1600" u="sng" dirty="0">
                <a:latin typeface="Calibri" panose="020F0502020204030204" pitchFamily="34" charset="0"/>
                <a:cs typeface="Calibri" panose="020F0502020204030204" pitchFamily="34" charset="0"/>
                <a:hlinkClick r:id="rId4"/>
              </a:rPr>
              <a:t>mobility.service@cern.ch</a:t>
            </a:r>
            <a:endParaRPr lang="en-GB" sz="1600" u="sng" dirty="0">
              <a:latin typeface="Calibri" panose="020F0502020204030204" pitchFamily="34" charset="0"/>
              <a:cs typeface="Calibri" panose="020F0502020204030204" pitchFamily="34" charset="0"/>
            </a:endParaRPr>
          </a:p>
        </p:txBody>
      </p:sp>
      <p:sp>
        <p:nvSpPr>
          <p:cNvPr id="7" name="Wave 6"/>
          <p:cNvSpPr/>
          <p:nvPr/>
        </p:nvSpPr>
        <p:spPr>
          <a:xfrm>
            <a:off x="3316600" y="1725064"/>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12.10.2023</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5" name="Rectangle 4"/>
          <p:cNvSpPr/>
          <p:nvPr/>
        </p:nvSpPr>
        <p:spPr>
          <a:xfrm>
            <a:off x="970068" y="488321"/>
            <a:ext cx="7330568" cy="4318105"/>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Délai de courtoisie de 3 mois, après la fin du contrat</a:t>
            </a:r>
          </a:p>
          <a:p>
            <a:pPr algn="ctr">
              <a:lnSpc>
                <a:spcPct val="115000"/>
              </a:lnSpc>
              <a:spcAft>
                <a:spcPts val="1000"/>
              </a:spcAft>
            </a:pPr>
            <a:endParaRPr lang="fr-CH" sz="24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fr-CH"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endParaRPr lang="en-GB"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Les fonctionnaires prenant leur retraite peuvent solliciter pour eux et leurs membres de famille un délai de courtoisie de trois mois pour organiser leur départ définitif de Suisse ou pour régulariser la suite de leur séjour en Suisse.</a:t>
            </a:r>
          </a:p>
          <a:p>
            <a:pPr marL="285750" indent="-285750" algn="just">
              <a:spcAft>
                <a:spcPts val="1000"/>
              </a:spcAft>
              <a:buFont typeface="Arial" panose="020B0604020202020204" pitchFamily="34" charset="0"/>
              <a:buChar char="•"/>
            </a:pP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Cette demande doit être sollicitée par le membre du personnel alors qu’il est encore en fonctions au CERN. Un formulaire « Délai de courtoisie » devra être présenté un mois et demi avant la fin de contrat, au bureau des cartes, qui se chargera de le faire suivre à la Mission suisse à Genève.</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388659" y="1575227"/>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391368830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12.10.2023</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5" name="Rectangle 4"/>
          <p:cNvSpPr/>
          <p:nvPr/>
        </p:nvSpPr>
        <p:spPr>
          <a:xfrm>
            <a:off x="691374" y="1928068"/>
            <a:ext cx="7599510" cy="2939266"/>
          </a:xfrm>
          <a:prstGeom prst="rect">
            <a:avLst/>
          </a:prstGeom>
        </p:spPr>
        <p:txBody>
          <a:bodyPr wrap="square">
            <a:spAutoFit/>
          </a:bodyPr>
          <a:lstStyle/>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Au plus tard à l’échéance du délai de courtoisie, les titulaires d’une carte de légitimation diplomatique doivent avoir restitué les plaques d’immatriculation CD de leur(s) véhicule(s) privé(s) au service cantonal des automobiles de leur lieu de domicile.</a:t>
            </a:r>
            <a:endParaRPr lang="en-GB"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Durant le même délai, les familles détentrices d’un permis Ci doivent également le restituer à l’Office cantonal de la population de leur lieu de domicile. </a:t>
            </a:r>
          </a:p>
          <a:p>
            <a:pPr marL="285750" indent="-285750" algn="just">
              <a:spcAft>
                <a:spcPts val="1000"/>
              </a:spcAft>
              <a:buFont typeface="Arial" panose="020B0604020202020204" pitchFamily="34" charset="0"/>
              <a:buChar char="•"/>
            </a:pPr>
            <a:endParaRPr lang="fr-CH"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spcAft>
                <a:spcPts val="1000"/>
              </a:spcAft>
              <a:buFont typeface="Arial" panose="020B0604020202020204" pitchFamily="34" charset="0"/>
              <a:buChar char="•"/>
            </a:pPr>
            <a:r>
              <a:rPr lang="fr-CH" sz="1600" dirty="0">
                <a:latin typeface="Calibri" panose="020F0502020204030204" pitchFamily="34" charset="0"/>
                <a:ea typeface="Calibri" panose="020F0502020204030204" pitchFamily="34" charset="0"/>
                <a:cs typeface="Times New Roman" panose="02020603050405020304" pitchFamily="18" charset="0"/>
              </a:rPr>
              <a:t>Les membres du personnel ayant déjà restitué un permis C au moment de leur prise de fonctions au CERN devront également redéposer un dossier à l’Office cantonal compétent. </a:t>
            </a:r>
            <a:endParaRPr lang="en-GB"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Wave 5"/>
          <p:cNvSpPr/>
          <p:nvPr/>
        </p:nvSpPr>
        <p:spPr>
          <a:xfrm>
            <a:off x="3230398" y="766335"/>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solidFill>
                <a:schemeClr val="tx1">
                  <a:lumMod val="20000"/>
                  <a:lumOff val="80000"/>
                </a:schemeClr>
              </a:solidFill>
            </a:endParaRPr>
          </a:p>
        </p:txBody>
      </p:sp>
    </p:spTree>
    <p:extLst>
      <p:ext uri="{BB962C8B-B14F-4D97-AF65-F5344CB8AC3E}">
        <p14:creationId xmlns:p14="http://schemas.microsoft.com/office/powerpoint/2010/main" val="276913353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r>
              <a:rPr lang="en-US" dirty="0"/>
              <a:t>12.10.2023</a:t>
            </a:r>
          </a:p>
        </p:txBody>
      </p:sp>
      <p:sp>
        <p:nvSpPr>
          <p:cNvPr id="4" name="Footer Placeholder 3"/>
          <p:cNvSpPr>
            <a:spLocks noGrp="1"/>
          </p:cNvSpPr>
          <p:nvPr>
            <p:ph type="ftr" sz="quarter" idx="3"/>
          </p:nvPr>
        </p:nvSpPr>
        <p:spPr/>
        <p:txBody>
          <a:bodyPr/>
          <a:lstStyle/>
          <a:p>
            <a:r>
              <a:rPr lang="en-US"/>
              <a:t>HR Department</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Text Placeholder 5"/>
          <p:cNvSpPr>
            <a:spLocks noGrp="1"/>
          </p:cNvSpPr>
          <p:nvPr>
            <p:ph type="body" idx="10"/>
          </p:nvPr>
        </p:nvSpPr>
        <p:spPr>
          <a:xfrm>
            <a:off x="1131480" y="565300"/>
            <a:ext cx="6998677" cy="4712124"/>
          </a:xfrm>
        </p:spPr>
        <p:txBody>
          <a:bodyPr>
            <a:normAutofit fontScale="40000" lnSpcReduction="20000"/>
          </a:bodyPr>
          <a:lstStyle/>
          <a:p>
            <a:pPr algn="ctr">
              <a:lnSpc>
                <a:spcPct val="135000"/>
              </a:lnSpc>
              <a:spcAft>
                <a:spcPts val="1000"/>
              </a:spcAft>
            </a:pPr>
            <a:r>
              <a:rPr lang="fr-CH" sz="6000" b="1" dirty="0">
                <a:latin typeface="Calibri" panose="020F0502020204030204" pitchFamily="34" charset="0"/>
                <a:ea typeface="Calibri" panose="020F0502020204030204" pitchFamily="34" charset="0"/>
                <a:cs typeface="Times New Roman" panose="02020603050405020304" pitchFamily="18" charset="0"/>
              </a:rPr>
              <a:t>Quand déposer votre demande de permis de résidence en Suisse</a:t>
            </a:r>
          </a:p>
          <a:p>
            <a:pPr algn="ctr">
              <a:lnSpc>
                <a:spcPct val="135000"/>
              </a:lnSpc>
              <a:spcAft>
                <a:spcPts val="1000"/>
              </a:spcAft>
            </a:pPr>
            <a:endParaRPr lang="fr-CH" sz="5100" b="1" dirty="0">
              <a:latin typeface="Calibri" panose="020F0502020204030204" pitchFamily="34" charset="0"/>
              <a:ea typeface="Calibri" panose="020F0502020204030204" pitchFamily="34" charset="0"/>
              <a:cs typeface="Times New Roman" panose="02020603050405020304" pitchFamily="18" charset="0"/>
            </a:endParaRPr>
          </a:p>
          <a:p>
            <a:pPr algn="ctr">
              <a:lnSpc>
                <a:spcPct val="135000"/>
              </a:lnSpc>
              <a:spcAft>
                <a:spcPts val="1000"/>
              </a:spcAft>
            </a:pPr>
            <a:endParaRPr lang="fr-CH" sz="5100" b="1" dirty="0">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fr-CH" dirty="0"/>
          </a:p>
          <a:p>
            <a:pPr marL="285750" indent="-285750">
              <a:buFont typeface="Arial" panose="020B0604020202020204" pitchFamily="34" charset="0"/>
              <a:buChar char="•"/>
            </a:pPr>
            <a:endParaRPr lang="fr-CH" dirty="0"/>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Il est conseillé de déposer la demande, à l’Office cantonal du lieu de résidence, 1.5 à 2 mois avant la fin des fonctions au CERN.</a:t>
            </a:r>
          </a:p>
          <a:p>
            <a:pPr lvl="1" indent="-285750" algn="just">
              <a:lnSpc>
                <a:spcPct val="170000"/>
              </a:lnSpc>
              <a:spcAft>
                <a:spcPts val="1000"/>
              </a:spcAft>
              <a:buFont typeface="Arial" panose="020B0604020202020204" pitchFamily="34" charset="0"/>
              <a:buChar char="•"/>
            </a:pPr>
            <a:r>
              <a:rPr lang="fr-CH" sz="4000" dirty="0">
                <a:latin typeface="Calibri" panose="020F0502020204030204" pitchFamily="34" charset="0"/>
                <a:ea typeface="Calibri" panose="020F0502020204030204" pitchFamily="34" charset="0"/>
                <a:cs typeface="Times New Roman" panose="02020603050405020304" pitchFamily="18" charset="0"/>
              </a:rPr>
              <a:t>Compte tenu du volume de dossiers</a:t>
            </a:r>
            <a:r>
              <a:rPr lang="fr-CH" sz="4000" dirty="0"/>
              <a:t>, </a:t>
            </a:r>
            <a:r>
              <a:rPr lang="fr-CH" sz="4000" dirty="0">
                <a:latin typeface="Calibri" panose="020F0502020204030204" pitchFamily="34" charset="0"/>
                <a:ea typeface="Calibri" panose="020F0502020204030204" pitchFamily="34" charset="0"/>
                <a:cs typeface="Times New Roman" panose="02020603050405020304" pitchFamily="18" charset="0"/>
              </a:rPr>
              <a:t>il est à noter que les délais d’attente peuvent être importants.</a:t>
            </a:r>
          </a:p>
          <a:p>
            <a:pPr lvl="1" indent="-285750" algn="just">
              <a:lnSpc>
                <a:spcPct val="170000"/>
              </a:lnSpc>
              <a:spcAft>
                <a:spcPts val="1000"/>
              </a:spcAft>
              <a:buFont typeface="Arial" panose="020B0604020202020204" pitchFamily="34" charset="0"/>
              <a:buChar char="•"/>
            </a:pPr>
            <a:endParaRPr lang="en-GB" sz="6400" dirty="0"/>
          </a:p>
        </p:txBody>
      </p:sp>
      <p:sp>
        <p:nvSpPr>
          <p:cNvPr id="7" name="Wave 6"/>
          <p:cNvSpPr/>
          <p:nvPr/>
        </p:nvSpPr>
        <p:spPr>
          <a:xfrm>
            <a:off x="3451319" y="1737402"/>
            <a:ext cx="2358998" cy="253572"/>
          </a:xfrm>
          <a:prstGeom prst="wave">
            <a:avLst>
              <a:gd name="adj1" fmla="val 20000"/>
              <a:gd name="adj2" fmla="val 0"/>
            </a:avLst>
          </a:prstGeom>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sp3d extrusionH="57150">
              <a:bevelT w="38100" h="38100" prst="relaxedInset"/>
            </a:sp3d>
          </a:bodyPr>
          <a:lstStyle/>
          <a:p>
            <a:pPr algn="ctr"/>
            <a:endParaRPr lang="en-GB"/>
          </a:p>
        </p:txBody>
      </p:sp>
    </p:spTree>
    <p:extLst>
      <p:ext uri="{BB962C8B-B14F-4D97-AF65-F5344CB8AC3E}">
        <p14:creationId xmlns:p14="http://schemas.microsoft.com/office/powerpoint/2010/main" val="239825445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12.10.2023</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Rectangle 4"/>
          <p:cNvSpPr/>
          <p:nvPr/>
        </p:nvSpPr>
        <p:spPr>
          <a:xfrm>
            <a:off x="2101252" y="354022"/>
            <a:ext cx="5096652" cy="492122"/>
          </a:xfrm>
          <a:prstGeom prst="rect">
            <a:avLst/>
          </a:prstGeom>
        </p:spPr>
        <p:txBody>
          <a:bodyPr wrap="none">
            <a:spAutoFit/>
          </a:bodyPr>
          <a:lstStyle/>
          <a:p>
            <a:pP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Quelques liens utiles pour information</a:t>
            </a:r>
            <a:endParaRPr lang="en-GB"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844062" y="2736503"/>
            <a:ext cx="7649307" cy="338554"/>
          </a:xfrm>
          <a:prstGeom prst="rect">
            <a:avLst/>
          </a:prstGeom>
          <a:noFill/>
        </p:spPr>
        <p:txBody>
          <a:bodyPr wrap="square" rtlCol="0">
            <a:spAutoFit/>
          </a:bodyPr>
          <a:lstStyle/>
          <a:p>
            <a:endParaRPr lang="en-GB" sz="1600" dirty="0"/>
          </a:p>
        </p:txBody>
      </p:sp>
      <p:sp>
        <p:nvSpPr>
          <p:cNvPr id="8" name="Rectangle 7"/>
          <p:cNvSpPr/>
          <p:nvPr/>
        </p:nvSpPr>
        <p:spPr>
          <a:xfrm>
            <a:off x="515474" y="1155531"/>
            <a:ext cx="8434037" cy="4955203"/>
          </a:xfrm>
          <a:prstGeom prst="rect">
            <a:avLst/>
          </a:prstGeom>
        </p:spPr>
        <p:txBody>
          <a:bodyPr wrap="square">
            <a:spAutoFit/>
          </a:bodyPr>
          <a:lstStyle/>
          <a:p>
            <a:pPr marL="285750" indent="-285750">
              <a:buFont typeface="Arial" panose="020B0604020202020204" pitchFamily="34" charset="0"/>
              <a:buChar char="•"/>
            </a:pPr>
            <a:r>
              <a:rPr lang="fr-CH" sz="1600" b="1" dirty="0"/>
              <a:t>OCPM Genève:</a:t>
            </a:r>
            <a:endParaRPr lang="en-GB" sz="1600" b="1" dirty="0"/>
          </a:p>
          <a:p>
            <a:r>
              <a:rPr lang="en-GB" sz="1400" dirty="0">
                <a:hlinkClick r:id="rId3"/>
              </a:rPr>
              <a:t>https://www.ge.ch/organisation/office-cantonal-population-migrations-ocpm</a:t>
            </a:r>
            <a:endParaRPr lang="en-GB" sz="1400" dirty="0"/>
          </a:p>
          <a:p>
            <a:endParaRPr lang="fr-CH" sz="1600" dirty="0"/>
          </a:p>
          <a:p>
            <a:pPr marL="285750" indent="-285750">
              <a:buFont typeface="Arial" panose="020B0604020202020204" pitchFamily="34" charset="0"/>
              <a:buChar char="•"/>
            </a:pPr>
            <a:r>
              <a:rPr lang="fr-CH" sz="1600" b="1" dirty="0"/>
              <a:t>Contrôle des Habitants, Lausanne:</a:t>
            </a:r>
          </a:p>
          <a:p>
            <a:r>
              <a:rPr lang="en-GB" sz="1400" dirty="0">
                <a:hlinkClick r:id="rId4"/>
              </a:rPr>
              <a:t>https://www.lausanne.ch/de/officiel/administration/securite-et-economie/controle-des-habitants.html#secteur-suisse-et-permis-c-0</a:t>
            </a:r>
            <a:endParaRPr lang="en-GB" sz="1400" dirty="0"/>
          </a:p>
          <a:p>
            <a:endParaRPr lang="en-GB" sz="1600" dirty="0"/>
          </a:p>
          <a:p>
            <a:pPr marL="285750" indent="-285750">
              <a:buFont typeface="Arial" panose="020B0604020202020204" pitchFamily="34" charset="0"/>
              <a:buChar char="•"/>
            </a:pPr>
            <a:r>
              <a:rPr lang="fr-CH" sz="1600" b="1" dirty="0"/>
              <a:t>Mission Suisse:</a:t>
            </a:r>
          </a:p>
          <a:p>
            <a:r>
              <a:rPr lang="fr-CH" sz="1600" dirty="0"/>
              <a:t> </a:t>
            </a:r>
            <a:r>
              <a:rPr lang="en-GB" sz="1600" dirty="0">
                <a:hlinkClick r:id="rId5"/>
              </a:rPr>
              <a:t>https://www.eda.admin.ch/missions/mission-onu-geneve/fr/home/manuel-application-regime/introduction/manuel-sejour/sejour-fin-fonctions.html</a:t>
            </a:r>
            <a:endParaRPr lang="fr-CH" sz="1600" dirty="0"/>
          </a:p>
          <a:p>
            <a:pPr marL="285750" indent="-285750">
              <a:buFont typeface="Arial" panose="020B0604020202020204" pitchFamily="34" charset="0"/>
              <a:buChar char="•"/>
            </a:pPr>
            <a:endParaRPr lang="fr-CH" sz="1600" dirty="0">
              <a:hlinkClick r:id="rId6"/>
            </a:endParaRPr>
          </a:p>
          <a:p>
            <a:pPr marL="285750" indent="-285750">
              <a:buFont typeface="Arial" panose="020B0604020202020204" pitchFamily="34" charset="0"/>
              <a:buChar char="•"/>
            </a:pPr>
            <a:r>
              <a:rPr lang="fr-CH" sz="1600" b="1" dirty="0" err="1"/>
              <a:t>Brexit</a:t>
            </a:r>
            <a:r>
              <a:rPr lang="fr-CH" sz="1600" b="1" dirty="0"/>
              <a:t>, résidence en France:</a:t>
            </a:r>
          </a:p>
          <a:p>
            <a:r>
              <a:rPr lang="fr-CH" sz="1400" dirty="0">
                <a:hlinkClick r:id="rId6"/>
              </a:rPr>
              <a:t>https://home.cern/fr/news/official-news/cern/british-nationals-remaining-france-end-cern-contract</a:t>
            </a:r>
            <a:endParaRPr lang="fr-CH" sz="1400" dirty="0"/>
          </a:p>
          <a:p>
            <a:endParaRPr lang="fr-CH" sz="1600" dirty="0"/>
          </a:p>
          <a:p>
            <a:pPr marL="285750" indent="-285750">
              <a:buFont typeface="Arial" panose="020B0604020202020204" pitchFamily="34" charset="0"/>
              <a:buChar char="•"/>
            </a:pPr>
            <a:r>
              <a:rPr lang="fr-CH" sz="1600" b="1" dirty="0"/>
              <a:t>Préfectures, résidence en France:</a:t>
            </a:r>
          </a:p>
          <a:p>
            <a:r>
              <a:rPr lang="fr-CH" sz="1400" dirty="0">
                <a:solidFill>
                  <a:schemeClr val="tx1">
                    <a:lumMod val="60000"/>
                    <a:lumOff val="40000"/>
                  </a:schemeClr>
                </a:solidFill>
              </a:rPr>
              <a:t>Préfecture de l’Ain:</a:t>
            </a:r>
          </a:p>
          <a:p>
            <a:r>
              <a:rPr lang="fr-CH" sz="1400" dirty="0">
                <a:solidFill>
                  <a:schemeClr val="accent6"/>
                </a:solidFill>
                <a:hlinkClick r:id="rId7"/>
              </a:rPr>
              <a:t>https://www.ain.gouv.fr/Demarches/Un-document-de-sejour-pour-etranger-une-naturalisation-francaise/Titre-de-sejour/Modalites-d-accueil-des-etrangers-a-la-prefecture-de-l-Ain</a:t>
            </a:r>
            <a:endParaRPr lang="fr-CH" sz="1400" dirty="0">
              <a:solidFill>
                <a:schemeClr val="accent6"/>
              </a:solidFill>
            </a:endParaRPr>
          </a:p>
          <a:p>
            <a:endParaRPr lang="fr-CH" sz="1400" dirty="0">
              <a:solidFill>
                <a:schemeClr val="accent6"/>
              </a:solidFill>
            </a:endParaRPr>
          </a:p>
          <a:p>
            <a:r>
              <a:rPr lang="fr-CH" sz="1400" dirty="0">
                <a:solidFill>
                  <a:schemeClr val="tx1">
                    <a:lumMod val="60000"/>
                    <a:lumOff val="40000"/>
                  </a:schemeClr>
                </a:solidFill>
              </a:rPr>
              <a:t>Préfecture de la Haute-Savoie: </a:t>
            </a:r>
          </a:p>
          <a:p>
            <a:r>
              <a:rPr lang="fr-CH" sz="1400">
                <a:solidFill>
                  <a:schemeClr val="accent6"/>
                </a:solidFill>
                <a:hlinkClick r:id="rId8"/>
              </a:rPr>
              <a:t>https://www.haute-savoie.gouv.fr/Demarches/Etrangers-en-Haute-Savoie</a:t>
            </a:r>
            <a:endParaRPr lang="fr-CH" sz="1400" dirty="0"/>
          </a:p>
        </p:txBody>
      </p:sp>
    </p:spTree>
    <p:extLst>
      <p:ext uri="{BB962C8B-B14F-4D97-AF65-F5344CB8AC3E}">
        <p14:creationId xmlns:p14="http://schemas.microsoft.com/office/powerpoint/2010/main" val="300918796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r>
              <a:rPr lang="en-US" dirty="0"/>
              <a:t>12.10.2023</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Rectangle 4"/>
          <p:cNvSpPr/>
          <p:nvPr/>
        </p:nvSpPr>
        <p:spPr>
          <a:xfrm>
            <a:off x="561569" y="400720"/>
            <a:ext cx="7823676" cy="4425827"/>
          </a:xfrm>
          <a:prstGeom prst="rect">
            <a:avLst/>
          </a:prstGeom>
        </p:spPr>
        <p:txBody>
          <a:bodyPr wrap="square">
            <a:spAutoFit/>
          </a:bodyPr>
          <a:lstStyle/>
          <a:p>
            <a:pPr algn="ctr">
              <a:lnSpc>
                <a:spcPct val="115000"/>
              </a:lnSpc>
              <a:spcAft>
                <a:spcPts val="1000"/>
              </a:spcAft>
            </a:pPr>
            <a:r>
              <a:rPr lang="fr-CH" sz="2400" b="1" dirty="0">
                <a:latin typeface="Calibri" panose="020F0502020204030204" pitchFamily="34" charset="0"/>
                <a:ea typeface="Calibri" panose="020F0502020204030204" pitchFamily="34" charset="0"/>
                <a:cs typeface="Times New Roman" panose="02020603050405020304" pitchFamily="18" charset="0"/>
              </a:rPr>
              <a:t>Le bureau des cartes reste à votre disposition pour toute question et complément d’information.</a:t>
            </a:r>
          </a:p>
          <a:p>
            <a:pPr algn="ctr">
              <a:lnSpc>
                <a:spcPct val="115000"/>
              </a:lnSpc>
              <a:spcAft>
                <a:spcPts val="1000"/>
              </a:spcAft>
            </a:pPr>
            <a:endParaRPr lang="fr-CH"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fr-CH"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p>
            <a:pPr algn="ctr"/>
            <a:r>
              <a:rPr lang="fr-CH" i="1" dirty="0"/>
              <a:t>Département des ressources humaines</a:t>
            </a:r>
            <a:endParaRPr lang="en-GB" dirty="0"/>
          </a:p>
          <a:p>
            <a:pPr algn="ctr"/>
            <a:r>
              <a:rPr lang="fr-CH" i="1" dirty="0"/>
              <a:t>Bureau : 33/1-024</a:t>
            </a:r>
            <a:endParaRPr lang="en-GB" dirty="0"/>
          </a:p>
          <a:p>
            <a:pPr algn="ctr"/>
            <a:endParaRPr lang="fr-CH" i="1" dirty="0">
              <a:solidFill>
                <a:srgbClr val="00B050"/>
              </a:solidFill>
              <a:sym typeface="Wingdings" panose="05000000000000000000" pitchFamily="2" charset="2"/>
            </a:endParaRPr>
          </a:p>
          <a:p>
            <a:pPr algn="ctr"/>
            <a:r>
              <a:rPr lang="fr-CH" i="1" dirty="0">
                <a:solidFill>
                  <a:srgbClr val="00B050"/>
                </a:solidFill>
                <a:sym typeface="Wingdings" panose="05000000000000000000" pitchFamily="2" charset="2"/>
              </a:rPr>
              <a:t> Le Bureau des Cartes est joignable par e-mail ou par téléphone</a:t>
            </a:r>
            <a:r>
              <a:rPr lang="fr-CH" i="1" dirty="0">
                <a:solidFill>
                  <a:srgbClr val="00B050"/>
                </a:solidFill>
              </a:rPr>
              <a:t>.</a:t>
            </a:r>
            <a:endParaRPr lang="en-GB" dirty="0">
              <a:solidFill>
                <a:srgbClr val="00B050"/>
              </a:solidFill>
            </a:endParaRPr>
          </a:p>
          <a:p>
            <a:endParaRPr lang="fr-CH" dirty="0"/>
          </a:p>
          <a:p>
            <a:endParaRPr lang="en-GB" dirty="0"/>
          </a:p>
          <a:p>
            <a:pPr algn="ctr">
              <a:spcAft>
                <a:spcPts val="600"/>
              </a:spcAft>
            </a:pPr>
            <a:r>
              <a:rPr lang="fr-CH" sz="1400" i="1" dirty="0">
                <a:latin typeface="Calibri" panose="020F0502020204030204" pitchFamily="34" charset="0"/>
                <a:ea typeface="Calibri" panose="020F0502020204030204" pitchFamily="34" charset="0"/>
                <a:cs typeface="Times New Roman" panose="02020603050405020304" pitchFamily="18" charset="0"/>
              </a:rPr>
              <a:t>Contact</a:t>
            </a:r>
            <a:r>
              <a:rPr lang="fr-CH" sz="1400" dirty="0">
                <a:latin typeface="Calibri" panose="020F0502020204030204" pitchFamily="34" charset="0"/>
                <a:ea typeface="Calibri" panose="020F0502020204030204" pitchFamily="34" charset="0"/>
                <a:cs typeface="Times New Roman" panose="02020603050405020304" pitchFamily="18" charset="0"/>
              </a:rPr>
              <a:t> : </a:t>
            </a:r>
            <a:r>
              <a:rPr lang="fr-CH"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3"/>
              </a:rPr>
              <a:t>maria.quintas@cern.ch</a:t>
            </a:r>
            <a:r>
              <a:rPr lang="fr-CH" sz="1400" dirty="0">
                <a:latin typeface="Calibri" panose="020F0502020204030204" pitchFamily="34" charset="0"/>
                <a:ea typeface="Calibri" panose="020F0502020204030204" pitchFamily="34" charset="0"/>
                <a:cs typeface="Times New Roman" panose="02020603050405020304" pitchFamily="18" charset="0"/>
              </a:rPr>
              <a:t>        </a:t>
            </a:r>
          </a:p>
          <a:p>
            <a:pPr algn="ctr">
              <a:spcAft>
                <a:spcPts val="600"/>
              </a:spcAft>
            </a:pPr>
            <a:r>
              <a:rPr lang="fr-CH" sz="1400" i="1" dirty="0">
                <a:latin typeface="Calibri" panose="020F0502020204030204" pitchFamily="34" charset="0"/>
                <a:ea typeface="Calibri" panose="020F0502020204030204" pitchFamily="34" charset="0"/>
                <a:cs typeface="Times New Roman" panose="02020603050405020304" pitchFamily="18" charset="0"/>
              </a:rPr>
              <a:t>E-mail</a:t>
            </a:r>
            <a:r>
              <a:rPr lang="fr-CH" sz="1400" dirty="0">
                <a:latin typeface="Calibri" panose="020F0502020204030204" pitchFamily="34" charset="0"/>
                <a:ea typeface="Calibri" panose="020F0502020204030204" pitchFamily="34" charset="0"/>
                <a:cs typeface="Times New Roman" panose="02020603050405020304" pitchFamily="18" charset="0"/>
              </a:rPr>
              <a:t> : </a:t>
            </a:r>
            <a:r>
              <a:rPr lang="fr-CH"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hlinkClick r:id="rId4"/>
              </a:rPr>
              <a:t>HR-cards.support@cern.ch</a:t>
            </a:r>
            <a:endParaRPr lang="fr-CH" sz="1400" u="sng" dirty="0">
              <a:solidFill>
                <a:srgbClr val="0000FF"/>
              </a:solidFill>
              <a:latin typeface="Calibri" panose="020F0502020204030204" pitchFamily="34" charset="0"/>
              <a:ea typeface="Calibri" panose="020F0502020204030204" pitchFamily="34" charset="0"/>
              <a:cs typeface="Times New Roman" panose="02020603050405020304" pitchFamily="18" charset="0"/>
            </a:endParaRPr>
          </a:p>
          <a:p>
            <a:pPr algn="ctr">
              <a:spcAft>
                <a:spcPts val="600"/>
              </a:spcAft>
            </a:pPr>
            <a:r>
              <a:rPr lang="fr-CH" sz="1400" i="1" dirty="0">
                <a:latin typeface="Calibri" panose="020F0502020204030204" pitchFamily="34" charset="0"/>
                <a:ea typeface="Calibri" panose="020F0502020204030204" pitchFamily="34" charset="0"/>
                <a:cs typeface="Times New Roman" panose="02020603050405020304" pitchFamily="18" charset="0"/>
              </a:rPr>
              <a:t>Tel</a:t>
            </a:r>
            <a:r>
              <a:rPr lang="fr-CH" sz="1400" dirty="0">
                <a:latin typeface="Calibri" panose="020F0502020204030204" pitchFamily="34" charset="0"/>
                <a:ea typeface="Calibri" panose="020F0502020204030204" pitchFamily="34" charset="0"/>
                <a:cs typeface="Times New Roman" panose="02020603050405020304" pitchFamily="18" charset="0"/>
              </a:rPr>
              <a:t>. </a:t>
            </a:r>
            <a:r>
              <a:rPr lang="fr-CH" sz="1400" i="1" dirty="0">
                <a:latin typeface="Calibri" panose="020F0502020204030204" pitchFamily="34" charset="0"/>
                <a:ea typeface="Calibri" panose="020F0502020204030204" pitchFamily="34" charset="0"/>
                <a:cs typeface="Times New Roman" panose="02020603050405020304" pitchFamily="18" charset="0"/>
              </a:rPr>
              <a:t>79494</a:t>
            </a:r>
          </a:p>
        </p:txBody>
      </p:sp>
    </p:spTree>
    <p:extLst>
      <p:ext uri="{BB962C8B-B14F-4D97-AF65-F5344CB8AC3E}">
        <p14:creationId xmlns:p14="http://schemas.microsoft.com/office/powerpoint/2010/main" val="90038957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54089" y="6362377"/>
            <a:ext cx="2133600" cy="365125"/>
          </a:xfrm>
        </p:spPr>
        <p:txBody>
          <a:bodyPr/>
          <a:lstStyle/>
          <a:p>
            <a:r>
              <a:rPr lang="en-US" dirty="0"/>
              <a:t>12.10.2023</a:t>
            </a:r>
          </a:p>
        </p:txBody>
      </p:sp>
      <p:sp>
        <p:nvSpPr>
          <p:cNvPr id="3" name="Footer Placeholder 2"/>
          <p:cNvSpPr>
            <a:spLocks noGrp="1"/>
          </p:cNvSpPr>
          <p:nvPr>
            <p:ph type="ftr" sz="quarter" idx="3"/>
          </p:nvPr>
        </p:nvSpPr>
        <p:spPr/>
        <p:txBody>
          <a:bodyPr/>
          <a:lstStyle/>
          <a:p>
            <a:r>
              <a:rPr lang="en-US"/>
              <a:t>HR Department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TextBox 4"/>
          <p:cNvSpPr txBox="1"/>
          <p:nvPr/>
        </p:nvSpPr>
        <p:spPr>
          <a:xfrm>
            <a:off x="1401639" y="967163"/>
            <a:ext cx="6649738" cy="1969770"/>
          </a:xfrm>
          <a:prstGeom prst="rect">
            <a:avLst/>
          </a:prstGeom>
          <a:ln/>
          <a:effectLst>
            <a:glow rad="228600">
              <a:schemeClr val="accent6">
                <a:satMod val="175000"/>
                <a:alpha val="40000"/>
              </a:schemeClr>
            </a:glow>
          </a:effectLst>
        </p:spPr>
        <p:style>
          <a:lnRef idx="1">
            <a:schemeClr val="dk1"/>
          </a:lnRef>
          <a:fillRef idx="2">
            <a:schemeClr val="dk1"/>
          </a:fillRef>
          <a:effectRef idx="1">
            <a:schemeClr val="dk1"/>
          </a:effectRef>
          <a:fontRef idx="minor">
            <a:schemeClr val="dk1"/>
          </a:fontRef>
        </p:style>
        <p:txBody>
          <a:bodyPr wrap="square" rtlCol="0">
            <a:spAutoFit/>
          </a:bodyPr>
          <a:lstStyle/>
          <a:p>
            <a:endParaRPr lang="fr-CH" sz="2000" dirty="0"/>
          </a:p>
          <a:p>
            <a:pPr algn="ctr"/>
            <a:r>
              <a:rPr lang="fr-CH" sz="2800" b="1" dirty="0">
                <a:solidFill>
                  <a:schemeClr val="tx1"/>
                </a:solidFill>
                <a:effectLst>
                  <a:outerShdw blurRad="38100" dist="38100" dir="2700000" algn="tl">
                    <a:srgbClr val="000000">
                      <a:alpha val="43137"/>
                    </a:srgbClr>
                  </a:outerShdw>
                </a:effectLst>
              </a:rPr>
              <a:t>MERCI POUR VOTRE ATTENTION !</a:t>
            </a:r>
          </a:p>
          <a:p>
            <a:endParaRPr lang="fr-CH" sz="2000" dirty="0"/>
          </a:p>
          <a:p>
            <a:pPr algn="ctr"/>
            <a:endParaRPr lang="fr-CH" dirty="0"/>
          </a:p>
          <a:p>
            <a:pPr algn="ctr"/>
            <a:r>
              <a:rPr lang="fr-CH" dirty="0"/>
              <a:t>  </a:t>
            </a:r>
            <a:r>
              <a:rPr lang="fr-CH" dirty="0">
                <a:effectLst>
                  <a:outerShdw blurRad="38100" dist="38100" dir="2700000" algn="tl">
                    <a:srgbClr val="000000">
                      <a:alpha val="43137"/>
                    </a:srgbClr>
                  </a:outerShdw>
                </a:effectLst>
              </a:rPr>
              <a:t>AVEZ-VOUS DES QUESTIONS?</a:t>
            </a:r>
            <a:endParaRPr lang="fr-CH" dirty="0"/>
          </a:p>
          <a:p>
            <a:endParaRPr lang="fr-CH" dirty="0"/>
          </a:p>
        </p:txBody>
      </p:sp>
      <p:pic>
        <p:nvPicPr>
          <p:cNvPr id="6" name="Picture 5" descr="Carte suisse2.jpg"/>
          <p:cNvPicPr>
            <a:picLocks noChangeAspect="1"/>
          </p:cNvPicPr>
          <p:nvPr/>
        </p:nvPicPr>
        <p:blipFill>
          <a:blip r:embed="rId3" cstate="print"/>
          <a:stretch>
            <a:fillRect/>
          </a:stretch>
        </p:blipFill>
        <p:spPr>
          <a:xfrm>
            <a:off x="3774862" y="3706084"/>
            <a:ext cx="1270781" cy="870292"/>
          </a:xfrm>
          <a:prstGeom prst="rect">
            <a:avLst/>
          </a:prstGeom>
          <a:noFill/>
          <a:ln>
            <a:noFill/>
          </a:ln>
          <a:effectLst>
            <a:outerShdw blurRad="225425" dist="50800" dir="5220000" algn="ctr">
              <a:srgbClr val="000000">
                <a:alpha val="24000"/>
              </a:srgbClr>
            </a:outerShdw>
          </a:effectLst>
          <a:scene3d>
            <a:camera prst="perspectiveFront" fov="6600000">
              <a:rot lat="21390502" lon="20565540" rev="849810"/>
            </a:camera>
            <a:lightRig rig="harsh" dir="t">
              <a:rot lat="0" lon="0" rev="3600000"/>
            </a:lightRig>
          </a:scene3d>
          <a:sp3d contourW="19050" prstMaterial="translucentPowder">
            <a:bevelT w="82550" h="44450" prst="angle"/>
            <a:bevelB w="82550" h="44450" prst="angle"/>
            <a:contourClr>
              <a:srgbClr val="FFFFFF"/>
            </a:contourClr>
          </a:sp3d>
        </p:spPr>
      </p:pic>
      <p:pic>
        <p:nvPicPr>
          <p:cNvPr id="7" name="Picture 6" descr="carte francaise2.jpg"/>
          <p:cNvPicPr>
            <a:picLocks noChangeAspect="1"/>
          </p:cNvPicPr>
          <p:nvPr/>
        </p:nvPicPr>
        <p:blipFill>
          <a:blip r:embed="rId4" cstate="print"/>
          <a:stretch>
            <a:fillRect/>
          </a:stretch>
        </p:blipFill>
        <p:spPr>
          <a:xfrm rot="879831">
            <a:off x="4375245" y="3772465"/>
            <a:ext cx="1191607" cy="918699"/>
          </a:xfrm>
          <a:prstGeom prst="rect">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pic>
      <p:cxnSp>
        <p:nvCxnSpPr>
          <p:cNvPr id="8" name="Straight Connector 7"/>
          <p:cNvCxnSpPr/>
          <p:nvPr/>
        </p:nvCxnSpPr>
        <p:spPr>
          <a:xfrm flipV="1">
            <a:off x="4160903" y="4035722"/>
            <a:ext cx="402305" cy="105508"/>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4726508" y="4090441"/>
            <a:ext cx="376427" cy="217790"/>
          </a:xfrm>
          <a:prstGeom prst="line">
            <a:avLst/>
          </a:prstGeom>
          <a:ln w="53975" cmpd="sng">
            <a:solidFill>
              <a:schemeClr val="accent2">
                <a:lumMod val="60000"/>
                <a:lumOff val="40000"/>
              </a:schemeClr>
            </a:solidFill>
          </a:ln>
          <a:effectLst>
            <a:glow rad="63500">
              <a:schemeClr val="accent1">
                <a:tint val="30000"/>
                <a:shade val="95000"/>
                <a:satMod val="300000"/>
                <a:alpha val="50000"/>
              </a:schemeClr>
            </a:glow>
            <a:outerShdw blurRad="50800" dist="50800" dir="5400000" algn="ctr" rotWithShape="0">
              <a:schemeClr val="accent2">
                <a:lumMod val="60000"/>
                <a:lumOff val="40000"/>
              </a:scheme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1281859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2990</TotalTime>
  <Words>681</Words>
  <Application>Microsoft Office PowerPoint</Application>
  <PresentationFormat>On-screen Show (4:3)</PresentationFormat>
  <Paragraphs>103</Paragraphs>
  <Slides>9</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Optima</vt:lpstr>
      <vt:lpstr>CERNCorporate4-3</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Donia Grandclaude</cp:lastModifiedBy>
  <cp:revision>162</cp:revision>
  <cp:lastPrinted>2022-10-11T14:07:23Z</cp:lastPrinted>
  <dcterms:created xsi:type="dcterms:W3CDTF">2012-11-30T11:04:26Z</dcterms:created>
  <dcterms:modified xsi:type="dcterms:W3CDTF">2023-10-12T10:17:47Z</dcterms:modified>
</cp:coreProperties>
</file>