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75" r:id="rId11"/>
    <p:sldId id="269" r:id="rId12"/>
    <p:sldId id="276" r:id="rId13"/>
    <p:sldId id="277" r:id="rId14"/>
    <p:sldId id="278" r:id="rId15"/>
    <p:sldId id="279" r:id="rId1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BD1"/>
    <a:srgbClr val="3884B2"/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7" autoAdjust="0"/>
    <p:restoredTop sz="94694" autoAdjust="0"/>
  </p:normalViewPr>
  <p:slideViewPr>
    <p:cSldViewPr snapToGrid="0" snapToObjects="1">
      <p:cViewPr varScale="1">
        <p:scale>
          <a:sx n="138" d="100"/>
          <a:sy n="138" d="100"/>
        </p:scale>
        <p:origin x="528" y="11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17/05/2023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24.11.2015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4250/files/CA30%20Rev4.pdf" TargetMode="External"/><Relationship Id="rId2" Type="http://schemas.openxmlformats.org/officeDocument/2006/relationships/hyperlink" Target="https://cds.cern.ch/record/1993099/files/CERN_SRR_fr_ed11_1_July_2021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voyage-lors-de-lextinction-du-contra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Droits de fin </a:t>
            </a:r>
          </a:p>
          <a:p>
            <a:pPr algn="l" rtl="0"/>
            <a:r>
              <a:rPr lang="fr" sz="2800" b="0" i="0" u="none" baseline="0"/>
              <a:t>de contrat</a:t>
            </a:r>
            <a:endParaRPr lang="fr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54FFA6-B18D-46FA-B398-45900E5D0403}"/>
              </a:ext>
            </a:extLst>
          </p:cNvPr>
          <p:cNvSpPr txBox="1"/>
          <p:nvPr/>
        </p:nvSpPr>
        <p:spPr>
          <a:xfrm>
            <a:off x="6232894" y="4028973"/>
            <a:ext cx="2460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Susana PALAZÓN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12.10.2023 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773" y="636763"/>
            <a:ext cx="6872323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396" y="1394412"/>
            <a:ext cx="816222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Contacter à l'avance le</a:t>
            </a:r>
            <a:r>
              <a:rPr lang="fr" sz="1600" b="0" i="0" u="none" baseline="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" sz="1600" dirty="0">
              <a:hlinkClick r:id="rId2"/>
            </a:endParaRPr>
          </a:p>
          <a:p>
            <a:pPr lvl="1"/>
            <a:r>
              <a:rPr lang="fr" sz="1600" b="0" i="0" u="none" baseline="0" dirty="0">
                <a:hlinkClick r:id="rId2"/>
              </a:rPr>
              <a:t>Service d'installation </a:t>
            </a:r>
            <a:r>
              <a:rPr lang="fr" sz="1600" b="0" i="0" u="none" baseline="0" dirty="0"/>
              <a:t>(département SCE)</a:t>
            </a:r>
            <a:br>
              <a:rPr lang="fr" sz="1600" dirty="0"/>
            </a:br>
            <a:endParaRPr lang="fr" sz="1600" dirty="0"/>
          </a:p>
          <a:p>
            <a:pPr lvl="4" algn="l" rtl="0"/>
            <a:r>
              <a:rPr lang="fr" sz="1600" b="0" i="0" u="none" baseline="0" dirty="0"/>
              <a:t>installation.service@cern.ch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Bureau  73/2-015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Tél : 7 4407</a:t>
            </a:r>
            <a:br>
              <a:rPr lang="fr" sz="1600" dirty="0"/>
            </a:br>
            <a:endParaRPr lang="fr" sz="1600" dirty="0"/>
          </a:p>
          <a:p>
            <a:endParaRPr lang="fr" sz="1600" dirty="0">
              <a:effectLst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lvl="1">
              <a:spcBef>
                <a:spcPts val="1200"/>
              </a:spcBef>
            </a:pPr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https://admin-eguide.web.cern.ch/procedure/paiement-des-frais-de-demenagement</a:t>
            </a:r>
            <a:r>
              <a:rPr lang="fr" sz="1600" b="0" i="0" u="none" baseline="0" dirty="0">
                <a:solidFill>
                  <a:srgbClr val="0055A0"/>
                </a:solidFill>
              </a:rPr>
              <a:t> </a:t>
            </a:r>
            <a:endParaRPr lang="fr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3. Indemnité de réinstallation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11</a:t>
            </a:fld>
            <a:endParaRPr lang="fr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49591" y="1606814"/>
            <a:ext cx="73357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Foyers</a:t>
            </a:r>
            <a:r>
              <a:rPr lang="fr" sz="150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" sz="1500" b="1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500" baseline="30000" dirty="0">
                <a:solidFill>
                  <a:srgbClr val="0055A0"/>
                </a:solidFill>
              </a:rPr>
              <a:t>er</a:t>
            </a:r>
            <a:r>
              <a:rPr lang="fr" sz="150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" sz="1500" dirty="0">
                <a:solidFill>
                  <a:srgbClr val="0055A0"/>
                </a:solidFill>
              </a:rPr>
              <a:t>dans les 2 ans suivant </a:t>
            </a:r>
            <a:r>
              <a:rPr lang="en-GB" sz="1500" dirty="0">
                <a:solidFill>
                  <a:srgbClr val="0055A0"/>
                </a:solidFill>
              </a:rPr>
              <a:t>à </a:t>
            </a:r>
            <a:r>
              <a:rPr lang="fr" sz="1500" dirty="0">
                <a:solidFill>
                  <a:srgbClr val="0055A0"/>
                </a:solidFill>
              </a:rPr>
              <a:t>l’extinction du contrat.</a:t>
            </a:r>
          </a:p>
          <a:p>
            <a:pPr algn="ctr" rtl="0"/>
            <a:r>
              <a:rPr lang="fr" sz="2000" b="1" i="0" u="none" baseline="0" dirty="0"/>
              <a:t>ET</a:t>
            </a:r>
          </a:p>
          <a:p>
            <a:r>
              <a:rPr lang="fr-FR" sz="1500" dirty="0"/>
              <a:t>Ne pas avoir été licencié ni avoir démissionné, sauf en cas de participation à un programme de préretraite.</a:t>
            </a:r>
            <a:endParaRPr lang="fr" sz="1500" dirty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9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3D2D86-D9B7-486C-8A35-C1244889D045}"/>
              </a:ext>
            </a:extLst>
          </p:cNvPr>
          <p:cNvSpPr txBox="1"/>
          <p:nvPr/>
        </p:nvSpPr>
        <p:spPr>
          <a:xfrm>
            <a:off x="2433727" y="1218599"/>
            <a:ext cx="4977264" cy="323165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500" dirty="0"/>
              <a:t>Mêmes critères que pour le voyage et le déménagement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293" y="4231343"/>
            <a:ext cx="7978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 algn="l" rtl="0">
              <a:buFont typeface="Wingdings" panose="05000000000000000000" pitchFamily="2" charset="2"/>
              <a:buChar char="Ø"/>
            </a:pPr>
            <a:r>
              <a:rPr lang="fr" sz="1200" b="0" i="0" u="none" baseline="0" dirty="0"/>
              <a:t>Aucun paiement avant le dernier jour du contrat</a:t>
            </a:r>
            <a:endParaRPr lang="fr" sz="1200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242141" y="1166277"/>
            <a:ext cx="0" cy="28118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13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982079"/>
              </p:ext>
            </p:extLst>
          </p:nvPr>
        </p:nvGraphicFramePr>
        <p:xfrm>
          <a:off x="4648543" y="1926069"/>
          <a:ext cx="3961272" cy="17306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01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9982">
                  <a:extLst>
                    <a:ext uri="{9D8B030D-6E8A-4147-A177-3AD203B41FA5}">
                      <a16:colId xmlns:a16="http://schemas.microsoft.com/office/drawing/2014/main" val="1525653696"/>
                    </a:ext>
                  </a:extLst>
                </a:gridCol>
              </a:tblGrid>
              <a:tr h="959151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&lt; 01.01.2007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/>
                        <a:t>Titulaires engagés </a:t>
                      </a:r>
                    </a:p>
                    <a:p>
                      <a:pPr algn="ctr" rtl="0"/>
                      <a:r>
                        <a:rPr lang="fr" sz="1200" b="0" i="0" u="none" baseline="0" dirty="0"/>
                        <a:t>&gt; 01.01.2007</a:t>
                      </a:r>
                      <a:br>
                        <a:rPr lang="fr" sz="1200" dirty="0"/>
                      </a:br>
                      <a:r>
                        <a:rPr lang="fr" sz="1200" b="0" i="0" u="none" baseline="0" dirty="0"/>
                        <a:t>(et ex-titulaires locaux)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minimum</a:t>
                      </a:r>
                      <a:endParaRPr lang="fr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6 954 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maximum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>
                          <a:effectLst/>
                        </a:rPr>
                        <a:t>s. o.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  10 284 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88926" y="1116730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Traitements de base minimum et maximum pris en compte 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785232"/>
              </p:ext>
            </p:extLst>
          </p:nvPr>
        </p:nvGraphicFramePr>
        <p:xfrm>
          <a:off x="865485" y="1623764"/>
          <a:ext cx="2927350" cy="2259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Année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services en tant que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titulaire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Nombre de mois du traitement de base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7 ou plus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 (1/2)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815178" y="1166277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" sz="1200" b="0" i="0" u="none" baseline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 </a:t>
            </a:r>
            <a:r>
              <a:rPr kumimoji="0" lang="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l’indemnité de réinstallation :</a:t>
            </a:r>
            <a:endParaRPr kumimoji="0" lang="fr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14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1120796"/>
            <a:ext cx="7579937" cy="319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Effectuer les formalités relatives au voyage et au déménagement (ou renoncer expressément aux droits correspondants)</a:t>
            </a:r>
          </a:p>
          <a:p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Envoyer la demande de paiement à </a:t>
            </a:r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fr" sz="1600" b="0" i="0" u="none" baseline="0" dirty="0">
                <a:solidFill>
                  <a:srgbClr val="0055A0"/>
                </a:solidFill>
              </a:rPr>
              <a:t> :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formulaire de réinstallation (reçu avec les formalités de départ)</a:t>
            </a:r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attestation de départ (si délivrée) concernant l'ancien lieu de résidence</a:t>
            </a:r>
            <a:endParaRPr lang="fr" sz="1600" dirty="0"/>
          </a:p>
          <a:p>
            <a:pPr marL="742950" lvl="1" indent="-285750" algn="l" rtl="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justificatif de la nouvelle résidence (attestation de domicile fiscal)</a:t>
            </a:r>
            <a:endParaRPr lang="fr" sz="1600" dirty="0"/>
          </a:p>
          <a:p>
            <a:pPr>
              <a:spcBef>
                <a:spcPts val="900"/>
              </a:spcBef>
            </a:pPr>
            <a:endParaRPr lang="fr" sz="1400" dirty="0">
              <a:effectLst/>
            </a:endParaRPr>
          </a:p>
          <a:p>
            <a:pPr algn="l" rtl="0"/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fr" sz="1600" b="0" i="0" u="none" baseline="0" dirty="0">
                <a:solidFill>
                  <a:srgbClr val="0055A0"/>
                </a:solidFill>
                <a:hlinkClick r:id="rId4"/>
              </a:rPr>
              <a:t>https://admin-eguide.web.cern.ch/procedure/indemnite-de-reinstallation</a:t>
            </a:r>
            <a:r>
              <a:rPr lang="fr" sz="1600" b="0" i="0" u="none" baseline="0" dirty="0">
                <a:solidFill>
                  <a:srgbClr val="0055A0"/>
                </a:solidFill>
              </a:rPr>
              <a:t> </a:t>
            </a:r>
            <a:endParaRPr lang="fr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Merci de votre attention</a:t>
            </a:r>
            <a:endParaRPr lang="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QUESTIONS ?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525" y="446142"/>
            <a:ext cx="8053819" cy="705332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b="0" i="0" u="none" baseline="0" dirty="0"/>
              <a:t>R</a:t>
            </a:r>
            <a:r>
              <a:rPr lang="fr" b="0" i="0" u="none" baseline="0" dirty="0"/>
              <a:t>é</a:t>
            </a:r>
            <a:r>
              <a:rPr lang="en-GB" b="0" i="0" u="none" baseline="0" dirty="0"/>
              <a:t>sum</a:t>
            </a:r>
            <a:r>
              <a:rPr lang="fr" b="0" i="0" u="none" baseline="0" dirty="0"/>
              <a:t>é 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525" y="1494782"/>
            <a:ext cx="6879772" cy="2524057"/>
          </a:xfrm>
        </p:spPr>
        <p:txBody>
          <a:bodyPr/>
          <a:lstStyle/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voyage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Frais de déménagement</a:t>
            </a: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spcBef>
                <a:spcPts val="0"/>
              </a:spcBef>
              <a:buFont typeface="+mj-lt"/>
              <a:buAutoNum type="arabicPeriod"/>
            </a:pPr>
            <a:r>
              <a:rPr lang="fr" b="0" i="0" u="none" baseline="0" dirty="0"/>
              <a:t>Indemnité de réinstallation</a:t>
            </a:r>
            <a:endParaRPr lang="fr" dirty="0"/>
          </a:p>
          <a:p>
            <a:endParaRPr lang="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C1B89A9-5764-4EA5-9EF7-C2D34EF7F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94" y="1870256"/>
            <a:ext cx="8144006" cy="1939488"/>
          </a:xfrm>
        </p:spPr>
        <p:txBody>
          <a:bodyPr>
            <a:normAutofit fontScale="92500"/>
          </a:bodyPr>
          <a:lstStyle/>
          <a:p>
            <a:r>
              <a:rPr lang="fr-FR" sz="27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Statut et Règlement du personnel</a:t>
            </a:r>
            <a:endParaRPr lang="fr-FR" sz="2700" dirty="0"/>
          </a:p>
          <a:p>
            <a:pPr marL="36576" indent="0">
              <a:buNone/>
            </a:pPr>
            <a:endParaRPr lang="fr-FR" sz="2700" dirty="0"/>
          </a:p>
          <a:p>
            <a:r>
              <a:rPr lang="fr-CH" sz="2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Circulaire administrative no 30 (Rév. 4 - octobre 2022</a:t>
            </a:r>
            <a:r>
              <a:rPr lang="fr-CH" sz="2600" dirty="0"/>
              <a:t>)</a:t>
            </a:r>
          </a:p>
          <a:p>
            <a:pPr marL="448056" lvl="1" indent="0">
              <a:buNone/>
            </a:pPr>
            <a:r>
              <a:rPr lang="fr-CH" sz="2300" dirty="0"/>
              <a:t> Prestations financières lors de l’extinction du contrat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4E708-45D0-4172-A1C7-E0FE3CB1D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69324"/>
          </a:xfrm>
        </p:spPr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97388-668C-4DDE-845F-2D496A0C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FC8C1-9BBC-4E7D-B045-E24BB6E4D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5EB9FD-26CC-4114-A072-A1BA464F8D98}"/>
              </a:ext>
            </a:extLst>
          </p:cNvPr>
          <p:cNvSpPr txBox="1">
            <a:spLocks/>
          </p:cNvSpPr>
          <p:nvPr/>
        </p:nvSpPr>
        <p:spPr>
          <a:xfrm>
            <a:off x="635725" y="532171"/>
            <a:ext cx="8049701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Cadre </a:t>
            </a:r>
            <a:r>
              <a:rPr lang="fr-CH" sz="4000" dirty="0"/>
              <a:t>légal</a:t>
            </a:r>
          </a:p>
        </p:txBody>
      </p:sp>
    </p:spTree>
    <p:extLst>
      <p:ext uri="{BB962C8B-B14F-4D97-AF65-F5344CB8AC3E}">
        <p14:creationId xmlns:p14="http://schemas.microsoft.com/office/powerpoint/2010/main" val="145079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1. Frais de voyage</a:t>
            </a:r>
            <a:endParaRPr lang="fr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4</a:t>
            </a:fld>
            <a:endParaRPr lang="fr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C23DEB-6A58-481C-992A-31E203D9002F}"/>
              </a:ext>
            </a:extLst>
          </p:cNvPr>
          <p:cNvSpPr txBox="1">
            <a:spLocks/>
          </p:cNvSpPr>
          <p:nvPr/>
        </p:nvSpPr>
        <p:spPr>
          <a:xfrm>
            <a:off x="2797908" y="4788453"/>
            <a:ext cx="2133600" cy="273844"/>
          </a:xfrm>
          <a:prstGeom prst="rect">
            <a:avLst/>
          </a:prstGeom>
        </p:spPr>
        <p:txBody>
          <a:bodyPr vert="horz" lIns="45720" rIns="4572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Tx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Tx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dirty="0">
                <a:solidFill>
                  <a:schemeClr val="tx1">
                    <a:tint val="75000"/>
                  </a:schemeClr>
                </a:solidFill>
              </a:rPr>
              <a:t>12.10.2023</a:t>
            </a:r>
          </a:p>
        </p:txBody>
      </p:sp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 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0481" y="1206293"/>
            <a:ext cx="66872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5</a:t>
            </a:fld>
            <a:endParaRPr lang="fr" dirty="0"/>
          </a:p>
        </p:txBody>
      </p:sp>
      <p:sp>
        <p:nvSpPr>
          <p:cNvPr id="8" name="Rectangle 7"/>
          <p:cNvSpPr/>
          <p:nvPr/>
        </p:nvSpPr>
        <p:spPr>
          <a:xfrm>
            <a:off x="1023815" y="3861305"/>
            <a:ext cx="70545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1600" b="0" i="1" u="none" baseline="0" dirty="0"/>
              <a:t>*</a:t>
            </a:r>
            <a:r>
              <a:rPr lang="fr" sz="1400" b="0" i="1" u="none" baseline="0" dirty="0"/>
              <a:t>Foyers : déterminés au moment du recrutement, spécifiés sur le contrat du titulaire (voir également profil HRT)</a:t>
            </a:r>
          </a:p>
          <a:p>
            <a:endParaRPr lang="fr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481" y="2393104"/>
            <a:ext cx="7203033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</a:t>
            </a:r>
            <a:r>
              <a:rPr lang="en-GB" sz="1600" b="0" i="0" u="none" baseline="0" dirty="0">
                <a:solidFill>
                  <a:srgbClr val="0055A0"/>
                </a:solidFill>
              </a:rPr>
              <a:t>à</a:t>
            </a:r>
            <a:r>
              <a:rPr lang="en-GB" sz="1600" b="0" i="0" u="none" dirty="0">
                <a:solidFill>
                  <a:srgbClr val="0055A0"/>
                </a:solidFill>
              </a:rPr>
              <a:t> </a:t>
            </a:r>
            <a:r>
              <a:rPr lang="fr" sz="1600" b="0" i="0" u="none" baseline="0" dirty="0">
                <a:solidFill>
                  <a:srgbClr val="0055A0"/>
                </a:solidFill>
              </a:rPr>
              <a:t>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73" y="1165340"/>
            <a:ext cx="7267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fr" sz="1400" b="1" i="0" u="none" baseline="0" dirty="0">
                <a:solidFill>
                  <a:srgbClr val="0055A0"/>
                </a:solidFill>
              </a:rPr>
              <a:t>d'un aller simple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(moyen de transport public le plus économique) </a:t>
            </a:r>
            <a:r>
              <a:rPr lang="fr" sz="1400" b="0" i="0" u="none" baseline="0" dirty="0"/>
              <a:t>depuis le CERN jusqu'aux foyers, ou jusqu'au nouveau lieu de résidence (à condition que ce dernier trajet </a:t>
            </a:r>
            <a:r>
              <a:rPr lang="fr" sz="1400" b="0" i="0" u="none" baseline="0" dirty="0">
                <a:solidFill>
                  <a:srgbClr val="0055A0"/>
                </a:solidFill>
              </a:rPr>
              <a:t>n'ait pas un coût supérieur au coût du trajet jusqu'aux foyers).</a:t>
            </a:r>
            <a:endParaRPr lang="fr" sz="1400" dirty="0">
              <a:solidFill>
                <a:srgbClr val="0055A0"/>
              </a:solidFill>
            </a:endParaRPr>
          </a:p>
          <a:p>
            <a:pPr algn="l" rtl="0"/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Frais de voyage et de transport de bagage pour </a:t>
            </a:r>
            <a:r>
              <a:rPr lang="fr" sz="1400" b="1" i="0" u="none" baseline="0" dirty="0">
                <a:solidFill>
                  <a:srgbClr val="0055A0"/>
                </a:solidFill>
              </a:rPr>
              <a:t>les membres de la famille</a:t>
            </a:r>
            <a:r>
              <a:rPr lang="fr" sz="1400" b="0" i="0" u="none" baseline="0" dirty="0">
                <a:solidFill>
                  <a:srgbClr val="0055A0"/>
                </a:solidFill>
              </a:rPr>
              <a:t> à condition qu'ils résident avec le membre du personnel</a:t>
            </a:r>
          </a:p>
          <a:p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en-GB" sz="1400" b="0" i="0" u="none" baseline="0" dirty="0">
                <a:solidFill>
                  <a:srgbClr val="0055A0"/>
                </a:solidFill>
              </a:rPr>
              <a:t>à </a:t>
            </a:r>
            <a:r>
              <a:rPr lang="fr" sz="1400" b="0" i="0" u="none" baseline="0" dirty="0">
                <a:solidFill>
                  <a:srgbClr val="0055A0"/>
                </a:solidFill>
              </a:rPr>
              <a:t>la fin du contrat</a:t>
            </a:r>
            <a:endParaRPr lang="fr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4" y="3348125"/>
            <a:ext cx="79773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1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Contacter le secrétariat départemental </a:t>
            </a:r>
            <a:r>
              <a:rPr lang="fr" sz="1400" b="0" i="0" u="none" baseline="0" dirty="0">
                <a:solidFill>
                  <a:srgbClr val="00B0F0"/>
                </a:solidFill>
              </a:rPr>
              <a:t>(DAO) </a:t>
            </a:r>
            <a:r>
              <a:rPr lang="fr" sz="1400" b="0" i="0" u="none" baseline="0" dirty="0">
                <a:solidFill>
                  <a:srgbClr val="0055A0"/>
                </a:solidFill>
              </a:rPr>
              <a:t>pour présenter la demande</a:t>
            </a: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0" i="0" u="none" baseline="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200" b="0" i="0" u="none" baseline="0" dirty="0">
                <a:solidFill>
                  <a:srgbClr val="0055A0"/>
                </a:solidFill>
              </a:rPr>
              <a:t>Admin e-guide </a:t>
            </a:r>
            <a:r>
              <a:rPr lang="fr" sz="11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https://admin-eguide.web.cern.ch/procedure/paiement-des-frais-de-voyage-lors-de-lextinction-du-contrat</a:t>
            </a:r>
            <a:endParaRPr lang="fr" sz="11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2. Frais de déménagement</a:t>
            </a:r>
            <a:endParaRPr lang="fr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 dirty="0">
                <a:solidFill>
                  <a:schemeClr val="bg1"/>
                </a:solidFill>
              </a:rPr>
              <a:t>Eligibilit</a:t>
            </a:r>
            <a:r>
              <a:rPr lang="en-GB" b="1" i="0" u="none" baseline="0" dirty="0">
                <a:solidFill>
                  <a:schemeClr val="bg1"/>
                </a:solidFill>
              </a:rPr>
              <a:t>é</a:t>
            </a:r>
            <a:r>
              <a:rPr lang="fr" b="1" i="0" u="none" baseline="0" dirty="0">
                <a:solidFill>
                  <a:schemeClr val="bg1"/>
                </a:solidFill>
              </a:rPr>
              <a:t> et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92783"/>
            <a:ext cx="74644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br>
              <a:rPr lang="fr" dirty="0">
                <a:solidFill>
                  <a:srgbClr val="0055A0"/>
                </a:solidFill>
              </a:rPr>
            </a:br>
            <a:endParaRPr lang="fr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Foyers</a:t>
            </a:r>
            <a:r>
              <a:rPr lang="fr" sz="1600" b="0" i="0" u="none" baseline="0" dirty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 dirty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 dirty="0">
                <a:solidFill>
                  <a:srgbClr val="0055A0"/>
                </a:solidFill>
              </a:rPr>
              <a:t>er</a:t>
            </a:r>
            <a:r>
              <a:rPr lang="fr" sz="1600" b="0" i="0" u="none" baseline="0" dirty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dans les 2 ans suivant </a:t>
            </a:r>
            <a:r>
              <a:rPr lang="en-GB" sz="1600" b="0" i="0" u="none" baseline="0" dirty="0">
                <a:solidFill>
                  <a:srgbClr val="0055A0"/>
                </a:solidFill>
              </a:rPr>
              <a:t>à </a:t>
            </a:r>
            <a:r>
              <a:rPr lang="fr" sz="1600" b="0" i="0" u="none" baseline="0" dirty="0">
                <a:solidFill>
                  <a:srgbClr val="0055A0"/>
                </a:solidFill>
              </a:rPr>
              <a:t>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CBF08-A425-4F0C-B2C7-8ED4E86B9209}"/>
              </a:ext>
            </a:extLst>
          </p:cNvPr>
          <p:cNvSpPr txBox="1"/>
          <p:nvPr/>
        </p:nvSpPr>
        <p:spPr>
          <a:xfrm>
            <a:off x="3519779" y="1319723"/>
            <a:ext cx="3923309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Mêmes critères que pour le voyage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80548"/>
              </p:ext>
            </p:extLst>
          </p:nvPr>
        </p:nvGraphicFramePr>
        <p:xfrm>
          <a:off x="3904642" y="1738694"/>
          <a:ext cx="3962009" cy="1882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751"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Situation familiale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0" i="0" u="none" baseline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Nouveau lieu de résidence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l’allocation de famille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l’allocation de famille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84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 dirty="0">
                          <a:solidFill>
                            <a:schemeClr val="tx1"/>
                          </a:solidFill>
                          <a:effectLst/>
                        </a:rPr>
                        <a:t>État membre ou État membre associé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60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40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3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non-membre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3243" y="1577914"/>
            <a:ext cx="25100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des frais de déménagement des meubles et effets personnels dans les foyers ou le nouveau lieu de résidence </a:t>
            </a:r>
            <a:r>
              <a:rPr lang="fr" sz="1200" b="0" i="0" u="none" baseline="0" dirty="0"/>
              <a:t>(à condition que le coût de ce dernier trajet </a:t>
            </a:r>
            <a:r>
              <a:rPr lang="fr" sz="1200" b="0" i="0" u="none" baseline="0" dirty="0">
                <a:solidFill>
                  <a:srgbClr val="0055A0"/>
                </a:solidFill>
              </a:rPr>
              <a:t>ne soit pas supérieur au coût du déménagement dans les foyers)</a:t>
            </a:r>
            <a:endParaRPr lang="fr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454700" y="1705007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12.10.2023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2" y="3960446"/>
            <a:ext cx="6851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du coût de stockage des meubles pour une durée maximale de 12 mois en attendant</a:t>
            </a:r>
            <a:r>
              <a:rPr lang="fr" sz="1400" b="0" i="0" u="none" dirty="0"/>
              <a:t> un logement définitif </a:t>
            </a:r>
            <a:endParaRPr lang="fr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4234</TotalTime>
  <Words>895</Words>
  <Application>Microsoft Office PowerPoint</Application>
  <PresentationFormat>On-screen Show (16:9)</PresentationFormat>
  <Paragraphs>179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Résumé </vt:lpstr>
      <vt:lpstr>PowerPoint Presentation</vt:lpstr>
      <vt:lpstr>1. Frais de voyage</vt:lpstr>
      <vt:lpstr>PowerPoint Presentation</vt:lpstr>
      <vt:lpstr>PowerPoint Presentation</vt:lpstr>
      <vt:lpstr>2. Frais de déménagement</vt:lpstr>
      <vt:lpstr>PowerPoint Presentation</vt:lpstr>
      <vt:lpstr>PowerPoint Presentation</vt:lpstr>
      <vt:lpstr>PowerPoint Presentation</vt:lpstr>
      <vt:lpstr>3. Indemnité de réinstallation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112</cp:revision>
  <cp:lastPrinted>2015-11-23T14:11:45Z</cp:lastPrinted>
  <dcterms:created xsi:type="dcterms:W3CDTF">2015-08-13T15:06:22Z</dcterms:created>
  <dcterms:modified xsi:type="dcterms:W3CDTF">2023-05-17T14:51:42Z</dcterms:modified>
</cp:coreProperties>
</file>