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56" r:id="rId2"/>
    <p:sldId id="271" r:id="rId3"/>
    <p:sldId id="280" r:id="rId4"/>
    <p:sldId id="267" r:id="rId5"/>
    <p:sldId id="270" r:id="rId6"/>
    <p:sldId id="272" r:id="rId7"/>
    <p:sldId id="268" r:id="rId8"/>
    <p:sldId id="273" r:id="rId9"/>
    <p:sldId id="274" r:id="rId10"/>
    <p:sldId id="275" r:id="rId11"/>
    <p:sldId id="269" r:id="rId12"/>
    <p:sldId id="276" r:id="rId13"/>
    <p:sldId id="277" r:id="rId14"/>
    <p:sldId id="278" r:id="rId15"/>
    <p:sldId id="279" r:id="rId16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151773"/>
    <a:srgbClr val="364E6A"/>
    <a:srgbClr val="0B387C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37" autoAdjust="0"/>
    <p:restoredTop sz="94694" autoAdjust="0"/>
  </p:normalViewPr>
  <p:slideViewPr>
    <p:cSldViewPr snapToGrid="0" snapToObjects="1">
      <p:cViewPr varScale="1">
        <p:scale>
          <a:sx n="138" d="100"/>
          <a:sy n="138" d="100"/>
        </p:scale>
        <p:origin x="528" y="114"/>
      </p:cViewPr>
      <p:guideLst>
        <p:guide orient="horz" pos="1620"/>
        <p:guide pos="28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17/05/2023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3097658"/>
            <a:ext cx="8226854" cy="705332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kumimoji="0" lang="en-US" dirty="0"/>
              <a:t>Title presentation (in English)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18.10.2022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976381"/>
            <a:ext cx="3960891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Title presentation in French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459946" y="542797"/>
            <a:ext cx="8226854" cy="2381471"/>
          </a:xfrm>
        </p:spPr>
        <p:txBody>
          <a:bodyPr/>
          <a:lstStyle>
            <a:lvl1pPr marL="36576" indent="0">
              <a:buNone/>
              <a:defRPr baseline="0"/>
            </a:lvl1pPr>
          </a:lstStyle>
          <a:p>
            <a:r>
              <a:rPr lang="fr-FR" dirty="0" err="1"/>
              <a:t>Space</a:t>
            </a:r>
            <a:r>
              <a:rPr lang="fr-FR" dirty="0"/>
              <a:t> for </a:t>
            </a:r>
            <a:r>
              <a:rPr lang="fr-FR" dirty="0" err="1"/>
              <a:t>picture</a:t>
            </a:r>
            <a:r>
              <a:rPr lang="fr-FR" dirty="0"/>
              <a:t> (</a:t>
            </a:r>
            <a:r>
              <a:rPr lang="fr-FR" dirty="0" err="1"/>
              <a:t>optional</a:t>
            </a:r>
            <a:r>
              <a:rPr lang="fr-FR" dirty="0"/>
              <a:t>) </a:t>
            </a:r>
          </a:p>
          <a:p>
            <a:pPr lvl="1"/>
            <a:r>
              <a:rPr lang="fr-FR" dirty="0" err="1"/>
              <a:t>Only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Re-use</a:t>
            </a:r>
            <a:r>
              <a:rPr lang="fr-FR" dirty="0"/>
              <a:t> in </a:t>
            </a:r>
            <a:r>
              <a:rPr lang="fr-FR" dirty="0" err="1"/>
              <a:t>small</a:t>
            </a:r>
            <a:r>
              <a:rPr lang="fr-FR" dirty="0"/>
              <a:t> in all </a:t>
            </a:r>
            <a:r>
              <a:rPr lang="fr-FR" dirty="0" err="1"/>
              <a:t>other</a:t>
            </a:r>
            <a:r>
              <a:rPr lang="fr-FR" dirty="0"/>
              <a:t> slides of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presentation</a:t>
            </a:r>
            <a:endParaRPr lang="fr-FR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2" hasCustomPrompt="1"/>
          </p:nvPr>
        </p:nvSpPr>
        <p:spPr>
          <a:xfrm>
            <a:off x="5160475" y="3976380"/>
            <a:ext cx="3526325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Name speaker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18.10.2022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18.10.2022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18.10.2022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18.10.2022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18.10.2022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18.10.2022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3" y="4527550"/>
            <a:ext cx="800833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64" r:id="rId4"/>
    <p:sldLayoutId id="2147483665" r:id="rId5"/>
    <p:sldLayoutId id="2147483667" r:id="rId6"/>
    <p:sldLayoutId id="2147483669" r:id="rId7"/>
    <p:sldLayoutId id="2147483674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en/procedure/payment-removal-expenses" TargetMode="External"/><Relationship Id="rId2" Type="http://schemas.openxmlformats.org/officeDocument/2006/relationships/hyperlink" Target="https://cern.service-now.com/service-portal/service-element.do?id=e85a38b20a0a8c0a008726b37388d920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hr-reinstallation@cern.ch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admin-eguide.web.cern.ch/en/procedure/reinstallation-indemnity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834250/files/AC30%20Rev4.pdf" TargetMode="External"/><Relationship Id="rId2" Type="http://schemas.openxmlformats.org/officeDocument/2006/relationships/hyperlink" Target="https://cds.cern.ch/record/1993099/files/CERN_SRR_en_ed11_1_July_2021.pdf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en/procedure/payment-travel-expenses-termination-contract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59713" y="4150893"/>
            <a:ext cx="24608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i="1" dirty="0"/>
              <a:t>Susana PALAZÓN</a:t>
            </a:r>
            <a:br>
              <a:rPr lang="fr-CH" i="1" dirty="0"/>
            </a:br>
            <a:r>
              <a:rPr lang="fr-CH" sz="1200" i="1" dirty="0"/>
              <a:t>HR-CBS-B</a:t>
            </a:r>
            <a:br>
              <a:rPr lang="fr-CH" sz="1200" i="1"/>
            </a:br>
            <a:r>
              <a:rPr lang="fr-CH" sz="1200" i="1"/>
              <a:t>12.10.2023</a:t>
            </a:r>
            <a:endParaRPr lang="en-US" sz="12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6375043" y="1197735"/>
            <a:ext cx="21765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/>
              <a:t>End of </a:t>
            </a:r>
            <a:r>
              <a:rPr lang="en-GB" sz="2800" dirty="0"/>
              <a:t>contract</a:t>
            </a:r>
            <a:r>
              <a:rPr lang="fr-CH" sz="2800" dirty="0"/>
              <a:t> </a:t>
            </a:r>
          </a:p>
          <a:p>
            <a:r>
              <a:rPr lang="fr-CH" sz="2800" dirty="0"/>
              <a:t>entitlements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48046" y="63676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Procedure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48046" y="1557133"/>
            <a:ext cx="7624454" cy="2654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55A0"/>
                </a:solidFill>
              </a:rPr>
              <a:t>Contact:</a:t>
            </a:r>
          </a:p>
          <a:p>
            <a:pPr lvl="1">
              <a:spcBef>
                <a:spcPts val="900"/>
              </a:spcBef>
            </a:pPr>
            <a:r>
              <a:rPr lang="en-GB" sz="1600" dirty="0">
                <a:hlinkClick r:id="rId2"/>
              </a:rPr>
              <a:t>Installation service</a:t>
            </a:r>
            <a:r>
              <a:rPr lang="en-GB" sz="1600" dirty="0"/>
              <a:t> (SCE department) in advance:</a:t>
            </a:r>
            <a:br>
              <a:rPr lang="en-GB" sz="1600" dirty="0"/>
            </a:br>
            <a:endParaRPr lang="en-GB" sz="1600" dirty="0"/>
          </a:p>
          <a:p>
            <a:pPr lvl="4"/>
            <a:r>
              <a:rPr lang="en-GB" sz="1600" dirty="0"/>
              <a:t>installation.service@cern.ch</a:t>
            </a:r>
          </a:p>
          <a:p>
            <a:pPr lvl="4"/>
            <a:r>
              <a:rPr lang="en-GB" sz="1600" dirty="0"/>
              <a:t>Location: 73 2-015 </a:t>
            </a:r>
          </a:p>
          <a:p>
            <a:pPr lvl="4"/>
            <a:r>
              <a:rPr lang="en-GB" sz="1600" dirty="0"/>
              <a:t>Phone: 7 4407</a:t>
            </a:r>
            <a:br>
              <a:rPr lang="en-GB" sz="1600" dirty="0"/>
            </a:br>
            <a:endParaRPr lang="en-GB" sz="1600" dirty="0">
              <a:effectLst/>
            </a:endParaRPr>
          </a:p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55A0"/>
                </a:solidFill>
              </a:rPr>
              <a:t>Admin e-guide procedure:</a:t>
            </a:r>
          </a:p>
          <a:p>
            <a:pPr lvl="1">
              <a:spcBef>
                <a:spcPts val="900"/>
              </a:spcBef>
            </a:pPr>
            <a:r>
              <a:rPr lang="en-GB" sz="1600" dirty="0">
                <a:solidFill>
                  <a:srgbClr val="0055A0"/>
                </a:solidFill>
                <a:hlinkClick r:id="rId3"/>
              </a:rPr>
              <a:t>https://admin-eguide.web.cern.ch/en/procedure/payment-removal-expenses</a:t>
            </a:r>
            <a:r>
              <a:rPr lang="en-GB" sz="1600" dirty="0">
                <a:solidFill>
                  <a:srgbClr val="0055A0"/>
                </a:solidFill>
              </a:rPr>
              <a:t> </a:t>
            </a:r>
            <a:endParaRPr lang="en-GB" sz="1600" dirty="0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12.10.2023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039" y="170786"/>
            <a:ext cx="1548770" cy="1301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60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7304" y="2046003"/>
            <a:ext cx="3823253" cy="742161"/>
          </a:xfrm>
        </p:spPr>
        <p:txBody>
          <a:bodyPr>
            <a:noAutofit/>
          </a:bodyPr>
          <a:lstStyle/>
          <a:p>
            <a:r>
              <a:rPr lang="en-GB" sz="3450" dirty="0"/>
              <a:t>3.  </a:t>
            </a:r>
            <a:r>
              <a:rPr lang="en-GB" sz="3600" dirty="0"/>
              <a:t>Reinstallation</a:t>
            </a:r>
            <a:endParaRPr lang="en-GB" sz="345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12.10.2023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" r="75"/>
          <a:stretch>
            <a:fillRect/>
          </a:stretch>
        </p:blipFill>
        <p:spPr>
          <a:xfrm>
            <a:off x="1046922" y="1113183"/>
            <a:ext cx="3233529" cy="2796538"/>
          </a:xfrm>
        </p:spPr>
      </p:pic>
    </p:spTree>
    <p:extLst>
      <p:ext uri="{BB962C8B-B14F-4D97-AF65-F5344CB8AC3E}">
        <p14:creationId xmlns:p14="http://schemas.microsoft.com/office/powerpoint/2010/main" val="15463116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52323" y="1248665"/>
            <a:ext cx="7583765" cy="3485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55A0"/>
                </a:solidFill>
              </a:rPr>
              <a:t>Home station</a:t>
            </a:r>
            <a:r>
              <a:rPr lang="en-GB" sz="1600" dirty="0">
                <a:solidFill>
                  <a:srgbClr val="0055A0"/>
                </a:solidFill>
              </a:rPr>
              <a:t>* 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rgbClr val="0055A0"/>
                </a:solidFill>
              </a:rPr>
              <a:t>&gt; </a:t>
            </a:r>
            <a:r>
              <a:rPr lang="en-GB" sz="1500" dirty="0">
                <a:solidFill>
                  <a:srgbClr val="0055A0"/>
                </a:solidFill>
              </a:rPr>
              <a:t>20 km from CERN or,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70 km if recruited after 01.01.2007 or ex-local staff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55A0"/>
                </a:solidFill>
              </a:rPr>
              <a:t>New place of residence: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20 km from the previous place of residence or,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70 km from CERN if recruited after 01.01.2007 or ex-local staff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within 2 years of contract termination, at the very latest</a:t>
            </a:r>
          </a:p>
          <a:p>
            <a:pPr lvl="1" algn="ctr">
              <a:spcBef>
                <a:spcPts val="900"/>
              </a:spcBef>
            </a:pPr>
            <a:r>
              <a:rPr lang="en-GB" sz="2000" b="1" dirty="0">
                <a:solidFill>
                  <a:srgbClr val="0055A0"/>
                </a:solidFill>
              </a:rPr>
              <a:t>AND</a:t>
            </a:r>
          </a:p>
          <a:p>
            <a:pPr>
              <a:spcBef>
                <a:spcPts val="900"/>
              </a:spcBef>
            </a:pPr>
            <a:r>
              <a:rPr lang="en-GB" sz="1500" dirty="0">
                <a:solidFill>
                  <a:srgbClr val="0055A0"/>
                </a:solidFill>
              </a:rPr>
              <a:t>Neither have been dismissed nor have resigned, except in the case of participation in a pre-retirement program.</a:t>
            </a:r>
            <a:endParaRPr lang="en-GB" sz="1500" dirty="0">
              <a:solidFill>
                <a:srgbClr val="151773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2090" y="463729"/>
            <a:ext cx="6839454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Eligibility &amp; Conditions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42136" y="4810316"/>
            <a:ext cx="2133600" cy="273844"/>
          </a:xfrm>
        </p:spPr>
        <p:txBody>
          <a:bodyPr/>
          <a:lstStyle/>
          <a:p>
            <a:r>
              <a:rPr lang="en-US" dirty="0"/>
              <a:t>12.10.2023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824979"/>
            <a:ext cx="2895600" cy="273844"/>
          </a:xfrm>
        </p:spPr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477597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971" y="177029"/>
            <a:ext cx="1548770" cy="1158575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  <a:reflection endPos="0" dist="50800" dir="5400000" sy="-100000" algn="bl" rotWithShape="0"/>
            <a:softEdge rad="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982C417-F1D8-404A-84BB-29DA7BBC671F}"/>
              </a:ext>
            </a:extLst>
          </p:cNvPr>
          <p:cNvSpPr txBox="1"/>
          <p:nvPr/>
        </p:nvSpPr>
        <p:spPr>
          <a:xfrm>
            <a:off x="3868822" y="981661"/>
            <a:ext cx="3435149" cy="35394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700" dirty="0"/>
              <a:t>Same criteria as travel &amp; removal</a:t>
            </a:r>
            <a:endParaRPr lang="en-GB" sz="1700" dirty="0"/>
          </a:p>
        </p:txBody>
      </p:sp>
    </p:spTree>
    <p:extLst>
      <p:ext uri="{BB962C8B-B14F-4D97-AF65-F5344CB8AC3E}">
        <p14:creationId xmlns:p14="http://schemas.microsoft.com/office/powerpoint/2010/main" val="1349298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36363" y="501147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Benefits	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36363" y="4034072"/>
            <a:ext cx="726217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379413" lvl="3" indent="-285750">
              <a:buFont typeface="Wingdings" panose="05000000000000000000" pitchFamily="2" charset="2"/>
              <a:buChar char="Ø"/>
            </a:pPr>
            <a:r>
              <a:rPr lang="en-GB" sz="1400" dirty="0"/>
              <a:t>No payment before the last day of contract</a:t>
            </a:r>
          </a:p>
        </p:txBody>
      </p:sp>
      <p:cxnSp>
        <p:nvCxnSpPr>
          <p:cNvPr id="17" name="Straight Connector 16"/>
          <p:cNvCxnSpPr>
            <a:cxnSpLocks/>
          </p:cNvCxnSpPr>
          <p:nvPr/>
        </p:nvCxnSpPr>
        <p:spPr>
          <a:xfrm>
            <a:off x="4365513" y="1167048"/>
            <a:ext cx="0" cy="27068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12.10.2023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59823" y="4762765"/>
            <a:ext cx="2738712" cy="282862"/>
          </a:xfrm>
        </p:spPr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505" y="169534"/>
            <a:ext cx="1548770" cy="1158575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502979"/>
              </p:ext>
            </p:extLst>
          </p:nvPr>
        </p:nvGraphicFramePr>
        <p:xfrm>
          <a:off x="4733800" y="1875642"/>
          <a:ext cx="3702288" cy="1808113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877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7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7137">
                  <a:extLst>
                    <a:ext uri="{9D8B030D-6E8A-4147-A177-3AD203B41FA5}">
                      <a16:colId xmlns:a16="http://schemas.microsoft.com/office/drawing/2014/main" val="419445015"/>
                    </a:ext>
                  </a:extLst>
                </a:gridCol>
              </a:tblGrid>
              <a:tr h="993836">
                <a:tc>
                  <a:txBody>
                    <a:bodyPr/>
                    <a:lstStyle/>
                    <a:p>
                      <a:r>
                        <a:rPr lang="en-US" sz="1200" dirty="0"/>
                        <a:t> 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Staff Members </a:t>
                      </a:r>
                    </a:p>
                    <a:p>
                      <a:pPr algn="ctr"/>
                      <a:r>
                        <a:rPr lang="en-US" sz="1200" dirty="0"/>
                        <a:t>&lt; 01.01.2007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Staff Members </a:t>
                      </a:r>
                    </a:p>
                    <a:p>
                      <a:pPr algn="ctr"/>
                      <a:r>
                        <a:rPr lang="en-US" sz="1200" dirty="0"/>
                        <a:t>&gt; 01.01.2007</a:t>
                      </a:r>
                      <a:br>
                        <a:rPr lang="en-US" sz="1200" dirty="0"/>
                      </a:br>
                      <a:r>
                        <a:rPr lang="en-US" sz="1200" dirty="0"/>
                        <a:t>(including former </a:t>
                      </a:r>
                    </a:p>
                    <a:p>
                      <a:pPr algn="ctr"/>
                      <a:r>
                        <a:rPr lang="en-US" sz="1200" dirty="0"/>
                        <a:t>Local Staff)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79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minimum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lvl="2" algn="l"/>
                      <a:r>
                        <a:rPr lang="en-US" sz="1200" dirty="0">
                          <a:effectLst/>
                          <a:latin typeface="+mn-lt"/>
                          <a:cs typeface="+mn-cs"/>
                        </a:rPr>
                        <a:t>6 954</a:t>
                      </a:r>
                      <a:r>
                        <a:rPr lang="en-US" sz="1200" baseline="0" dirty="0">
                          <a:effectLst/>
                          <a:latin typeface="+mn-lt"/>
                          <a:cs typeface="+mn-cs"/>
                        </a:rPr>
                        <a:t> CHF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048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maximum 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n/a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+mn-lt"/>
                          <a:cs typeface="+mn-cs"/>
                        </a:rPr>
                        <a:t>10 284 </a:t>
                      </a:r>
                      <a:r>
                        <a:rPr lang="en-US" sz="1200" baseline="0" dirty="0">
                          <a:effectLst/>
                          <a:latin typeface="+mn-lt"/>
                          <a:cs typeface="+mn-cs"/>
                        </a:rPr>
                        <a:t>CHF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4658394" y="1142228"/>
            <a:ext cx="289948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Minimum and maximum basic salaries taken into account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674825"/>
              </p:ext>
            </p:extLst>
          </p:nvPr>
        </p:nvGraphicFramePr>
        <p:xfrm>
          <a:off x="930377" y="1584713"/>
          <a:ext cx="3055554" cy="22233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89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33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33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3773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Years of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service as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A staff member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Number of months of basic salary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71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Recipient of family allowance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Non-recipient of family allowance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0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0-2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0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½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0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0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 1/2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20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20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7 or more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2 1/2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736363" y="1111559"/>
            <a:ext cx="354244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Calculation 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 the reinstallation indemnity: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32897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99494" y="35440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Procedure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12.10.2023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971" y="41528"/>
            <a:ext cx="1548770" cy="1158575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  <a:reflection endPos="0" dist="50800" dir="5400000" sy="-100000" algn="bl" rotWithShape="0"/>
            <a:softEdge rad="0"/>
          </a:effectLst>
        </p:spPr>
      </p:pic>
      <p:sp>
        <p:nvSpPr>
          <p:cNvPr id="13" name="TextBox 12"/>
          <p:cNvSpPr txBox="1"/>
          <p:nvPr/>
        </p:nvSpPr>
        <p:spPr>
          <a:xfrm>
            <a:off x="899494" y="1321686"/>
            <a:ext cx="7010184" cy="284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55A0"/>
                </a:solidFill>
              </a:rPr>
              <a:t>Complete travel and removal formalities (or formally forgo these rights)</a:t>
            </a:r>
          </a:p>
          <a:p>
            <a:pPr>
              <a:spcBef>
                <a:spcPts val="600"/>
              </a:spcBef>
            </a:pPr>
            <a:endParaRPr lang="en-GB" sz="1600" dirty="0">
              <a:solidFill>
                <a:srgbClr val="0055A0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55A0"/>
                </a:solidFill>
              </a:rPr>
              <a:t>Send the payment request to </a:t>
            </a:r>
            <a:r>
              <a:rPr lang="en-GB" sz="1600" dirty="0">
                <a:solidFill>
                  <a:srgbClr val="0055A0"/>
                </a:solidFill>
                <a:hlinkClick r:id="rId3"/>
              </a:rPr>
              <a:t>hr-reinstallation@cern.ch</a:t>
            </a:r>
            <a:r>
              <a:rPr lang="en-GB" sz="1600" dirty="0">
                <a:solidFill>
                  <a:srgbClr val="0055A0"/>
                </a:solidFill>
              </a:rPr>
              <a:t>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rgbClr val="0055A0"/>
                </a:solidFill>
              </a:rPr>
              <a:t>reinstallation form (received with departure formalities)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600" dirty="0"/>
              <a:t>departure certificate (if issued) from the former place of residence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600" dirty="0"/>
              <a:t>certificate of new residence (</a:t>
            </a:r>
            <a:r>
              <a:rPr lang="en-GB" sz="1600" b="1" dirty="0"/>
              <a:t>tax domicile</a:t>
            </a:r>
            <a:r>
              <a:rPr lang="en-GB" sz="1600" dirty="0"/>
              <a:t>)</a:t>
            </a:r>
          </a:p>
          <a:p>
            <a:endParaRPr lang="en-GB" sz="1400" dirty="0"/>
          </a:p>
          <a:p>
            <a:endParaRPr lang="en-GB" sz="1400" dirty="0">
              <a:effectLst/>
            </a:endParaRPr>
          </a:p>
          <a:p>
            <a:r>
              <a:rPr lang="en-GB" sz="1600" dirty="0">
                <a:solidFill>
                  <a:srgbClr val="0055A0"/>
                </a:solidFill>
              </a:rPr>
              <a:t>Admin e-guide procedure</a:t>
            </a:r>
            <a:r>
              <a:rPr lang="en-GB" sz="1400" dirty="0">
                <a:solidFill>
                  <a:srgbClr val="0055A0"/>
                </a:solidFill>
              </a:rPr>
              <a:t>:</a:t>
            </a:r>
          </a:p>
          <a:p>
            <a:pPr lvl="1"/>
            <a:r>
              <a:rPr lang="en-GB" sz="1400" dirty="0">
                <a:solidFill>
                  <a:srgbClr val="0055A0"/>
                </a:solidFill>
                <a:hlinkClick r:id="rId4"/>
              </a:rPr>
              <a:t>https://admin-eguide.web.cern.ch/en/procedure/reinstallation-indemnity</a:t>
            </a:r>
            <a:r>
              <a:rPr lang="en-GB" sz="1400" dirty="0">
                <a:solidFill>
                  <a:srgbClr val="0055A0"/>
                </a:solidFill>
              </a:rPr>
              <a:t> </a:t>
            </a:r>
            <a:endParaRPr lang="en-GB" sz="1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50907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92440" y="4494726"/>
            <a:ext cx="4765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Thank you for your attention</a:t>
            </a:r>
            <a:r>
              <a:rPr lang="fr-CH" sz="2800" dirty="0"/>
              <a:t>!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303431" y="358462"/>
            <a:ext cx="5718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/>
              <a:t>QUESTIONS 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89000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040" y="472416"/>
            <a:ext cx="7983095" cy="672195"/>
          </a:xfrm>
        </p:spPr>
        <p:txBody>
          <a:bodyPr>
            <a:normAutofit fontScale="90000"/>
          </a:bodyPr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8375" y="1509963"/>
            <a:ext cx="7985760" cy="2261937"/>
          </a:xfrm>
        </p:spPr>
        <p:txBody>
          <a:bodyPr>
            <a:normAutofit lnSpcReduction="10000"/>
          </a:bodyPr>
          <a:lstStyle/>
          <a:p>
            <a:pPr marL="962406" lvl="1" indent="-514350">
              <a:buFont typeface="+mj-lt"/>
              <a:buAutoNum type="arabicPeriod"/>
            </a:pPr>
            <a:r>
              <a:rPr lang="en-GB" dirty="0"/>
              <a:t>Travel expenses</a:t>
            </a:r>
          </a:p>
          <a:p>
            <a:pPr marL="962406" lvl="1" indent="-514350">
              <a:buFont typeface="+mj-lt"/>
              <a:buAutoNum type="arabicPeriod"/>
            </a:pPr>
            <a:endParaRPr lang="en-GB" dirty="0"/>
          </a:p>
          <a:p>
            <a:pPr marL="962406" lvl="1" indent="-514350">
              <a:buFont typeface="+mj-lt"/>
              <a:buAutoNum type="arabicPeriod"/>
            </a:pPr>
            <a:r>
              <a:rPr lang="en-GB" dirty="0"/>
              <a:t>Removal expenses</a:t>
            </a:r>
          </a:p>
          <a:p>
            <a:pPr marL="962406" lvl="1" indent="-514350">
              <a:buFont typeface="+mj-lt"/>
              <a:buAutoNum type="arabicPeriod"/>
            </a:pPr>
            <a:endParaRPr lang="en-GB" dirty="0"/>
          </a:p>
          <a:p>
            <a:pPr marL="962406" lvl="1" indent="-514350">
              <a:buFont typeface="+mj-lt"/>
              <a:buAutoNum type="arabicPeriod"/>
            </a:pPr>
            <a:r>
              <a:rPr lang="en-GB" dirty="0"/>
              <a:t>Reinstallation indemnity</a:t>
            </a:r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12.10.2023</a:t>
            </a:r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547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040" y="472416"/>
            <a:ext cx="7983095" cy="672195"/>
          </a:xfrm>
        </p:spPr>
        <p:txBody>
          <a:bodyPr>
            <a:normAutofit fontScale="90000"/>
          </a:bodyPr>
          <a:lstStyle/>
          <a:p>
            <a:pPr marL="36576"/>
            <a:r>
              <a:rPr lang="en-GB" dirty="0"/>
              <a:t>Legal framework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1040" y="1818011"/>
            <a:ext cx="7985760" cy="2249905"/>
          </a:xfrm>
        </p:spPr>
        <p:txBody>
          <a:bodyPr>
            <a:normAutofit/>
          </a:bodyPr>
          <a:lstStyle/>
          <a:p>
            <a:r>
              <a:rPr lang="en-GB" sz="24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Staff Rules and Regulations</a:t>
            </a:r>
            <a:endParaRPr lang="en-GB" sz="2400" dirty="0"/>
          </a:p>
          <a:p>
            <a:pPr marL="36576" indent="0">
              <a:buNone/>
            </a:pPr>
            <a:endParaRPr lang="en-GB" sz="2400" dirty="0"/>
          </a:p>
          <a:p>
            <a:r>
              <a:rPr lang="en-GB" sz="24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Administrative Circular no. 30 (Rev. 4 - October 2022)</a:t>
            </a:r>
            <a:endParaRPr lang="en-GB" sz="2400" dirty="0"/>
          </a:p>
          <a:p>
            <a:pPr marL="448056" lvl="1" indent="0">
              <a:buNone/>
            </a:pPr>
            <a:r>
              <a:rPr lang="en-GB" sz="2000" dirty="0"/>
              <a:t>Financial benefits on taking up appointment and on termination of contract</a:t>
            </a:r>
            <a:endParaRPr lang="en-GB" dirty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12.10.2023</a:t>
            </a:r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942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5444" y="1756278"/>
            <a:ext cx="2819932" cy="1098383"/>
          </a:xfrm>
        </p:spPr>
        <p:txBody>
          <a:bodyPr anchor="ctr">
            <a:noAutofit/>
          </a:bodyPr>
          <a:lstStyle/>
          <a:p>
            <a:r>
              <a:rPr lang="fr-FR" sz="3600" dirty="0"/>
              <a:t>1.    </a:t>
            </a:r>
            <a:r>
              <a:rPr lang="en-GB" sz="3600" dirty="0"/>
              <a:t>Travel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12.10.2023</a:t>
            </a:r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92" b="12492"/>
          <a:stretch>
            <a:fillRect/>
          </a:stretch>
        </p:blipFill>
        <p:spPr>
          <a:xfrm>
            <a:off x="558797" y="735931"/>
            <a:ext cx="4013203" cy="3139079"/>
          </a:xfrm>
        </p:spPr>
      </p:pic>
    </p:spTree>
    <p:extLst>
      <p:ext uri="{BB962C8B-B14F-4D97-AF65-F5344CB8AC3E}">
        <p14:creationId xmlns:p14="http://schemas.microsoft.com/office/powerpoint/2010/main" val="132866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10481" y="460582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 Eligibility &amp; Conditions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28990" y="1214635"/>
            <a:ext cx="670520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55A0"/>
                </a:solidFill>
              </a:rPr>
              <a:t>Home station</a:t>
            </a:r>
            <a:r>
              <a:rPr lang="en-GB" sz="1600" dirty="0">
                <a:solidFill>
                  <a:srgbClr val="0055A0"/>
                </a:solidFill>
              </a:rPr>
              <a:t>* 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rgbClr val="0055A0"/>
                </a:solidFill>
              </a:rPr>
              <a:t>&gt; </a:t>
            </a:r>
            <a:r>
              <a:rPr lang="en-GB" sz="1500" dirty="0">
                <a:solidFill>
                  <a:srgbClr val="0055A0"/>
                </a:solidFill>
              </a:rPr>
              <a:t>20 km from CERN or,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70 km if recruited after 01.01.2007 or ex-local staff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55A0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55A0"/>
                </a:solidFill>
              </a:rPr>
              <a:t>New place of residence: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20 km from the previous place of residence or,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&gt;70 km from CERN if recruited after 01.01.2007 or ex-local staff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within 2 years of contract termination at the very latest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600" dirty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12.10.2023</a:t>
            </a:r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0655" y="4012046"/>
            <a:ext cx="7773556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300" i="1" dirty="0"/>
              <a:t>*</a:t>
            </a:r>
            <a:r>
              <a:rPr lang="en-GB" sz="1300" i="1" dirty="0"/>
              <a:t>Home station : determined at the time of recruitment, specified on staff contract (see also HRT profile)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1541" y="78345"/>
            <a:ext cx="1487670" cy="1116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738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10481" y="506777"/>
            <a:ext cx="7267874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Benefits</a:t>
            </a:r>
            <a:r>
              <a:rPr lang="fr-CH" b="1" dirty="0">
                <a:solidFill>
                  <a:schemeClr val="bg1"/>
                </a:solidFill>
              </a:rPr>
              <a:t>	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0482" y="1213170"/>
            <a:ext cx="74255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55A0"/>
                </a:solidFill>
              </a:rPr>
              <a:t>Reimbursement of a </a:t>
            </a:r>
            <a:r>
              <a:rPr lang="en-GB" sz="1500" b="1" dirty="0">
                <a:solidFill>
                  <a:srgbClr val="0055A0"/>
                </a:solidFill>
              </a:rPr>
              <a:t>single travel journey</a:t>
            </a:r>
            <a:r>
              <a:rPr lang="en-GB" sz="1500" dirty="0">
                <a:solidFill>
                  <a:srgbClr val="0055A0"/>
                </a:solidFill>
              </a:rPr>
              <a:t> (cheapest form of public transport) </a:t>
            </a:r>
            <a:r>
              <a:rPr lang="en-GB" sz="1500" dirty="0"/>
              <a:t>from CERN to the home station or to the new place of residence (provided that the latter cost </a:t>
            </a:r>
            <a:r>
              <a:rPr lang="en-GB" sz="1500" dirty="0">
                <a:solidFill>
                  <a:srgbClr val="0055A0"/>
                </a:solidFill>
              </a:rPr>
              <a:t>does not exceed the cost of the journey to the home station).</a:t>
            </a:r>
          </a:p>
          <a:p>
            <a:endParaRPr lang="en-GB" sz="1500" dirty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55A0"/>
                </a:solidFill>
              </a:rPr>
              <a:t>Travel and luggage expenses </a:t>
            </a:r>
            <a:r>
              <a:rPr lang="en-GB" sz="1500" b="1" dirty="0">
                <a:solidFill>
                  <a:srgbClr val="0055A0"/>
                </a:solidFill>
              </a:rPr>
              <a:t>for the family members, </a:t>
            </a:r>
            <a:r>
              <a:rPr lang="en-GB" sz="1500" dirty="0">
                <a:solidFill>
                  <a:srgbClr val="0055A0"/>
                </a:solidFill>
              </a:rPr>
              <a:t>provided that they take up residence with the member of personnel.</a:t>
            </a:r>
          </a:p>
          <a:p>
            <a:endParaRPr lang="en-GB" sz="1500" dirty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55A0"/>
                </a:solidFill>
              </a:rPr>
              <a:t>Reimbursement at the end of contract.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12.10.2023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95087" y="4764745"/>
            <a:ext cx="2803448" cy="273844"/>
          </a:xfrm>
        </p:spPr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1541" y="78345"/>
            <a:ext cx="1487670" cy="111683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810475" y="3348125"/>
            <a:ext cx="7267874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Procedure</a:t>
            </a:r>
            <a:r>
              <a:rPr lang="fr-CH" b="1" dirty="0">
                <a:solidFill>
                  <a:schemeClr val="bg1"/>
                </a:solidFill>
              </a:rPr>
              <a:t>	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4614" y="3864173"/>
            <a:ext cx="7892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55A0"/>
                </a:solidFill>
              </a:rPr>
              <a:t>Contact departmental secretariat </a:t>
            </a:r>
            <a:r>
              <a:rPr lang="en-GB" sz="1400" dirty="0">
                <a:solidFill>
                  <a:srgbClr val="00B0F0"/>
                </a:solidFill>
              </a:rPr>
              <a:t>(DAO) </a:t>
            </a:r>
            <a:r>
              <a:rPr lang="en-GB" sz="1400" dirty="0">
                <a:solidFill>
                  <a:srgbClr val="0055A0"/>
                </a:solidFill>
              </a:rPr>
              <a:t>for the request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CH" sz="1200" dirty="0">
                <a:solidFill>
                  <a:srgbClr val="0055A0"/>
                </a:solidFill>
              </a:rPr>
              <a:t>Admin e-guide: </a:t>
            </a:r>
            <a:r>
              <a:rPr lang="fr-CH" sz="1200" dirty="0">
                <a:solidFill>
                  <a:srgbClr val="0055A0"/>
                </a:solidFill>
                <a:hlinkClick r:id="rId3"/>
              </a:rPr>
              <a:t>https://admin-eguide.web.cern.ch/en/procedure/payment-travel-expenses-termination-contract</a:t>
            </a:r>
            <a:endParaRPr lang="fr-CH" sz="12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230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1" grpId="0" animBg="1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929" y="1766869"/>
            <a:ext cx="3018159" cy="1040275"/>
          </a:xfrm>
        </p:spPr>
        <p:txBody>
          <a:bodyPr anchor="ctr">
            <a:noAutofit/>
          </a:bodyPr>
          <a:lstStyle/>
          <a:p>
            <a:r>
              <a:rPr lang="fr-FR" sz="3600" dirty="0"/>
              <a:t>2.  </a:t>
            </a:r>
            <a:r>
              <a:rPr lang="en-GB" sz="3600" dirty="0"/>
              <a:t>Removal</a:t>
            </a:r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7" r="16957"/>
          <a:stretch>
            <a:fillRect/>
          </a:stretch>
        </p:blipFill>
        <p:spPr>
          <a:xfrm>
            <a:off x="737845" y="624397"/>
            <a:ext cx="3550062" cy="2981362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12.10.2023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998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48046" y="63676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Eligibility &amp; Conditions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12.10.2023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3073" y="177591"/>
            <a:ext cx="1548770" cy="13012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48044" y="1585177"/>
            <a:ext cx="7613447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55A0"/>
                </a:solidFill>
              </a:rPr>
              <a:t>Home station</a:t>
            </a:r>
            <a:r>
              <a:rPr lang="en-GB" dirty="0">
                <a:solidFill>
                  <a:srgbClr val="0055A0"/>
                </a:solidFill>
              </a:rPr>
              <a:t>* 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0055A0"/>
                </a:solidFill>
              </a:rPr>
              <a:t>&gt; </a:t>
            </a:r>
            <a:r>
              <a:rPr lang="en-GB" sz="1500" dirty="0">
                <a:solidFill>
                  <a:srgbClr val="0055A0"/>
                </a:solidFill>
              </a:rPr>
              <a:t>20 km from CERN or,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70 km if recruited after 01.01.2007 or ex-local staff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500" dirty="0">
              <a:solidFill>
                <a:srgbClr val="0055A0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55A0"/>
                </a:solidFill>
              </a:rPr>
              <a:t>New place of residence: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20 km from the previous place of residence or,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70 km from CERN if recruited after 01.01.2007 or ex-local staff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within 2 years of contract termination at the very latest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E683C1-175B-4131-8654-BFC7C83E1679}"/>
              </a:ext>
            </a:extLst>
          </p:cNvPr>
          <p:cNvSpPr txBox="1"/>
          <p:nvPr/>
        </p:nvSpPr>
        <p:spPr>
          <a:xfrm>
            <a:off x="4754768" y="1262883"/>
            <a:ext cx="2468305" cy="369332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Same criteria as travel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91344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1073886"/>
              </p:ext>
            </p:extLst>
          </p:nvPr>
        </p:nvGraphicFramePr>
        <p:xfrm>
          <a:off x="4068419" y="1491937"/>
          <a:ext cx="4116958" cy="17680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537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08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24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61249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Family situation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Category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15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New place of residence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Recipient of the family allowance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Non-recipient of the family allowance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CH" sz="11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4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Member State or Associate Member State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60 </a:t>
                      </a:r>
                      <a:r>
                        <a:rPr lang="fr" sz="1600" b="0" i="0" u="none" baseline="0" dirty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fr" sz="1600" b="0" i="0" u="none" baseline="30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40 </a:t>
                      </a:r>
                      <a:r>
                        <a:rPr lang="fr" sz="1600" b="0" i="0" u="none" baseline="0" dirty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fr" sz="1600" b="0" i="0" u="none" baseline="30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83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Non-Member State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25 </a:t>
                      </a:r>
                      <a:r>
                        <a:rPr lang="fr" sz="1600" b="0" i="0" u="none" baseline="0" dirty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fr" sz="1600" b="0" i="0" u="none" baseline="30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25 </a:t>
                      </a:r>
                      <a:r>
                        <a:rPr lang="fr" sz="1600" b="0" i="0" u="none" baseline="0" dirty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fr" sz="1600" b="0" i="0" u="none" baseline="30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48241" y="63676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Benefits	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8241" y="1491796"/>
            <a:ext cx="261057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Payment of removal expenses for household and personal effects to home station or new place of residence </a:t>
            </a:r>
            <a:r>
              <a:rPr lang="en-US" sz="1200" dirty="0"/>
              <a:t>(provided that the latter cost </a:t>
            </a:r>
            <a:r>
              <a:rPr lang="en-US" sz="1200" dirty="0">
                <a:solidFill>
                  <a:srgbClr val="0055A0"/>
                </a:solidFill>
              </a:rPr>
              <a:t>does not exceed the cost of the removal to the home station)</a:t>
            </a:r>
            <a:endParaRPr lang="fr-CH" sz="1200" dirty="0">
              <a:solidFill>
                <a:srgbClr val="0055A0"/>
              </a:solidFill>
            </a:endParaRPr>
          </a:p>
        </p:txBody>
      </p:sp>
      <p:cxnSp>
        <p:nvCxnSpPr>
          <p:cNvPr id="17" name="Straight Connector 16"/>
          <p:cNvCxnSpPr>
            <a:cxnSpLocks/>
          </p:cNvCxnSpPr>
          <p:nvPr/>
        </p:nvCxnSpPr>
        <p:spPr>
          <a:xfrm>
            <a:off x="3633744" y="1399464"/>
            <a:ext cx="0" cy="19082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12.10.2023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16467" y="4682660"/>
            <a:ext cx="2795175" cy="460839"/>
          </a:xfrm>
        </p:spPr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1505" y="98179"/>
            <a:ext cx="1548770" cy="130128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48239" y="3590857"/>
            <a:ext cx="74542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Payment of the cost of storing furniture for a maximum period of 12 months while waiting for a fixed address</a:t>
            </a:r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150186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</p:bld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4570</TotalTime>
  <Words>816</Words>
  <Application>Microsoft Office PowerPoint</Application>
  <PresentationFormat>On-screen Show (16:9)</PresentationFormat>
  <Paragraphs>172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CERN2Corporate16-9</vt:lpstr>
      <vt:lpstr>PowerPoint Presentation</vt:lpstr>
      <vt:lpstr>Summary</vt:lpstr>
      <vt:lpstr>Legal framework</vt:lpstr>
      <vt:lpstr>1.    Travel</vt:lpstr>
      <vt:lpstr>PowerPoint Presentation</vt:lpstr>
      <vt:lpstr>PowerPoint Presentation</vt:lpstr>
      <vt:lpstr>2.  Removal</vt:lpstr>
      <vt:lpstr>PowerPoint Presentation</vt:lpstr>
      <vt:lpstr>PowerPoint Presentation</vt:lpstr>
      <vt:lpstr>PowerPoint Presentation</vt:lpstr>
      <vt:lpstr>3.  Reinstallation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Erwin Mosselmans</dc:creator>
  <cp:lastModifiedBy>Susana Palazon Andres</cp:lastModifiedBy>
  <cp:revision>136</cp:revision>
  <cp:lastPrinted>2015-11-23T14:11:45Z</cp:lastPrinted>
  <dcterms:created xsi:type="dcterms:W3CDTF">2015-08-13T15:06:22Z</dcterms:created>
  <dcterms:modified xsi:type="dcterms:W3CDTF">2023-05-17T14:52:05Z</dcterms:modified>
</cp:coreProperties>
</file>