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2" r:id="rId1"/>
  </p:sldMasterIdLst>
  <p:notesMasterIdLst>
    <p:notesMasterId r:id="rId15"/>
  </p:notesMasterIdLst>
  <p:sldIdLst>
    <p:sldId id="361" r:id="rId2"/>
    <p:sldId id="364" r:id="rId3"/>
    <p:sldId id="365" r:id="rId4"/>
    <p:sldId id="366" r:id="rId5"/>
    <p:sldId id="362" r:id="rId6"/>
    <p:sldId id="367" r:id="rId7"/>
    <p:sldId id="368" r:id="rId8"/>
    <p:sldId id="363" r:id="rId9"/>
    <p:sldId id="371" r:id="rId10"/>
    <p:sldId id="372" r:id="rId11"/>
    <p:sldId id="369" r:id="rId12"/>
    <p:sldId id="373" r:id="rId13"/>
    <p:sldId id="370" r:id="rId1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0000"/>
    <a:srgbClr val="33CC33"/>
    <a:srgbClr val="CC66FF"/>
    <a:srgbClr val="FFFF00"/>
    <a:srgbClr val="FFFFCC"/>
    <a:srgbClr val="CCFFCC"/>
    <a:srgbClr val="F2DCCC"/>
    <a:srgbClr val="0055A0"/>
    <a:srgbClr val="33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064" autoAdjust="0"/>
  </p:normalViewPr>
  <p:slideViewPr>
    <p:cSldViewPr snapToGrid="0">
      <p:cViewPr varScale="1">
        <p:scale>
          <a:sx n="113" d="100"/>
          <a:sy n="113" d="100"/>
        </p:scale>
        <p:origin x="14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7675368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9" name="Shape 6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6969389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y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2477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Small Layout"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 descr="logoBadgeWeb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3089" y="2878268"/>
            <a:ext cx="1221946" cy="153584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Shape 66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0133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Emtpty Layout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08587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xtra Small Layou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body" idx="1"/>
          </p:nvPr>
        </p:nvSpPr>
        <p:spPr>
          <a:xfrm>
            <a:off x="180000" y="1144800"/>
            <a:ext cx="8791199" cy="4848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55286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Layout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190500" algn="l" rtl="0">
              <a:spcBef>
                <a:spcPts val="480"/>
              </a:spcBef>
              <a:buClr>
                <a:srgbClr val="000000"/>
              </a:buClr>
              <a:buSzPct val="100000"/>
              <a:buFont typeface="Arial"/>
              <a:buChar char="•"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5875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–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1430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–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»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woColumns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Columns Extra Small Layou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body" idx="1"/>
          </p:nvPr>
        </p:nvSpPr>
        <p:spPr>
          <a:xfrm>
            <a:off x="4665600" y="1159200"/>
            <a:ext cx="4305599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body" idx="2"/>
          </p:nvPr>
        </p:nvSpPr>
        <p:spPr>
          <a:xfrm>
            <a:off x="180000" y="1159200"/>
            <a:ext cx="4298400" cy="484222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lvl="0" indent="-215900" algn="l" rtl="0">
              <a:spcBef>
                <a:spcPts val="400"/>
              </a:spcBef>
              <a:buClr>
                <a:srgbClr val="000000"/>
              </a:buClr>
              <a:buSzPct val="100000"/>
              <a:buFont typeface="Arial"/>
              <a:buChar char="•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171450" algn="l" rtl="0">
              <a:spcBef>
                <a:spcPts val="360"/>
              </a:spcBef>
              <a:buClr>
                <a:srgbClr val="000000"/>
              </a:buClr>
              <a:buSzPct val="100000"/>
              <a:buFont typeface="Arial"/>
              <a:buChar char="–"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127000" algn="l" rtl="0">
              <a:spcBef>
                <a:spcPts val="320"/>
              </a:spcBef>
              <a:buClr>
                <a:srgbClr val="000000"/>
              </a:buClr>
              <a:buSzPct val="100000"/>
              <a:buFont typeface="Arial"/>
              <a:buChar char="•"/>
              <a:defRPr sz="16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–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139700" algn="l" rtl="0">
              <a:spcBef>
                <a:spcPts val="280"/>
              </a:spcBef>
              <a:buClr>
                <a:srgbClr val="000000"/>
              </a:buClr>
              <a:buSzPct val="100000"/>
              <a:buFont typeface="Arial"/>
              <a:buChar char="»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1" name="Shape 31"/>
          <p:cNvSpPr txBox="1">
            <a:spLocks noGrp="1"/>
          </p:cNvSpPr>
          <p:nvPr>
            <p:ph type="title"/>
          </p:nvPr>
        </p:nvSpPr>
        <p:spPr>
          <a:xfrm>
            <a:off x="180000" y="197493"/>
            <a:ext cx="8791199" cy="7313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lvl="0" indent="0" algn="ctr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0722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DarkBlue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" name="Shape 4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0428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7" name="Shape 4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Shape 48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lvl="0" indent="0" algn="l" rtl="0">
              <a:spcBef>
                <a:spcPts val="0"/>
              </a:spcBef>
              <a:buClr>
                <a:schemeClr val="dk1"/>
              </a:buClr>
              <a:buFont typeface="Arial"/>
              <a:buNone/>
              <a:defRPr sz="4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indent="0">
              <a:spcBef>
                <a:spcPts val="0"/>
              </a:spcBef>
              <a:buNone/>
              <a:defRPr sz="1800"/>
            </a:lvl2pPr>
            <a:lvl3pPr lvl="2" indent="0">
              <a:spcBef>
                <a:spcPts val="0"/>
              </a:spcBef>
              <a:buNone/>
              <a:defRPr sz="1800"/>
            </a:lvl3pPr>
            <a:lvl4pPr lvl="3" indent="0">
              <a:spcBef>
                <a:spcPts val="0"/>
              </a:spcBef>
              <a:buNone/>
              <a:defRPr sz="1800"/>
            </a:lvl4pPr>
            <a:lvl5pPr lvl="4" indent="0">
              <a:spcBef>
                <a:spcPts val="0"/>
              </a:spcBef>
              <a:buNone/>
              <a:defRPr sz="1800"/>
            </a:lvl5pPr>
            <a:lvl6pPr lvl="5" indent="0">
              <a:spcBef>
                <a:spcPts val="0"/>
              </a:spcBef>
              <a:buNone/>
              <a:defRPr sz="1800"/>
            </a:lvl6pPr>
            <a:lvl7pPr lvl="6" indent="0">
              <a:spcBef>
                <a:spcPts val="0"/>
              </a:spcBef>
              <a:buNone/>
              <a:defRPr sz="1800"/>
            </a:lvl7pPr>
            <a:lvl8pPr lvl="7" indent="0">
              <a:spcBef>
                <a:spcPts val="0"/>
              </a:spcBef>
              <a:buNone/>
              <a:defRPr sz="1800"/>
            </a:lvl8pPr>
            <a:lvl9pPr lvl="8" indent="0">
              <a:spcBef>
                <a:spcPts val="0"/>
              </a:spcBef>
              <a:buNone/>
              <a:defRPr sz="1800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1"/>
          </p:nvPr>
        </p:nvSpPr>
        <p:spPr>
          <a:xfrm>
            <a:off x="457200" y="3391123"/>
            <a:ext cx="2743199" cy="4196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lvl="0" indent="0" algn="l" rtl="0">
              <a:spcBef>
                <a:spcPts val="280"/>
              </a:spcBef>
              <a:buClr>
                <a:schemeClr val="dk1"/>
              </a:buClr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lvl="1" indent="-285750" algn="l" rtl="0">
              <a:spcBef>
                <a:spcPts val="240"/>
              </a:spcBef>
              <a:buClr>
                <a:schemeClr val="dk1"/>
              </a:buClr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lvl="2" indent="-228600" algn="l" rtl="0">
              <a:spcBef>
                <a:spcPts val="200"/>
              </a:spcBef>
              <a:buClr>
                <a:schemeClr val="dk1"/>
              </a:buClr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lvl="3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lvl="4" indent="-228600" algn="l" rtl="0">
              <a:spcBef>
                <a:spcPts val="180"/>
              </a:spcBef>
              <a:buClr>
                <a:schemeClr val="dk1"/>
              </a:buClr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lvl="5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lvl="6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lvl="7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lvl="8" indent="-101600" algn="l" rtl="0">
              <a:spcBef>
                <a:spcPts val="400"/>
              </a:spcBef>
              <a:buClr>
                <a:schemeClr val="dk1"/>
              </a:buClr>
              <a:buSzPct val="100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Layout">
    <p:bg>
      <p:bgPr>
        <a:solidFill>
          <a:srgbClr val="104282"/>
        </a:solidFill>
        <a:effectLst/>
      </p:bgPr>
    </p:bg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3" name="Shape 5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19999" cy="2494673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Shape 54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DarkBlue Small Layout">
    <p:bg>
      <p:bgPr>
        <a:solidFill>
          <a:srgbClr val="104282"/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04282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7" name="Shape 57" descr="LOGOfin.eps"/>
          <p:cNvPicPr preferRelativeResize="0"/>
          <p:nvPr/>
        </p:nvPicPr>
        <p:blipFill rotWithShape="1">
          <a:blip r:embed="rId2">
            <a:alphaModFix/>
          </a:blip>
          <a:srcRect b="19511"/>
          <a:stretch/>
        </p:blipFill>
        <p:spPr>
          <a:xfrm>
            <a:off x="3521067" y="2976141"/>
            <a:ext cx="1172454" cy="1180799"/>
          </a:xfrm>
          <a:prstGeom prst="rect">
            <a:avLst/>
          </a:prstGeom>
          <a:noFill/>
          <a:ln>
            <a:noFill/>
          </a:ln>
        </p:spPr>
      </p:pic>
      <p:sp>
        <p:nvSpPr>
          <p:cNvPr id="58" name="Shape 58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ERN White Layou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l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19999" cy="2519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Shape 62"/>
          <p:cNvSpPr/>
          <p:nvPr/>
        </p:nvSpPr>
        <p:spPr>
          <a:xfrm>
            <a:off x="8534400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/>
        </p:nvSpPr>
        <p:spPr>
          <a:xfrm>
            <a:off x="0" y="6152400"/>
            <a:ext cx="9144000" cy="705600"/>
          </a:xfrm>
          <a:prstGeom prst="rect">
            <a:avLst/>
          </a:prstGeom>
          <a:solidFill>
            <a:srgbClr val="1E5AAE"/>
          </a:solidFill>
          <a:ln w="25400" cap="flat" cmpd="sng">
            <a:solidFill>
              <a:srgbClr val="1E5AAE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Shape 7" descr="LOGOfin.eps"/>
          <p:cNvPicPr preferRelativeResize="0"/>
          <p:nvPr/>
        </p:nvPicPr>
        <p:blipFill rotWithShape="1">
          <a:blip r:embed="rId14">
            <a:alphaModFix/>
          </a:blip>
          <a:srcRect b="19511"/>
          <a:stretch/>
        </p:blipFill>
        <p:spPr>
          <a:xfrm>
            <a:off x="123867" y="6281664"/>
            <a:ext cx="516932" cy="52061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8"/>
          <p:cNvSpPr/>
          <p:nvPr/>
        </p:nvSpPr>
        <p:spPr>
          <a:xfrm>
            <a:off x="805926" y="6324600"/>
            <a:ext cx="5555117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AV – </a:t>
            </a: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towards a release</a:t>
            </a:r>
            <a:endParaRPr lang="en-GB" sz="12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9"/>
          <p:cNvSpPr/>
          <p:nvPr/>
        </p:nvSpPr>
        <p:spPr>
          <a:xfrm>
            <a:off x="4281547" y="6322130"/>
            <a:ext cx="4241202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GB" sz="1200" b="0" i="0" u="none" strike="noStrike" cap="none" baseline="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23 May</a:t>
            </a:r>
            <a:r>
              <a:rPr lang="en-GB" sz="12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2023</a:t>
            </a:r>
          </a:p>
        </p:txBody>
      </p:sp>
      <p:sp>
        <p:nvSpPr>
          <p:cNvPr id="10" name="Shape 10"/>
          <p:cNvSpPr/>
          <p:nvPr/>
        </p:nvSpPr>
        <p:spPr>
          <a:xfrm>
            <a:off x="8566674" y="6324600"/>
            <a:ext cx="457200" cy="3834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fld id="{00000000-1234-1234-1234-123412341234}" type="slidenum">
              <a:rPr lang="en-GB" sz="1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en-GB" sz="14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  <p:sldLayoutId id="2147483666" r:id="rId2"/>
    <p:sldLayoutId id="2147483653" r:id="rId3"/>
    <p:sldLayoutId id="2147483654" r:id="rId4"/>
    <p:sldLayoutId id="2147483667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5" r:id="rId11"/>
    <p:sldLayoutId id="2147483668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88364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adgraph5/madgraph4gpu/issues/613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adgraph5/madgraph4gpu/issues/656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adgraph5/madgraph4gpu/issues/661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pull/620" TargetMode="External"/><Relationship Id="rId2" Type="http://schemas.openxmlformats.org/officeDocument/2006/relationships/hyperlink" Target="https://github.com/madgraph5/madgraph4gpu/issues/659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75610/" TargetMode="External"/><Relationship Id="rId2" Type="http://schemas.openxmlformats.org/officeDocument/2006/relationships/hyperlink" Target="https://github.com/madgraph5/madgraph4gpu/pull/643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github.com/mg5amcnlo/mg5amcnlo/commit/0a1038d97d8fc9d0d02556a39d14540778aa080b" TargetMode="External"/><Relationship Id="rId3" Type="http://schemas.openxmlformats.org/officeDocument/2006/relationships/hyperlink" Target="https://github.com/madgraph5/madgraph4gpu/issues/629" TargetMode="External"/><Relationship Id="rId7" Type="http://schemas.openxmlformats.org/officeDocument/2006/relationships/hyperlink" Target="https://github.com/mg5amcnlo/mg5amcnlo/commit/6e746165e2ded868cb7e94615d1342af0543caa0" TargetMode="External"/><Relationship Id="rId2" Type="http://schemas.openxmlformats.org/officeDocument/2006/relationships/hyperlink" Target="https://github.com/madgraph5/madgraph4gpu/pull/65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ithub.com/madgraph5/madgraph4gpu/issues/645" TargetMode="External"/><Relationship Id="rId5" Type="http://schemas.openxmlformats.org/officeDocument/2006/relationships/hyperlink" Target="https://github.com/mg5amcnlo/mg5amcnlo/commit/ef334c58232d83d939c8a8d89b59b833cc237469" TargetMode="External"/><Relationship Id="rId4" Type="http://schemas.openxmlformats.org/officeDocument/2006/relationships/hyperlink" Target="https://github.com/mg5amcnlo/mg5amcnlo/pull/54" TargetMode="External"/><Relationship Id="rId9" Type="http://schemas.openxmlformats.org/officeDocument/2006/relationships/hyperlink" Target="https://github.com/madgraph5/madgraph4gpu/issues/655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adgraph5/madgraph4gpu/pull/560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adgraph5/madgraph4gpu/issues/65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issues/630" TargetMode="External"/><Relationship Id="rId2" Type="http://schemas.openxmlformats.org/officeDocument/2006/relationships/hyperlink" Target="https://github.com/madgraph5/madgraph4gpu/issues/628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issues/614" TargetMode="External"/><Relationship Id="rId2" Type="http://schemas.openxmlformats.org/officeDocument/2006/relationships/hyperlink" Target="https://github.com/madgraph5/madgraph4gpu/issues/616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github.com/madgraph5/madgraph4gpu/issues/615" TargetMode="External"/><Relationship Id="rId4" Type="http://schemas.openxmlformats.org/officeDocument/2006/relationships/hyperlink" Target="https://github.com/madgraph5/madgraph4gpu/issues/627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madgraph5/madgraph4gpu/pull/620" TargetMode="External"/><Relationship Id="rId2" Type="http://schemas.openxmlformats.org/officeDocument/2006/relationships/hyperlink" Target="https://github.com/madgraph5/madgraph4gpu/issues/65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madgraph5/madgraph4gpu/issues/660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/>
        </p:nvSpPr>
        <p:spPr>
          <a:xfrm>
            <a:off x="0" y="645458"/>
            <a:ext cx="9144000" cy="5410567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br>
              <a:rPr lang="en-GB" sz="46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endParaRPr lang="en-GB" sz="46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800" b="1" dirty="0">
                <a:solidFill>
                  <a:schemeClr val="dk1"/>
                </a:solidFill>
              </a:rPr>
              <a:t>WIP and open issues t</a:t>
            </a:r>
            <a:r>
              <a:rPr lang="en-GB" sz="28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owards a release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1200" dirty="0">
                <a:solidFill>
                  <a:schemeClr val="dk1"/>
                </a:solidFill>
              </a:rPr>
              <a:t>(hoping I am not forgetting some...)</a:t>
            </a:r>
            <a:endParaRPr lang="en-GB" sz="120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b="0" i="0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b="0" i="0" strike="noStrike" cap="none" dirty="0">
              <a:solidFill>
                <a:schemeClr val="dk1"/>
              </a:solidFill>
              <a:sym typeface="Arial"/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endParaRPr lang="en-GB" sz="2400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GB" sz="2400" b="0" i="0" strike="noStrike" cap="none" dirty="0">
                <a:solidFill>
                  <a:schemeClr val="dk1"/>
                </a:solidFill>
                <a:sym typeface="Arial"/>
              </a:rPr>
              <a:t>Andrea Valassi (CERN)</a:t>
            </a: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endParaRPr lang="en-GB" sz="1600" i="1" dirty="0">
              <a:solidFill>
                <a:schemeClr val="dk1"/>
              </a:solidFill>
            </a:endParaRPr>
          </a:p>
          <a:p>
            <a:pPr marL="0" marR="0" lvl="0" indent="0" algn="ctr" rtl="0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  <a:buFont typeface="Arial"/>
              <a:buNone/>
            </a:pPr>
            <a:r>
              <a:rPr lang="en-GB" sz="1600" i="1" dirty="0">
                <a:solidFill>
                  <a:schemeClr val="dk1"/>
                </a:solidFill>
              </a:rPr>
              <a:t>Madgraph on GPU development meeting, 23</a:t>
            </a:r>
            <a:r>
              <a:rPr lang="en-GB" sz="1600" i="1" baseline="30000" dirty="0">
                <a:solidFill>
                  <a:schemeClr val="dk1"/>
                </a:solidFill>
              </a:rPr>
              <a:t>rd</a:t>
            </a:r>
            <a:r>
              <a:rPr lang="en-GB" sz="1600" i="1" dirty="0">
                <a:solidFill>
                  <a:schemeClr val="dk1"/>
                </a:solidFill>
              </a:rPr>
              <a:t> May 2023</a:t>
            </a:r>
          </a:p>
          <a:p>
            <a:pPr lvl="0" algn="ctr">
              <a:lnSpc>
                <a:spcPct val="90000"/>
              </a:lnSpc>
              <a:spcBef>
                <a:spcPts val="600"/>
              </a:spcBef>
              <a:buClr>
                <a:schemeClr val="dk1"/>
              </a:buClr>
              <a:buSzPct val="25000"/>
            </a:pPr>
            <a:r>
              <a:rPr lang="en-GB" sz="1600" i="1" dirty="0">
                <a:solidFill>
                  <a:schemeClr val="dk1"/>
                </a:solidFill>
                <a:hlinkClick r:id="rId3"/>
              </a:rPr>
              <a:t>https://indico.cern.ch/event/1288364/</a:t>
            </a:r>
            <a:r>
              <a:rPr lang="en-GB" sz="1600" i="1" dirty="0">
                <a:solidFill>
                  <a:schemeClr val="dk1"/>
                </a:solidFill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3" y="86766"/>
            <a:ext cx="1136914" cy="1136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89380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C2170-713E-0F79-B82F-E3842F859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Relocatable builds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463DB-7931-8D97-CA2F-363290F610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#613</a:t>
            </a:r>
            <a:r>
              <a:rPr lang="en-US" i="1" dirty="0">
                <a:solidFill>
                  <a:srgbClr val="FF0000"/>
                </a:solidFill>
              </a:rPr>
              <a:t>, builds must be relocatable</a:t>
            </a:r>
          </a:p>
          <a:p>
            <a:pPr lvl="1"/>
            <a:r>
              <a:rPr lang="en-US" dirty="0"/>
              <a:t>embed common random numbers in the process generated (WIP Zenny)</a:t>
            </a:r>
          </a:p>
          <a:p>
            <a:pPr lvl="1"/>
            <a:r>
              <a:rPr lang="en-US" dirty="0"/>
              <a:t>embed google test (or define an env variable to find it?)</a:t>
            </a:r>
          </a:p>
          <a:p>
            <a:pPr marL="584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88422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C2170-713E-0F79-B82F-E3842F859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 post-generation patches upstream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463DB-7931-8D97-CA2F-363290F610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#656</a:t>
            </a:r>
            <a:r>
              <a:rPr lang="en-US" i="1" dirty="0">
                <a:solidFill>
                  <a:srgbClr val="FF0000"/>
                </a:solidFill>
              </a:rPr>
              <a:t>, get rid of the patchMad.sh script</a:t>
            </a:r>
            <a:endParaRPr lang="en-US" dirty="0"/>
          </a:p>
          <a:p>
            <a:pPr lvl="1"/>
            <a:r>
              <a:rPr lang="en-US" dirty="0"/>
              <a:t>remove patch.P1 and patch.common</a:t>
            </a:r>
          </a:p>
          <a:p>
            <a:pPr lvl="1"/>
            <a:r>
              <a:rPr lang="en-US" dirty="0"/>
              <a:t>generate coloramps.h directly rather than from coloramps.inc? (or do it in the plugin)</a:t>
            </a:r>
          </a:p>
        </p:txBody>
      </p:sp>
    </p:spTree>
    <p:extLst>
      <p:ext uri="{BB962C8B-B14F-4D97-AF65-F5344CB8AC3E}">
        <p14:creationId xmlns:p14="http://schemas.microsoft.com/office/powerpoint/2010/main" val="3439539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C2170-713E-0F79-B82F-E3842F859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Copy plugins to mg5amcnlo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463DB-7931-8D97-CA2F-363290F610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#661</a:t>
            </a:r>
            <a:r>
              <a:rPr lang="en-US" i="1" dirty="0">
                <a:solidFill>
                  <a:srgbClr val="FF0000"/>
                </a:solidFill>
              </a:rPr>
              <a:t>, upload plugins to mg5amcnlo</a:t>
            </a:r>
            <a:endParaRPr lang="en-US" dirty="0"/>
          </a:p>
          <a:p>
            <a:pPr lvl="1"/>
            <a:r>
              <a:rPr lang="en-US" dirty="0"/>
              <a:t>modify mg5amcnlo so that it knows where to find them</a:t>
            </a:r>
          </a:p>
          <a:p>
            <a:pPr lvl="1"/>
            <a:r>
              <a:rPr lang="en-US" dirty="0"/>
              <a:t>strip down and upload cudacpp and sycl to two separate repositories</a:t>
            </a:r>
          </a:p>
          <a:p>
            <a:pPr lvl="2"/>
            <a:r>
              <a:rPr lang="en-US" dirty="0"/>
              <a:t>as discussed at the meeting one month ago</a:t>
            </a:r>
          </a:p>
        </p:txBody>
      </p:sp>
    </p:spTree>
    <p:extLst>
      <p:ext uri="{BB962C8B-B14F-4D97-AF65-F5344CB8AC3E}">
        <p14:creationId xmlns:p14="http://schemas.microsoft.com/office/powerpoint/2010/main" val="34514591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C2170-713E-0F79-B82F-E3842F859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the “launch” functionality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463DB-7931-8D97-CA2F-363290F610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#659</a:t>
            </a:r>
            <a:r>
              <a:rPr lang="en-US" i="1" dirty="0">
                <a:solidFill>
                  <a:srgbClr val="FF0000"/>
                </a:solidFill>
              </a:rPr>
              <a:t>, test the “launch” functionality for cudacpp (and sycl) code</a:t>
            </a:r>
          </a:p>
          <a:p>
            <a:pPr lvl="1"/>
            <a:r>
              <a:rPr lang="en-US" dirty="0"/>
              <a:t>eventually: generate code via the fully integrated plugin and launch</a:t>
            </a:r>
          </a:p>
          <a:p>
            <a:pPr lvl="2"/>
            <a:r>
              <a:rPr lang="en-US" dirty="0"/>
              <a:t>our final, golden, integration test?</a:t>
            </a:r>
          </a:p>
          <a:p>
            <a:pPr lvl="1"/>
            <a:r>
              <a:rPr lang="en-US" dirty="0"/>
              <a:t>now: can already try with Stefan’s pre-cooked gridpacks?</a:t>
            </a:r>
          </a:p>
          <a:p>
            <a:pPr lvl="2"/>
            <a:r>
              <a:rPr lang="en-US" dirty="0"/>
              <a:t>see Stefan’s gridpacks from </a:t>
            </a:r>
            <a:r>
              <a:rPr lang="en-US" dirty="0">
                <a:hlinkClick r:id="rId3"/>
              </a:rPr>
              <a:t>madgraph4gpu MR #620</a:t>
            </a:r>
            <a:endParaRPr lang="en-US" dirty="0"/>
          </a:p>
          <a:p>
            <a:pPr lvl="2"/>
            <a:r>
              <a:rPr lang="en-US" dirty="0"/>
              <a:t>for instance: can already try to assess if the numbers of events in each channel is adequate</a:t>
            </a:r>
          </a:p>
          <a:p>
            <a:pPr marL="584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7013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C2170-713E-0F79-B82F-E3842F859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Older work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463DB-7931-8D97-CA2F-363290F61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267" y="1144800"/>
            <a:ext cx="9025465" cy="4848226"/>
          </a:xfrm>
        </p:spPr>
        <p:txBody>
          <a:bodyPr/>
          <a:lstStyle/>
          <a:p>
            <a:r>
              <a:rPr lang="en-US" i="1" dirty="0">
                <a:solidFill>
                  <a:srgbClr val="00B050"/>
                </a:solidFill>
              </a:rPr>
              <a:t>Merged </a:t>
            </a:r>
            <a:r>
              <a:rPr lang="en-US" i="1" dirty="0">
                <a:solidFill>
                  <a:srgbClr val="00B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madgraph4gpu MR #643</a:t>
            </a:r>
            <a:r>
              <a:rPr lang="en-US" i="1" dirty="0">
                <a:solidFill>
                  <a:srgbClr val="00B050"/>
                </a:solidFill>
              </a:rPr>
              <a:t> (April) – cudacpp copyright, license, authors</a:t>
            </a:r>
          </a:p>
          <a:p>
            <a:pPr lvl="1"/>
            <a:r>
              <a:rPr lang="en-US" dirty="0"/>
              <a:t>See the discussion at the </a:t>
            </a:r>
            <a:r>
              <a:rPr lang="en-US" dirty="0">
                <a:hlinkClick r:id="rId3"/>
              </a:rPr>
              <a:t>April 25 meeting</a:t>
            </a:r>
            <a:r>
              <a:rPr lang="en-US" dirty="0"/>
              <a:t> </a:t>
            </a:r>
          </a:p>
          <a:p>
            <a:pPr marL="1524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827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C2170-713E-0F79-B82F-E3842F859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work (1)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463DB-7931-8D97-CA2F-363290F61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134" y="1144800"/>
            <a:ext cx="8949266" cy="4848226"/>
          </a:xfrm>
        </p:spPr>
        <p:txBody>
          <a:bodyPr/>
          <a:lstStyle/>
          <a:p>
            <a:r>
              <a:rPr lang="en-US" i="1" dirty="0">
                <a:solidFill>
                  <a:srgbClr val="00B050"/>
                </a:solidFill>
              </a:rPr>
              <a:t>Merged </a:t>
            </a:r>
            <a:r>
              <a:rPr lang="en-US" i="1" dirty="0">
                <a:solidFill>
                  <a:srgbClr val="00B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madgraph4gpu MR #654</a:t>
            </a:r>
            <a:r>
              <a:rPr lang="en-US" i="1" dirty="0">
                <a:solidFill>
                  <a:srgbClr val="00B050"/>
                </a:solidFill>
              </a:rPr>
              <a:t> (yesterday) – update upstream mg5amcnlo</a:t>
            </a:r>
          </a:p>
          <a:p>
            <a:pPr lvl="1"/>
            <a:r>
              <a:rPr lang="en-US" dirty="0"/>
              <a:t>Olivier’s mg5amcnlo fix for vector.inc in symmetry.f (“launch” fails build, </a:t>
            </a:r>
            <a:r>
              <a:rPr lang="en-US" dirty="0">
                <a:hlinkClick r:id="rId3"/>
              </a:rPr>
              <a:t>#629</a:t>
            </a:r>
            <a:r>
              <a:rPr lang="en-US" dirty="0"/>
              <a:t>) </a:t>
            </a:r>
          </a:p>
          <a:p>
            <a:pPr lvl="1"/>
            <a:r>
              <a:rPr lang="en-US" dirty="0"/>
              <a:t>My minor patches </a:t>
            </a:r>
            <a:r>
              <a:rPr lang="en-US" dirty="0">
                <a:hlinkClick r:id="rId4"/>
              </a:rPr>
              <a:t>mg5amcnlo #54</a:t>
            </a:r>
            <a:r>
              <a:rPr lang="en-US" dirty="0"/>
              <a:t> for vector.inc (add comments, improve consistency)</a:t>
            </a:r>
          </a:p>
          <a:p>
            <a:pPr lvl="1"/>
            <a:r>
              <a:rPr lang="en-US" dirty="0"/>
              <a:t>Olivier’s </a:t>
            </a:r>
            <a:r>
              <a:rPr lang="en-US" dirty="0">
                <a:hlinkClick r:id="rId5"/>
              </a:rPr>
              <a:t>mg5amcnlo@ef334c5</a:t>
            </a:r>
            <a:r>
              <a:rPr lang="en-US" dirty="0"/>
              <a:t> (fixing CKKW for Sapta’s CMS Drell-Yan, </a:t>
            </a:r>
            <a:r>
              <a:rPr lang="en-US" dirty="0">
                <a:hlinkClick r:id="rId6"/>
              </a:rPr>
              <a:t>#645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Olivier’s </a:t>
            </a:r>
            <a:r>
              <a:rPr lang="en-US" dirty="0">
                <a:hlinkClick r:id="rId7"/>
              </a:rPr>
              <a:t>mg5amcnlo@6e74616</a:t>
            </a:r>
            <a:r>
              <a:rPr lang="en-US" dirty="0"/>
              <a:t> (“small change to the black box”)</a:t>
            </a:r>
          </a:p>
          <a:p>
            <a:endParaRPr lang="en-US" dirty="0"/>
          </a:p>
          <a:p>
            <a:r>
              <a:rPr lang="en-US" i="1" dirty="0">
                <a:solidFill>
                  <a:srgbClr val="FF0000"/>
                </a:solidFill>
              </a:rPr>
              <a:t>NB! not included here: Olivier’s </a:t>
            </a:r>
            <a:r>
              <a:rPr lang="en-US" i="1" dirty="0">
                <a:solidFill>
                  <a:srgbClr val="FF0000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mg5amcnlo@0a1038d</a:t>
            </a:r>
            <a:endParaRPr lang="en-US" i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from “</a:t>
            </a:r>
            <a:r>
              <a:rPr lang="en-GB" dirty="0"/>
              <a:t>select_color(..., channel, ...)</a:t>
            </a:r>
            <a:r>
              <a:rPr lang="en-US" dirty="0"/>
              <a:t>” to “</a:t>
            </a:r>
            <a:r>
              <a:rPr lang="en-GB" dirty="0"/>
              <a:t>select_color(..., iconfig, ...)</a:t>
            </a:r>
            <a:r>
              <a:rPr lang="en-US" dirty="0"/>
              <a:t>”</a:t>
            </a:r>
          </a:p>
          <a:p>
            <a:pPr lvl="1"/>
            <a:r>
              <a:rPr lang="en-US" dirty="0"/>
              <a:t>this causes ggttgg tmad tests to fail (different LHE file from Fortran and cudacpp, </a:t>
            </a:r>
            <a:r>
              <a:rPr lang="en-US" dirty="0">
                <a:hlinkClick r:id="rId9"/>
              </a:rPr>
              <a:t>#655</a:t>
            </a:r>
            <a:r>
              <a:rPr lang="en-US" dirty="0"/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4992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C2170-713E-0F79-B82F-E3842F859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work (2)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463DB-7931-8D97-CA2F-363290F61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3134" y="1144800"/>
            <a:ext cx="8949266" cy="4848226"/>
          </a:xfrm>
        </p:spPr>
        <p:txBody>
          <a:bodyPr/>
          <a:lstStyle/>
          <a:p>
            <a:r>
              <a:rPr lang="en-US" i="1" dirty="0">
                <a:solidFill>
                  <a:srgbClr val="00B050"/>
                </a:solidFill>
              </a:rPr>
              <a:t>Merged </a:t>
            </a:r>
            <a:r>
              <a:rPr lang="en-US" i="1" dirty="0">
                <a:solidFill>
                  <a:srgbClr val="00B05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madgraph4gpu MR #560</a:t>
            </a:r>
            <a:r>
              <a:rPr lang="en-US" i="1" dirty="0">
                <a:solidFill>
                  <a:srgbClr val="00B050"/>
                </a:solidFill>
              </a:rPr>
              <a:t> (today) – pp_tttt, different nwf’s in P1 directories</a:t>
            </a:r>
          </a:p>
          <a:p>
            <a:pPr lvl="1"/>
            <a:r>
              <a:rPr lang="en-US" dirty="0"/>
              <a:t>Different nwf in the two P1 subdirectories gg_tttt (nwf=13) and uu_tttt (nwf=18)</a:t>
            </a:r>
          </a:p>
          <a:p>
            <a:pPr lvl="2"/>
            <a:r>
              <a:rPr lang="en-US" dirty="0"/>
              <a:t>number of wavefunctions = number of external plus internal particles</a:t>
            </a:r>
          </a:p>
          <a:p>
            <a:pPr lvl="1"/>
            <a:r>
              <a:rPr lang="en-US" dirty="0"/>
              <a:t>nwf was in the common src/mgOnGpuConfig.h, is now in P1-specific CPPProcess.cc</a:t>
            </a:r>
          </a:p>
          <a:p>
            <a:pPr lvl="1"/>
            <a:r>
              <a:rPr lang="en-US" dirty="0"/>
              <a:t>fixed at code generation level</a:t>
            </a:r>
          </a:p>
          <a:p>
            <a:endParaRPr lang="en-US" dirty="0"/>
          </a:p>
          <a:p>
            <a:r>
              <a:rPr lang="en-US" dirty="0"/>
              <a:t>NB! Not included here: I have not added pp_tttt to the madgraph4gpu repo (yet?)</a:t>
            </a:r>
          </a:p>
          <a:p>
            <a:pPr lvl="1"/>
            <a:r>
              <a:rPr lang="en-US" dirty="0"/>
              <a:t>Probably useful to have it there eventually as part of routine functional tests?</a:t>
            </a:r>
          </a:p>
        </p:txBody>
      </p:sp>
    </p:spTree>
    <p:extLst>
      <p:ext uri="{BB962C8B-B14F-4D97-AF65-F5344CB8AC3E}">
        <p14:creationId xmlns:p14="http://schemas.microsoft.com/office/powerpoint/2010/main" val="8119616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C2170-713E-0F79-B82F-E3842F859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Color-related open issues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463DB-7931-8D97-CA2F-363290F610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>
                <a:solidFill>
                  <a:srgbClr val="FF0000"/>
                </a:solidFill>
              </a:rPr>
              <a:t>@Olivier: do we need the “select_color” channel vs iconfig upstream patch?</a:t>
            </a:r>
          </a:p>
          <a:p>
            <a:pPr lvl="1"/>
            <a:r>
              <a:rPr lang="en-US" dirty="0"/>
              <a:t>see one of the previous slides</a:t>
            </a:r>
          </a:p>
          <a:p>
            <a:pPr lvl="1"/>
            <a:r>
              <a:rPr lang="en-US" dirty="0"/>
              <a:t>this causes ggttgg tmad tests to fail (different LHE file from Fortran and cudacpp, </a:t>
            </a:r>
            <a:r>
              <a:rPr lang="en-US" i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#655</a:t>
            </a:r>
            <a:r>
              <a:rPr lang="en-US" dirty="0"/>
              <a:t>)</a:t>
            </a:r>
          </a:p>
          <a:p>
            <a:pPr lvl="1"/>
            <a:endParaRPr lang="en-US" i="1" dirty="0"/>
          </a:p>
          <a:p>
            <a:r>
              <a:rPr lang="en-US" i="1" dirty="0">
                <a:solidFill>
                  <a:srgbClr val="FF0000"/>
                </a:solidFill>
              </a:rPr>
              <a:t>@Olivier: can you confirm the current coloramps.inc in Fortran is correct?</a:t>
            </a:r>
          </a:p>
          <a:p>
            <a:pPr lvl="1"/>
            <a:r>
              <a:rPr lang="en-US" dirty="0"/>
              <a:t>a few changes over time, do we now have the right IDs </a:t>
            </a:r>
            <a:r>
              <a:rPr lang="en-US" u="sng" dirty="0"/>
              <a:t>for parton showers</a:t>
            </a:r>
            <a:r>
              <a:rPr lang="en-US" dirty="0"/>
              <a:t>?</a:t>
            </a:r>
          </a:p>
          <a:p>
            <a:pPr lvl="1"/>
            <a:r>
              <a:rPr lang="en-US" i="1" dirty="0"/>
              <a:t>note, I create coloramps.h from coloramps.inc because from Python I get wrong results </a:t>
            </a:r>
          </a:p>
        </p:txBody>
      </p:sp>
    </p:spTree>
    <p:extLst>
      <p:ext uri="{BB962C8B-B14F-4D97-AF65-F5344CB8AC3E}">
        <p14:creationId xmlns:p14="http://schemas.microsoft.com/office/powerpoint/2010/main" val="3397623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C2170-713E-0F79-B82F-E3842F859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 process-specific functional issues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463DB-7931-8D97-CA2F-363290F61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144800"/>
            <a:ext cx="9144000" cy="4848226"/>
          </a:xfrm>
        </p:spPr>
        <p:txBody>
          <a:bodyPr/>
          <a:lstStyle/>
          <a:p>
            <a:r>
              <a:rPr lang="en-US" i="1" dirty="0">
                <a:solidFill>
                  <a:srgbClr val="FF0000"/>
                </a:solidFill>
              </a:rPr>
              <a:t>WIP: </a:t>
            </a:r>
            <a:r>
              <a:rPr lang="en-US" i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#628</a:t>
            </a:r>
            <a:r>
              <a:rPr lang="en-US" i="1" dirty="0">
                <a:solidFill>
                  <a:srgbClr val="FF0000"/>
                </a:solidFill>
              </a:rPr>
              <a:t>, wrong type argument to unary minus in gq_ttllq (SM)</a:t>
            </a:r>
          </a:p>
          <a:p>
            <a:pPr lvl="1"/>
            <a:r>
              <a:rPr lang="en-US" dirty="0"/>
              <a:t>FFV calls should not have “-COUP” parameters as COUP is a pointer not a value</a:t>
            </a:r>
          </a:p>
          <a:p>
            <a:pPr lvl="2"/>
            <a:r>
              <a:rPr lang="en-US" dirty="0"/>
              <a:t>discussed a solution with Olivier (disable an optimization, keep two arrays for +COUP and -COUP)</a:t>
            </a:r>
          </a:p>
          <a:p>
            <a:pPr lvl="2"/>
            <a:r>
              <a:rPr lang="en-US" dirty="0"/>
              <a:t>need to understand how to make the solution portable (disable the optimization only if needed)</a:t>
            </a:r>
          </a:p>
          <a:p>
            <a:pPr lvl="1"/>
            <a:r>
              <a:rPr lang="en-US" dirty="0"/>
              <a:t>also affects BSM processes like SUSY gg_tt</a:t>
            </a:r>
          </a:p>
          <a:p>
            <a:pPr lvl="1"/>
            <a:endParaRPr lang="en-US" i="1" dirty="0"/>
          </a:p>
          <a:p>
            <a:r>
              <a:rPr lang="en-US" i="1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#630</a:t>
            </a:r>
            <a:r>
              <a:rPr lang="en-US" i="1" dirty="0">
                <a:solidFill>
                  <a:srgbClr val="FF0000"/>
                </a:solidFill>
              </a:rPr>
              <a:t>, cross section from Fortran and cudacpp differs in gq_ttq (SM)</a:t>
            </a:r>
          </a:p>
          <a:p>
            <a:pPr lvl="1"/>
            <a:r>
              <a:rPr lang="en-US" dirty="0"/>
              <a:t>this is a process with two P1 directories (idea: will also try them separately one by one)</a:t>
            </a:r>
          </a:p>
        </p:txBody>
      </p:sp>
    </p:spTree>
    <p:extLst>
      <p:ext uri="{BB962C8B-B14F-4D97-AF65-F5344CB8AC3E}">
        <p14:creationId xmlns:p14="http://schemas.microsoft.com/office/powerpoint/2010/main" val="24495409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C2170-713E-0F79-B82F-E3842F859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BSM process-specific functional issues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463DB-7931-8D97-CA2F-363290F610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144800"/>
            <a:ext cx="9144000" cy="4848226"/>
          </a:xfrm>
        </p:spPr>
        <p:txBody>
          <a:bodyPr/>
          <a:lstStyle/>
          <a:p>
            <a:r>
              <a:rPr lang="en-US" i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#616</a:t>
            </a:r>
            <a:r>
              <a:rPr lang="en-US" i="1" dirty="0">
                <a:solidFill>
                  <a:srgbClr val="FF0000"/>
                </a:solidFill>
              </a:rPr>
              <a:t>, SMEFT HRDCOD=0 builds fail (BSM only supports HRDCOD=1 for now)</a:t>
            </a:r>
          </a:p>
          <a:p>
            <a:pPr lvl="1"/>
            <a:r>
              <a:rPr lang="en-US" dirty="0"/>
              <a:t>high priority: this is one of Zenny’s (and Robert’s) main processes?</a:t>
            </a:r>
          </a:p>
          <a:p>
            <a:pPr lvl="1"/>
            <a:r>
              <a:rPr lang="en-US" dirty="0"/>
              <a:t>high priority: HRDCOD=0 builds should be our default for reweighting</a:t>
            </a:r>
          </a:p>
          <a:p>
            <a:pPr lvl="1"/>
            <a:r>
              <a:rPr lang="en-US" dirty="0"/>
              <a:t>the problem is writing the code to propagate the alphas-dependence of BSM couplings</a:t>
            </a:r>
          </a:p>
          <a:p>
            <a:pPr lvl="3"/>
            <a:endParaRPr lang="en-US" i="1" dirty="0"/>
          </a:p>
          <a:p>
            <a:r>
              <a:rPr lang="en-US" i="1" dirty="0">
                <a:solidFill>
                  <a:srgbClr val="FF000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#614</a:t>
            </a:r>
            <a:r>
              <a:rPr lang="en-US" i="1" dirty="0">
                <a:solidFill>
                  <a:srgbClr val="FF0000"/>
                </a:solidFill>
              </a:rPr>
              <a:t>, SMEFT HRDCOD=1 </a:t>
            </a:r>
            <a:r>
              <a:rPr lang="en-US" i="1">
                <a:solidFill>
                  <a:srgbClr val="FF0000"/>
                </a:solidFill>
              </a:rPr>
              <a:t>builds fail</a:t>
            </a:r>
            <a:endParaRPr lang="en-US" i="1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high priority: this is one of Zenny’s (and Robert’s) main processes?</a:t>
            </a:r>
          </a:p>
          <a:p>
            <a:pPr lvl="1"/>
            <a:r>
              <a:rPr lang="en-US" dirty="0"/>
              <a:t>NB: HRDCOD=1 is not our default for reweighting – but easier to fix than HRDCOD=0?</a:t>
            </a:r>
          </a:p>
          <a:p>
            <a:pPr lvl="1"/>
            <a:r>
              <a:rPr lang="en-US" dirty="0"/>
              <a:t>“minor” issues? assert not constexpr, a few couplings must be vectorized, etc...</a:t>
            </a:r>
          </a:p>
          <a:p>
            <a:pPr lvl="3"/>
            <a:endParaRPr lang="en-US" i="1" dirty="0"/>
          </a:p>
          <a:p>
            <a:r>
              <a:rPr lang="en-US" i="1" dirty="0">
                <a:solidFill>
                  <a:srgbClr val="FF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#627</a:t>
            </a:r>
            <a:r>
              <a:rPr lang="en-US" i="1" dirty="0">
                <a:solidFill>
                  <a:srgbClr val="FF0000"/>
                </a:solidFill>
              </a:rPr>
              <a:t>, SUSY HRDCOD=1 builds fail because sin/cos/atan are not constexpr</a:t>
            </a:r>
          </a:p>
          <a:p>
            <a:pPr lvl="1"/>
            <a:r>
              <a:rPr lang="en-US" dirty="0"/>
              <a:t>low priority: HRDCOD=0 builds should be our default for reweighting</a:t>
            </a:r>
          </a:p>
          <a:p>
            <a:pPr lvl="3"/>
            <a:endParaRPr lang="en-US" i="1" dirty="0"/>
          </a:p>
          <a:p>
            <a:r>
              <a:rPr lang="en-US" i="1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#615</a:t>
            </a:r>
            <a:r>
              <a:rPr lang="en-US" i="1" dirty="0">
                <a:solidFill>
                  <a:srgbClr val="FF0000"/>
                </a:solidFill>
              </a:rPr>
              <a:t>, exotic SMEFT (EWdim6) code generation fails</a:t>
            </a:r>
          </a:p>
          <a:p>
            <a:pPr lvl="1"/>
            <a:r>
              <a:rPr lang="en-US" dirty="0"/>
              <a:t>low priority? not the main focus for Zenny</a:t>
            </a:r>
          </a:p>
          <a:p>
            <a:pPr lvl="1"/>
            <a:r>
              <a:rPr lang="en-US" dirty="0"/>
              <a:t>the error is deep inside the Python code generation machinery</a:t>
            </a:r>
          </a:p>
        </p:txBody>
      </p:sp>
    </p:spTree>
    <p:extLst>
      <p:ext uri="{BB962C8B-B14F-4D97-AF65-F5344CB8AC3E}">
        <p14:creationId xmlns:p14="http://schemas.microsoft.com/office/powerpoint/2010/main" val="40594582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C2170-713E-0F79-B82F-E3842F859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Remove non-standard madevent features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463DB-7931-8D97-CA2F-363290F610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#658</a:t>
            </a:r>
            <a:r>
              <a:rPr lang="en-US" i="1" dirty="0">
                <a:solidFill>
                  <a:srgbClr val="FF0000"/>
                </a:solidFill>
              </a:rPr>
              <a:t>, remove non-standard feature of the madevent application</a:t>
            </a:r>
            <a:endParaRPr lang="en-US" dirty="0"/>
          </a:p>
          <a:p>
            <a:pPr lvl="1"/>
            <a:r>
              <a:rPr lang="en-US" dirty="0"/>
              <a:t>main example: remove two new input parameters in “madevent &lt; </a:t>
            </a:r>
            <a:r>
              <a:rPr lang="en-US" dirty="0" err="1"/>
              <a:t>input_file</a:t>
            </a:r>
            <a:r>
              <a:rPr lang="en-US" dirty="0"/>
              <a:t>”</a:t>
            </a:r>
          </a:p>
          <a:p>
            <a:pPr lvl="2"/>
            <a:r>
              <a:rPr lang="en-US" dirty="0"/>
              <a:t>example: environment variables, or (better) </a:t>
            </a:r>
            <a:r>
              <a:rPr lang="en-US" dirty="0" err="1"/>
              <a:t>runcard</a:t>
            </a:r>
            <a:r>
              <a:rPr lang="en-US" dirty="0"/>
              <a:t> file?</a:t>
            </a:r>
          </a:p>
          <a:p>
            <a:pPr lvl="2"/>
            <a:r>
              <a:rPr lang="en-US" dirty="0"/>
              <a:t>Stefan has been working on this in </a:t>
            </a:r>
            <a:r>
              <a:rPr lang="en-US" dirty="0">
                <a:hlinkClick r:id="rId3"/>
              </a:rPr>
              <a:t>madgraph4gpu MR #620</a:t>
            </a:r>
            <a:endParaRPr lang="en-US" dirty="0"/>
          </a:p>
          <a:p>
            <a:pPr lvl="1"/>
            <a:r>
              <a:rPr lang="en-US" dirty="0"/>
              <a:t>also: clean up executable names for integration in refine.sh script</a:t>
            </a:r>
          </a:p>
          <a:p>
            <a:pPr lvl="1"/>
            <a:r>
              <a:rPr lang="en-US" dirty="0"/>
              <a:t>also: clarify how to build none/sse4/avx2/512y/512z executables/libraries...</a:t>
            </a:r>
          </a:p>
          <a:p>
            <a:pPr marL="584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4594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C2170-713E-0F79-B82F-E3842F859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Cross check handling of parameters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B463DB-7931-8D97-CA2F-363290F610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>
                <a:solidFill>
                  <a:srgbClr val="FF000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#660</a:t>
            </a:r>
            <a:r>
              <a:rPr lang="en-US" i="1" dirty="0">
                <a:solidFill>
                  <a:srgbClr val="FF0000"/>
                </a:solidFill>
              </a:rPr>
              <a:t>, initial cleanup of parameters for the release</a:t>
            </a:r>
          </a:p>
          <a:p>
            <a:pPr lvl="1"/>
            <a:r>
              <a:rPr lang="en-US" dirty="0"/>
              <a:t>just need to make sure that when eventually we “launch”, parameters are read ok...</a:t>
            </a:r>
          </a:p>
          <a:p>
            <a:pPr lvl="1"/>
            <a:r>
              <a:rPr lang="en-US" dirty="0"/>
              <a:t>maybe nothing to do, but I keep this as a reminder...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003538"/>
      </p:ext>
    </p:extLst>
  </p:cSld>
  <p:clrMapOvr>
    <a:masterClrMapping/>
  </p:clrMapOvr>
</p:sld>
</file>

<file path=ppt/theme/theme1.xml><?xml version="1.0" encoding="utf-8"?>
<a:theme xmlns:a="http://schemas.openxmlformats.org/drawingml/2006/main" name="CERN2015-AV-MasterLayout">
  <a:themeElements>
    <a:clrScheme name="CERN2015-AV">
      <a:dk1>
        <a:srgbClr val="0055A0"/>
      </a:dk1>
      <a:lt1>
        <a:srgbClr val="FFFFFF"/>
      </a:lt1>
      <a:dk2>
        <a:srgbClr val="0055A0"/>
      </a:dk2>
      <a:lt2>
        <a:srgbClr val="FFFFFF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52224</TotalTime>
  <Words>1040</Words>
  <Application>Microsoft Office PowerPoint</Application>
  <PresentationFormat>On-screen Show (4:3)</PresentationFormat>
  <Paragraphs>97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Arial</vt:lpstr>
      <vt:lpstr>CERN2015-AV-MasterLayout</vt:lpstr>
      <vt:lpstr>PowerPoint Presentation</vt:lpstr>
      <vt:lpstr>Older work</vt:lpstr>
      <vt:lpstr>Recent work (1)</vt:lpstr>
      <vt:lpstr>Recent work (2)</vt:lpstr>
      <vt:lpstr>Color-related open issues</vt:lpstr>
      <vt:lpstr>SM process-specific functional issues</vt:lpstr>
      <vt:lpstr>BSM process-specific functional issues</vt:lpstr>
      <vt:lpstr>Remove non-standard madevent features</vt:lpstr>
      <vt:lpstr>Cross check handling of parameters</vt:lpstr>
      <vt:lpstr>Relocatable builds</vt:lpstr>
      <vt:lpstr>Port post-generation patches upstream</vt:lpstr>
      <vt:lpstr>Copy plugins to mg5amcnlo</vt:lpstr>
      <vt:lpstr>TEST the “launch” functionality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Andrea Valassi</dc:creator>
  <cp:lastModifiedBy>Andrea Valassi</cp:lastModifiedBy>
  <cp:revision>1320</cp:revision>
  <dcterms:modified xsi:type="dcterms:W3CDTF">2023-06-06T12:29:51Z</dcterms:modified>
</cp:coreProperties>
</file>