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6" r:id="rId2"/>
    <p:sldId id="308" r:id="rId3"/>
    <p:sldId id="318" r:id="rId4"/>
    <p:sldId id="319" r:id="rId5"/>
    <p:sldId id="293" r:id="rId6"/>
    <p:sldId id="302" r:id="rId7"/>
    <p:sldId id="306" r:id="rId8"/>
    <p:sldId id="299" r:id="rId9"/>
    <p:sldId id="320" r:id="rId10"/>
    <p:sldId id="315" r:id="rId11"/>
    <p:sldId id="316" r:id="rId12"/>
    <p:sldId id="313" r:id="rId13"/>
    <p:sldId id="301" r:id="rId14"/>
    <p:sldId id="290" r:id="rId15"/>
    <p:sldId id="291" r:id="rId16"/>
    <p:sldId id="309" r:id="rId17"/>
    <p:sldId id="310" r:id="rId18"/>
    <p:sldId id="307" r:id="rId19"/>
    <p:sldId id="317" r:id="rId20"/>
    <p:sldId id="314" r:id="rId21"/>
    <p:sldId id="311" r:id="rId22"/>
    <p:sldId id="292" r:id="rId23"/>
    <p:sldId id="312" r:id="rId24"/>
    <p:sldId id="300" r:id="rId25"/>
    <p:sldId id="288" r:id="rId26"/>
    <p:sldId id="304" r:id="rId27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C9"/>
    <a:srgbClr val="4602F0"/>
    <a:srgbClr val="2B4D89"/>
    <a:srgbClr val="86A4DA"/>
    <a:srgbClr val="CC00CC"/>
    <a:srgbClr val="660066"/>
    <a:srgbClr val="856600"/>
    <a:srgbClr val="866600"/>
    <a:srgbClr val="AC8300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2" autoAdjust="0"/>
    <p:restoredTop sz="93750" autoAdjust="0"/>
  </p:normalViewPr>
  <p:slideViewPr>
    <p:cSldViewPr snapToGrid="0">
      <p:cViewPr varScale="1">
        <p:scale>
          <a:sx n="91" d="100"/>
          <a:sy n="91" d="100"/>
        </p:scale>
        <p:origin x="221" y="67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1012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7" Type="http://schemas.openxmlformats.org/officeDocument/2006/relationships/slide" Target="slides/slide11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5" Type="http://schemas.openxmlformats.org/officeDocument/2006/relationships/slide" Target="slides/slide9.xml"/><Relationship Id="rId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strip charge</a:t>
            </a:r>
          </a:p>
        </c:rich>
      </c:tx>
      <c:layout>
        <c:manualLayout>
          <c:xMode val="edge"/>
          <c:yMode val="edge"/>
          <c:x val="0.4188265143134734"/>
          <c:y val="3.40491854335618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IL"/>
        </a:p>
      </c:txPr>
    </c:title>
    <c:autoTitleDeleted val="0"/>
    <c:plotArea>
      <c:layout>
        <c:manualLayout>
          <c:layoutTarget val="inner"/>
          <c:xMode val="edge"/>
          <c:yMode val="edge"/>
          <c:x val="6.6580927384076991E-2"/>
          <c:y val="0.17171296296296296"/>
          <c:w val="0.8832863873088419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Sheet1!$B$26</c:f>
              <c:strCache>
                <c:ptCount val="1"/>
                <c:pt idx="0">
                  <c:v>Strip charge</c:v>
                </c:pt>
              </c:strCache>
            </c:strRef>
          </c:tx>
          <c:spPr>
            <a:solidFill>
              <a:srgbClr val="86A4DA"/>
            </a:solidFill>
            <a:ln w="25400">
              <a:solidFill>
                <a:schemeClr val="bg1"/>
              </a:solidFill>
            </a:ln>
            <a:effectLst/>
          </c:spPr>
          <c:invertIfNegative val="0"/>
          <c:cat>
            <c:numRef>
              <c:f>Sheet1!$A$27:$A$34</c:f>
              <c:numCache>
                <c:formatCode>General</c:formatCode>
                <c:ptCount val="8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</c:numCache>
            </c:numRef>
          </c:cat>
          <c:val>
            <c:numRef>
              <c:f>Sheet1!$B$27:$B$34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70</c:v>
                </c:pt>
                <c:pt idx="4">
                  <c:v>110</c:v>
                </c:pt>
                <c:pt idx="5">
                  <c:v>45</c:v>
                </c:pt>
                <c:pt idx="6">
                  <c:v>25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7C-43B1-9EA2-9CA311C063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96371440"/>
        <c:axId val="1634365520"/>
      </c:barChart>
      <c:catAx>
        <c:axId val="169637144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1634365520"/>
        <c:crosses val="autoZero"/>
        <c:auto val="0"/>
        <c:lblAlgn val="ctr"/>
        <c:lblOffset val="100"/>
        <c:noMultiLvlLbl val="0"/>
      </c:catAx>
      <c:valAx>
        <c:axId val="163436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1696371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E2CFD-70AD-4434-8BD2-4914DE307664}" type="datetimeFigureOut">
              <a:rPr lang="en-CA" smtClean="0"/>
              <a:t>2023-05-18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C3A7C-518A-4467-B058-911FE21D2FCE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3323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D89-D85D-484A-B0D0-1F1D03303454}" type="datetimeFigureOut">
              <a:rPr lang="en-CA" smtClean="0"/>
              <a:t>2023-05-18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06FA4-1CDB-490B-9406-350E9975DCC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277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2472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1050 strips/layer x 8 layers x 6-bits/strip x 40MHz = </a:t>
            </a:r>
            <a:r>
              <a:rPr lang="en-CA" sz="1200" b="1" dirty="0"/>
              <a:t>2.016 Tb/s</a:t>
            </a:r>
            <a:br>
              <a:rPr lang="en-CA" sz="1200" b="1" dirty="0"/>
            </a:br>
            <a:r>
              <a:rPr lang="en-CA" sz="1200" dirty="0"/>
              <a:t>2014 state-of-the-art rad </a:t>
            </a:r>
            <a:r>
              <a:rPr lang="en-CA" sz="1200" dirty="0" err="1"/>
              <a:t>tol</a:t>
            </a:r>
            <a:r>
              <a:rPr lang="en-CA" sz="1200" dirty="0"/>
              <a:t> link: 3.2Gb/s payload (with error correction)</a:t>
            </a:r>
            <a:br>
              <a:rPr lang="en-CA" sz="1200" dirty="0"/>
            </a:br>
            <a:r>
              <a:rPr lang="en-CA" sz="1200" dirty="0"/>
              <a:t>     </a:t>
            </a:r>
            <a:r>
              <a:rPr lang="en-CA" sz="1200" dirty="0">
                <a:sym typeface="Wingdings" panose="05000000000000000000" pitchFamily="2" charset="2"/>
              </a:rPr>
              <a:t> 630 fibre links per sector,  </a:t>
            </a:r>
            <a:r>
              <a:rPr lang="en-CA" sz="1200" b="1" dirty="0">
                <a:sym typeface="Wingdings" panose="05000000000000000000" pitchFamily="2" charset="2"/>
              </a:rPr>
              <a:t>20,160 fibres for NSW</a:t>
            </a:r>
            <a:br>
              <a:rPr lang="en-CA" sz="1200" dirty="0">
                <a:sym typeface="Wingdings" panose="05000000000000000000" pitchFamily="2" charset="2"/>
              </a:rPr>
            </a:br>
            <a:r>
              <a:rPr lang="en-CA" sz="1200" dirty="0">
                <a:sym typeface="Wingdings" panose="05000000000000000000" pitchFamily="2" charset="2"/>
              </a:rPr>
              <a:t>     with 1.5W GBTx + 0.25W optical transmitter per link  </a:t>
            </a:r>
            <a:r>
              <a:rPr lang="en-CA" sz="1200" b="1" dirty="0">
                <a:sym typeface="Wingdings" panose="05000000000000000000" pitchFamily="2" charset="2"/>
              </a:rPr>
              <a:t>35kW</a:t>
            </a:r>
            <a:r>
              <a:rPr lang="en-CA" sz="1200" dirty="0">
                <a:sym typeface="Wingdings" panose="05000000000000000000" pitchFamily="2" charset="2"/>
              </a:rPr>
              <a:t> </a:t>
            </a:r>
            <a:br>
              <a:rPr lang="en-CA" sz="1200" dirty="0">
                <a:sym typeface="Wingdings" panose="05000000000000000000" pitchFamily="2" charset="2"/>
              </a:rPr>
            </a:br>
            <a:r>
              <a:rPr lang="en-CA" sz="1200" dirty="0">
                <a:sym typeface="Wingdings" panose="05000000000000000000" pitchFamily="2" charset="2"/>
              </a:rPr>
              <a:t>      GBTx 35CHF+ </a:t>
            </a:r>
            <a:r>
              <a:rPr lang="en-CA" sz="1200" dirty="0" err="1">
                <a:sym typeface="Wingdings" panose="05000000000000000000" pitchFamily="2" charset="2"/>
              </a:rPr>
              <a:t>VTTx</a:t>
            </a:r>
            <a:r>
              <a:rPr lang="en-CA" sz="1200" dirty="0">
                <a:sym typeface="Wingdings" panose="05000000000000000000" pitchFamily="2" charset="2"/>
              </a:rPr>
              <a:t> 75CHF per fibre   110CHF x20K = </a:t>
            </a:r>
            <a:r>
              <a:rPr lang="en-CA" sz="1200" b="1" dirty="0">
                <a:sym typeface="Wingdings" panose="05000000000000000000" pitchFamily="2" charset="2"/>
              </a:rPr>
              <a:t>2.2MCHF + receivers,</a:t>
            </a: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832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ts val="600"/>
              </a:spcBef>
            </a:pPr>
            <a:r>
              <a:rPr lang="en-US" sz="1800" dirty="0"/>
              <a:t>For sTGC, a </a:t>
            </a:r>
            <a:r>
              <a:rPr lang="en-US" sz="1800" dirty="0" err="1"/>
              <a:t>subROC</a:t>
            </a:r>
            <a:r>
              <a:rPr lang="en-US" sz="1800" dirty="0"/>
              <a:t> can be configured for a 640 Mb/s E-link</a:t>
            </a:r>
            <a:endParaRPr lang="en-US" sz="1200" dirty="0"/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1158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20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1622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21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93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22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0432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Split to two slides…</a:t>
            </a:r>
            <a:endParaRPr lang="en-I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25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871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0944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5694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7470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8385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421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4310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1141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VMM SOC ASIC with interposers and Zebras to connect to the high-density channels</a:t>
            </a:r>
            <a:endParaRPr lang="en-I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VMM L0 buffer, avoids Gb/s xfers to ROC</a:t>
            </a:r>
            <a:endParaRPr lang="en-I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FA4-1CDB-490B-9406-350E9975DCC1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165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209800" cy="365125"/>
          </a:xfrm>
        </p:spPr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3014" y="6356350"/>
            <a:ext cx="2380785" cy="365125"/>
          </a:xfrm>
        </p:spPr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697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518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575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059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9442"/>
            <a:ext cx="10515600" cy="50131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562546" cy="365125"/>
          </a:xfrm>
        </p:spPr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25054" y="6356350"/>
            <a:ext cx="2328746" cy="365125"/>
          </a:xfrm>
        </p:spPr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81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8771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5406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9790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438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162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181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295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BD30F-90B0-4FF0-B989-D424B6B0D146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0122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303.1257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1576845-C7C3-40D2-B80E-CA0CD1CD8F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56" y="0"/>
            <a:ext cx="8488592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486" y="1244300"/>
            <a:ext cx="9029131" cy="306785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and innovations </a:t>
            </a:r>
            <a:b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electronics </a:t>
            </a:r>
            <a:b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New Small Wheel </a:t>
            </a:r>
            <a:b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5400" dirty="0">
                <a:solidFill>
                  <a:srgbClr val="0D0D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ATLAS Muon Spectrometer</a:t>
            </a:r>
            <a:endParaRPr lang="en-CA" sz="5300" dirty="0">
              <a:solidFill>
                <a:srgbClr val="0D0D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425" y="4326673"/>
            <a:ext cx="11370365" cy="1915945"/>
          </a:xfrm>
        </p:spPr>
        <p:txBody>
          <a:bodyPr>
            <a:normAutofit/>
          </a:bodyPr>
          <a:lstStyle/>
          <a:p>
            <a:endParaRPr lang="en-CA" dirty="0"/>
          </a:p>
          <a:p>
            <a:pPr>
              <a:lnSpc>
                <a:spcPct val="120000"/>
              </a:lnSpc>
            </a:pPr>
            <a:r>
              <a:rPr lang="en-CA" sz="2000" dirty="0"/>
              <a:t>Lorne Levinson, Weizmann Institute of Science, Israel</a:t>
            </a:r>
            <a:br>
              <a:rPr lang="en-CA" sz="2000" dirty="0"/>
            </a:br>
            <a:r>
              <a:rPr lang="en-CA" sz="2000" dirty="0"/>
              <a:t>on behalf of the ATLAS Muon Spectrometer system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CA" sz="1800" dirty="0"/>
              <a:t>NTUA, May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CC8CD8-3ECE-4CC9-A8E8-CF68FCD61F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68" y="80879"/>
            <a:ext cx="2261065" cy="93984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97B1E-D9D0-4345-9AB3-44C68C75D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</a:t>
            </a:fld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84032-1FCB-4FD6-BB32-F59641059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B28B4-F6BB-47E8-95F3-75322963D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125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7386E-A277-48EE-BC5D-1C3626CFE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17990"/>
            <a:ext cx="10515600" cy="690591"/>
          </a:xfrm>
        </p:spPr>
        <p:txBody>
          <a:bodyPr>
            <a:normAutofit/>
          </a:bodyPr>
          <a:lstStyle/>
          <a:p>
            <a:r>
              <a:rPr lang="en-US" sz="3200" dirty="0"/>
              <a:t>Signal paths – read out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3CB10-FED1-4A27-B42D-DD961C535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FDF7E-53A7-4D49-8D72-CB1B6C5E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39C49-BC23-49A4-88A3-B108C499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10</a:t>
            </a:fld>
            <a:endParaRPr lang="en-CA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DBE59BE-5F97-4227-983C-02F039BFC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3" y="1055716"/>
            <a:ext cx="4614942" cy="35448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1800" dirty="0"/>
              <a:t>Complex architecture with 2.45 million analog readout channels, 53,000 configurable ASICs.</a:t>
            </a:r>
          </a:p>
          <a:p>
            <a:pPr marL="0" indent="0">
              <a:buNone/>
            </a:pPr>
            <a:r>
              <a:rPr lang="en-CA" sz="1800" dirty="0"/>
              <a:t>There are five data and signal paths:</a:t>
            </a:r>
          </a:p>
          <a:p>
            <a:r>
              <a:rPr lang="en-CA" sz="1800" dirty="0"/>
              <a:t>Digitized </a:t>
            </a:r>
            <a:r>
              <a:rPr lang="en-CA" sz="1800" b="1" dirty="0">
                <a:solidFill>
                  <a:srgbClr val="0070C0"/>
                </a:solidFill>
              </a:rPr>
              <a:t>readout data </a:t>
            </a:r>
            <a:r>
              <a:rPr lang="en-CA" sz="1800" dirty="0"/>
              <a:t>from the detector, including monitoring and calibration</a:t>
            </a:r>
          </a:p>
          <a:p>
            <a:r>
              <a:rPr lang="en-CA" sz="1800" dirty="0"/>
              <a:t>Digitized data from the detector for the </a:t>
            </a:r>
            <a:r>
              <a:rPr lang="en-CA" sz="1800" b="1" dirty="0"/>
              <a:t>trigger path</a:t>
            </a:r>
            <a:endParaRPr lang="en-IL" sz="1800" b="1" dirty="0"/>
          </a:p>
          <a:p>
            <a:r>
              <a:rPr lang="en-CA" sz="1800" b="1" dirty="0">
                <a:solidFill>
                  <a:schemeClr val="accent4">
                    <a:lumMod val="75000"/>
                  </a:schemeClr>
                </a:solidFill>
              </a:rPr>
              <a:t>Synchronization</a:t>
            </a:r>
            <a:r>
              <a:rPr lang="en-CA" sz="1800" dirty="0"/>
              <a:t>, trigger, test pulse and reset signals and the LHC bunch-crossing clock</a:t>
            </a:r>
          </a:p>
          <a:p>
            <a:r>
              <a:rPr lang="en-CA" sz="1800" b="1" dirty="0">
                <a:solidFill>
                  <a:schemeClr val="accent6">
                    <a:lumMod val="75000"/>
                  </a:schemeClr>
                </a:solidFill>
              </a:rPr>
              <a:t>Configuration</a:t>
            </a:r>
            <a:r>
              <a:rPr lang="en-CA" sz="1800" dirty="0"/>
              <a:t> parameters and status indicators</a:t>
            </a:r>
          </a:p>
          <a:p>
            <a:r>
              <a:rPr lang="en-CA" sz="1800" b="1" dirty="0"/>
              <a:t>Busy path </a:t>
            </a:r>
            <a:r>
              <a:rPr lang="en-CA" sz="1600" b="1" dirty="0"/>
              <a:t>(</a:t>
            </a:r>
            <a:r>
              <a:rPr lang="en-CA" sz="1400" b="1" dirty="0"/>
              <a:t>- - -</a:t>
            </a:r>
            <a:r>
              <a:rPr lang="en-CA" sz="1600" b="1" dirty="0"/>
              <a:t>)</a:t>
            </a:r>
            <a:endParaRPr lang="en-CA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6A9D16-9DD4-46A2-8CAA-21F036063A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145" y="145066"/>
            <a:ext cx="6713456" cy="4501845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279DA72-2BEE-468F-AC03-F87F33A80B8D}"/>
              </a:ext>
            </a:extLst>
          </p:cNvPr>
          <p:cNvSpPr/>
          <p:nvPr/>
        </p:nvSpPr>
        <p:spPr>
          <a:xfrm>
            <a:off x="5750560" y="2553547"/>
            <a:ext cx="5618868" cy="799919"/>
          </a:xfrm>
          <a:custGeom>
            <a:avLst/>
            <a:gdLst>
              <a:gd name="connsiteX0" fmla="*/ 0 w 5618868"/>
              <a:gd name="connsiteY0" fmla="*/ 0 h 799919"/>
              <a:gd name="connsiteX1" fmla="*/ 1822027 w 5618868"/>
              <a:gd name="connsiteY1" fmla="*/ 792480 h 799919"/>
              <a:gd name="connsiteX2" fmla="*/ 4206240 w 5618868"/>
              <a:gd name="connsiteY2" fmla="*/ 392853 h 799919"/>
              <a:gd name="connsiteX3" fmla="*/ 5520267 w 5618868"/>
              <a:gd name="connsiteY3" fmla="*/ 318346 h 799919"/>
              <a:gd name="connsiteX4" fmla="*/ 5520267 w 5618868"/>
              <a:gd name="connsiteY4" fmla="*/ 311573 h 79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8868" h="799919">
                <a:moveTo>
                  <a:pt x="0" y="0"/>
                </a:moveTo>
                <a:cubicBezTo>
                  <a:pt x="560493" y="363502"/>
                  <a:pt x="1120987" y="727004"/>
                  <a:pt x="1822027" y="792480"/>
                </a:cubicBezTo>
                <a:cubicBezTo>
                  <a:pt x="2523067" y="857956"/>
                  <a:pt x="3589867" y="471875"/>
                  <a:pt x="4206240" y="392853"/>
                </a:cubicBezTo>
                <a:cubicBezTo>
                  <a:pt x="4822613" y="313831"/>
                  <a:pt x="5301263" y="331893"/>
                  <a:pt x="5520267" y="318346"/>
                </a:cubicBezTo>
                <a:cubicBezTo>
                  <a:pt x="5739272" y="304799"/>
                  <a:pt x="5525911" y="399626"/>
                  <a:pt x="5520267" y="311573"/>
                </a:cubicBezTo>
              </a:path>
            </a:pathLst>
          </a:custGeom>
          <a:noFill/>
          <a:ln w="508000">
            <a:solidFill>
              <a:schemeClr val="accent1">
                <a:lumMod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D566CB-F2FD-40C3-9DA0-9F096F0F818E}"/>
              </a:ext>
            </a:extLst>
          </p:cNvPr>
          <p:cNvSpPr/>
          <p:nvPr/>
        </p:nvSpPr>
        <p:spPr>
          <a:xfrm>
            <a:off x="711200" y="2553547"/>
            <a:ext cx="4504267" cy="19778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D991C8-8605-4355-834B-AA63D2AEF648}"/>
              </a:ext>
            </a:extLst>
          </p:cNvPr>
          <p:cNvSpPr txBox="1"/>
          <p:nvPr/>
        </p:nvSpPr>
        <p:spPr>
          <a:xfrm>
            <a:off x="711200" y="4697833"/>
            <a:ext cx="10952716" cy="16585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architecture is strongly defined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GBTx ASIC: aggregates many slow electrical “E-links” in the collision cavern to/from FELIX in the radiation-protected room via 4.8Gb/s fibre connections.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FELIX: similar to a network switch, FELIX routes those Front-end links to/from Back-end software processes on an Ethernet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/>
              <a:t>The readout, configuration and synchronization paths were implemented with the GBTx and FELIX</a:t>
            </a:r>
          </a:p>
        </p:txBody>
      </p:sp>
    </p:spTree>
    <p:extLst>
      <p:ext uri="{BB962C8B-B14F-4D97-AF65-F5344CB8AC3E}">
        <p14:creationId xmlns:p14="http://schemas.microsoft.com/office/powerpoint/2010/main" val="2695062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7386E-A277-48EE-BC5D-1C3626CFE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17990"/>
            <a:ext cx="10515600" cy="690591"/>
          </a:xfrm>
        </p:spPr>
        <p:txBody>
          <a:bodyPr>
            <a:normAutofit/>
          </a:bodyPr>
          <a:lstStyle/>
          <a:p>
            <a:r>
              <a:rPr lang="en-US" sz="3200" dirty="0"/>
              <a:t>Signal paths -- trigger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3CB10-FED1-4A27-B42D-DD961C535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FDF7E-53A7-4D49-8D72-CB1B6C5E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39C49-BC23-49A4-88A3-B108C499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11</a:t>
            </a:fld>
            <a:endParaRPr lang="en-CA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DBE59BE-5F97-4227-983C-02F039BFC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3" y="1055716"/>
            <a:ext cx="4614942" cy="35448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1800" dirty="0"/>
              <a:t>Complex architecture with 2.45 million analog readout channels, 53,000 configurable ASICs.</a:t>
            </a:r>
          </a:p>
          <a:p>
            <a:pPr marL="0" indent="0">
              <a:buNone/>
            </a:pPr>
            <a:r>
              <a:rPr lang="en-CA" sz="1800" dirty="0"/>
              <a:t>There are five data and signal paths:</a:t>
            </a:r>
          </a:p>
          <a:p>
            <a:r>
              <a:rPr lang="en-CA" sz="1800" dirty="0"/>
              <a:t>Digitized </a:t>
            </a:r>
            <a:r>
              <a:rPr lang="en-CA" sz="1800" b="1" dirty="0">
                <a:solidFill>
                  <a:srgbClr val="0070C0"/>
                </a:solidFill>
              </a:rPr>
              <a:t>readout data </a:t>
            </a:r>
            <a:r>
              <a:rPr lang="en-CA" sz="1800" dirty="0"/>
              <a:t>from the detector including monitoring and calibration</a:t>
            </a:r>
          </a:p>
          <a:p>
            <a:r>
              <a:rPr lang="en-CA" sz="1800" dirty="0"/>
              <a:t>Digitized data from the detector for the </a:t>
            </a:r>
            <a:r>
              <a:rPr lang="en-CA" sz="1800" b="1" dirty="0"/>
              <a:t>trigger path</a:t>
            </a:r>
            <a:endParaRPr lang="en-IL" sz="1800" b="1" dirty="0"/>
          </a:p>
          <a:p>
            <a:r>
              <a:rPr lang="en-CA" sz="1800" b="1" dirty="0">
                <a:solidFill>
                  <a:schemeClr val="accent4">
                    <a:lumMod val="75000"/>
                  </a:schemeClr>
                </a:solidFill>
              </a:rPr>
              <a:t>Synchronization</a:t>
            </a:r>
            <a:r>
              <a:rPr lang="en-CA" sz="1800" dirty="0"/>
              <a:t>, trigger, test pulse and reset signals and the LHC bunch-crossing clock</a:t>
            </a:r>
          </a:p>
          <a:p>
            <a:r>
              <a:rPr lang="en-CA" sz="1800" b="1" dirty="0">
                <a:solidFill>
                  <a:schemeClr val="accent6">
                    <a:lumMod val="75000"/>
                  </a:schemeClr>
                </a:solidFill>
              </a:rPr>
              <a:t>Configuration</a:t>
            </a:r>
            <a:r>
              <a:rPr lang="en-CA" sz="1800" dirty="0"/>
              <a:t> parameters and status indicators</a:t>
            </a:r>
          </a:p>
          <a:p>
            <a:r>
              <a:rPr lang="en-CA" sz="1800" b="1" dirty="0"/>
              <a:t>Busy path </a:t>
            </a:r>
            <a:r>
              <a:rPr lang="en-CA" sz="1600" b="1" dirty="0"/>
              <a:t>(</a:t>
            </a:r>
            <a:r>
              <a:rPr lang="en-CA" sz="1400" b="1" dirty="0"/>
              <a:t>- - -</a:t>
            </a:r>
            <a:r>
              <a:rPr lang="en-CA" sz="1600" b="1" dirty="0"/>
              <a:t>)</a:t>
            </a:r>
            <a:endParaRPr lang="en-CA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6A9D16-9DD4-46A2-8CAA-21F036063A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145" y="145066"/>
            <a:ext cx="6713456" cy="4501845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1936EF8-3986-40F5-9C5A-F363AE4160EE}"/>
              </a:ext>
            </a:extLst>
          </p:cNvPr>
          <p:cNvSpPr/>
          <p:nvPr/>
        </p:nvSpPr>
        <p:spPr>
          <a:xfrm>
            <a:off x="5874174" y="858274"/>
            <a:ext cx="5352626" cy="1969471"/>
          </a:xfrm>
          <a:custGeom>
            <a:avLst/>
            <a:gdLst>
              <a:gd name="connsiteX0" fmla="*/ 11782 w 4299476"/>
              <a:gd name="connsiteY0" fmla="*/ 1634143 h 1634143"/>
              <a:gd name="connsiteX1" fmla="*/ 611289 w 4299476"/>
              <a:gd name="connsiteY1" fmla="*/ 229237 h 1634143"/>
              <a:gd name="connsiteX2" fmla="*/ 3953996 w 4299476"/>
              <a:gd name="connsiteY2" fmla="*/ 11234 h 1634143"/>
              <a:gd name="connsiteX3" fmla="*/ 4178054 w 4299476"/>
              <a:gd name="connsiteY3" fmla="*/ 47568 h 163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476" h="1634143">
                <a:moveTo>
                  <a:pt x="11782" y="1634143"/>
                </a:moveTo>
                <a:cubicBezTo>
                  <a:pt x="-16983" y="1066932"/>
                  <a:pt x="-45747" y="499722"/>
                  <a:pt x="611289" y="229237"/>
                </a:cubicBezTo>
                <a:cubicBezTo>
                  <a:pt x="1268325" y="-41248"/>
                  <a:pt x="3359535" y="41512"/>
                  <a:pt x="3953996" y="11234"/>
                </a:cubicBezTo>
                <a:cubicBezTo>
                  <a:pt x="4548457" y="-19044"/>
                  <a:pt x="4200258" y="18299"/>
                  <a:pt x="4178054" y="47568"/>
                </a:cubicBezTo>
              </a:path>
            </a:pathLst>
          </a:custGeom>
          <a:noFill/>
          <a:ln w="1016000"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2</a:t>
            </a:r>
            <a:endParaRPr lang="en-IL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825F2E-A23B-478C-BDBE-E99C78F037C5}"/>
              </a:ext>
            </a:extLst>
          </p:cNvPr>
          <p:cNvSpPr/>
          <p:nvPr/>
        </p:nvSpPr>
        <p:spPr>
          <a:xfrm>
            <a:off x="5874174" y="1957492"/>
            <a:ext cx="4572000" cy="514775"/>
          </a:xfrm>
          <a:custGeom>
            <a:avLst/>
            <a:gdLst>
              <a:gd name="connsiteX0" fmla="*/ 0 w 4882250"/>
              <a:gd name="connsiteY0" fmla="*/ 718105 h 718105"/>
              <a:gd name="connsiteX1" fmla="*/ 2485814 w 4882250"/>
              <a:gd name="connsiteY1" fmla="*/ 359119 h 718105"/>
              <a:gd name="connsiteX2" fmla="*/ 4680374 w 4882250"/>
              <a:gd name="connsiteY2" fmla="*/ 27225 h 718105"/>
              <a:gd name="connsiteX3" fmla="*/ 4809067 w 4882250"/>
              <a:gd name="connsiteY3" fmla="*/ 13679 h 71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250" h="718105">
                <a:moveTo>
                  <a:pt x="0" y="718105"/>
                </a:moveTo>
                <a:lnTo>
                  <a:pt x="2485814" y="359119"/>
                </a:lnTo>
                <a:lnTo>
                  <a:pt x="4680374" y="27225"/>
                </a:lnTo>
                <a:cubicBezTo>
                  <a:pt x="5067583" y="-30348"/>
                  <a:pt x="4771814" y="22710"/>
                  <a:pt x="4809067" y="13679"/>
                </a:cubicBezTo>
              </a:path>
            </a:pathLst>
          </a:custGeom>
          <a:noFill/>
          <a:ln w="762000">
            <a:solidFill>
              <a:schemeClr val="tx1">
                <a:lumMod val="50000"/>
                <a:lumOff val="50000"/>
                <a:alpha val="30000"/>
              </a:schemeClr>
            </a:solidFill>
            <a:head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456B99-F56C-4193-A601-6CB24FD42A31}"/>
              </a:ext>
            </a:extLst>
          </p:cNvPr>
          <p:cNvSpPr/>
          <p:nvPr/>
        </p:nvSpPr>
        <p:spPr>
          <a:xfrm>
            <a:off x="711200" y="3034453"/>
            <a:ext cx="4504267" cy="149690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965322-1D8A-4B53-B3BD-8B0656C80851}"/>
              </a:ext>
            </a:extLst>
          </p:cNvPr>
          <p:cNvSpPr/>
          <p:nvPr/>
        </p:nvSpPr>
        <p:spPr>
          <a:xfrm>
            <a:off x="600522" y="1914396"/>
            <a:ext cx="4504267" cy="63915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E2689A-5924-4BFB-84EB-EE3BABAA647C}"/>
              </a:ext>
            </a:extLst>
          </p:cNvPr>
          <p:cNvSpPr txBox="1"/>
          <p:nvPr/>
        </p:nvSpPr>
        <p:spPr>
          <a:xfrm>
            <a:off x="711200" y="4697833"/>
            <a:ext cx="10952716" cy="16585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architecture is strongly defined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GBTx ASIC: aggregates many slow electrical “E-links” in the collision cavern to/from FELIX in the radiation-protected room via 4.8Gb/s fibre connections.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FELIX: similar to a network switch, FELIX routes those Front-end links to/from Back-end software processes on an Ethernet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readout, configuration and synchronization paths were implemented with the GBTx and FELIX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00CAC79-A378-4CBD-8BCF-6EDAAD31A8BB}"/>
              </a:ext>
            </a:extLst>
          </p:cNvPr>
          <p:cNvSpPr/>
          <p:nvPr/>
        </p:nvSpPr>
        <p:spPr>
          <a:xfrm>
            <a:off x="5547500" y="407975"/>
            <a:ext cx="3139299" cy="1960652"/>
          </a:xfrm>
          <a:custGeom>
            <a:avLst/>
            <a:gdLst>
              <a:gd name="connsiteX0" fmla="*/ 136991 w 2968325"/>
              <a:gd name="connsiteY0" fmla="*/ 1960652 h 1960652"/>
              <a:gd name="connsiteX1" fmla="*/ 324277 w 2968325"/>
              <a:gd name="connsiteY1" fmla="*/ 131852 h 1960652"/>
              <a:gd name="connsiteX2" fmla="*/ 2968325 w 2968325"/>
              <a:gd name="connsiteY2" fmla="*/ 142868 h 1960652"/>
              <a:gd name="connsiteX3" fmla="*/ 2968325 w 2968325"/>
              <a:gd name="connsiteY3" fmla="*/ 142868 h 1960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325" h="1960652">
                <a:moveTo>
                  <a:pt x="136991" y="1960652"/>
                </a:moveTo>
                <a:cubicBezTo>
                  <a:pt x="-5311" y="1197734"/>
                  <a:pt x="-147612" y="434816"/>
                  <a:pt x="324277" y="131852"/>
                </a:cubicBezTo>
                <a:cubicBezTo>
                  <a:pt x="796166" y="-171112"/>
                  <a:pt x="2968325" y="142868"/>
                  <a:pt x="2968325" y="142868"/>
                </a:cubicBezTo>
                <a:lnTo>
                  <a:pt x="2968325" y="142868"/>
                </a:lnTo>
              </a:path>
            </a:pathLst>
          </a:custGeom>
          <a:noFill/>
          <a:ln w="381000">
            <a:solidFill>
              <a:schemeClr val="tx1">
                <a:lumMod val="50000"/>
                <a:lumOff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709581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F4167-BB7B-418D-960E-8A76EC39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627070" cy="690591"/>
          </a:xfrm>
        </p:spPr>
        <p:txBody>
          <a:bodyPr/>
          <a:lstStyle/>
          <a:p>
            <a:r>
              <a:rPr lang="en-CA" dirty="0"/>
              <a:t>Numbers of NSW boards and ASIC’s</a:t>
            </a:r>
            <a:endParaRPr lang="en-IL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22840CB-D762-4B6C-9A54-640E575BDD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275830"/>
              </p:ext>
            </p:extLst>
          </p:nvPr>
        </p:nvGraphicFramePr>
        <p:xfrm>
          <a:off x="1348176" y="1381262"/>
          <a:ext cx="5062249" cy="409547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95543">
                  <a:extLst>
                    <a:ext uri="{9D8B030D-6E8A-4147-A177-3AD203B41FA5}">
                      <a16:colId xmlns:a16="http://schemas.microsoft.com/office/drawing/2014/main" val="3522201105"/>
                    </a:ext>
                  </a:extLst>
                </a:gridCol>
                <a:gridCol w="1365296">
                  <a:extLst>
                    <a:ext uri="{9D8B030D-6E8A-4147-A177-3AD203B41FA5}">
                      <a16:colId xmlns:a16="http://schemas.microsoft.com/office/drawing/2014/main" val="3702401043"/>
                    </a:ext>
                  </a:extLst>
                </a:gridCol>
                <a:gridCol w="519569">
                  <a:extLst>
                    <a:ext uri="{9D8B030D-6E8A-4147-A177-3AD203B41FA5}">
                      <a16:colId xmlns:a16="http://schemas.microsoft.com/office/drawing/2014/main" val="4163491122"/>
                    </a:ext>
                  </a:extLst>
                </a:gridCol>
                <a:gridCol w="1134818">
                  <a:extLst>
                    <a:ext uri="{9D8B030D-6E8A-4147-A177-3AD203B41FA5}">
                      <a16:colId xmlns:a16="http://schemas.microsoft.com/office/drawing/2014/main" val="2695374167"/>
                    </a:ext>
                  </a:extLst>
                </a:gridCol>
                <a:gridCol w="847023">
                  <a:extLst>
                    <a:ext uri="{9D8B030D-6E8A-4147-A177-3AD203B41FA5}">
                      <a16:colId xmlns:a16="http://schemas.microsoft.com/office/drawing/2014/main" val="2900196362"/>
                    </a:ext>
                  </a:extLst>
                </a:gridCol>
              </a:tblGrid>
              <a:tr h="353354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b="1" dirty="0">
                          <a:effectLst/>
                        </a:rPr>
                        <a:t>Board</a:t>
                      </a:r>
                      <a:endParaRPr lang="en-IL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b="1" dirty="0">
                          <a:effectLst/>
                        </a:rPr>
                        <a:t>Quantity</a:t>
                      </a:r>
                      <a:endParaRPr lang="en-IL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b="1" dirty="0">
                          <a:effectLst/>
                        </a:rPr>
                        <a:t>ASIC</a:t>
                      </a:r>
                      <a:endParaRPr lang="en-IL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b="1" dirty="0">
                          <a:effectLst/>
                        </a:rPr>
                        <a:t>Quantity</a:t>
                      </a:r>
                      <a:endParaRPr lang="en-IL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854475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MM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IL" sz="1600" dirty="0">
                          <a:effectLst/>
                        </a:rPr>
                        <a:t>FE</a:t>
                      </a:r>
                      <a:r>
                        <a:rPr lang="en-CA" sz="1600" dirty="0">
                          <a:effectLst/>
                        </a:rPr>
                        <a:t>B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4096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 err="1">
                          <a:effectLst/>
                        </a:rPr>
                        <a:t>VMM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7175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40,192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80240231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</a:t>
                      </a:r>
                      <a:r>
                        <a:rPr lang="en-CA" sz="1600" dirty="0">
                          <a:effectLst/>
                        </a:rPr>
                        <a:t>ad </a:t>
                      </a:r>
                      <a:r>
                        <a:rPr lang="en-IL" sz="1600" dirty="0">
                          <a:effectLst/>
                        </a:rPr>
                        <a:t>FEB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768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</a:t>
                      </a:r>
                      <a:r>
                        <a:rPr lang="en-CA" sz="1600" dirty="0">
                          <a:effectLst/>
                        </a:rPr>
                        <a:t>ad </a:t>
                      </a:r>
                      <a:r>
                        <a:rPr lang="en-IL" sz="1600" dirty="0">
                          <a:effectLst/>
                        </a:rPr>
                        <a:t>TDS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511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768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505941575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CA" sz="1600" dirty="0">
                          <a:effectLst/>
                        </a:rPr>
                        <a:t>trip </a:t>
                      </a:r>
                      <a:r>
                        <a:rPr lang="en-IL" sz="1600" dirty="0">
                          <a:effectLst/>
                        </a:rPr>
                        <a:t>FEB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768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CA" sz="1600" dirty="0">
                          <a:effectLst/>
                        </a:rPr>
                        <a:t>trip </a:t>
                      </a:r>
                      <a:r>
                        <a:rPr lang="en-IL" sz="1600" dirty="0">
                          <a:effectLst/>
                        </a:rPr>
                        <a:t>TDS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2304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2872071390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ADDC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512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ART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1024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3156284273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MM L1DDC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512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ROC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5632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1991440550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sTGC L1DDC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512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GBTx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3712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4260478887"/>
                  </a:ext>
                </a:extLst>
              </a:tr>
              <a:tr h="337147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Rim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IL" sz="1600" dirty="0">
                          <a:effectLst/>
                        </a:rPr>
                        <a:t>L1DDC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31369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32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SCA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7520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1956946336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Pad Trigger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31369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32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 err="1">
                          <a:effectLst/>
                        </a:rPr>
                        <a:t>VTRx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1920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3223862670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Router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44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256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 err="1">
                          <a:effectLst/>
                        </a:rPr>
                        <a:t>VTTx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1056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1454011756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Direct clock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38290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 err="1">
                          <a:effectLst/>
                        </a:rPr>
                        <a:t>MTx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24511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512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3758334475"/>
                  </a:ext>
                </a:extLst>
              </a:tr>
              <a:tr h="275496">
                <a:tc>
                  <a:txBody>
                    <a:bodyPr/>
                    <a:lstStyle/>
                    <a:p>
                      <a:pPr marL="7620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>
                          <a:effectLst/>
                        </a:rPr>
                        <a:t>FELIX FPGA’s</a:t>
                      </a:r>
                      <a:endParaRPr lang="en-IL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31369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60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FEAST </a:t>
                      </a:r>
                      <a:r>
                        <a:rPr lang="en-CA" sz="1500" dirty="0" err="1">
                          <a:effectLst/>
                        </a:rPr>
                        <a:t>DCDC</a:t>
                      </a:r>
                      <a:endParaRPr lang="en-IL" sz="15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tc>
                  <a:txBody>
                    <a:bodyPr/>
                    <a:lstStyle/>
                    <a:p>
                      <a:pPr marL="17526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5760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/>
                </a:tc>
                <a:extLst>
                  <a:ext uri="{0D108BD9-81ED-4DB2-BD59-A6C34878D82A}">
                    <a16:rowId xmlns:a16="http://schemas.microsoft.com/office/drawing/2014/main" val="1589517910"/>
                  </a:ext>
                </a:extLst>
              </a:tr>
              <a:tr h="340357">
                <a:tc>
                  <a:txBody>
                    <a:bodyPr/>
                    <a:lstStyle/>
                    <a:p>
                      <a:pPr marL="214630" indent="-1384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Trigger Processor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369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L" sz="1600" dirty="0">
                          <a:effectLst/>
                        </a:rPr>
                        <a:t>16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L" sz="1200" dirty="0">
                          <a:effectLst/>
                        </a:rPr>
                        <a:t> 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L" sz="1200" dirty="0">
                          <a:effectLst/>
                        </a:rPr>
                        <a:t> </a:t>
                      </a:r>
                      <a:endParaRPr lang="en-IL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73025" marT="330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730058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5417F-2174-46CD-B0F7-86E83AE9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D1C02-C2C1-4FB9-95B2-025F779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12D1F-9D5C-41C4-BF04-AB0507BC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12</a:t>
            </a:fld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B9DD22-7363-4BC4-BB4B-6BDDE516FFBA}"/>
              </a:ext>
            </a:extLst>
          </p:cNvPr>
          <p:cNvSpPr txBox="1"/>
          <p:nvPr/>
        </p:nvSpPr>
        <p:spPr>
          <a:xfrm>
            <a:off x="8070119" y="1467434"/>
            <a:ext cx="1739817" cy="77501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txBody>
          <a:bodyPr wrap="none" lIns="144000" b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2000" b="1" dirty="0"/>
              <a:t>~7,500 boards</a:t>
            </a:r>
          </a:p>
          <a:p>
            <a:pPr algn="l">
              <a:spcAft>
                <a:spcPts val="600"/>
              </a:spcAft>
            </a:pPr>
            <a:r>
              <a:rPr lang="en-CA" sz="2000" b="1" dirty="0"/>
              <a:t>~70,000 ASICs</a:t>
            </a:r>
            <a:endParaRPr lang="en-IL" sz="2000" b="1" dirty="0"/>
          </a:p>
        </p:txBody>
      </p:sp>
    </p:spTree>
    <p:extLst>
      <p:ext uri="{BB962C8B-B14F-4D97-AF65-F5344CB8AC3E}">
        <p14:creationId xmlns:p14="http://schemas.microsoft.com/office/powerpoint/2010/main" val="974401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2E1E-F413-4478-A395-D12B16A44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70" y="166216"/>
            <a:ext cx="10515600" cy="564755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FELIX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D58C5-4FD1-4BC0-877D-954BBCAAC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70" y="701281"/>
            <a:ext cx="6474900" cy="565507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Replaces the previous ATLAS front-end readout architecture.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Initially designed for NSW, FELIX provides a common platform</a:t>
            </a:r>
            <a:br>
              <a:rPr lang="en-CA" sz="1700" dirty="0"/>
            </a:br>
            <a:r>
              <a:rPr lang="en-CA" sz="1700" dirty="0"/>
              <a:t>for some ATLAS Run 3 subsystems </a:t>
            </a:r>
            <a:br>
              <a:rPr lang="en-CA" sz="1700" dirty="0"/>
            </a:br>
            <a:r>
              <a:rPr lang="en-CA" sz="1700" dirty="0"/>
              <a:t>and will do so for all ATLAS subsystems in Run 4.</a:t>
            </a:r>
            <a:br>
              <a:rPr lang="en-CA" sz="1700" dirty="0"/>
            </a:br>
            <a:r>
              <a:rPr lang="en-CA" sz="1700" i="1" dirty="0"/>
              <a:t>Its proposed deployment was resisted by some sub-detectors.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Separates data transport from data processing: </a:t>
            </a:r>
          </a:p>
          <a:p>
            <a:pPr lvl="1">
              <a:lnSpc>
                <a:spcPct val="95000"/>
              </a:lnSpc>
              <a:spcBef>
                <a:spcPts val="0"/>
              </a:spcBef>
            </a:pPr>
            <a:r>
              <a:rPr lang="en-CA" sz="1700" dirty="0"/>
              <a:t>Data transport on </a:t>
            </a:r>
            <a:r>
              <a:rPr lang="en-CA" sz="1700" i="1" dirty="0"/>
              <a:t>common</a:t>
            </a:r>
            <a:r>
              <a:rPr lang="en-CA" sz="1700" dirty="0"/>
              <a:t> custom hardware/firmware -- FELIX</a:t>
            </a:r>
          </a:p>
          <a:p>
            <a:pPr lvl="1">
              <a:lnSpc>
                <a:spcPct val="95000"/>
              </a:lnSpc>
              <a:spcBef>
                <a:spcPts val="0"/>
              </a:spcBef>
            </a:pPr>
            <a:r>
              <a:rPr lang="en-CA" sz="1700" dirty="0"/>
              <a:t>Data processing by </a:t>
            </a:r>
            <a:r>
              <a:rPr lang="en-CA" sz="1700" i="1" dirty="0"/>
              <a:t>detector-specific </a:t>
            </a:r>
            <a:r>
              <a:rPr lang="en-CA" sz="1700" dirty="0"/>
              <a:t>software -- swROD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Interfaces custom 4.8 Gb/s optical links from GBTx ASIC’s, which </a:t>
            </a:r>
            <a:br>
              <a:rPr lang="en-CA" sz="1700" dirty="0"/>
            </a:br>
            <a:r>
              <a:rPr lang="en-CA" sz="1700" dirty="0"/>
              <a:t>aggregate several slow serial copper “E-links”, </a:t>
            </a:r>
            <a:br>
              <a:rPr lang="en-CA" sz="1700" dirty="0"/>
            </a:br>
            <a:r>
              <a:rPr lang="en-CA" sz="1700" dirty="0"/>
              <a:t>to an industry-standard Ethernet network.</a:t>
            </a:r>
          </a:p>
          <a:p>
            <a:pPr lvl="1">
              <a:lnSpc>
                <a:spcPct val="95000"/>
              </a:lnSpc>
              <a:spcBef>
                <a:spcPts val="200"/>
              </a:spcBef>
            </a:pPr>
            <a:r>
              <a:rPr lang="en-CA" sz="1700" dirty="0"/>
              <a:t>These slow links carry front-end readout, configuration, </a:t>
            </a:r>
            <a:br>
              <a:rPr lang="en-CA" sz="1700" dirty="0"/>
            </a:br>
            <a:r>
              <a:rPr lang="en-CA" sz="1700" dirty="0"/>
              <a:t>calibration and detector monitoring data.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Acting similarly to a network switch, FELIX routes these slow links </a:t>
            </a:r>
            <a:r>
              <a:rPr lang="en-CA" sz="1700" i="1" dirty="0"/>
              <a:t>individually</a:t>
            </a:r>
            <a:r>
              <a:rPr lang="en-CA" sz="1700" dirty="0"/>
              <a:t> between Front-end electronics and </a:t>
            </a:r>
            <a:br>
              <a:rPr lang="en-CA" sz="1700" dirty="0"/>
            </a:br>
            <a:r>
              <a:rPr lang="en-CA" sz="1700" dirty="0"/>
              <a:t>software processes on the network.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/>
              <a:t>FELIX consists of a custom PCIe FPGA card hosted in a commercial </a:t>
            </a:r>
            <a:br>
              <a:rPr lang="en-CA" sz="1700" dirty="0"/>
            </a:br>
            <a:r>
              <a:rPr lang="en-CA" sz="1700" dirty="0"/>
              <a:t>Linux server with a high-performance Ethernet interface card.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CA" sz="1700" dirty="0">
                <a:solidFill>
                  <a:schemeClr val="bg2">
                    <a:lumMod val="50000"/>
                  </a:schemeClr>
                </a:solidFill>
              </a:rPr>
              <a:t>It also distributes the TTC (Timing, Trigger and Control) signals, </a:t>
            </a:r>
            <a:br>
              <a:rPr lang="en-CA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CA" sz="1700" dirty="0">
                <a:solidFill>
                  <a:schemeClr val="bg2">
                    <a:lumMod val="50000"/>
                  </a:schemeClr>
                </a:solidFill>
              </a:rPr>
              <a:t>including the LHC Bunch Crossing clock.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1ECAC-0922-452C-99BB-46A06A2CB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84D02-B788-4F9C-B372-4F4864A78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9DD0E-906F-47D5-BD8E-2B3B48F2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13</a:t>
            </a:fld>
            <a:endParaRPr lang="en-CA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96C2DE-A8B1-44B9-9FE4-48427C5120AE}"/>
              </a:ext>
            </a:extLst>
          </p:cNvPr>
          <p:cNvGrpSpPr/>
          <p:nvPr/>
        </p:nvGrpSpPr>
        <p:grpSpPr>
          <a:xfrm>
            <a:off x="7218830" y="254520"/>
            <a:ext cx="4638244" cy="6162386"/>
            <a:chOff x="7313100" y="424206"/>
            <a:chExt cx="4638244" cy="616238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E8E8D03-96D4-4DDB-8985-B21BFB358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3100" y="4550657"/>
              <a:ext cx="4638243" cy="2035935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5CA340-D52F-44B1-8A28-7FA24816A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895" y="424206"/>
              <a:ext cx="4532449" cy="3991568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D92E0E9-6C63-4A86-B146-A2A9440987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3100" y="3429000"/>
              <a:ext cx="1614084" cy="1119925"/>
            </a:xfrm>
            <a:prstGeom prst="straightConnector1">
              <a:avLst/>
            </a:prstGeom>
            <a:ln w="127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8EDF36A-1755-4652-A6E4-479610C45BD9}"/>
                </a:ext>
              </a:extLst>
            </p:cNvPr>
            <p:cNvCxnSpPr>
              <a:cxnSpLocks/>
            </p:cNvCxnSpPr>
            <p:nvPr/>
          </p:nvCxnSpPr>
          <p:spPr>
            <a:xfrm>
              <a:off x="9732580" y="3428999"/>
              <a:ext cx="2218763" cy="1119926"/>
            </a:xfrm>
            <a:prstGeom prst="straightConnector1">
              <a:avLst/>
            </a:prstGeom>
            <a:ln w="127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A075E61-1450-4CA9-A113-3FC9A74C4A7B}"/>
              </a:ext>
            </a:extLst>
          </p:cNvPr>
          <p:cNvSpPr txBox="1"/>
          <p:nvPr/>
        </p:nvSpPr>
        <p:spPr>
          <a:xfrm>
            <a:off x="7218830" y="6024492"/>
            <a:ext cx="1989712" cy="460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CA" sz="1400" dirty="0"/>
              <a:t>Developed by the ATLAS </a:t>
            </a:r>
            <a:br>
              <a:rPr lang="en-CA" sz="1400" dirty="0"/>
            </a:br>
            <a:r>
              <a:rPr lang="en-CA" sz="1400" dirty="0"/>
              <a:t>Trigger &amp; DAQ project.</a:t>
            </a:r>
            <a:endParaRPr lang="en-IL" sz="1400" dirty="0"/>
          </a:p>
        </p:txBody>
      </p:sp>
    </p:spTree>
    <p:extLst>
      <p:ext uri="{BB962C8B-B14F-4D97-AF65-F5344CB8AC3E}">
        <p14:creationId xmlns:p14="http://schemas.microsoft.com/office/powerpoint/2010/main" val="1715276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AAC3FC4-72F5-4A00-88B0-213B471800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609" y="3052613"/>
            <a:ext cx="6510391" cy="37220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EE92D-0AF8-4F5F-A1B9-27B49F15C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025"/>
            <a:ext cx="10515600" cy="690591"/>
          </a:xfrm>
        </p:spPr>
        <p:txBody>
          <a:bodyPr/>
          <a:lstStyle/>
          <a:p>
            <a:r>
              <a:rPr lang="en-CA" dirty="0"/>
              <a:t>A versatile Front End ASIC  –  “VMM”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CACA6-A065-45C1-90BC-F02118FA8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5716"/>
            <a:ext cx="10515600" cy="530063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CA" sz="1900" dirty="0"/>
              <a:t>Custom rad hard 130nm 1.2V CMOS, 10 million transistors, large: 130mm</a:t>
            </a:r>
            <a:r>
              <a:rPr lang="en-CA" sz="1900" baseline="30000" dirty="0"/>
              <a:t>2</a:t>
            </a:r>
            <a:r>
              <a:rPr lang="en-CA" sz="1900" dirty="0"/>
              <a:t> silicon</a:t>
            </a:r>
          </a:p>
          <a:p>
            <a:pPr>
              <a:lnSpc>
                <a:spcPct val="95000"/>
              </a:lnSpc>
            </a:pPr>
            <a:r>
              <a:rPr lang="en-CA" sz="1900" dirty="0"/>
              <a:t>64 autonomous channels of charge amplifier, shaper, peak detector, 10-bit and 6-bit ADCs, 8-bit TDC, tagged with BCID and stored in an on-chip L0 Latency FIFO for readout on match to an L0 trigger’s BCID via a 2x320Mb/s serial link.</a:t>
            </a:r>
          </a:p>
          <a:p>
            <a:pPr>
              <a:lnSpc>
                <a:spcPct val="95000"/>
              </a:lnSpc>
            </a:pPr>
            <a:r>
              <a:rPr lang="en-CA" sz="1900" dirty="0"/>
              <a:t>Output options for trigger path: </a:t>
            </a:r>
            <a:br>
              <a:rPr lang="en-CA" sz="1900" dirty="0"/>
            </a:br>
            <a:r>
              <a:rPr lang="en-CA" sz="1900" dirty="0"/>
              <a:t>per chip output of address of 1</a:t>
            </a:r>
            <a:r>
              <a:rPr lang="en-CA" sz="1900" baseline="30000" dirty="0"/>
              <a:t>st</a:t>
            </a:r>
            <a:r>
              <a:rPr lang="en-CA" sz="1900" dirty="0"/>
              <a:t> strip above threshold (“ART”) in a BC,</a:t>
            </a:r>
            <a:br>
              <a:rPr lang="en-CA" sz="1900" dirty="0"/>
            </a:br>
            <a:r>
              <a:rPr lang="en-CA" sz="1900" dirty="0"/>
              <a:t>per channel Time-over-Threshold signals, </a:t>
            </a:r>
            <a:br>
              <a:rPr lang="en-CA" sz="1900" dirty="0"/>
            </a:br>
            <a:r>
              <a:rPr lang="en-CA" sz="1900" dirty="0"/>
              <a:t>per channel outputs of 6-bit ADC</a:t>
            </a:r>
          </a:p>
          <a:p>
            <a:pPr>
              <a:lnSpc>
                <a:spcPct val="95000"/>
              </a:lnSpc>
            </a:pPr>
            <a:r>
              <a:rPr lang="en-CA" sz="1900" dirty="0"/>
              <a:t>Configurable input polarity, rise-time, gain, </a:t>
            </a:r>
            <a:br>
              <a:rPr lang="en-CA" sz="1900" dirty="0"/>
            </a:br>
            <a:r>
              <a:rPr lang="en-CA" sz="1900" dirty="0"/>
              <a:t>thresholds and the wide capacitance range</a:t>
            </a:r>
            <a:br>
              <a:rPr lang="en-CA" sz="1900" dirty="0"/>
            </a:br>
            <a:r>
              <a:rPr lang="en-CA" sz="1900" dirty="0"/>
              <a:t>of MM strips, sTGC strips, pads, wires</a:t>
            </a:r>
          </a:p>
          <a:p>
            <a:pPr>
              <a:lnSpc>
                <a:spcPct val="95000"/>
              </a:lnSpc>
            </a:pPr>
            <a:r>
              <a:rPr lang="en-CA" sz="1900" dirty="0"/>
              <a:t>Output to monitor the shaper output with</a:t>
            </a:r>
            <a:br>
              <a:rPr lang="en-CA" sz="1900" dirty="0"/>
            </a:br>
            <a:r>
              <a:rPr lang="en-CA" sz="1900" dirty="0"/>
              <a:t>‘scope or ADC</a:t>
            </a:r>
          </a:p>
          <a:p>
            <a:pPr>
              <a:lnSpc>
                <a:spcPct val="95000"/>
              </a:lnSpc>
            </a:pPr>
            <a:r>
              <a:rPr lang="en-CA" sz="1900" dirty="0">
                <a:solidFill>
                  <a:schemeClr val="bg2">
                    <a:lumMod val="50000"/>
                  </a:schemeClr>
                </a:solidFill>
              </a:rPr>
              <a:t>Test pulse patterns for testing the chip and </a:t>
            </a:r>
            <a:br>
              <a:rPr lang="en-CA" sz="19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CA" sz="1900" dirty="0">
                <a:solidFill>
                  <a:schemeClr val="bg2">
                    <a:lumMod val="50000"/>
                  </a:schemeClr>
                </a:solidFill>
              </a:rPr>
              <a:t>integrating downstream logic</a:t>
            </a:r>
          </a:p>
          <a:p>
            <a:pPr>
              <a:lnSpc>
                <a:spcPct val="95000"/>
              </a:lnSpc>
            </a:pPr>
            <a:r>
              <a:rPr lang="en-CA" sz="1900" dirty="0">
                <a:solidFill>
                  <a:schemeClr val="bg2">
                    <a:lumMod val="50000"/>
                  </a:schemeClr>
                </a:solidFill>
              </a:rPr>
              <a:t>On-chip temperature sensor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ED11B-34BE-45A9-9143-0A3F25164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BF9E2-488D-4432-A390-E7005824E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A69D3C-0DF6-4DA5-88F8-C6331D29A510}"/>
              </a:ext>
            </a:extLst>
          </p:cNvPr>
          <p:cNvSpPr/>
          <p:nvPr/>
        </p:nvSpPr>
        <p:spPr>
          <a:xfrm>
            <a:off x="8548629" y="3780772"/>
            <a:ext cx="885738" cy="15771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13346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EECDF-4FF0-454C-9229-5416369D1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877" y="365125"/>
            <a:ext cx="11294225" cy="549275"/>
          </a:xfrm>
        </p:spPr>
        <p:txBody>
          <a:bodyPr>
            <a:normAutofit/>
          </a:bodyPr>
          <a:lstStyle/>
          <a:p>
            <a:r>
              <a:rPr lang="en-CA" sz="3200" dirty="0"/>
              <a:t>Reducing the sTGC trigger bandwidth with a pad pre-trigger</a:t>
            </a:r>
            <a:endParaRPr lang="en-IL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2AA4F-4B8C-4C12-B0E8-B0BAAC0FD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877" y="1197204"/>
            <a:ext cx="11294225" cy="515914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sz="1800" dirty="0"/>
              <a:t>Ideally, read all the 8 layers of 6-bit strip charges every BC to a </a:t>
            </a:r>
            <a:br>
              <a:rPr lang="en-CA" sz="1800" dirty="0"/>
            </a:br>
            <a:r>
              <a:rPr lang="en-CA" sz="1800" dirty="0"/>
              <a:t>Trigger Processor and compute a track segment. But,</a:t>
            </a:r>
          </a:p>
          <a:p>
            <a:pPr marL="45720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CA" sz="1800" dirty="0"/>
              <a:t>1050 strips/layer </a:t>
            </a:r>
            <a:r>
              <a:rPr lang="en-CA" sz="1800" dirty="0">
                <a:sym typeface="Wingdings" panose="05000000000000000000" pitchFamily="2" charset="2"/>
              </a:rPr>
              <a:t></a:t>
            </a:r>
            <a:r>
              <a:rPr lang="en-CA" sz="1800" dirty="0">
                <a:sym typeface="Symbol" panose="05050102010706020507" pitchFamily="18" charset="2"/>
              </a:rPr>
              <a:t> </a:t>
            </a:r>
            <a:r>
              <a:rPr lang="en-CA" sz="1800" b="1" dirty="0"/>
              <a:t>2 Tb/s </a:t>
            </a:r>
            <a:r>
              <a:rPr lang="en-CA" sz="1800" dirty="0"/>
              <a:t>per sector</a:t>
            </a:r>
            <a:br>
              <a:rPr lang="en-CA" sz="1800" b="1" dirty="0"/>
            </a:br>
            <a:r>
              <a:rPr lang="en-CA" sz="1800" dirty="0"/>
              <a:t>2014 state-of-the-art rad </a:t>
            </a:r>
            <a:r>
              <a:rPr lang="en-CA" sz="1800" dirty="0" err="1"/>
              <a:t>tol</a:t>
            </a:r>
            <a:r>
              <a:rPr lang="en-CA" sz="1800" dirty="0"/>
              <a:t> link: 3.2Gb/s payload</a:t>
            </a:r>
            <a:br>
              <a:rPr lang="en-CA" sz="1800" dirty="0"/>
            </a:br>
            <a:r>
              <a:rPr lang="en-CA" sz="1800" dirty="0"/>
              <a:t>     </a:t>
            </a:r>
            <a:r>
              <a:rPr lang="en-CA" sz="1800" dirty="0">
                <a:sym typeface="Wingdings" panose="05000000000000000000" pitchFamily="2" charset="2"/>
              </a:rPr>
              <a:t> </a:t>
            </a:r>
            <a:r>
              <a:rPr lang="en-CA" sz="1800" b="1" dirty="0">
                <a:sym typeface="Wingdings" panose="05000000000000000000" pitchFamily="2" charset="2"/>
              </a:rPr>
              <a:t>20,160 fibre links for NSW + 35kW</a:t>
            </a:r>
            <a:r>
              <a:rPr lang="en-CA" sz="1800" dirty="0">
                <a:sym typeface="Wingdings" panose="05000000000000000000" pitchFamily="2" charset="2"/>
              </a:rPr>
              <a:t> cavern power, cooling</a:t>
            </a:r>
            <a:br>
              <a:rPr lang="en-CA" sz="1800" b="1" dirty="0">
                <a:sym typeface="Wingdings" panose="05000000000000000000" pitchFamily="2" charset="2"/>
              </a:rPr>
            </a:br>
            <a:r>
              <a:rPr lang="en-CA" sz="1800" dirty="0">
                <a:sym typeface="Wingdings" panose="05000000000000000000" pitchFamily="2" charset="2"/>
              </a:rPr>
              <a:t>Needed fibres, Tx &amp; Rx electronics, power, cooling is </a:t>
            </a:r>
            <a:r>
              <a:rPr lang="en-CA" sz="1800" b="1" dirty="0">
                <a:sym typeface="Wingdings" panose="05000000000000000000" pitchFamily="2" charset="2"/>
              </a:rPr>
              <a:t>totally prohibitive</a:t>
            </a:r>
          </a:p>
          <a:p>
            <a:pPr marL="0"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CA" sz="1900" b="1" dirty="0">
                <a:solidFill>
                  <a:schemeClr val="accent5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Forces the complexity of a pre-trigger to select only strips of interest to transmit to the Trigger Processors.</a:t>
            </a:r>
            <a:endParaRPr lang="en-IL" sz="19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>
              <a:spcBef>
                <a:spcPts val="300"/>
              </a:spcBef>
            </a:pPr>
            <a:r>
              <a:rPr lang="en-US" sz="1800" dirty="0"/>
              <a:t>Strip charges are buffered in the strip-TDS (Trigger Data Serializer)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Pad Trigger receives pad hits from the pad-TDS,</a:t>
            </a:r>
            <a:br>
              <a:rPr lang="en-US" sz="1800" dirty="0"/>
            </a:br>
            <a:r>
              <a:rPr lang="en-US" sz="1800" dirty="0"/>
              <a:t>finds up to 4 coincidence towers,</a:t>
            </a:r>
            <a:br>
              <a:rPr lang="en-US" sz="1800" dirty="0"/>
            </a:br>
            <a:r>
              <a:rPr lang="en-US" sz="1800" dirty="0"/>
              <a:t>sends a band-id to strip-TDS’s that contain a band.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If a strip-TDS receives a band-id from the Pad Trigger, </a:t>
            </a:r>
            <a:br>
              <a:rPr lang="en-US" sz="1800" dirty="0"/>
            </a:br>
            <a:r>
              <a:rPr lang="en-US" sz="1800" dirty="0"/>
              <a:t>it sends out the charges for that band.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Router receives up to 4 charge packets from 9 possible </a:t>
            </a:r>
            <a:br>
              <a:rPr lang="en-US" sz="1800" dirty="0"/>
            </a:br>
            <a:r>
              <a:rPr lang="en-US" sz="1800" dirty="0"/>
              <a:t>strip-TDS’s and </a:t>
            </a:r>
            <a:br>
              <a:rPr lang="en-US" sz="1800" dirty="0"/>
            </a:br>
            <a:r>
              <a:rPr lang="en-US" sz="1800" dirty="0"/>
              <a:t>routes them to the Trigger Processor via 4 </a:t>
            </a:r>
            <a:r>
              <a:rPr lang="en-US" sz="1800" dirty="0" err="1"/>
              <a:t>fibres</a:t>
            </a:r>
            <a:r>
              <a:rPr lang="en-US" sz="1800" dirty="0"/>
              <a:t>/layer</a:t>
            </a:r>
          </a:p>
          <a:p>
            <a:pPr>
              <a:spcBef>
                <a:spcPts val="500"/>
              </a:spcBef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The “zig-zag” with 2 serializers adds substantial latency.</a:t>
            </a:r>
            <a:endParaRPr lang="en-IL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9F791-83DF-43D2-9C77-402773EED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60907-55B6-40A2-8EA1-92983113D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CCE99-B4A1-4A2E-8398-A617C0AFE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15</a:t>
            </a:fld>
            <a:endParaRPr lang="en-CA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0E2123EE-9D90-44DB-B20C-5243E7A7A4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324" y="967934"/>
            <a:ext cx="4195438" cy="21400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938AF5-254B-4BE5-AEE1-36011D4FBE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96229"/>
            <a:ext cx="5927132" cy="23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111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47DE5-DA3A-44F5-B5CA-C5C750A6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342" y="365125"/>
            <a:ext cx="10515600" cy="690591"/>
          </a:xfrm>
        </p:spPr>
        <p:txBody>
          <a:bodyPr>
            <a:normAutofit/>
          </a:bodyPr>
          <a:lstStyle/>
          <a:p>
            <a:r>
              <a:rPr lang="en-CA" sz="3200" dirty="0"/>
              <a:t>Track segment finding in the ATCA trigger processor -- sTGC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8C9EE-195D-486C-9DD9-4B2228444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63A85-6B73-48BC-BF04-FF1EECC2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23E76-B34C-45A1-A04D-6BE89EDD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16</a:t>
            </a:fld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CB6A7C-E8D2-4A00-8E86-912E52BF56A9}"/>
              </a:ext>
            </a:extLst>
          </p:cNvPr>
          <p:cNvSpPr txBox="1"/>
          <p:nvPr/>
        </p:nvSpPr>
        <p:spPr>
          <a:xfrm>
            <a:off x="717342" y="1055716"/>
            <a:ext cx="5195306" cy="2984656"/>
          </a:xfrm>
          <a:prstGeom prst="rect">
            <a:avLst/>
          </a:prstGeom>
          <a:noFill/>
          <a:ln w="15875">
            <a:noFill/>
          </a:ln>
        </p:spPr>
        <p:txBody>
          <a:bodyPr wrap="none" tIns="36000" rtlCol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For each of up to 4 bands: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Charge centroids are found in each layer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4 upstream and 4 downstream centroids are</a:t>
            </a:r>
            <a:br>
              <a:rPr lang="en-US" dirty="0"/>
            </a:br>
            <a:r>
              <a:rPr lang="en-US" dirty="0"/>
              <a:t>separately averaged to form two space points.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segment’s R and </a:t>
            </a:r>
            <a:r>
              <a:rPr lang="el-GR" dirty="0">
                <a:sym typeface="Symbol" panose="05050102010706020507" pitchFamily="18" charset="2"/>
              </a:rPr>
              <a:t>Δ</a:t>
            </a:r>
            <a:r>
              <a:rPr lang="en-US" dirty="0">
                <a:sym typeface="Symbol" panose="05050102010706020507" pitchFamily="18" charset="2"/>
              </a:rPr>
              <a:t> are calculated.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|</a:t>
            </a:r>
            <a:r>
              <a:rPr lang="el-GR" dirty="0">
                <a:sym typeface="Symbol" panose="05050102010706020507" pitchFamily="18" charset="2"/>
              </a:rPr>
              <a:t>Δ</a:t>
            </a:r>
            <a:r>
              <a:rPr lang="en-US" dirty="0">
                <a:sym typeface="Symbol" panose="05050102010706020507" pitchFamily="18" charset="2"/>
              </a:rPr>
              <a:t>|</a:t>
            </a:r>
            <a:r>
              <a:rPr lang="el-GR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must be &lt; 15mrad.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 is provided by the</a:t>
            </a:r>
            <a:r>
              <a:rPr lang="en-US" dirty="0"/>
              <a:t> Pad Trigger.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ym typeface="Symbol" panose="05050102010706020507" pitchFamily="18" charset="2"/>
              </a:rPr>
              <a:t>From up to 4 sTGC and up to 8 MM segments,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up to 8 are chosen (after duplicate removal)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and sent to the Sector Logic to confirm BW hits.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I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9AF670-533A-45B9-B08A-59FA4768F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610" y="1266738"/>
            <a:ext cx="6805284" cy="35030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CC740B-57AA-4C28-8022-B85D54F306E5}"/>
              </a:ext>
            </a:extLst>
          </p:cNvPr>
          <p:cNvSpPr txBox="1"/>
          <p:nvPr/>
        </p:nvSpPr>
        <p:spPr>
          <a:xfrm>
            <a:off x="9025054" y="3331774"/>
            <a:ext cx="1844479" cy="688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l-GR" sz="1600" dirty="0">
                <a:sym typeface="Symbol" panose="05050102010706020507" pitchFamily="18" charset="2"/>
              </a:rPr>
              <a:t>Δ</a:t>
            </a:r>
            <a:r>
              <a:rPr lang="en-US" sz="1600" dirty="0">
                <a:sym typeface="Symbol" panose="05050102010706020507" pitchFamily="18" charset="2"/>
              </a:rPr>
              <a:t> is the segment’s </a:t>
            </a:r>
          </a:p>
          <a:p>
            <a:pPr>
              <a:lnSpc>
                <a:spcPct val="80000"/>
              </a:lnSpc>
            </a:pPr>
            <a:r>
              <a:rPr lang="en-US" sz="1600" dirty="0">
                <a:sym typeface="Symbol" panose="05050102010706020507" pitchFamily="18" charset="2"/>
              </a:rPr>
              <a:t>angle </a:t>
            </a:r>
            <a:r>
              <a:rPr lang="en-US" sz="1600" dirty="0" err="1">
                <a:sym typeface="Symbol" panose="05050102010706020507" pitchFamily="18" charset="2"/>
              </a:rPr>
              <a:t>wrt</a:t>
            </a:r>
            <a:r>
              <a:rPr lang="en-US" sz="1600" dirty="0">
                <a:sym typeface="Symbol" panose="05050102010706020507" pitchFamily="18" charset="2"/>
              </a:rPr>
              <a:t> a line to</a:t>
            </a:r>
            <a:br>
              <a:rPr lang="en-US" sz="1600" dirty="0">
                <a:sym typeface="Symbol" panose="05050102010706020507" pitchFamily="18" charset="2"/>
              </a:rPr>
            </a:br>
            <a:r>
              <a:rPr lang="en-US" sz="1600" dirty="0">
                <a:sym typeface="Symbol" panose="05050102010706020507" pitchFamily="18" charset="2"/>
              </a:rPr>
              <a:t>the IP.</a:t>
            </a:r>
            <a:endParaRPr lang="en-IL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EA12D4-F6FF-4010-A533-78E9634C8B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06" y="4137935"/>
            <a:ext cx="10124927" cy="2265549"/>
          </a:xfrm>
          <a:prstGeom prst="rect">
            <a:avLst/>
          </a:prstGeom>
          <a:ln w="15875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D28A82-2C9C-4C93-89D6-E46B99935A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1450" y="71261"/>
            <a:ext cx="1484700" cy="99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34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BDBE0-F392-4C13-A241-2700F0274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436" y="366258"/>
            <a:ext cx="10515600" cy="690591"/>
          </a:xfrm>
        </p:spPr>
        <p:txBody>
          <a:bodyPr>
            <a:normAutofit/>
          </a:bodyPr>
          <a:lstStyle/>
          <a:p>
            <a:r>
              <a:rPr lang="en-CA" sz="3200" dirty="0"/>
              <a:t>Track segment finding in the ATCA trigger processor -- MM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F2264-99E6-4591-AC54-12A12907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4CCB-FE3B-4111-B3DC-B9B31E93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B1D70-F778-49B6-9313-41BE95F47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17</a:t>
            </a:fld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58E6CE-93DE-4247-9AF6-9FBD096BF4A4}"/>
              </a:ext>
            </a:extLst>
          </p:cNvPr>
          <p:cNvSpPr txBox="1"/>
          <p:nvPr/>
        </p:nvSpPr>
        <p:spPr>
          <a:xfrm>
            <a:off x="720437" y="1141723"/>
            <a:ext cx="5680364" cy="2882151"/>
          </a:xfrm>
          <a:prstGeom prst="rect">
            <a:avLst/>
          </a:prstGeom>
          <a:noFill/>
          <a:ln w="15875">
            <a:noFill/>
          </a:ln>
        </p:spPr>
        <p:txBody>
          <a:bodyPr wrap="none" tIns="36000" rtlCol="0">
            <a:noAutofit/>
          </a:bodyPr>
          <a:lstStyle/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Recall that a hit in a plane is the 1</a:t>
            </a:r>
            <a:r>
              <a:rPr lang="en-US" baseline="30000" dirty="0"/>
              <a:t>st</a:t>
            </a:r>
            <a:r>
              <a:rPr lang="en-US" dirty="0"/>
              <a:t> hit in a VMM in a BC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Hits are filtered by requiring a match with hits in the </a:t>
            </a:r>
            <a:br>
              <a:rPr lang="en-US" dirty="0"/>
            </a:br>
            <a:r>
              <a:rPr lang="en-US" dirty="0"/>
              <a:t>U &amp; V stereo layers.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If sufficient hits are found in a road pointing to the IP, </a:t>
            </a:r>
            <a:br>
              <a:rPr lang="en-US" dirty="0"/>
            </a:br>
            <a:r>
              <a:rPr lang="en-US" dirty="0"/>
              <a:t>their coordinates are sent to a track segment fitter.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fitter calculates the segment’s R, </a:t>
            </a: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dirty="0"/>
              <a:t> and </a:t>
            </a:r>
            <a:r>
              <a:rPr lang="el-GR" dirty="0">
                <a:sym typeface="Symbol" panose="05050102010706020507" pitchFamily="18" charset="2"/>
              </a:rPr>
              <a:t>Δ</a:t>
            </a:r>
            <a:r>
              <a:rPr lang="en-US" dirty="0">
                <a:sym typeface="Symbol" panose="05050102010706020507" pitchFamily="18" charset="2"/>
              </a:rPr>
              <a:t>.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|</a:t>
            </a:r>
            <a:r>
              <a:rPr lang="el-GR" dirty="0">
                <a:sym typeface="Symbol" panose="05050102010706020507" pitchFamily="18" charset="2"/>
              </a:rPr>
              <a:t>Δ</a:t>
            </a:r>
            <a:r>
              <a:rPr lang="en-US" dirty="0">
                <a:sym typeface="Symbol" panose="05050102010706020507" pitchFamily="18" charset="2"/>
              </a:rPr>
              <a:t>|</a:t>
            </a:r>
            <a:r>
              <a:rPr lang="el-GR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must be &lt; 15mrad.</a:t>
            </a:r>
          </a:p>
          <a:p>
            <a:pPr marL="306000" indent="-306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Finally, up to 8 segments are sent to </a:t>
            </a:r>
            <a:br>
              <a:rPr lang="en-US" dirty="0"/>
            </a:br>
            <a:r>
              <a:rPr lang="en-US" dirty="0"/>
              <a:t>be merged with sTGC segments.</a:t>
            </a:r>
            <a:endParaRPr lang="en-I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FB30A8-4C54-45B1-BE69-7C38C34AA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019" y="1113712"/>
            <a:ext cx="3774305" cy="3530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F74514-9749-4023-B9B4-59EC1CD41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572" y="3186641"/>
            <a:ext cx="2158856" cy="1337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E93EA8-2D44-43D8-A184-625E115EBC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6" y="4151928"/>
            <a:ext cx="10101535" cy="2248186"/>
          </a:xfrm>
          <a:prstGeom prst="rect">
            <a:avLst/>
          </a:prstGeom>
          <a:ln w="15875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BF49CF-9275-4C07-B794-7CA5BDA406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1450" y="71261"/>
            <a:ext cx="1484700" cy="99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82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EE1EC7-064A-4687-996D-54A1161875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2" y="5272609"/>
            <a:ext cx="5589711" cy="13642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6D3656-B8B6-4690-BF88-E1CA6D10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117" y="365125"/>
            <a:ext cx="10515600" cy="690591"/>
          </a:xfrm>
        </p:spPr>
        <p:txBody>
          <a:bodyPr/>
          <a:lstStyle/>
          <a:p>
            <a:r>
              <a:rPr lang="en-US" dirty="0"/>
              <a:t>Read-out controller  --  ROC ASIC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13A78-21A2-421A-A336-D46DCD784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117" y="1136950"/>
            <a:ext cx="10515600" cy="5053372"/>
          </a:xfrm>
        </p:spPr>
        <p:txBody>
          <a:bodyPr>
            <a:normAutofit/>
          </a:bodyPr>
          <a:lstStyle/>
          <a:p>
            <a:r>
              <a:rPr lang="en-US" sz="1800" dirty="0"/>
              <a:t>There is one ROC per Front-end board that handles up to 8 VMM’s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VMM can buffer hits for up to 16 µsec of a single-level, “L0”, trigger latency. (Phase 1: &lt; 2.5µs; Phase 2: 10µs)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L0-triggered data is sent from VMM to ROC, whose buffers support a 2-level trigger with 60µs latency.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L1 then selects the data in the ROC for transfer on E-links, ultimately to FELIX.</a:t>
            </a:r>
          </a:p>
          <a:p>
            <a:pPr>
              <a:spcBef>
                <a:spcPts val="300"/>
              </a:spcBef>
            </a:pPr>
            <a:r>
              <a:rPr lang="en-US" sz="1800" dirty="0"/>
              <a:t>Although expected, only after ASIC production did ATLAS decide on a 1-level trigger.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Sending L1 also to the VMM as “L0” effectively implements a 1-level trigger.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9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Configurable </a:t>
            </a:r>
            <a:r>
              <a:rPr lang="en-US" sz="1900" b="1" dirty="0">
                <a:solidFill>
                  <a:schemeClr val="accent5">
                    <a:lumMod val="75000"/>
                  </a:schemeClr>
                </a:solidFill>
              </a:rPr>
              <a:t>Crossbar</a:t>
            </a:r>
            <a:r>
              <a:rPr lang="en-US" sz="19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to select which VMM’s are sent on which E-links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For Phase 1, generally one 320 Mb/s E-link per ROC is sufficient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For Phase 2, more than one E-link is needed, especially at the inner radius.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US" sz="1800" dirty="0"/>
              <a:t>VMM occupancy varies strongly with radius. </a:t>
            </a:r>
            <a:br>
              <a:rPr lang="en-US" sz="1800" dirty="0"/>
            </a:br>
            <a:r>
              <a:rPr lang="en-US" sz="1800" dirty="0"/>
              <a:t>Front-end boards at inner and outer radii require different numbers of E-links;</a:t>
            </a:r>
            <a:br>
              <a:rPr lang="en-US" sz="1800" dirty="0"/>
            </a:br>
            <a:r>
              <a:rPr lang="en-US" sz="1800" dirty="0"/>
              <a:t>The crossbar allows routing VMM’s to E-links in order to optimize the </a:t>
            </a:r>
            <a:br>
              <a:rPr lang="en-US" sz="1800" dirty="0"/>
            </a:br>
            <a:r>
              <a:rPr lang="en-US" sz="1800" dirty="0"/>
              <a:t>number of E-links needed.</a:t>
            </a:r>
            <a:endParaRPr lang="en-IL" sz="1800" dirty="0"/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US" sz="1800" dirty="0"/>
              <a:t>For load balancing, a </a:t>
            </a:r>
            <a:r>
              <a:rPr lang="en-US" sz="1800" dirty="0" err="1"/>
              <a:t>subROC</a:t>
            </a:r>
            <a:r>
              <a:rPr lang="en-US" sz="1800" dirty="0"/>
              <a:t> can combine high and </a:t>
            </a:r>
            <a:br>
              <a:rPr lang="en-US" sz="1800" dirty="0"/>
            </a:br>
            <a:r>
              <a:rPr lang="en-US" sz="1800" dirty="0"/>
              <a:t>low occupancy VMM’s on the same E-link.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1B75E-1911-4AA4-98E5-4FC818D4D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5BC03-2660-4C09-A0E6-50E664D51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116716-4B6B-48E5-8553-16A4B52E5840}"/>
              </a:ext>
            </a:extLst>
          </p:cNvPr>
          <p:cNvGrpSpPr/>
          <p:nvPr/>
        </p:nvGrpSpPr>
        <p:grpSpPr>
          <a:xfrm>
            <a:off x="8988136" y="2163589"/>
            <a:ext cx="3062687" cy="3038938"/>
            <a:chOff x="9025054" y="2175494"/>
            <a:chExt cx="3025769" cy="29935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74EF12-D465-4D55-95A6-3A292BA70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25054" y="2175494"/>
              <a:ext cx="3025769" cy="299358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02F4949-C967-4B92-82FA-6F9DE8ED0BE6}"/>
                </a:ext>
              </a:extLst>
            </p:cNvPr>
            <p:cNvSpPr txBox="1"/>
            <p:nvPr/>
          </p:nvSpPr>
          <p:spPr>
            <a:xfrm>
              <a:off x="10888332" y="2250831"/>
              <a:ext cx="1155137" cy="85497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/>
                <a:t>VMM output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/>
                <a:t>rates (Mb/s)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/>
                <a:t>From Phase 2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/>
                <a:t> Simulation</a:t>
              </a:r>
              <a:endParaRPr lang="en-IL" sz="14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47211C4-F915-4C38-8943-2C71CFA8B124}"/>
              </a:ext>
            </a:extLst>
          </p:cNvPr>
          <p:cNvGrpSpPr/>
          <p:nvPr/>
        </p:nvGrpSpPr>
        <p:grpSpPr>
          <a:xfrm>
            <a:off x="9724103" y="2168510"/>
            <a:ext cx="436405" cy="1997086"/>
            <a:chOff x="9724103" y="2206614"/>
            <a:chExt cx="436405" cy="199708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D0F4997-118B-48C2-BBE2-ACE56DBCA367}"/>
                </a:ext>
              </a:extLst>
            </p:cNvPr>
            <p:cNvGrpSpPr/>
            <p:nvPr/>
          </p:nvGrpSpPr>
          <p:grpSpPr>
            <a:xfrm>
              <a:off x="9831572" y="2206614"/>
              <a:ext cx="328936" cy="1997086"/>
              <a:chOff x="9983972" y="2206614"/>
              <a:chExt cx="328936" cy="1997086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D962E3D0-5534-463B-905C-BFB8EE88D7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83972" y="2206614"/>
                <a:ext cx="0" cy="19970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69A537B-5612-48E7-9A5D-05627D873FA7}"/>
                  </a:ext>
                </a:extLst>
              </p:cNvPr>
              <p:cNvSpPr txBox="1"/>
              <p:nvPr/>
            </p:nvSpPr>
            <p:spPr>
              <a:xfrm>
                <a:off x="9983972" y="3015876"/>
                <a:ext cx="3289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000" b="1" dirty="0"/>
                  <a:t>R</a:t>
                </a:r>
                <a:endParaRPr lang="en-IL" sz="2000" b="1" dirty="0"/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C983FF0-820D-4151-8474-1B88258419A8}"/>
                </a:ext>
              </a:extLst>
            </p:cNvPr>
            <p:cNvCxnSpPr>
              <a:cxnSpLocks/>
            </p:cNvCxnSpPr>
            <p:nvPr/>
          </p:nvCxnSpPr>
          <p:spPr>
            <a:xfrm>
              <a:off x="9724103" y="4203700"/>
              <a:ext cx="22952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D658C-5E5F-4893-9572-0735BADAE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4755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79BC6-1504-4CE6-A6AB-3C47ABDE2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481" y="365125"/>
            <a:ext cx="10515600" cy="690591"/>
          </a:xfrm>
        </p:spPr>
        <p:txBody>
          <a:bodyPr>
            <a:normAutofit fontScale="90000"/>
          </a:bodyPr>
          <a:lstStyle/>
          <a:p>
            <a:r>
              <a:rPr lang="en-CA" dirty="0"/>
              <a:t>E-link aggregation by the GBTx ASICs on the L1DDC board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B13C8-5D05-497D-ABA8-FC1B30A60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81" y="1199442"/>
            <a:ext cx="10515600" cy="5013181"/>
          </a:xfrm>
        </p:spPr>
        <p:txBody>
          <a:bodyPr>
            <a:normAutofit/>
          </a:bodyPr>
          <a:lstStyle/>
          <a:p>
            <a:r>
              <a:rPr lang="en-CA" sz="1800" dirty="0"/>
              <a:t> L1DDCs are high-bandwidth radiation-tolerant data aggregator boards based on the GBTx ASIC.</a:t>
            </a:r>
          </a:p>
          <a:p>
            <a:pPr lvl="1"/>
            <a:r>
              <a:rPr lang="en-CA" sz="1800" dirty="0"/>
              <a:t>1046 boards</a:t>
            </a:r>
          </a:p>
          <a:p>
            <a:r>
              <a:rPr lang="en-CA" sz="1800" dirty="0"/>
              <a:t>They interface E-links from the Readout Controller on the Front-end boards to FELIX</a:t>
            </a:r>
          </a:p>
          <a:p>
            <a:pPr lvl="1"/>
            <a:r>
              <a:rPr lang="en-CA" sz="1800" dirty="0"/>
              <a:t>E-links: 80, 160 or 320 Mb/s</a:t>
            </a:r>
          </a:p>
          <a:p>
            <a:pPr lvl="1"/>
            <a:r>
              <a:rPr lang="en-CA" sz="1800" dirty="0"/>
              <a:t>Fibre to FELIX: 4.8 Gb/s per GBTx</a:t>
            </a:r>
          </a:p>
          <a:p>
            <a:r>
              <a:rPr lang="en-CA" sz="1800" dirty="0"/>
              <a:t>L1DDC is completely transparent to the data being transmitted or received. </a:t>
            </a:r>
          </a:p>
          <a:p>
            <a:r>
              <a:rPr lang="en-CA" sz="1800" dirty="0"/>
              <a:t>Compatible with HL-LHC (Phase 2): </a:t>
            </a:r>
            <a:br>
              <a:rPr lang="en-CA" sz="1800" dirty="0"/>
            </a:br>
            <a:r>
              <a:rPr lang="en-CA" sz="1800" dirty="0"/>
              <a:t>Number of optical links to FELIX:</a:t>
            </a:r>
          </a:p>
          <a:p>
            <a:pPr lvl="1"/>
            <a:r>
              <a:rPr lang="en-CA" sz="1800" dirty="0"/>
              <a:t>MM: 3 </a:t>
            </a:r>
            <a:r>
              <a:rPr lang="en-CA" sz="1800" dirty="0" err="1"/>
              <a:t>GTBx</a:t>
            </a:r>
            <a:r>
              <a:rPr lang="en-CA" sz="1800" dirty="0"/>
              <a:t> ASICs: </a:t>
            </a:r>
            <a:r>
              <a:rPr lang="en-CA" sz="1800" dirty="0" err="1"/>
              <a:t>RxTx</a:t>
            </a:r>
            <a:r>
              <a:rPr lang="en-CA" sz="1800" dirty="0"/>
              <a:t>, </a:t>
            </a:r>
            <a:r>
              <a:rPr lang="en-CA" sz="1800" dirty="0" err="1"/>
              <a:t>TxTx</a:t>
            </a:r>
            <a:r>
              <a:rPr lang="en-CA" sz="1800" dirty="0"/>
              <a:t> (4 fibres)</a:t>
            </a:r>
          </a:p>
          <a:p>
            <a:pPr lvl="1"/>
            <a:r>
              <a:rPr lang="en-CA" sz="1800" dirty="0"/>
              <a:t>sTGC strips: 2 GBTx ASICs: 2 </a:t>
            </a:r>
            <a:r>
              <a:rPr lang="en-CA" sz="1800" dirty="0" err="1"/>
              <a:t>RxTx</a:t>
            </a:r>
            <a:r>
              <a:rPr lang="en-CA" sz="1800" dirty="0"/>
              <a:t> (4 fibres)</a:t>
            </a:r>
          </a:p>
          <a:p>
            <a:pPr lvl="1"/>
            <a:r>
              <a:rPr lang="en-CA" sz="1800" dirty="0"/>
              <a:t>sTGC pads: 1 GBTx ASIC: </a:t>
            </a:r>
            <a:r>
              <a:rPr lang="en-CA" sz="1800" dirty="0" err="1"/>
              <a:t>RxTx</a:t>
            </a:r>
            <a:r>
              <a:rPr lang="en-CA" sz="1800" dirty="0"/>
              <a:t> (2 Fibres)</a:t>
            </a:r>
          </a:p>
          <a:p>
            <a:pPr lvl="1"/>
            <a:r>
              <a:rPr lang="en-CA" sz="1800" dirty="0"/>
              <a:t>Rim: 2 independent, redundant L1DDC’s</a:t>
            </a:r>
          </a:p>
          <a:p>
            <a:pPr lvl="1"/>
            <a:endParaRPr lang="en-IL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B1127-9650-4B2C-8CAA-8224A656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27E2E-638C-483C-A7ED-A116BB73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94E7A-B2EC-4B63-B585-ADAAF0FB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19</a:t>
            </a:fld>
            <a:endParaRPr lang="en-CA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2F7C05-86E8-49E0-8A59-D7BBD1D0899E}"/>
              </a:ext>
            </a:extLst>
          </p:cNvPr>
          <p:cNvGrpSpPr>
            <a:grpSpLocks noChangeAspect="1"/>
          </p:cNvGrpSpPr>
          <p:nvPr/>
        </p:nvGrpSpPr>
        <p:grpSpPr>
          <a:xfrm>
            <a:off x="6135741" y="2286000"/>
            <a:ext cx="5902461" cy="4070349"/>
            <a:chOff x="6484690" y="2526636"/>
            <a:chExt cx="5553512" cy="38297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006ECA9-834B-4027-9F02-ABFA35021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4690" y="3423040"/>
              <a:ext cx="5553512" cy="2933309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CC25DD9-4037-4838-B45A-ABFAB60337B0}"/>
                </a:ext>
              </a:extLst>
            </p:cNvPr>
            <p:cNvGrpSpPr/>
            <p:nvPr/>
          </p:nvGrpSpPr>
          <p:grpSpPr>
            <a:xfrm>
              <a:off x="11355410" y="2526636"/>
              <a:ext cx="251791" cy="936160"/>
              <a:chOff x="10838576" y="2526636"/>
              <a:chExt cx="251791" cy="936160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55FE594-957C-4F93-976F-8D30D3AE3B55}"/>
                  </a:ext>
                </a:extLst>
              </p:cNvPr>
              <p:cNvCxnSpPr/>
              <p:nvPr/>
            </p:nvCxnSpPr>
            <p:spPr>
              <a:xfrm flipV="1">
                <a:off x="10838576" y="2526636"/>
                <a:ext cx="0" cy="906343"/>
              </a:xfrm>
              <a:prstGeom prst="straightConnector1">
                <a:avLst/>
              </a:prstGeom>
              <a:ln w="38100"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03BFD7D-6C52-493D-AE94-0AD14EEAE5F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1090367" y="2556453"/>
                <a:ext cx="0" cy="906343"/>
              </a:xfrm>
              <a:prstGeom prst="straightConnector1">
                <a:avLst/>
              </a:prstGeom>
              <a:ln w="38100"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D19F2DC-9AD0-4602-BCC0-946D0A8CFE9B}"/>
                </a:ext>
              </a:extLst>
            </p:cNvPr>
            <p:cNvSpPr txBox="1"/>
            <p:nvPr/>
          </p:nvSpPr>
          <p:spPr>
            <a:xfrm>
              <a:off x="9671048" y="2773016"/>
              <a:ext cx="1518347" cy="60573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lIns="144000" bIns="36000" rtlCol="0">
              <a:spAutoFit/>
            </a:bodyPr>
            <a:lstStyle/>
            <a:p>
              <a:pPr algn="r"/>
              <a:r>
                <a:rPr lang="en-CA" sz="1700" dirty="0"/>
                <a:t>two 4.8 Gb/s </a:t>
              </a:r>
            </a:p>
            <a:p>
              <a:pPr algn="r"/>
              <a:r>
                <a:rPr lang="en-CA" sz="1700" dirty="0"/>
                <a:t>Fibres to FELIX</a:t>
              </a:r>
              <a:endParaRPr lang="en-IL" sz="170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D83BD0C-7596-4CEC-BE1C-93A1AF86F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963" y="277491"/>
            <a:ext cx="1302041" cy="86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33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A937F-33A6-421B-8C95-472B06C19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7" y="848358"/>
            <a:ext cx="10826884" cy="52336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This presentation focuses on</a:t>
            </a:r>
            <a:br>
              <a:rPr lang="en-US" sz="2400" dirty="0"/>
            </a:br>
            <a:r>
              <a:rPr lang="en-US" sz="2400" dirty="0"/>
              <a:t>features that were innovative, or at least new, </a:t>
            </a:r>
            <a:br>
              <a:rPr lang="en-US" sz="2400" dirty="0"/>
            </a:br>
            <a:r>
              <a:rPr lang="en-US" sz="2400" dirty="0"/>
              <a:t>at the time of the design – 2012 to 2015.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US" sz="240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Significant parts of the design are, therefore, </a:t>
            </a:r>
            <a:r>
              <a:rPr lang="en-US" sz="2400" i="1" dirty="0"/>
              <a:t>not</a:t>
            </a:r>
            <a:r>
              <a:rPr lang="en-US" sz="2400" dirty="0"/>
              <a:t> included.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CA" sz="240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CA" sz="2400" dirty="0"/>
              <a:t>Overview paper recently accepted by J.Inst.: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ArXiv </a:t>
            </a:r>
            <a:r>
              <a:rPr lang="en-US" sz="2400" dirty="0" err="1"/>
              <a:t>ePrint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https://arxiv.org/abs/2303.12571</a:t>
            </a:r>
            <a:r>
              <a:rPr lang="en-US" sz="2400" dirty="0"/>
              <a:t>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100+ authors</a:t>
            </a:r>
          </a:p>
          <a:p>
            <a:pPr marL="0" indent="0" algn="ctr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2400" dirty="0"/>
              <a:t>Dedicated to Stephanie Zimmermann</a:t>
            </a:r>
            <a:endParaRPr lang="en-IL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29EC5-8995-4048-A974-25C446FA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8EE3A-6152-4381-8AC0-7768AD54D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EAAB0-4C5A-409F-A229-89906FDA4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4520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80F5D-1CAC-442D-BA1B-B20494F26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32566"/>
            <a:ext cx="10515600" cy="690591"/>
          </a:xfrm>
        </p:spPr>
        <p:txBody>
          <a:bodyPr>
            <a:normAutofit/>
          </a:bodyPr>
          <a:lstStyle/>
          <a:p>
            <a:r>
              <a:rPr lang="en-CA" sz="3200" dirty="0"/>
              <a:t>OPC</a:t>
            </a:r>
            <a:r>
              <a:rPr lang="en-CA" sz="1800" dirty="0"/>
              <a:t> </a:t>
            </a:r>
            <a:r>
              <a:rPr lang="en-CA" sz="3200" dirty="0"/>
              <a:t>UA for all NSW configuration and calibration</a:t>
            </a:r>
            <a:endParaRPr lang="en-IL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5EDE6-C7AF-4A59-BC49-C7C257E6D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071118"/>
            <a:ext cx="11194042" cy="53716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b="1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Every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NSW electronics board has a CERN SCA ASIC (</a:t>
            </a:r>
            <a:r>
              <a:rPr lang="en-CA" sz="1800" dirty="0"/>
              <a:t>≈ 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7500 of them) </a:t>
            </a:r>
          </a:p>
          <a:p>
            <a:pPr>
              <a:spcBef>
                <a:spcPts val="900"/>
              </a:spcBef>
            </a:pPr>
            <a:r>
              <a:rPr lang="en-US" sz="1800" dirty="0"/>
              <a:t>An OPC UA server (from </a:t>
            </a:r>
            <a:r>
              <a:rPr lang="en-CA" sz="1800" dirty="0"/>
              <a:t>ATLAS Central DCS) exists for the SCA.</a:t>
            </a:r>
          </a:p>
          <a:p>
            <a:pPr>
              <a:spcBef>
                <a:spcPts val="900"/>
              </a:spcBef>
            </a:pPr>
            <a:r>
              <a:rPr lang="en-CA" sz="1800" dirty="0"/>
              <a:t>OPC UA is an industry-standard protocol for slow control (DCS) and process control.</a:t>
            </a:r>
          </a:p>
          <a:p>
            <a:pPr lvl="1">
              <a:spcBef>
                <a:spcPts val="300"/>
              </a:spcBef>
            </a:pPr>
            <a:r>
              <a:rPr lang="en-CA" sz="1800" dirty="0"/>
              <a:t>The commercial system for the ATLAS Detector Control System supports OPC.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ATLAS DCS monitors NSW board temps and voltages with the onboard SCA ASIC.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There is an advanced ecosystem of OPC UA tools in industry.</a:t>
            </a:r>
          </a:p>
          <a:p>
            <a:r>
              <a:rPr lang="en-CA" sz="1800" dirty="0"/>
              <a:t>With an SCA on every board and the functionality of the SCA and OPC, </a:t>
            </a:r>
            <a:br>
              <a:rPr lang="en-CA" sz="1800" dirty="0"/>
            </a:br>
            <a:r>
              <a:rPr lang="en-CA" sz="1800" dirty="0"/>
              <a:t>all NSW ASICs are configured and report status to DAQ via the SCA, FELIX and OPC.</a:t>
            </a:r>
          </a:p>
          <a:p>
            <a:pPr lvl="1">
              <a:spcBef>
                <a:spcPts val="400"/>
              </a:spcBef>
            </a:pPr>
            <a:r>
              <a:rPr lang="en-US" sz="1800" dirty="0"/>
              <a:t>OPC UA allows the DCS &amp; DAQ processes to access the SCA without interfering with each other.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The Trigger Processor FPGA has firmware that emulates needed SCA functionality to access </a:t>
            </a:r>
            <a:br>
              <a:rPr lang="en-US" sz="1800" dirty="0"/>
            </a:br>
            <a:r>
              <a:rPr lang="en-US" sz="1800" dirty="0"/>
              <a:t>config &amp; status registers.</a:t>
            </a:r>
          </a:p>
          <a:p>
            <a:pPr lvl="1">
              <a:spcBef>
                <a:spcPts val="400"/>
              </a:spcBef>
            </a:pPr>
            <a:r>
              <a:rPr lang="en-US" sz="1800" dirty="0"/>
              <a:t>This allows the same backend software to configure </a:t>
            </a:r>
            <a:r>
              <a:rPr lang="en-US" sz="1800" i="1" dirty="0"/>
              <a:t>all</a:t>
            </a:r>
            <a:r>
              <a:rPr lang="en-US" sz="1800" dirty="0"/>
              <a:t> NSW electronics via OPC.</a:t>
            </a:r>
          </a:p>
          <a:p>
            <a:pPr>
              <a:spcBef>
                <a:spcPts val="900"/>
              </a:spcBef>
            </a:pPr>
            <a:r>
              <a:rPr lang="en-US" sz="1800" dirty="0"/>
              <a:t>Used to calibrate the VMM pulse heights, </a:t>
            </a:r>
            <a:br>
              <a:rPr lang="en-US" sz="1800" dirty="0"/>
            </a:br>
            <a:r>
              <a:rPr lang="en-US" sz="1800" dirty="0"/>
              <a:t>thresholds and channel offsets and </a:t>
            </a:r>
            <a:br>
              <a:rPr lang="en-US" sz="1800" dirty="0"/>
            </a:br>
            <a:r>
              <a:rPr lang="en-US" sz="1800" dirty="0"/>
              <a:t>to investigate noise levels.</a:t>
            </a:r>
          </a:p>
          <a:p>
            <a:pPr>
              <a:spcBef>
                <a:spcPts val="900"/>
              </a:spcBef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The Router and Pad Trigger FPGAs on the </a:t>
            </a:r>
            <a:br>
              <a:rPr lang="en-US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Rim can be configured via the SCA’s JTAG.</a:t>
            </a:r>
          </a:p>
          <a:p>
            <a:pPr>
              <a:spcBef>
                <a:spcPts val="600"/>
              </a:spcBef>
            </a:pPr>
            <a:endParaRPr lang="en-US" sz="1800" dirty="0"/>
          </a:p>
          <a:p>
            <a:endParaRPr lang="en-US" sz="1800" dirty="0"/>
          </a:p>
          <a:p>
            <a:endParaRPr lang="en-CA" sz="1800" dirty="0"/>
          </a:p>
          <a:p>
            <a:pPr lvl="1"/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0B426-4F95-4D91-B969-7B319ECC7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E4B9D-6978-442C-A6E2-942194876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92E6D-FB46-4CF3-B3F5-FD1ECE2F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20</a:t>
            </a:fld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F00174-36A8-4C37-81D9-B21FB71CEBDE}"/>
              </a:ext>
            </a:extLst>
          </p:cNvPr>
          <p:cNvSpPr txBox="1"/>
          <p:nvPr/>
        </p:nvSpPr>
        <p:spPr>
          <a:xfrm>
            <a:off x="9472725" y="335923"/>
            <a:ext cx="2407116" cy="318197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txBody>
          <a:bodyPr wrap="none" lIns="144000" bIns="4680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CERN SCA ASIC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Unique chip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32-chan 10-bit ADC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16 I2C masters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1 JTAG 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1 SPI 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32-bit GPIO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4 DACs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Dual E-link interface</a:t>
            </a:r>
            <a:br>
              <a:rPr lang="en-US" sz="1750" dirty="0"/>
            </a:br>
            <a:r>
              <a:rPr lang="en-US" sz="1750" dirty="0"/>
              <a:t>(for redundancy)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50" dirty="0"/>
              <a:t>Radiation hard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D2A9E6-6BF7-4584-8F2E-15F39250E2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22" y="4795845"/>
            <a:ext cx="7035095" cy="15714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08601F-EDB7-499E-B400-45EE6C6D803B}"/>
              </a:ext>
            </a:extLst>
          </p:cNvPr>
          <p:cNvSpPr txBox="1"/>
          <p:nvPr/>
        </p:nvSpPr>
        <p:spPr>
          <a:xfrm>
            <a:off x="7802018" y="6020552"/>
            <a:ext cx="2791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OPC UA server for the SCA implemented by ATLAS Central DCS</a:t>
            </a:r>
            <a:endParaRPr lang="en-IL" sz="1400" dirty="0"/>
          </a:p>
        </p:txBody>
      </p:sp>
    </p:spTree>
    <p:extLst>
      <p:ext uri="{BB962C8B-B14F-4D97-AF65-F5344CB8AC3E}">
        <p14:creationId xmlns:p14="http://schemas.microsoft.com/office/powerpoint/2010/main" val="3701588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48D0E-3C76-4FD6-A08C-D77281082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400" dirty="0"/>
              <a:t>Monitoring the NSW unbiased by the ATLAS Level-1 trigger</a:t>
            </a:r>
            <a:endParaRPr lang="en-IL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030B1-436E-417F-AE6A-7BBF56BEE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327"/>
            <a:ext cx="10515600" cy="4845296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CA" sz="1800" dirty="0"/>
              <a:t>If data only from bunch crossings that are accepted by the Level-1 trigger are recorded, </a:t>
            </a:r>
            <a:br>
              <a:rPr lang="en-CA" sz="1800" dirty="0"/>
            </a:br>
            <a:r>
              <a:rPr lang="en-CA" sz="1800" dirty="0"/>
              <a:t>we cannot know if there are missing NSW triggers are due to:</a:t>
            </a:r>
          </a:p>
          <a:p>
            <a:pPr lvl="1">
              <a:spcBef>
                <a:spcPts val="600"/>
              </a:spcBef>
            </a:pPr>
            <a:r>
              <a:rPr lang="en-CA" sz="1800" dirty="0"/>
              <a:t>improper functioning of the NSW trigger (e.g. time or spatial misalignments)</a:t>
            </a:r>
          </a:p>
          <a:p>
            <a:pPr lvl="1">
              <a:spcBef>
                <a:spcPts val="300"/>
              </a:spcBef>
            </a:pPr>
            <a:r>
              <a:rPr lang="en-CA" sz="1800" dirty="0"/>
              <a:t>erroneous downstream decisions.</a:t>
            </a:r>
          </a:p>
          <a:p>
            <a:r>
              <a:rPr lang="en-CA" sz="1800" dirty="0"/>
              <a:t>To address this, the Trigger Processor can:</a:t>
            </a:r>
          </a:p>
          <a:p>
            <a:pPr lvl="1"/>
            <a:r>
              <a:rPr lang="en-CA" sz="1800" dirty="0"/>
              <a:t>choose any bunch crossing with, e.g. a valid NSW segment,</a:t>
            </a:r>
          </a:p>
          <a:p>
            <a:pPr lvl="1"/>
            <a:r>
              <a:rPr lang="en-CA" sz="1800" dirty="0"/>
              <a:t>signal the CTP (via the Sector Logic) that this bunch crossing be an ATLAS global trigger </a:t>
            </a:r>
          </a:p>
          <a:p>
            <a:pPr lvl="1"/>
            <a:r>
              <a:rPr lang="en-CA" sz="1800" dirty="0"/>
              <a:t>this will cause the readout of:</a:t>
            </a:r>
          </a:p>
          <a:p>
            <a:pPr lvl="2"/>
            <a:r>
              <a:rPr lang="en-CA" sz="1800" dirty="0"/>
              <a:t>The NSW </a:t>
            </a:r>
            <a:r>
              <a:rPr lang="en-CA" sz="1800" i="1" dirty="0"/>
              <a:t>full Front-end data </a:t>
            </a:r>
            <a:r>
              <a:rPr lang="en-CA" sz="1800" dirty="0"/>
              <a:t>(as opposed to just the NSW trigger data seen by the Trigger Processors)</a:t>
            </a:r>
          </a:p>
          <a:p>
            <a:pPr lvl="2"/>
            <a:r>
              <a:rPr lang="en-CA" sz="1800" dirty="0"/>
              <a:t>The Sector Logic and the Muon-to-Central Trigger interface (</a:t>
            </a:r>
            <a:r>
              <a:rPr lang="en-CA" sz="1600" dirty="0"/>
              <a:t>MUCTPI</a:t>
            </a:r>
            <a:r>
              <a:rPr lang="en-CA" sz="1800" dirty="0"/>
              <a:t>) data, including their decisions</a:t>
            </a:r>
          </a:p>
          <a:p>
            <a:pPr lvl="2"/>
            <a:r>
              <a:rPr lang="en-CA" sz="1800" dirty="0"/>
              <a:t>All the other ATLAS detectors, especially the endcap calorimeter and trackers.</a:t>
            </a:r>
          </a:p>
          <a:p>
            <a:pPr lvl="1"/>
            <a:r>
              <a:rPr lang="en-CA" sz="1800" dirty="0"/>
              <a:t>Having full information allows a detailed understanding of the NSW trigger</a:t>
            </a:r>
          </a:p>
          <a:p>
            <a:pPr>
              <a:spcBef>
                <a:spcPts val="1200"/>
              </a:spcBef>
            </a:pPr>
            <a:r>
              <a:rPr lang="en-CA" sz="1800" dirty="0">
                <a:solidFill>
                  <a:schemeClr val="bg1">
                    <a:lumMod val="65000"/>
                  </a:schemeClr>
                </a:solidFill>
              </a:rPr>
              <a:t>The Central Trigger ensures that the rate of these events does not exceed a few 10’s of Hertz.</a:t>
            </a:r>
            <a:endParaRPr lang="en-IL" sz="18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BAC67-9D84-4B5D-809A-F2AA5327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6717-14D0-4784-8D7E-74C8A431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90998-AFD5-47FC-94E0-F9EADC850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4953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B44AF-3AD3-49BD-BE2E-799F93680548}"/>
              </a:ext>
            </a:extLst>
          </p:cNvPr>
          <p:cNvGrpSpPr/>
          <p:nvPr/>
        </p:nvGrpSpPr>
        <p:grpSpPr>
          <a:xfrm>
            <a:off x="3687046" y="4415227"/>
            <a:ext cx="2576786" cy="1493594"/>
            <a:chOff x="3670570" y="4382103"/>
            <a:chExt cx="2576786" cy="149359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EC8ECAE-8B2F-462E-91F9-0B01635E9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570" y="4382103"/>
              <a:ext cx="2576786" cy="149359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20127E9-1BA0-4A4A-B682-143B786BB42E}"/>
                </a:ext>
              </a:extLst>
            </p:cNvPr>
            <p:cNvSpPr txBox="1"/>
            <p:nvPr/>
          </p:nvSpPr>
          <p:spPr>
            <a:xfrm>
              <a:off x="4850864" y="4539575"/>
              <a:ext cx="1056508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/>
                <a:t>Quad 5Gb/s</a:t>
              </a:r>
              <a:br>
                <a:rPr lang="en-CA" sz="1400" dirty="0"/>
              </a:br>
              <a:r>
                <a:rPr lang="en-CA" sz="1400" dirty="0"/>
                <a:t>repeater</a:t>
              </a:r>
              <a:endParaRPr lang="en-IL" sz="1400" dirty="0"/>
            </a:p>
          </p:txBody>
        </p:sp>
      </p:grp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1F3DEBB-98E4-46C7-8D6D-0BD3364F8F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001" y="4197000"/>
            <a:ext cx="5708898" cy="209634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E0323-A646-4CB4-ADC3-8DCD4FE62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65" y="365125"/>
            <a:ext cx="5651862" cy="690591"/>
          </a:xfrm>
        </p:spPr>
        <p:txBody>
          <a:bodyPr>
            <a:normAutofit/>
          </a:bodyPr>
          <a:lstStyle/>
          <a:p>
            <a:r>
              <a:rPr lang="en-CA" sz="3400" dirty="0"/>
              <a:t>Twin-ax cables and repeaters</a:t>
            </a:r>
            <a:endParaRPr lang="en-IL" sz="3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3ED3B-F626-4D02-9548-D6513DF2E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2DEC-AD29-4D80-B460-E48B8374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9481E-C30B-43DF-92DE-1EF34A6F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22</a:t>
            </a:fld>
            <a:endParaRPr lang="en-C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C76454-3A5F-4FC8-8180-9A94AEE74FD1}"/>
              </a:ext>
            </a:extLst>
          </p:cNvPr>
          <p:cNvSpPr txBox="1">
            <a:spLocks/>
          </p:cNvSpPr>
          <p:nvPr/>
        </p:nvSpPr>
        <p:spPr>
          <a:xfrm>
            <a:off x="576464" y="1199442"/>
            <a:ext cx="5708898" cy="483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CA" sz="1800" dirty="0"/>
              <a:t>“Highly routable” twin-ax ribbon, 8 pairs per cable.</a:t>
            </a:r>
          </a:p>
          <a:p>
            <a:pPr lvl="1">
              <a:spcBef>
                <a:spcPts val="600"/>
              </a:spcBef>
            </a:pPr>
            <a:r>
              <a:rPr lang="en-CA" sz="1800" dirty="0"/>
              <a:t>Intended for “miniSAS” disk controllers. </a:t>
            </a:r>
            <a:br>
              <a:rPr lang="en-CA" sz="1800" dirty="0"/>
            </a:br>
            <a:r>
              <a:rPr lang="en-CA" sz="1800" dirty="0"/>
              <a:t>Proved crucial for our ability to connect links </a:t>
            </a:r>
            <a:br>
              <a:rPr lang="en-CA" sz="1800" dirty="0"/>
            </a:br>
            <a:r>
              <a:rPr lang="en-CA" sz="1800" dirty="0"/>
              <a:t>from Front-end boards</a:t>
            </a:r>
          </a:p>
          <a:p>
            <a:pPr lvl="2">
              <a:spcBef>
                <a:spcPts val="0"/>
              </a:spcBef>
            </a:pPr>
            <a:r>
              <a:rPr lang="en-CA" sz="1800" dirty="0">
                <a:sym typeface="Wingdings" panose="05000000000000000000" pitchFamily="2" charset="2"/>
              </a:rPr>
              <a:t>both 5Gb/s serial and 640 Mb/s </a:t>
            </a:r>
            <a:r>
              <a:rPr lang="en-CA" sz="1700" dirty="0">
                <a:sym typeface="Wingdings" panose="05000000000000000000" pitchFamily="2" charset="2"/>
              </a:rPr>
              <a:t>LVDS</a:t>
            </a:r>
            <a:endParaRPr lang="en-CA" sz="1700" dirty="0"/>
          </a:p>
          <a:p>
            <a:pPr lvl="1">
              <a:spcBef>
                <a:spcPts val="600"/>
              </a:spcBef>
            </a:pPr>
            <a:r>
              <a:rPr lang="en-CA" sz="1800" dirty="0"/>
              <a:t>&lt; 1mm thick, can be Z-folded 180</a:t>
            </a:r>
            <a:r>
              <a:rPr lang="en-CA" sz="1800" dirty="0">
                <a:sym typeface="Symbol" panose="05050102010706020507" pitchFamily="18" charset="2"/>
              </a:rPr>
              <a:t></a:t>
            </a:r>
          </a:p>
          <a:p>
            <a:pPr lvl="1">
              <a:spcBef>
                <a:spcPts val="600"/>
              </a:spcBef>
            </a:pPr>
            <a:r>
              <a:rPr lang="en-CA" sz="1800" dirty="0">
                <a:sym typeface="Symbol" panose="05050102010706020507" pitchFamily="18" charset="2"/>
              </a:rPr>
              <a:t>But thin wires </a:t>
            </a:r>
            <a:r>
              <a:rPr lang="en-CA" sz="1800" dirty="0">
                <a:sym typeface="Wingdings" panose="05000000000000000000" pitchFamily="2" charset="2"/>
              </a:rPr>
              <a:t> </a:t>
            </a:r>
            <a:r>
              <a:rPr lang="en-CA" sz="1800" dirty="0">
                <a:sym typeface="Symbol" panose="05050102010706020507" pitchFamily="18" charset="2"/>
              </a:rPr>
              <a:t>attenuation &amp; dispersion, especially degrade our 5Gb/s links</a:t>
            </a:r>
          </a:p>
          <a:p>
            <a:pPr lvl="2">
              <a:spcBef>
                <a:spcPts val="600"/>
              </a:spcBef>
            </a:pPr>
            <a:r>
              <a:rPr lang="en-CA" sz="1800" dirty="0">
                <a:sym typeface="Symbol" panose="05050102010706020507" pitchFamily="18" charset="2"/>
              </a:rPr>
              <a:t>Maximum 4.5m for reliable 5Gb/s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sym typeface="Symbol" panose="05050102010706020507" pitchFamily="18" charset="2"/>
              </a:rPr>
              <a:t>sTGC has links up to 6.5m</a:t>
            </a:r>
            <a:br>
              <a:rPr lang="en-CA" sz="1800" dirty="0">
                <a:sym typeface="Symbol" panose="05050102010706020507" pitchFamily="18" charset="2"/>
              </a:rPr>
            </a:br>
            <a:r>
              <a:rPr lang="en-CA" sz="1800" dirty="0">
                <a:sym typeface="Wingdings" panose="05000000000000000000" pitchFamily="2" charset="2"/>
              </a:rPr>
              <a:t> 5G serial and LVDS repeaters in line with the cable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sym typeface="Wingdings" panose="05000000000000000000" pitchFamily="2" charset="2"/>
              </a:rPr>
              <a:t>5G serial: Commercial IC:</a:t>
            </a:r>
            <a:br>
              <a:rPr lang="en-CA" sz="1800" dirty="0">
                <a:sym typeface="Wingdings" panose="05000000000000000000" pitchFamily="2" charset="2"/>
              </a:rPr>
            </a:br>
            <a:r>
              <a:rPr lang="en-CA" sz="17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Configurable amplification </a:t>
            </a:r>
            <a:br>
              <a:rPr lang="en-CA" sz="17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CA" sz="17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and shape restoration.</a:t>
            </a:r>
          </a:p>
          <a:p>
            <a:pPr>
              <a:spcBef>
                <a:spcPts val="600"/>
              </a:spcBef>
            </a:pPr>
            <a:r>
              <a:rPr lang="en-CA" sz="1700" dirty="0">
                <a:sym typeface="Wingdings" panose="05000000000000000000" pitchFamily="2" charset="2"/>
              </a:rPr>
              <a:t>LVDS</a:t>
            </a:r>
            <a:r>
              <a:rPr lang="en-CA" sz="1800" dirty="0">
                <a:sym typeface="Wingdings" panose="05000000000000000000" pitchFamily="2" charset="2"/>
              </a:rPr>
              <a:t>: </a:t>
            </a:r>
            <a:br>
              <a:rPr lang="en-CA" sz="1800" dirty="0">
                <a:sym typeface="Wingdings" panose="05000000000000000000" pitchFamily="2" charset="2"/>
              </a:rPr>
            </a:br>
            <a:r>
              <a:rPr lang="en-CA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Regenerates standard </a:t>
            </a:r>
            <a:r>
              <a:rPr lang="en-CA" sz="17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LVDS</a:t>
            </a:r>
            <a:r>
              <a:rPr lang="en-CA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when </a:t>
            </a:r>
            <a:br>
              <a:rPr lang="en-CA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CA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input threshold crossed.</a:t>
            </a:r>
            <a:endParaRPr lang="en-CA" sz="1800" dirty="0">
              <a:solidFill>
                <a:schemeClr val="bg2">
                  <a:lumMod val="50000"/>
                </a:schemeClr>
              </a:solidFill>
              <a:sym typeface="Symbol" panose="05050102010706020507" pitchFamily="18" charset="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835339-7A94-4D59-8C69-AC14C4C9CD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61" y="1343920"/>
            <a:ext cx="5574378" cy="20963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9E3747-058C-49D0-942B-473F9486710F}"/>
              </a:ext>
            </a:extLst>
          </p:cNvPr>
          <p:cNvSpPr txBox="1"/>
          <p:nvPr/>
        </p:nvSpPr>
        <p:spPr>
          <a:xfrm>
            <a:off x="6228327" y="544428"/>
            <a:ext cx="5646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Highly congested routing in the Micromegas spacer frame </a:t>
            </a:r>
            <a:br>
              <a:rPr lang="en-CA" dirty="0"/>
            </a:br>
            <a:r>
              <a:rPr lang="en-CA" dirty="0"/>
              <a:t>to connect Frontend boards to L1DDC and ADDC boards</a:t>
            </a:r>
            <a:endParaRPr lang="en-IL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0273EC-F3C4-4445-97CC-E6B6D1E63894}"/>
              </a:ext>
            </a:extLst>
          </p:cNvPr>
          <p:cNvSpPr txBox="1"/>
          <p:nvPr/>
        </p:nvSpPr>
        <p:spPr>
          <a:xfrm>
            <a:off x="6318001" y="3777896"/>
            <a:ext cx="498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Highly congested routing on the Micromegas edges</a:t>
            </a:r>
            <a:endParaRPr lang="en-IL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44FAC1-F54E-4146-B537-8588FF492100}"/>
              </a:ext>
            </a:extLst>
          </p:cNvPr>
          <p:cNvSpPr txBox="1"/>
          <p:nvPr/>
        </p:nvSpPr>
        <p:spPr>
          <a:xfrm>
            <a:off x="710984" y="5962304"/>
            <a:ext cx="443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ym typeface="Symbol" panose="05050102010706020507" pitchFamily="18" charset="2"/>
              </a:rPr>
              <a:t>There are 14km of twin-ax cables in the NSW.</a:t>
            </a:r>
          </a:p>
        </p:txBody>
      </p:sp>
    </p:spTree>
    <p:extLst>
      <p:ext uri="{BB962C8B-B14F-4D97-AF65-F5344CB8AC3E}">
        <p14:creationId xmlns:p14="http://schemas.microsoft.com/office/powerpoint/2010/main" val="440985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AA19C-469E-4233-A058-9ED4E49CA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BCFA6-608F-4BE7-97C4-E056A567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43137-0F11-4A9D-81E3-B0DD1380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23</a:t>
            </a:fld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D4A36-5882-4378-9FEE-A4B4D128AC78}"/>
              </a:ext>
            </a:extLst>
          </p:cNvPr>
          <p:cNvSpPr txBox="1"/>
          <p:nvPr/>
        </p:nvSpPr>
        <p:spPr>
          <a:xfrm>
            <a:off x="131974" y="772998"/>
            <a:ext cx="26293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After 10 years…</a:t>
            </a:r>
          </a:p>
          <a:p>
            <a:endParaRPr lang="en-CA" sz="2400" dirty="0"/>
          </a:p>
          <a:p>
            <a:r>
              <a:rPr lang="en-CA" sz="2400" dirty="0"/>
              <a:t>A New Small Wheel</a:t>
            </a:r>
            <a:br>
              <a:rPr lang="en-CA" sz="2400" dirty="0"/>
            </a:br>
            <a:r>
              <a:rPr lang="en-CA" sz="2400" dirty="0"/>
              <a:t>being lowered into </a:t>
            </a:r>
          </a:p>
          <a:p>
            <a:r>
              <a:rPr lang="en-CA" sz="2400" dirty="0"/>
              <a:t>the ATLAS cavern</a:t>
            </a:r>
            <a:endParaRPr lang="en-IL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C547C3-7F64-41B3-8CD5-9A9108406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841" y="0"/>
            <a:ext cx="8842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26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4D7DE-972E-479B-9F52-3AA586947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5627"/>
            <a:ext cx="10515600" cy="2192724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Thank you. </a:t>
            </a:r>
            <a:endParaRPr lang="en-IL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6F837-E28E-4CC9-8BAC-7996FA4A3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A3A30-FADC-49AD-85C1-B7DBA06F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99728-AD05-4A5E-8B3B-B3CBA5C5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24</a:t>
            </a:fld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6C17D-BF53-4A6D-B97D-D08798A3EE89}"/>
              </a:ext>
            </a:extLst>
          </p:cNvPr>
          <p:cNvSpPr txBox="1"/>
          <p:nvPr/>
        </p:nvSpPr>
        <p:spPr>
          <a:xfrm>
            <a:off x="10587789" y="5901351"/>
            <a:ext cx="944279" cy="390295"/>
          </a:xfrm>
          <a:prstGeom prst="rect">
            <a:avLst/>
          </a:prstGeom>
          <a:noFill/>
          <a:ln w="19050">
            <a:noFill/>
          </a:ln>
        </p:spPr>
        <p:txBody>
          <a:bodyPr wrap="none" lIns="144000" bIns="3600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CA" sz="2000" dirty="0"/>
              <a:t>extra…</a:t>
            </a:r>
            <a:endParaRPr lang="en-IL" sz="2000" dirty="0"/>
          </a:p>
        </p:txBody>
      </p:sp>
    </p:spTree>
    <p:extLst>
      <p:ext uri="{BB962C8B-B14F-4D97-AF65-F5344CB8AC3E}">
        <p14:creationId xmlns:p14="http://schemas.microsoft.com/office/powerpoint/2010/main" val="621460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A6206-BC8B-40C2-993B-A2FA279EB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Trigger Processor monitoring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EC6B8-A96E-4903-AE55-9CE4A5EBB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9442"/>
            <a:ext cx="6354337" cy="5156908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US" sz="1800" dirty="0"/>
              <a:t>The Pad Trigger and the Trigger Processors are able to send their data </a:t>
            </a:r>
            <a:r>
              <a:rPr lang="en-US" sz="1800" i="1" dirty="0">
                <a:solidFill>
                  <a:schemeClr val="accent5">
                    <a:lumMod val="75000"/>
                  </a:schemeClr>
                </a:solidFill>
              </a:rPr>
              <a:t>for</a:t>
            </a:r>
            <a:r>
              <a:rPr lang="en-CA" sz="1800" i="1" dirty="0">
                <a:solidFill>
                  <a:schemeClr val="accent5">
                    <a:lumMod val="75000"/>
                  </a:schemeClr>
                </a:solidFill>
              </a:rPr>
              <a:t> bunch crossings of interest</a:t>
            </a:r>
            <a:r>
              <a:rPr lang="en-CA" sz="1800" dirty="0"/>
              <a:t>, </a:t>
            </a:r>
            <a:br>
              <a:rPr lang="en-CA" sz="1800" dirty="0"/>
            </a:br>
            <a:r>
              <a:rPr lang="en-CA" sz="1800" dirty="0"/>
              <a:t>e.g. receiving a 3-out-of-4 Pad Trigger coincidence or corner cases and anomalies to a monitoring process.</a:t>
            </a:r>
          </a:p>
          <a:p>
            <a:pPr>
              <a:lnSpc>
                <a:spcPct val="95000"/>
              </a:lnSpc>
              <a:spcBef>
                <a:spcPts val="900"/>
              </a:spcBef>
            </a:pPr>
            <a:r>
              <a:rPr lang="en-CA" sz="1800" dirty="0"/>
              <a:t>The monitoring is independent of any Central Trigger decision</a:t>
            </a:r>
          </a:p>
          <a:p>
            <a:pPr>
              <a:lnSpc>
                <a:spcPct val="95000"/>
              </a:lnSpc>
              <a:spcBef>
                <a:spcPts val="900"/>
              </a:spcBef>
            </a:pPr>
            <a:r>
              <a:rPr lang="en-CA" sz="1800" dirty="0"/>
              <a:t>The data can include all input, output and intermediate </a:t>
            </a:r>
            <a:r>
              <a:rPr lang="en-CA" sz="1800" i="1" dirty="0"/>
              <a:t>Trigger Processor or Pad Trigger </a:t>
            </a:r>
            <a:r>
              <a:rPr lang="en-CA" sz="1800" dirty="0"/>
              <a:t>data to allow </a:t>
            </a:r>
            <a:br>
              <a:rPr lang="en-CA" sz="1800" dirty="0"/>
            </a:br>
            <a:r>
              <a:rPr lang="en-CA" sz="1800" dirty="0"/>
              <a:t>both specific studies and general monitoring.</a:t>
            </a:r>
          </a:p>
          <a:p>
            <a:pPr>
              <a:lnSpc>
                <a:spcPct val="95000"/>
              </a:lnSpc>
              <a:spcBef>
                <a:spcPts val="900"/>
              </a:spcBef>
            </a:pPr>
            <a:r>
              <a:rPr lang="en-US" sz="1800" dirty="0"/>
              <a:t>A dedicated monitoring E-link allows FELIX to route the data to a dedicated </a:t>
            </a:r>
            <a:r>
              <a:rPr lang="en-CA" sz="1800" dirty="0"/>
              <a:t>monitoring process.</a:t>
            </a:r>
          </a:p>
          <a:p>
            <a:pPr>
              <a:lnSpc>
                <a:spcPct val="95000"/>
              </a:lnSpc>
              <a:spcBef>
                <a:spcPts val="900"/>
              </a:spcBef>
            </a:pPr>
            <a:r>
              <a:rPr lang="en-CA" sz="1800" dirty="0"/>
              <a:t>The monitoring process is an instance of a swROD that is not connected to the High-Level Trigger.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C4261-98E1-415F-B501-AFE1621A1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262AC-7DCF-4667-AA53-9A035A9A9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6285A-FDCE-434A-8590-49679539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25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E46DA-E4C2-4126-B2C7-020C23B9C6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527" y="830982"/>
            <a:ext cx="4100919" cy="524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28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0F75D-DDBD-46AA-8C65-31C678502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/>
            <a:r>
              <a:rPr lang="en-US" dirty="0"/>
              <a:t>Direct low jitter </a:t>
            </a:r>
            <a:r>
              <a:rPr lang="en-CA" dirty="0"/>
              <a:t>FPGA transceiver reference clocks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2008B-BD6E-4413-B244-9DCD000BE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9442"/>
            <a:ext cx="9180871" cy="50131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The FPGA 4.8Gb/s transceivers have very strict jitter requirements for their reference clocks.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The 160 MHz clock recovered by the GBTx ASIC has jitter of 4.3 </a:t>
            </a:r>
            <a:r>
              <a:rPr lang="en-US" sz="1800" dirty="0" err="1"/>
              <a:t>ps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which is not good enough for the Pad Trigger and Router receivers.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The candidate jitter cleaner to be placed on these boards on the NSW rim </a:t>
            </a:r>
            <a:r>
              <a:rPr lang="en-CA" sz="1800" dirty="0"/>
              <a:t>was tested and found to suffer from fatal single event upsets in our radiation environment.</a:t>
            </a:r>
            <a:br>
              <a:rPr lang="en-CA" sz="1800" dirty="0"/>
            </a:br>
            <a:r>
              <a:rPr lang="en-CA" sz="1800" dirty="0">
                <a:sym typeface="Wingdings" panose="05000000000000000000" pitchFamily="2" charset="2"/>
              </a:rPr>
              <a:t></a:t>
            </a:r>
            <a:r>
              <a:rPr lang="en-CA" sz="1800" dirty="0"/>
              <a:t> an additional clock distribution scheme delivers a low jitter clock directly from</a:t>
            </a:r>
            <a:br>
              <a:rPr lang="en-CA" sz="1800" dirty="0"/>
            </a:br>
            <a:r>
              <a:rPr lang="en-CA" sz="1800" dirty="0"/>
              <a:t>the radiation-protected room via fibres direct to the rim of each sector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A clock distributor board per endcap generates a jitter-cleaned 160 MHz reference clock from</a:t>
            </a:r>
            <a:br>
              <a:rPr lang="en-CA" sz="1800" dirty="0"/>
            </a:br>
            <a:r>
              <a:rPr lang="en-CA" sz="1800" dirty="0"/>
              <a:t>the LHC timing, trigger and control (TTC) stream and recovers a 160 MHz clock based on the </a:t>
            </a:r>
            <a:br>
              <a:rPr lang="en-CA" sz="1800" dirty="0"/>
            </a:br>
            <a:r>
              <a:rPr lang="en-CA" sz="1800" dirty="0"/>
              <a:t>LHC bunch crossing clock.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The phase noise jitter of this direct clock was measured to</a:t>
            </a:r>
            <a:br>
              <a:rPr lang="en-CA" sz="1800" dirty="0"/>
            </a:br>
            <a:r>
              <a:rPr lang="en-CA" sz="1800" dirty="0"/>
              <a:t>be from 0.7 </a:t>
            </a:r>
            <a:r>
              <a:rPr lang="en-CA" sz="1800" dirty="0" err="1"/>
              <a:t>ps</a:t>
            </a:r>
            <a:r>
              <a:rPr lang="en-CA" sz="1800" dirty="0"/>
              <a:t> to 1 </a:t>
            </a:r>
            <a:r>
              <a:rPr lang="en-CA" sz="1800" dirty="0" err="1"/>
              <a:t>ps</a:t>
            </a:r>
            <a:r>
              <a:rPr lang="en-CA" sz="1800" dirty="0"/>
              <a:t>, well within the FPGA requirement.</a:t>
            </a:r>
            <a:br>
              <a:rPr lang="en-CA" sz="1800" dirty="0"/>
            </a:br>
            <a:br>
              <a:rPr lang="en-CA" sz="1800" dirty="0"/>
            </a:br>
            <a:r>
              <a:rPr lang="en-CA" sz="1800" dirty="0"/>
              <a:t>				IBERT diagram here</a:t>
            </a:r>
            <a:endParaRPr lang="en-IL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65D27-FFDB-4D68-A87A-9CB25253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ACAF2-0BE1-4C28-8BA4-B994F982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5387F-EBA3-489B-AC98-F476F11C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26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DE1D9E-68E1-42C3-8638-9139BCC16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261" y="4330700"/>
            <a:ext cx="5176299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95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097B7-7BA6-4138-AD75-F90E46C3F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NSW electronics’ 23 collaborating institutes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B2235-3549-4795-A9C7-ED2CEA26C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9442"/>
            <a:ext cx="5359866" cy="5156908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</a:pPr>
            <a:r>
              <a:rPr lang="en-US" sz="1750" dirty="0"/>
              <a:t>University of Arizona, Tucson AZ, </a:t>
            </a:r>
            <a:r>
              <a:rPr lang="en-US" sz="1750" b="1" dirty="0"/>
              <a:t>USA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Brookhaven National Laboratory, Upton NY, </a:t>
            </a:r>
            <a:r>
              <a:rPr lang="en-US" sz="1750" b="1" dirty="0"/>
              <a:t>USA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California Irvine, Irvine CA, </a:t>
            </a:r>
            <a:r>
              <a:rPr lang="en-US" sz="1750" b="1" dirty="0"/>
              <a:t>USA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CERN, Geneva, </a:t>
            </a:r>
            <a:r>
              <a:rPr lang="en-US" sz="1750" b="1" dirty="0"/>
              <a:t>Switzerland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Chinese University of Hong Kong, Shatin, N.T., Hong Kong, </a:t>
            </a:r>
            <a:r>
              <a:rPr lang="en-US" sz="1750" b="1" dirty="0"/>
              <a:t>China</a:t>
            </a:r>
          </a:p>
          <a:p>
            <a:pPr>
              <a:spcBef>
                <a:spcPts val="900"/>
              </a:spcBef>
            </a:pPr>
            <a:r>
              <a:rPr lang="en-US" sz="1750" dirty="0" err="1"/>
              <a:t>Departamento</a:t>
            </a:r>
            <a:r>
              <a:rPr lang="en-US" sz="1750" dirty="0"/>
              <a:t> de </a:t>
            </a:r>
            <a:r>
              <a:rPr lang="en-US" sz="1750" dirty="0" err="1"/>
              <a:t>Física</a:t>
            </a:r>
            <a:r>
              <a:rPr lang="en-US" sz="1750" dirty="0"/>
              <a:t>, Universidad </a:t>
            </a:r>
            <a:r>
              <a:rPr lang="en-US" sz="1750" dirty="0" err="1"/>
              <a:t>Técnica</a:t>
            </a:r>
            <a:r>
              <a:rPr lang="en-US" sz="1750" dirty="0"/>
              <a:t> Federico Santa María, Valparaíso, </a:t>
            </a:r>
            <a:r>
              <a:rPr lang="en-US" sz="1750" b="1" dirty="0"/>
              <a:t>Chile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Harvard University, Cambridge MA, </a:t>
            </a:r>
            <a:r>
              <a:rPr lang="en-US" sz="1750" b="1" dirty="0"/>
              <a:t>USA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Hong Kong, Hong Kong, </a:t>
            </a:r>
            <a:r>
              <a:rPr lang="en-US" sz="1750" b="1" dirty="0"/>
              <a:t>China</a:t>
            </a:r>
          </a:p>
          <a:p>
            <a:pPr>
              <a:spcBef>
                <a:spcPts val="900"/>
              </a:spcBef>
            </a:pPr>
            <a:r>
              <a:rPr lang="en-US" sz="1750" dirty="0" err="1"/>
              <a:t>Horia</a:t>
            </a:r>
            <a:r>
              <a:rPr lang="en-US" sz="1750" dirty="0"/>
              <a:t> </a:t>
            </a:r>
            <a:r>
              <a:rPr lang="en-US" sz="1750" dirty="0" err="1"/>
              <a:t>Hulubei</a:t>
            </a:r>
            <a:r>
              <a:rPr lang="en-US" sz="1750" dirty="0"/>
              <a:t> National Institute of Physics and Nuclear Engineering, Bucharest, Romania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INFN </a:t>
            </a:r>
            <a:r>
              <a:rPr lang="en-US" sz="1750" dirty="0" err="1"/>
              <a:t>Sezione</a:t>
            </a:r>
            <a:r>
              <a:rPr lang="en-US" sz="1750" dirty="0"/>
              <a:t> di Roma, Sapienza </a:t>
            </a:r>
            <a:r>
              <a:rPr lang="en-US" sz="1750" dirty="0" err="1"/>
              <a:t>Universita</a:t>
            </a:r>
            <a:r>
              <a:rPr lang="en-US" sz="1750" dirty="0"/>
              <a:t> di Roma, Roma, </a:t>
            </a:r>
            <a:r>
              <a:rPr lang="en-US" sz="1750" b="1" dirty="0"/>
              <a:t>Italy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Institute of Physics, Academia </a:t>
            </a:r>
            <a:r>
              <a:rPr lang="en-US" sz="1750" dirty="0" err="1"/>
              <a:t>Sinica</a:t>
            </a:r>
            <a:r>
              <a:rPr lang="en-US" sz="1750" dirty="0"/>
              <a:t>, Taipei, </a:t>
            </a:r>
            <a:r>
              <a:rPr lang="en-US" sz="1750" b="1" dirty="0"/>
              <a:t>Taiwan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Massachusetts, Amherst MA, </a:t>
            </a:r>
            <a:r>
              <a:rPr lang="en-US" sz="1750" b="1" dirty="0"/>
              <a:t>USA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21401-B5E4-4EC4-A940-34AAE9B6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BA733-F69A-4C9F-9FAA-F27D4447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9CDF9-F529-4F70-A06A-60D2C902E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3</a:t>
            </a:fld>
            <a:endParaRPr lang="en-CA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8059E6-AF68-48E0-9418-D974083398E4}"/>
              </a:ext>
            </a:extLst>
          </p:cNvPr>
          <p:cNvSpPr txBox="1">
            <a:spLocks/>
          </p:cNvSpPr>
          <p:nvPr/>
        </p:nvSpPr>
        <p:spPr>
          <a:xfrm>
            <a:off x="6309221" y="1198329"/>
            <a:ext cx="5359866" cy="50131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US" sz="1750" dirty="0"/>
              <a:t>University of Michigan, Ann Arbor MI, </a:t>
            </a:r>
            <a:r>
              <a:rPr lang="en-US" sz="1750" b="1" dirty="0"/>
              <a:t>USA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National Centre for Scientific Research “</a:t>
            </a:r>
            <a:r>
              <a:rPr lang="en-US" sz="1750" dirty="0" err="1"/>
              <a:t>Demokritos</a:t>
            </a:r>
            <a:r>
              <a:rPr lang="en-US" sz="1750" dirty="0"/>
              <a:t>”, </a:t>
            </a:r>
            <a:r>
              <a:rPr lang="en-US" sz="1750" dirty="0" err="1"/>
              <a:t>Agia</a:t>
            </a:r>
            <a:r>
              <a:rPr lang="en-US" sz="1750" dirty="0"/>
              <a:t> </a:t>
            </a:r>
            <a:r>
              <a:rPr lang="en-US" sz="1750" dirty="0" err="1"/>
              <a:t>Paraskevi</a:t>
            </a:r>
            <a:r>
              <a:rPr lang="en-US" sz="1750" dirty="0"/>
              <a:t>, </a:t>
            </a:r>
            <a:r>
              <a:rPr lang="en-US" sz="1750" b="1" dirty="0"/>
              <a:t>Greece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National Technical University of Athens, </a:t>
            </a:r>
            <a:r>
              <a:rPr lang="en-US" sz="1750" dirty="0" err="1"/>
              <a:t>Zografou</a:t>
            </a:r>
            <a:r>
              <a:rPr lang="en-US" sz="1750" dirty="0"/>
              <a:t>, </a:t>
            </a:r>
            <a:r>
              <a:rPr lang="en-US" sz="1750" b="1" dirty="0"/>
              <a:t>Greece</a:t>
            </a:r>
          </a:p>
          <a:p>
            <a:pPr>
              <a:spcBef>
                <a:spcPts val="900"/>
              </a:spcBef>
            </a:pPr>
            <a:r>
              <a:rPr lang="en-US" sz="1750" dirty="0" err="1"/>
              <a:t>Nikhef</a:t>
            </a:r>
            <a:r>
              <a:rPr lang="en-US" sz="1750" dirty="0"/>
              <a:t> National Institute for Subatomic Physics and University of Amsterdam, Amsterdam, </a:t>
            </a:r>
            <a:r>
              <a:rPr lang="en-US" sz="1750" b="1" dirty="0"/>
              <a:t>Netherlands</a:t>
            </a:r>
          </a:p>
          <a:p>
            <a:pPr>
              <a:spcBef>
                <a:spcPts val="900"/>
              </a:spcBef>
            </a:pPr>
            <a:r>
              <a:rPr lang="en-US" sz="1750" dirty="0" err="1"/>
              <a:t>Physikalisches</a:t>
            </a:r>
            <a:r>
              <a:rPr lang="en-US" sz="1750" dirty="0"/>
              <a:t> </a:t>
            </a:r>
            <a:r>
              <a:rPr lang="en-US" sz="1750" dirty="0" err="1"/>
              <a:t>Institut</a:t>
            </a:r>
            <a:r>
              <a:rPr lang="en-US" sz="1750" dirty="0"/>
              <a:t>, Albert-</a:t>
            </a:r>
            <a:r>
              <a:rPr lang="en-US" sz="1750" dirty="0" err="1"/>
              <a:t>Ludwigs</a:t>
            </a:r>
            <a:r>
              <a:rPr lang="en-US" sz="1750" dirty="0"/>
              <a:t>-Universität Freiburg, Freiburg, </a:t>
            </a:r>
            <a:r>
              <a:rPr lang="en-US" sz="1750" b="1" dirty="0"/>
              <a:t>Germany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Science and Technology of China, Hefei, </a:t>
            </a:r>
            <a:r>
              <a:rPr lang="en-US" sz="1750" b="1" dirty="0"/>
              <a:t>China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Technion, Israel Institute of Technology, Haifa, </a:t>
            </a:r>
            <a:r>
              <a:rPr lang="en-US" sz="1750" b="1" dirty="0"/>
              <a:t>Israel</a:t>
            </a:r>
          </a:p>
          <a:p>
            <a:pPr>
              <a:spcBef>
                <a:spcPts val="900"/>
              </a:spcBef>
            </a:pPr>
            <a:r>
              <a:rPr lang="en-US" sz="1750" dirty="0" err="1"/>
              <a:t>Transilvania</a:t>
            </a:r>
            <a:r>
              <a:rPr lang="en-US" sz="1750" dirty="0"/>
              <a:t> University of Brasov, Brasov, </a:t>
            </a:r>
            <a:r>
              <a:rPr lang="en-US" sz="1750" b="1" dirty="0"/>
              <a:t>Romania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Victoria, Victoria, </a:t>
            </a:r>
            <a:r>
              <a:rPr lang="en-US" sz="1750" b="1" dirty="0"/>
              <a:t>Canada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Weizmann Institute of Science, Rehovot, </a:t>
            </a:r>
            <a:r>
              <a:rPr lang="en-US" sz="1750" b="1" dirty="0"/>
              <a:t>Israel</a:t>
            </a:r>
          </a:p>
          <a:p>
            <a:pPr>
              <a:spcBef>
                <a:spcPts val="900"/>
              </a:spcBef>
            </a:pPr>
            <a:r>
              <a:rPr lang="en-US" sz="1750" dirty="0"/>
              <a:t>University of West Attica, </a:t>
            </a:r>
            <a:r>
              <a:rPr lang="en-US" sz="1750" dirty="0" err="1"/>
              <a:t>Egaleo</a:t>
            </a:r>
            <a:r>
              <a:rPr lang="en-US" sz="1750" dirty="0"/>
              <a:t>, Athens, </a:t>
            </a:r>
            <a:r>
              <a:rPr lang="en-US" sz="1750" b="1" dirty="0"/>
              <a:t>Greece</a:t>
            </a:r>
          </a:p>
        </p:txBody>
      </p:sp>
    </p:spTree>
    <p:extLst>
      <p:ext uri="{BB962C8B-B14F-4D97-AF65-F5344CB8AC3E}">
        <p14:creationId xmlns:p14="http://schemas.microsoft.com/office/powerpoint/2010/main" val="3670193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58EF6-4B79-4DF7-8A10-3F5DCBD57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9344"/>
            <a:ext cx="10515600" cy="1904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/>
              <a:t>If you don’t understand something, feel free to interrupt and ask.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CA" sz="2800" dirty="0"/>
              <a:t>If you don’t understand, probably others also don’t.</a:t>
            </a:r>
            <a:endParaRPr lang="en-IL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461AF-7D8C-4D7A-9C49-D816B189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12C60-3241-45FD-8BB6-40A737F88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BA581-F185-4C3A-BF34-CBD60481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9902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E8D16-B085-46DD-B599-6C8C6CC89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639"/>
            <a:ext cx="6221128" cy="668961"/>
          </a:xfrm>
        </p:spPr>
        <p:txBody>
          <a:bodyPr>
            <a:normAutofit/>
          </a:bodyPr>
          <a:lstStyle/>
          <a:p>
            <a:r>
              <a:rPr lang="en-CA" dirty="0"/>
              <a:t>The New Small Wheel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C64CC-7F2D-4D4D-B6D8-DECB21CDA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30601"/>
            <a:ext cx="6382817" cy="54257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sz="1800" dirty="0"/>
              <a:t>The New Small Wheel is an upgrade of the innermost endcap station of the ATLAS Muon Spectrometer. 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Purpose: Reduce the large background of fake triggers from track segments that do not point back to the interaction point (B, C).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It was installed in 2021 and is currently being commissioned</a:t>
            </a:r>
            <a:br>
              <a:rPr lang="en-CA" sz="1800" dirty="0"/>
            </a:br>
            <a:r>
              <a:rPr lang="en-CA" sz="1800" dirty="0"/>
              <a:t>in LHC Run 3.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The NSW employs two gas detector technologies in 16 layers: </a:t>
            </a:r>
            <a:br>
              <a:rPr lang="en-CA" sz="1800" dirty="0"/>
            </a:br>
            <a:r>
              <a:rPr lang="en-CA" sz="1800" dirty="0"/>
              <a:t>sTGC (small strip Thin Gap Chambers) and Micromegas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Both technologies are used for triggering and for track reconstruction.</a:t>
            </a:r>
            <a:endParaRPr lang="en-IL" sz="1800" dirty="0"/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CA" sz="1800" dirty="0"/>
              <a:t>The sTGC provides better bunch crossing assignment with high radial resolution and rough </a:t>
            </a:r>
            <a:r>
              <a:rPr lang="en-CA" sz="1800" i="1" dirty="0">
                <a:sym typeface="Symbol" panose="05050102010706020507" pitchFamily="18" charset="2"/>
              </a:rPr>
              <a:t></a:t>
            </a:r>
            <a:r>
              <a:rPr lang="en-CA" sz="1800" dirty="0">
                <a:sym typeface="Symbol" panose="05050102010706020507" pitchFamily="18" charset="2"/>
              </a:rPr>
              <a:t> </a:t>
            </a:r>
            <a:r>
              <a:rPr lang="en-CA" sz="1800" dirty="0"/>
              <a:t>resolution from pads;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CA" sz="1800" dirty="0"/>
              <a:t>the Micromegas provides even better offline radial resolution and a good </a:t>
            </a:r>
            <a:r>
              <a:rPr lang="en-CA" sz="1800" i="1" dirty="0">
                <a:sym typeface="Symbol" panose="05050102010706020507" pitchFamily="18" charset="2"/>
              </a:rPr>
              <a:t></a:t>
            </a:r>
            <a:r>
              <a:rPr lang="en-CA" sz="1800" dirty="0">
                <a:sym typeface="Symbol" panose="05050102010706020507" pitchFamily="18" charset="2"/>
              </a:rPr>
              <a:t> </a:t>
            </a:r>
            <a:r>
              <a:rPr lang="en-CA" sz="1800" dirty="0"/>
              <a:t>coordinate due to its stereo strips.</a:t>
            </a:r>
            <a:br>
              <a:rPr lang="en-CA" sz="1800" dirty="0"/>
            </a:br>
            <a:r>
              <a:rPr lang="en-CA" sz="1800" dirty="0"/>
              <a:t>But: poorer bunch crossing and radial resolution for triggering.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Micromegas: ≈2.1 million strips</a:t>
            </a:r>
            <a:br>
              <a:rPr lang="en-CA" sz="1800" dirty="0"/>
            </a:br>
            <a:r>
              <a:rPr lang="en-CA" sz="1800" dirty="0"/>
              <a:t>sTGC: ≈282,000 strips, ≈47,000 pads and ≈24,000 wires</a:t>
            </a:r>
          </a:p>
          <a:p>
            <a:pPr lvl="1">
              <a:lnSpc>
                <a:spcPct val="100000"/>
              </a:lnSpc>
            </a:pPr>
            <a:r>
              <a:rPr lang="en-CA" sz="1800" dirty="0"/>
              <a:t>more than doubles the number of muon channels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It is not so “small”: 10-meter diameter, c.f. Big Wheels: 25 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A309C-81BB-458B-A4B3-7B65CBDD8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7872E-54F4-4F4F-9A4D-78F92AFD3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A4499-9764-4324-921B-BCA48AFF9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5</a:t>
            </a:fld>
            <a:endParaRPr lang="en-CA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0386E8-8499-476D-AFA5-3A8DEA87E5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28" y="261639"/>
            <a:ext cx="5029200" cy="337147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7C0CCC11-5CBD-47D7-B6CC-BFB3E27060C3}"/>
              </a:ext>
            </a:extLst>
          </p:cNvPr>
          <p:cNvGrpSpPr/>
          <p:nvPr/>
        </p:nvGrpSpPr>
        <p:grpSpPr>
          <a:xfrm>
            <a:off x="7738083" y="3034572"/>
            <a:ext cx="2855495" cy="3440588"/>
            <a:chOff x="7738083" y="3034572"/>
            <a:chExt cx="2855495" cy="344058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0D13974-4807-48B9-B171-0B567AE51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8083" y="4138846"/>
              <a:ext cx="2855495" cy="2336314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45F80A2-6F5B-4C1F-AE89-A9428D9863BC}"/>
                </a:ext>
              </a:extLst>
            </p:cNvPr>
            <p:cNvCxnSpPr>
              <a:cxnSpLocks/>
            </p:cNvCxnSpPr>
            <p:nvPr/>
          </p:nvCxnSpPr>
          <p:spPr>
            <a:xfrm>
              <a:off x="9300006" y="3238147"/>
              <a:ext cx="709533" cy="922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024EFA0-D79A-4104-8853-A3400FBACE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4600" y="3238147"/>
              <a:ext cx="835130" cy="922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74D452E-FEEB-4F2F-831E-9BB4301088F0}"/>
                </a:ext>
              </a:extLst>
            </p:cNvPr>
            <p:cNvSpPr/>
            <p:nvPr/>
          </p:nvSpPr>
          <p:spPr>
            <a:xfrm>
              <a:off x="9063690" y="3034572"/>
              <a:ext cx="250276" cy="203575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</p:spTree>
    <p:extLst>
      <p:ext uri="{BB962C8B-B14F-4D97-AF65-F5344CB8AC3E}">
        <p14:creationId xmlns:p14="http://schemas.microsoft.com/office/powerpoint/2010/main" val="376756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E42F1-F9B8-40E1-A4F4-7961DE5F7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Demanding requirements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CAC56-3C03-48D1-B3AD-09FE804FA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9442"/>
            <a:ext cx="10515600" cy="52394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Sophisticated front-end readout required for 2.45 M analog channels with differing characteristics.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Tightly limited latency for the Phase 1 trigger path of ≈ 1.1</a:t>
            </a:r>
            <a:r>
              <a:rPr lang="en-CA" sz="1700" dirty="0">
                <a:latin typeface="Symbol" panose="05050102010706020507" pitchFamily="18" charset="2"/>
              </a:rPr>
              <a:t>m</a:t>
            </a:r>
            <a:r>
              <a:rPr lang="en-CA" sz="1800" dirty="0"/>
              <a:t>s.</a:t>
            </a:r>
            <a:br>
              <a:rPr lang="en-CA" sz="1800" dirty="0"/>
            </a:br>
            <a:r>
              <a:rPr lang="en-CA" sz="1800" dirty="0"/>
              <a:t>     Includes 470 ns of time-of-flight, fibre and cable delays.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Need to support two detector technologies with as many shared elements as possible.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Radiation at the inner radius (10-year total dose of 350kRad with safety factors) </a:t>
            </a:r>
            <a:br>
              <a:rPr lang="en-CA" sz="1800" dirty="0"/>
            </a:br>
            <a:r>
              <a:rPr lang="en-CA" sz="1800" dirty="0"/>
              <a:t>Requires radiation and Single Event Upset tolerant ASICs and testing of any commodity electronics used. </a:t>
            </a:r>
            <a:br>
              <a:rPr lang="en-CA" sz="1800" dirty="0"/>
            </a:br>
            <a:r>
              <a:rPr lang="en-CA" sz="1800" dirty="0"/>
              <a:t>            FPGAs, even with SEU mitigation, can be used only 5m away from the beam, on the rim of the wheel.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Magnetic fields up to 5 </a:t>
            </a:r>
            <a:r>
              <a:rPr lang="en-CA" sz="1800" dirty="0" err="1">
                <a:solidFill>
                  <a:schemeClr val="bg2">
                    <a:lumMod val="50000"/>
                  </a:schemeClr>
                </a:solidFill>
              </a:rPr>
              <a:t>kGauss</a:t>
            </a: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 strongly limit the use of non-air-core inductors in filters and </a:t>
            </a:r>
            <a:r>
              <a:rPr lang="en-CA" sz="1800" dirty="0" err="1">
                <a:solidFill>
                  <a:schemeClr val="bg2">
                    <a:lumMod val="50000"/>
                  </a:schemeClr>
                </a:solidFill>
              </a:rPr>
              <a:t>DCDC</a:t>
            </a: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 converters.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Limited space implies dense circuit boards, active cooling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Limited access after installation requires redundancy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/>
              <a:t>Since the on-detector electronics is not able to be replaced for Phase 2, </a:t>
            </a:r>
            <a:br>
              <a:rPr lang="en-CA" sz="1800" dirty="0"/>
            </a:br>
            <a:r>
              <a:rPr lang="en-CA" sz="1800" dirty="0"/>
              <a:t>the Phase 2 requirements, e.g. 1 MHz readout with higher occupancy, must be met with Phase 1 technology.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The ATLAS decision between a low latency single level and a long latency two-level trigger could not be made before freezing the NSW ASIC requirements,</a:t>
            </a:r>
            <a:br>
              <a:rPr lang="en-CA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         thus requiring the readout ASIC to support both.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CA" sz="1800" dirty="0">
                <a:solidFill>
                  <a:schemeClr val="bg2">
                    <a:lumMod val="50000"/>
                  </a:schemeClr>
                </a:solidFill>
              </a:rPr>
              <a:t>Need for state-of-the-art gigabit serial transceivers and interconnecting cables</a:t>
            </a:r>
            <a:endParaRPr lang="en-IL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29244-C913-479A-B139-12E9EB9BB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1A765-EDFF-46AD-AF34-4F9E3C60C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C36E9-9296-4BD4-99D5-1E065B98C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66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6861-1409-4BAF-8E9B-A20505C8A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236" y="365125"/>
            <a:ext cx="7446365" cy="690591"/>
          </a:xfrm>
        </p:spPr>
        <p:txBody>
          <a:bodyPr>
            <a:normAutofit/>
          </a:bodyPr>
          <a:lstStyle/>
          <a:p>
            <a:r>
              <a:rPr lang="en-CA" sz="3400" dirty="0"/>
              <a:t>What signals must the electronics process</a:t>
            </a:r>
            <a:endParaRPr lang="en-IL" sz="3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43AE96-E70E-4126-9735-4BDC95AC7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574" y="4660491"/>
            <a:ext cx="4245479" cy="19153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2BAA1-313A-4C42-82D8-3B1CAB6E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377AC-E06A-4793-A5FC-45F42EBBD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Electronics of the ATLAS New Small Wheel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AE4FB-7AE4-43EA-BC0C-1030797C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7</a:t>
            </a:fld>
            <a:endParaRPr lang="en-CA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A17393-2816-4F7C-8521-386F6DF1D265}"/>
              </a:ext>
            </a:extLst>
          </p:cNvPr>
          <p:cNvGrpSpPr/>
          <p:nvPr/>
        </p:nvGrpSpPr>
        <p:grpSpPr>
          <a:xfrm>
            <a:off x="8320262" y="3576573"/>
            <a:ext cx="3731342" cy="2408170"/>
            <a:chOff x="8389519" y="3870255"/>
            <a:chExt cx="3731342" cy="209747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7F61A3-E94F-4561-981B-8115DCA75328}"/>
                </a:ext>
              </a:extLst>
            </p:cNvPr>
            <p:cNvSpPr txBox="1"/>
            <p:nvPr/>
          </p:nvSpPr>
          <p:spPr>
            <a:xfrm>
              <a:off x="8389519" y="3870255"/>
              <a:ext cx="3731342" cy="993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CA" dirty="0"/>
                <a:t>MM: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CA" b="1" dirty="0">
                  <a:solidFill>
                    <a:srgbClr val="4472C4">
                      <a:lumMod val="75000"/>
                    </a:srgbClr>
                  </a:solidFill>
                  <a:latin typeface="Calibri Light" panose="020F0302020204030204"/>
                </a:rPr>
                <a:t>µTPC mode: </a:t>
              </a:r>
              <a:r>
                <a:rPr lang="en-CA" dirty="0"/>
                <a:t>intercept of line fit to time of arrival and the strip #’s, (t</a:t>
              </a:r>
              <a:r>
                <a:rPr lang="en-CA" sz="2400" baseline="-25000" dirty="0"/>
                <a:t>i</a:t>
              </a:r>
              <a:r>
                <a:rPr lang="en-CA" dirty="0"/>
                <a:t>, x</a:t>
              </a:r>
              <a:r>
                <a:rPr lang="en-CA" sz="2400" baseline="-25000" dirty="0"/>
                <a:t>i</a:t>
              </a:r>
              <a:r>
                <a:rPr lang="en-CA" dirty="0"/>
                <a:t>)</a:t>
              </a:r>
              <a:endParaRPr lang="en-IL" dirty="0"/>
            </a:p>
            <a:p>
              <a:pPr>
                <a:lnSpc>
                  <a:spcPct val="90000"/>
                </a:lnSpc>
              </a:pPr>
              <a:r>
                <a:rPr lang="en-CA" dirty="0"/>
                <a:t>      </a:t>
              </a:r>
              <a:r>
                <a:rPr lang="en-CA" b="1" dirty="0">
                  <a:solidFill>
                    <a:srgbClr val="4472C4">
                      <a:lumMod val="75000"/>
                    </a:srgbClr>
                  </a:solidFill>
                  <a:latin typeface="Calibri Light" panose="020F0302020204030204"/>
                </a:rPr>
                <a:t>Trigger:</a:t>
              </a:r>
              <a:r>
                <a:rPr lang="en-CA" b="1" dirty="0"/>
                <a:t> </a:t>
              </a:r>
              <a:r>
                <a:rPr lang="en-CA" dirty="0" err="1"/>
                <a:t>chan</a:t>
              </a:r>
              <a:r>
                <a:rPr lang="en-CA" dirty="0"/>
                <a:t> of 1</a:t>
              </a:r>
              <a:r>
                <a:rPr lang="en-CA" baseline="30000" dirty="0"/>
                <a:t>st</a:t>
              </a:r>
              <a:r>
                <a:rPr lang="en-CA" dirty="0"/>
                <a:t> charge to arrive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0CB15DE-5B7D-4AA0-A873-04A7031A1A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31034" y="4799353"/>
              <a:ext cx="151348" cy="116837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7C1A69-756C-4FC8-B381-2B984D3FA037}"/>
              </a:ext>
            </a:extLst>
          </p:cNvPr>
          <p:cNvGrpSpPr/>
          <p:nvPr/>
        </p:nvGrpSpPr>
        <p:grpSpPr>
          <a:xfrm>
            <a:off x="8113762" y="608229"/>
            <a:ext cx="3731342" cy="2768564"/>
            <a:chOff x="8524988" y="1065432"/>
            <a:chExt cx="3377988" cy="2768564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8B6573C0-2401-41B3-8D8D-C55A85CA1B9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69418237"/>
                </p:ext>
              </p:extLst>
            </p:nvPr>
          </p:nvGraphicFramePr>
          <p:xfrm>
            <a:off x="8610601" y="1596057"/>
            <a:ext cx="2743200" cy="22379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B90ADD-6ECC-446A-95A4-F306B76C7E41}"/>
                </a:ext>
              </a:extLst>
            </p:cNvPr>
            <p:cNvSpPr txBox="1"/>
            <p:nvPr/>
          </p:nvSpPr>
          <p:spPr>
            <a:xfrm>
              <a:off x="8524988" y="1065432"/>
              <a:ext cx="3377988" cy="59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CA" dirty="0"/>
                <a:t>sTGC, MM: coordinate is the centroid </a:t>
              </a:r>
            </a:p>
            <a:p>
              <a:pPr algn="ctr">
                <a:lnSpc>
                  <a:spcPct val="90000"/>
                </a:lnSpc>
              </a:pPr>
              <a:r>
                <a:rPr lang="en-CA" dirty="0"/>
                <a:t>of the charge distribution</a:t>
              </a:r>
              <a:endParaRPr lang="en-IL" dirty="0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4C6CF9-458D-4B64-BAF2-254CE58BC965}"/>
              </a:ext>
            </a:extLst>
          </p:cNvPr>
          <p:cNvCxnSpPr>
            <a:cxnSpLocks/>
          </p:cNvCxnSpPr>
          <p:nvPr/>
        </p:nvCxnSpPr>
        <p:spPr>
          <a:xfrm flipH="1">
            <a:off x="9966121" y="1250421"/>
            <a:ext cx="847654" cy="964273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67B3198-174B-43FF-A735-466E90AABF99}"/>
              </a:ext>
            </a:extLst>
          </p:cNvPr>
          <p:cNvSpPr txBox="1"/>
          <p:nvPr/>
        </p:nvSpPr>
        <p:spPr>
          <a:xfrm>
            <a:off x="522236" y="1116330"/>
            <a:ext cx="7446365" cy="52928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sTGC strips: charge centroids</a:t>
            </a:r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CA" dirty="0"/>
              <a:t>Strip width: 3.2mm; avg 1 </a:t>
            </a:r>
            <a:r>
              <a:rPr lang="en-CA" dirty="0" err="1"/>
              <a:t>pC</a:t>
            </a:r>
            <a:r>
              <a:rPr lang="en-CA" dirty="0"/>
              <a:t> charge per strip, 50ns peaking time, </a:t>
            </a:r>
            <a:br>
              <a:rPr lang="en-CA" dirty="0"/>
            </a:b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Readout:</a:t>
            </a:r>
            <a:r>
              <a:rPr lang="en-CA" dirty="0"/>
              <a:t> per channel 10-bit ADC, </a:t>
            </a:r>
            <a:br>
              <a:rPr lang="en-CA" dirty="0"/>
            </a:b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Trigger:</a:t>
            </a:r>
            <a:r>
              <a:rPr lang="en-CA" dirty="0"/>
              <a:t> per channel 6-bit ADC</a:t>
            </a:r>
          </a:p>
          <a:p>
            <a:pPr>
              <a:spcBef>
                <a:spcPts val="1000"/>
              </a:spcBef>
            </a:pPr>
            <a:r>
              <a:rPr lang="en-CA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sTGC pads: charge and time</a:t>
            </a:r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CA" dirty="0"/>
              <a:t>3 pC charge per pad (tails to 50 pC!), 25 or 50ns peaking time </a:t>
            </a:r>
            <a:br>
              <a:rPr lang="en-CA" dirty="0"/>
            </a:b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Readout:</a:t>
            </a:r>
            <a:r>
              <a:rPr lang="en-CA" dirty="0"/>
              <a:t> per channel 10-bit ADC and 8-bit TDC for timing calibration</a:t>
            </a:r>
            <a:br>
              <a:rPr lang="en-CA" dirty="0"/>
            </a:b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Trigger: </a:t>
            </a:r>
            <a:r>
              <a:rPr lang="en-CA" dirty="0"/>
              <a:t>per channel pulse-at-peak</a:t>
            </a:r>
          </a:p>
          <a:p>
            <a:pPr>
              <a:spcBef>
                <a:spcPts val="1000"/>
              </a:spcBef>
            </a:pPr>
            <a:r>
              <a:rPr lang="en-CA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MM strips</a:t>
            </a:r>
            <a:endParaRPr lang="en-CA" dirty="0"/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CA" dirty="0"/>
              <a:t>Strip width: 0.4mm; max 0.25 </a:t>
            </a:r>
            <a:r>
              <a:rPr lang="en-CA" dirty="0" err="1"/>
              <a:t>pC</a:t>
            </a:r>
            <a:r>
              <a:rPr lang="en-CA" dirty="0"/>
              <a:t> charge/strip, 100ns peaking time, </a:t>
            </a:r>
            <a:br>
              <a:rPr lang="en-CA" dirty="0"/>
            </a:br>
            <a:r>
              <a:rPr lang="en-CA" dirty="0"/>
              <a:t>10-bit ADC and 8-bit TDC </a:t>
            </a:r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Readout: </a:t>
            </a:r>
            <a:r>
              <a:rPr lang="en-CA" dirty="0"/>
              <a:t>both charge centroid mode and µTPC mode</a:t>
            </a:r>
            <a:br>
              <a:rPr lang="en-CA" dirty="0">
                <a:highlight>
                  <a:srgbClr val="FFFF00"/>
                </a:highlight>
              </a:rPr>
            </a:br>
            <a:r>
              <a:rPr lang="en-CA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Trigger: </a:t>
            </a:r>
            <a:r>
              <a:rPr lang="en-CA" dirty="0"/>
              <a:t>The hit </a:t>
            </a:r>
            <a:r>
              <a:rPr lang="en-CA" dirty="0" err="1"/>
              <a:t>coord</a:t>
            </a:r>
            <a:r>
              <a:rPr lang="en-CA" dirty="0"/>
              <a:t> is the channel number of 1st strip hit in a </a:t>
            </a:r>
            <a:br>
              <a:rPr lang="en-CA" dirty="0"/>
            </a:br>
            <a:r>
              <a:rPr lang="en-CA" dirty="0"/>
              <a:t>bunch crossing.</a:t>
            </a:r>
            <a:br>
              <a:rPr lang="en-CA" dirty="0"/>
            </a:br>
            <a:r>
              <a:rPr lang="en-CA" dirty="0"/>
              <a:t>This channel is usually the closest to the intercept with the strip plane.</a:t>
            </a:r>
          </a:p>
          <a:p>
            <a:pPr marL="1080000" lvl="2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>
                    <a:lumMod val="50000"/>
                  </a:schemeClr>
                </a:solidFill>
              </a:rPr>
              <a:t>Requires a window of a few BCs</a:t>
            </a:r>
            <a:endParaRPr lang="en-IL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7FA6080-5BE1-4F54-A271-71D463AF0C1A}"/>
              </a:ext>
            </a:extLst>
          </p:cNvPr>
          <p:cNvCxnSpPr>
            <a:cxnSpLocks/>
          </p:cNvCxnSpPr>
          <p:nvPr/>
        </p:nvCxnSpPr>
        <p:spPr>
          <a:xfrm>
            <a:off x="8580877" y="4333461"/>
            <a:ext cx="576945" cy="1877215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198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7386E-A277-48EE-BC5D-1C3626CFE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17990"/>
            <a:ext cx="10515600" cy="690591"/>
          </a:xfrm>
        </p:spPr>
        <p:txBody>
          <a:bodyPr>
            <a:normAutofit/>
          </a:bodyPr>
          <a:lstStyle/>
          <a:p>
            <a:r>
              <a:rPr lang="en-US" sz="3200" dirty="0"/>
              <a:t>Signal paths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3CB10-FED1-4A27-B42D-DD961C535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FDF7E-53A7-4D49-8D72-CB1B6C5E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39C49-BC23-49A4-88A3-B108C499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8</a:t>
            </a:fld>
            <a:endParaRPr lang="en-CA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6A9D16-9DD4-46A2-8CAA-21F036063A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61" y="145067"/>
            <a:ext cx="6964539" cy="46702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2ABDA7-EED5-40A9-9A22-A3F88B2BE2A7}"/>
              </a:ext>
            </a:extLst>
          </p:cNvPr>
          <p:cNvSpPr txBox="1"/>
          <p:nvPr/>
        </p:nvSpPr>
        <p:spPr>
          <a:xfrm>
            <a:off x="652477" y="4697833"/>
            <a:ext cx="10952716" cy="16585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architecture is strongly defined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GBTx ASIC: aggregates many slow electrical “E-links” in the collision cavern to/from FELIX in the radiation-protected room via 4.8Gb/s fibre connections.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FELIX: similar to a network switch, FELIX routes those Front-end links to/from Back-end software processes on an Ethernet network.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55D73B-B9C5-4D29-BB62-4EE0FFCAA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365" y="1216220"/>
            <a:ext cx="4387863" cy="11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Complex architecture with </a:t>
            </a:r>
            <a:br>
              <a:rPr lang="en-CA" dirty="0"/>
            </a:br>
            <a:r>
              <a:rPr lang="en-CA" dirty="0"/>
              <a:t>2.45 million analog readout channels, </a:t>
            </a:r>
            <a:br>
              <a:rPr lang="en-CA" dirty="0"/>
            </a:br>
            <a:r>
              <a:rPr lang="en-CA" dirty="0"/>
              <a:t>53,000 configurable ASICs.</a:t>
            </a:r>
          </a:p>
          <a:p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92726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7386E-A277-48EE-BC5D-1C3626CFE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17990"/>
            <a:ext cx="10515600" cy="690591"/>
          </a:xfrm>
        </p:spPr>
        <p:txBody>
          <a:bodyPr>
            <a:normAutofit/>
          </a:bodyPr>
          <a:lstStyle/>
          <a:p>
            <a:r>
              <a:rPr lang="en-US" sz="3200" dirty="0"/>
              <a:t>Signal paths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3CB10-FED1-4A27-B42D-DD961C535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L"/>
              <a:t>NTUA, May 2023 - L. Levinson</a:t>
            </a:r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FDF7E-53A7-4D49-8D72-CB1B6C5E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Electronics of the ATLAS New Small Wheel 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39C49-BC23-49A4-88A3-B108C499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9</a:t>
            </a:fld>
            <a:endParaRPr lang="en-CA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DBE59BE-5F97-4227-983C-02F039BFC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313" y="1055716"/>
            <a:ext cx="4614942" cy="35448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1800" dirty="0"/>
              <a:t>Complex architecture with 2.45 million analog readout channels, 53,000 configurable ASICs.</a:t>
            </a:r>
          </a:p>
          <a:p>
            <a:pPr marL="0" indent="0">
              <a:buNone/>
            </a:pPr>
            <a:r>
              <a:rPr lang="en-CA" sz="1800" dirty="0"/>
              <a:t>There are five data and signal paths:</a:t>
            </a:r>
          </a:p>
          <a:p>
            <a:r>
              <a:rPr lang="en-CA" sz="1800" dirty="0"/>
              <a:t>Digitized </a:t>
            </a:r>
            <a:r>
              <a:rPr lang="en-CA" sz="1800" b="1" dirty="0">
                <a:solidFill>
                  <a:srgbClr val="0070C0"/>
                </a:solidFill>
              </a:rPr>
              <a:t>readout data </a:t>
            </a:r>
            <a:r>
              <a:rPr lang="en-CA" sz="1800" dirty="0"/>
              <a:t>from the detector, including monitoring and calibration</a:t>
            </a:r>
          </a:p>
          <a:p>
            <a:r>
              <a:rPr lang="en-CA" sz="1800" dirty="0"/>
              <a:t>Digitized data from the detector for the </a:t>
            </a:r>
            <a:r>
              <a:rPr lang="en-CA" sz="1800" b="1" dirty="0"/>
              <a:t>trigger path</a:t>
            </a:r>
            <a:endParaRPr lang="en-IL" sz="1800" b="1" dirty="0"/>
          </a:p>
          <a:p>
            <a:r>
              <a:rPr lang="en-CA" sz="1800" b="1" dirty="0">
                <a:solidFill>
                  <a:schemeClr val="accent4">
                    <a:lumMod val="75000"/>
                  </a:schemeClr>
                </a:solidFill>
              </a:rPr>
              <a:t>Synchronization</a:t>
            </a:r>
            <a:r>
              <a:rPr lang="en-CA" sz="1800" dirty="0"/>
              <a:t>, trigger, test pulse &amp; reset signals and the LHC bunch-crossing clock</a:t>
            </a:r>
          </a:p>
          <a:p>
            <a:r>
              <a:rPr lang="en-CA" sz="1800" b="1" dirty="0">
                <a:solidFill>
                  <a:schemeClr val="accent6">
                    <a:lumMod val="75000"/>
                  </a:schemeClr>
                </a:solidFill>
              </a:rPr>
              <a:t>Configuration</a:t>
            </a:r>
            <a:r>
              <a:rPr lang="en-CA" sz="1800" dirty="0"/>
              <a:t> parameters and status indicators</a:t>
            </a:r>
          </a:p>
          <a:p>
            <a:r>
              <a:rPr lang="en-CA" sz="1800" b="1" dirty="0"/>
              <a:t>Busy path </a:t>
            </a:r>
            <a:r>
              <a:rPr lang="en-CA" sz="1600" b="1" dirty="0"/>
              <a:t>(</a:t>
            </a:r>
            <a:r>
              <a:rPr lang="en-CA" sz="1400" b="1" dirty="0"/>
              <a:t>- - -</a:t>
            </a:r>
            <a:r>
              <a:rPr lang="en-CA" sz="1600" b="1" dirty="0"/>
              <a:t>)</a:t>
            </a:r>
            <a:endParaRPr lang="en-CA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6A9D16-9DD4-46A2-8CAA-21F036063A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61" y="145067"/>
            <a:ext cx="6964539" cy="46702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2ABDA7-EED5-40A9-9A22-A3F88B2BE2A7}"/>
              </a:ext>
            </a:extLst>
          </p:cNvPr>
          <p:cNvSpPr txBox="1"/>
          <p:nvPr/>
        </p:nvSpPr>
        <p:spPr>
          <a:xfrm>
            <a:off x="627310" y="4697833"/>
            <a:ext cx="10952716" cy="16585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architecture is strongly defined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GBTx ASIC: aggregates many slow electrical “E-links” in the collision cavern to/from FELIX in the radiation-protected room via 4.8Gb/s fibre connections.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FELIX: similar to a network switch, FELIX routes those Front-end links to/from Back-end software processes on an Ethernet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/>
              <a:t>The readout, configuration and synchronization paths were implemented with the GBTx and FELIX</a:t>
            </a:r>
          </a:p>
        </p:txBody>
      </p:sp>
    </p:spTree>
    <p:extLst>
      <p:ext uri="{BB962C8B-B14F-4D97-AF65-F5344CB8AC3E}">
        <p14:creationId xmlns:p14="http://schemas.microsoft.com/office/powerpoint/2010/main" val="3738058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9050">
          <a:solidFill>
            <a:schemeClr val="accent5">
              <a:lumMod val="75000"/>
            </a:schemeClr>
          </a:solidFill>
        </a:ln>
      </a:spPr>
      <a:bodyPr wrap="none" lIns="144000" bIns="36000" rtlCol="0">
        <a:spAutoFit/>
      </a:bodyPr>
      <a:lstStyle>
        <a:defPPr algn="l">
          <a:spcAft>
            <a:spcPts val="600"/>
          </a:spcAft>
          <a:defRPr sz="20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68176</TotalTime>
  <Words>4218</Words>
  <Application>Microsoft Office PowerPoint</Application>
  <PresentationFormat>Widescreen</PresentationFormat>
  <Paragraphs>415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Wingdings</vt:lpstr>
      <vt:lpstr>Office Theme</vt:lpstr>
      <vt:lpstr>Overview and innovations  of the electronics  of the New Small Wheel  of the ATLAS Muon Spectrometer</vt:lpstr>
      <vt:lpstr>PowerPoint Presentation</vt:lpstr>
      <vt:lpstr>The NSW electronics’ 23 collaborating institutes</vt:lpstr>
      <vt:lpstr>PowerPoint Presentation</vt:lpstr>
      <vt:lpstr>The New Small Wheel</vt:lpstr>
      <vt:lpstr>Demanding requirements</vt:lpstr>
      <vt:lpstr>What signals must the electronics process</vt:lpstr>
      <vt:lpstr>Signal paths</vt:lpstr>
      <vt:lpstr>Signal paths</vt:lpstr>
      <vt:lpstr>Signal paths – read out</vt:lpstr>
      <vt:lpstr>Signal paths -- trigger</vt:lpstr>
      <vt:lpstr>Numbers of NSW boards and ASIC’s</vt:lpstr>
      <vt:lpstr>FELIX</vt:lpstr>
      <vt:lpstr>A versatile Front End ASIC  –  “VMM”</vt:lpstr>
      <vt:lpstr>Reducing the sTGC trigger bandwidth with a pad pre-trigger</vt:lpstr>
      <vt:lpstr>Track segment finding in the ATCA trigger processor -- sTGC</vt:lpstr>
      <vt:lpstr>Track segment finding in the ATCA trigger processor -- MM</vt:lpstr>
      <vt:lpstr>Read-out controller  --  ROC ASIC</vt:lpstr>
      <vt:lpstr>E-link aggregation by the GBTx ASICs on the L1DDC board</vt:lpstr>
      <vt:lpstr>OPC UA for all NSW configuration and calibration</vt:lpstr>
      <vt:lpstr>Monitoring the NSW unbiased by the ATLAS Level-1 trigger</vt:lpstr>
      <vt:lpstr>Twin-ax cables and repeaters</vt:lpstr>
      <vt:lpstr>PowerPoint Presentation</vt:lpstr>
      <vt:lpstr>Thank you. </vt:lpstr>
      <vt:lpstr>Trigger Processor monitoring</vt:lpstr>
      <vt:lpstr>Direct low jitter FPGA transceiver reference clocks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New Small Wheel Electronincs</dc:title>
  <dc:creator>Lorne Levinson</dc:creator>
  <cp:lastModifiedBy>Lorne</cp:lastModifiedBy>
  <cp:revision>859</cp:revision>
  <cp:lastPrinted>2018-10-28T17:49:50Z</cp:lastPrinted>
  <dcterms:created xsi:type="dcterms:W3CDTF">2017-09-11T09:25:12Z</dcterms:created>
  <dcterms:modified xsi:type="dcterms:W3CDTF">2023-05-24T09:00:12Z</dcterms:modified>
</cp:coreProperties>
</file>