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5" r:id="rId2"/>
  </p:sldMasterIdLst>
  <p:notesMasterIdLst>
    <p:notesMasterId r:id="rId53"/>
  </p:notesMasterIdLst>
  <p:handoutMasterIdLst>
    <p:handoutMasterId r:id="rId54"/>
  </p:handoutMasterIdLst>
  <p:sldIdLst>
    <p:sldId id="365" r:id="rId3"/>
    <p:sldId id="362" r:id="rId4"/>
    <p:sldId id="319" r:id="rId5"/>
    <p:sldId id="289" r:id="rId6"/>
    <p:sldId id="345" r:id="rId7"/>
    <p:sldId id="379" r:id="rId8"/>
    <p:sldId id="342" r:id="rId9"/>
    <p:sldId id="331" r:id="rId10"/>
    <p:sldId id="293" r:id="rId11"/>
    <p:sldId id="330" r:id="rId12"/>
    <p:sldId id="271" r:id="rId13"/>
    <p:sldId id="388" r:id="rId14"/>
    <p:sldId id="328" r:id="rId15"/>
    <p:sldId id="371" r:id="rId16"/>
    <p:sldId id="322" r:id="rId17"/>
    <p:sldId id="286" r:id="rId18"/>
    <p:sldId id="389" r:id="rId19"/>
    <p:sldId id="390" r:id="rId20"/>
    <p:sldId id="373" r:id="rId21"/>
    <p:sldId id="370" r:id="rId22"/>
    <p:sldId id="332" r:id="rId23"/>
    <p:sldId id="273" r:id="rId24"/>
    <p:sldId id="346" r:id="rId25"/>
    <p:sldId id="334" r:id="rId26"/>
    <p:sldId id="298" r:id="rId27"/>
    <p:sldId id="335" r:id="rId28"/>
    <p:sldId id="313" r:id="rId29"/>
    <p:sldId id="380" r:id="rId30"/>
    <p:sldId id="308" r:id="rId31"/>
    <p:sldId id="359" r:id="rId32"/>
    <p:sldId id="355" r:id="rId33"/>
    <p:sldId id="297" r:id="rId34"/>
    <p:sldId id="329" r:id="rId35"/>
    <p:sldId id="295" r:id="rId36"/>
    <p:sldId id="296" r:id="rId37"/>
    <p:sldId id="358" r:id="rId38"/>
    <p:sldId id="312" r:id="rId39"/>
    <p:sldId id="325" r:id="rId40"/>
    <p:sldId id="315" r:id="rId41"/>
    <p:sldId id="354" r:id="rId42"/>
    <p:sldId id="310" r:id="rId43"/>
    <p:sldId id="311" r:id="rId44"/>
    <p:sldId id="376" r:id="rId45"/>
    <p:sldId id="352" r:id="rId46"/>
    <p:sldId id="363" r:id="rId47"/>
    <p:sldId id="324" r:id="rId48"/>
    <p:sldId id="350" r:id="rId49"/>
    <p:sldId id="364" r:id="rId50"/>
    <p:sldId id="366" r:id="rId51"/>
    <p:sldId id="385" r:id="rId52"/>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325" autoAdjust="0"/>
  </p:normalViewPr>
  <p:slideViewPr>
    <p:cSldViewPr snapToGrid="0">
      <p:cViewPr varScale="1">
        <p:scale>
          <a:sx n="62" d="100"/>
          <a:sy n="62" d="100"/>
        </p:scale>
        <p:origin x="804" y="48"/>
      </p:cViewPr>
      <p:guideLst/>
    </p:cSldViewPr>
  </p:slideViewPr>
  <p:notesTextViewPr>
    <p:cViewPr>
      <p:scale>
        <a:sx n="1" d="1"/>
        <a:sy n="1" d="1"/>
      </p:scale>
      <p:origin x="0" y="0"/>
    </p:cViewPr>
  </p:notesTextViewPr>
  <p:sorterViewPr>
    <p:cViewPr varScale="1">
      <p:scale>
        <a:sx n="1" d="1"/>
        <a:sy n="1" d="1"/>
      </p:scale>
      <p:origin x="0" y="-208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560BC67C-10A4-4CA5-B626-6FFD16DFE195}" type="datetimeFigureOut">
              <a:rPr lang="en-GB" smtClean="0"/>
              <a:t>10/01/2024</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4EBD95EE-0E63-4A81-8693-A6AD0260959D}" type="slidenum">
              <a:rPr lang="en-GB" smtClean="0"/>
              <a:t>‹#›</a:t>
            </a:fld>
            <a:endParaRPr lang="en-GB"/>
          </a:p>
        </p:txBody>
      </p:sp>
    </p:spTree>
    <p:extLst>
      <p:ext uri="{BB962C8B-B14F-4D97-AF65-F5344CB8AC3E}">
        <p14:creationId xmlns:p14="http://schemas.microsoft.com/office/powerpoint/2010/main" val="25936748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42016025-28B1-456F-A31D-8AF46109AB53}" type="datetimeFigureOut">
              <a:rPr lang="en-GB" smtClean="0"/>
              <a:t>10/01/2024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7F2B8B41-CAF7-4A45-B974-512148C4CEAB}" type="slidenum">
              <a:rPr lang="en-GB" smtClean="0"/>
              <a:t>‹#›</a:t>
            </a:fld>
            <a:endParaRPr lang="en-GB"/>
          </a:p>
        </p:txBody>
      </p:sp>
    </p:spTree>
    <p:extLst>
      <p:ext uri="{BB962C8B-B14F-4D97-AF65-F5344CB8AC3E}">
        <p14:creationId xmlns:p14="http://schemas.microsoft.com/office/powerpoint/2010/main" val="66823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F2B8B41-CAF7-4A45-B974-512148C4CEAB}" type="slidenum">
              <a:rPr lang="en-GB" smtClean="0"/>
              <a:t>2</a:t>
            </a:fld>
            <a:endParaRPr lang="en-GB"/>
          </a:p>
        </p:txBody>
      </p:sp>
    </p:spTree>
    <p:extLst>
      <p:ext uri="{BB962C8B-B14F-4D97-AF65-F5344CB8AC3E}">
        <p14:creationId xmlns:p14="http://schemas.microsoft.com/office/powerpoint/2010/main" val="3162923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F2B8B41-CAF7-4A45-B974-512148C4CEAB}" type="slidenum">
              <a:rPr lang="en-GB" smtClean="0"/>
              <a:t>4</a:t>
            </a:fld>
            <a:endParaRPr lang="en-GB"/>
          </a:p>
        </p:txBody>
      </p:sp>
    </p:spTree>
    <p:extLst>
      <p:ext uri="{BB962C8B-B14F-4D97-AF65-F5344CB8AC3E}">
        <p14:creationId xmlns:p14="http://schemas.microsoft.com/office/powerpoint/2010/main" val="2564913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41D656-9428-A147-90D2-8B718A36EA7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3965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41D656-9428-A147-90D2-8B718A36EA7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7500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F2B8B41-CAF7-4A45-B974-512148C4CEAB}" type="slidenum">
              <a:rPr lang="en-GB" smtClean="0"/>
              <a:t>16</a:t>
            </a:fld>
            <a:endParaRPr lang="en-GB"/>
          </a:p>
        </p:txBody>
      </p:sp>
    </p:spTree>
    <p:extLst>
      <p:ext uri="{BB962C8B-B14F-4D97-AF65-F5344CB8AC3E}">
        <p14:creationId xmlns:p14="http://schemas.microsoft.com/office/powerpoint/2010/main" val="266132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F2B8B41-CAF7-4A45-B974-512148C4CEAB}" type="slidenum">
              <a:rPr lang="en-GB" smtClean="0"/>
              <a:t>35</a:t>
            </a:fld>
            <a:endParaRPr lang="en-GB"/>
          </a:p>
        </p:txBody>
      </p:sp>
    </p:spTree>
    <p:extLst>
      <p:ext uri="{BB962C8B-B14F-4D97-AF65-F5344CB8AC3E}">
        <p14:creationId xmlns:p14="http://schemas.microsoft.com/office/powerpoint/2010/main" val="3486589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“Research”.</a:t>
            </a:r>
          </a:p>
          <a:p>
            <a:r>
              <a:rPr lang="en-US" sz="1200" kern="1200" dirty="0">
                <a:solidFill>
                  <a:schemeClr val="tx1"/>
                </a:solidFill>
                <a:effectLst/>
                <a:latin typeface="+mn-lt"/>
                <a:ea typeface="+mn-ea"/>
                <a:cs typeface="+mn-cs"/>
              </a:rPr>
              <a:t>It can be shown for just enough time for viewers to take in the beauty and impact of the image.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13 SLIDES, INCLUDING ONE OPTIONAL SLIDE)</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753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B_i</a:t>
            </a:r>
            <a:r>
              <a:rPr lang="en-US" dirty="0"/>
              <a:t> and </a:t>
            </a:r>
            <a:r>
              <a:rPr lang="en-US" dirty="0" err="1"/>
              <a:t>B_u</a:t>
            </a:r>
            <a:r>
              <a:rPr lang="en-US" dirty="0"/>
              <a:t>: invisible and undetected Branching fractions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6784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374489A-D0A2-478B-8BCD-039CBE02B118}" type="datetimeFigureOut">
              <a:rPr lang="en-GB" smtClean="0"/>
              <a:t>10/01/2024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2007227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374489A-D0A2-478B-8BCD-039CBE02B118}" type="datetimeFigureOut">
              <a:rPr lang="en-GB" smtClean="0"/>
              <a:t>10/01/2024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801957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374489A-D0A2-478B-8BCD-039CBE02B118}" type="datetimeFigureOut">
              <a:rPr lang="en-GB" smtClean="0"/>
              <a:t>10/01/2024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3316489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182250" indent="-182250">
              <a:buFont typeface="Arial" charset="0"/>
              <a:buChar char="•"/>
              <a:tabLst/>
              <a:defRPr sz="1013">
                <a:solidFill>
                  <a:schemeClr val="tx2"/>
                </a:solidFill>
              </a:defRPr>
            </a:lvl2pPr>
            <a:lvl3pPr marL="364500" indent="-182250">
              <a:buSzPct val="100000"/>
              <a:buFont typeface="Arial" panose="020B0604020202020204" pitchFamily="34" charset="0"/>
              <a:buChar char="•"/>
              <a:tabLst/>
              <a:defRPr>
                <a:solidFill>
                  <a:schemeClr val="tx2"/>
                </a:solidFill>
              </a:defRPr>
            </a:lvl3pPr>
            <a:lvl4pPr marL="546750" indent="-182250">
              <a:buSzPct val="100000"/>
              <a:buFont typeface="Arial" charset="0"/>
              <a:buChar char="•"/>
              <a:tabLst/>
              <a:defRPr>
                <a:solidFill>
                  <a:schemeClr val="tx2"/>
                </a:solidFill>
              </a:defRPr>
            </a:lvl4pPr>
            <a:lvl5pPr marL="1157288" indent="-128588">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12.06.2022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10th Anniversary of the Higgs Discovery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35404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 October 2022</a:t>
            </a:r>
            <a:endParaRPr lang="fr-FR"/>
          </a:p>
        </p:txBody>
      </p:sp>
      <p:sp>
        <p:nvSpPr>
          <p:cNvPr id="5" name="Espace réservé du pied de page 4"/>
          <p:cNvSpPr>
            <a:spLocks noGrp="1"/>
          </p:cNvSpPr>
          <p:nvPr>
            <p:ph type="ftr" sz="quarter" idx="11"/>
          </p:nvPr>
        </p:nvSpPr>
        <p:spPr/>
        <p:txBody>
          <a:bodyPr/>
          <a:lstStyle/>
          <a:p>
            <a:r>
              <a:rPr lang="fr-FR"/>
              <a:t>Presentation Heraeus Foundation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n>
                <a:solidFill>
                  <a:sysClr val="windowText" lastClr="000000"/>
                </a:solidFill>
              </a:ln>
              <a:solidFill>
                <a:schemeClr val="tx1">
                  <a:lumMod val="50000"/>
                  <a:lumOff val="50000"/>
                </a:schemeClr>
              </a:solidFill>
            </a:endParaRPr>
          </a:p>
        </p:txBody>
      </p:sp>
      <p:sp>
        <p:nvSpPr>
          <p:cNvPr id="10" name="Rectangle 9"/>
          <p:cNvSpPr/>
          <p:nvPr userDrawn="1"/>
        </p:nvSpPr>
        <p:spPr>
          <a:xfrm>
            <a:off x="6097603"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chemeClr val="tx1">
                  <a:lumMod val="50000"/>
                  <a:lumOff val="50000"/>
                </a:schemeClr>
              </a:solidFill>
            </a:endParaRPr>
          </a:p>
        </p:txBody>
      </p:sp>
    </p:spTree>
    <p:extLst>
      <p:ext uri="{BB962C8B-B14F-4D97-AF65-F5344CB8AC3E}">
        <p14:creationId xmlns:p14="http://schemas.microsoft.com/office/powerpoint/2010/main" val="2399971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anner-bleu"/>
          <p:cNvPicPr>
            <a:picLocks noChangeAspect="1" noChangeArrowheads="1"/>
          </p:cNvPicPr>
          <p:nvPr userDrawn="1"/>
        </p:nvPicPr>
        <p:blipFill>
          <a:blip r:embed="rId2" cstate="print"/>
          <a:srcRect/>
          <a:stretch>
            <a:fillRect/>
          </a:stretch>
        </p:blipFill>
        <p:spPr bwMode="auto">
          <a:xfrm>
            <a:off x="0" y="0"/>
            <a:ext cx="12192000" cy="903288"/>
          </a:xfrm>
          <a:prstGeom prst="rect">
            <a:avLst/>
          </a:prstGeom>
          <a:noFill/>
          <a:ln w="9525">
            <a:noFill/>
            <a:miter lim="800000"/>
            <a:headEnd/>
            <a:tailEnd/>
          </a:ln>
        </p:spPr>
      </p:pic>
      <p:sp>
        <p:nvSpPr>
          <p:cNvPr id="5" name="Rectangle 66"/>
          <p:cNvSpPr>
            <a:spLocks noChangeArrowheads="1"/>
          </p:cNvSpPr>
          <p:nvPr/>
        </p:nvSpPr>
        <p:spPr bwMode="auto">
          <a:xfrm>
            <a:off x="4673601" y="2590800"/>
            <a:ext cx="6523567"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sz="1800">
              <a:solidFill>
                <a:srgbClr val="000000"/>
              </a:solidFill>
              <a:latin typeface="Helvetica"/>
              <a:ea typeface="ＭＳ Ｐゴシック" pitchFamily="-111" charset="-128"/>
              <a:cs typeface="ＭＳ Ｐゴシック" pitchFamily="-111" charset="-128"/>
            </a:endParaRPr>
          </a:p>
        </p:txBody>
      </p:sp>
      <p:pic>
        <p:nvPicPr>
          <p:cNvPr id="6" name="Picture 9"/>
          <p:cNvPicPr>
            <a:picLocks noChangeAspect="1"/>
          </p:cNvPicPr>
          <p:nvPr userDrawn="1"/>
        </p:nvPicPr>
        <p:blipFill>
          <a:blip r:embed="rId3" cstate="print"/>
          <a:srcRect/>
          <a:stretch>
            <a:fillRect/>
          </a:stretch>
        </p:blipFill>
        <p:spPr bwMode="auto">
          <a:xfrm>
            <a:off x="0" y="0"/>
            <a:ext cx="1193800" cy="895350"/>
          </a:xfrm>
          <a:prstGeom prst="rect">
            <a:avLst/>
          </a:prstGeom>
          <a:noFill/>
          <a:ln w="9525">
            <a:noFill/>
            <a:miter lim="800000"/>
            <a:headEnd/>
            <a:tailEnd/>
          </a:ln>
        </p:spPr>
      </p:pic>
      <p:sp>
        <p:nvSpPr>
          <p:cNvPr id="7" name="Rectangle 74"/>
          <p:cNvSpPr>
            <a:spLocks noChangeArrowheads="1"/>
          </p:cNvSpPr>
          <p:nvPr userDrawn="1"/>
        </p:nvSpPr>
        <p:spPr bwMode="auto">
          <a:xfrm>
            <a:off x="1155700" y="1"/>
            <a:ext cx="4292600" cy="911225"/>
          </a:xfrm>
          <a:prstGeom prst="rect">
            <a:avLst/>
          </a:prstGeom>
          <a:gradFill rotWithShape="0">
            <a:gsLst>
              <a:gs pos="0">
                <a:schemeClr val="bg1"/>
              </a:gs>
              <a:gs pos="100000">
                <a:srgbClr val="AAC3DE">
                  <a:alpha val="21001"/>
                </a:srgbClr>
              </a:gs>
            </a:gsLst>
            <a:lin ang="0" scaled="1"/>
          </a:gradFill>
          <a:ln w="9525">
            <a:noFill/>
            <a:miter lim="800000"/>
            <a:headEnd/>
            <a:tailEnd/>
          </a:ln>
        </p:spPr>
        <p:txBody>
          <a:bodyPr wrap="none" anchor="ctr">
            <a:prstTxWarp prst="textNoShape">
              <a:avLst/>
            </a:prstTxWarp>
          </a:bodyPr>
          <a:lstStyle/>
          <a:p>
            <a:pPr eaLnBrk="0" hangingPunct="0">
              <a:defRPr/>
            </a:pPr>
            <a:endParaRPr lang="en-US" sz="1800">
              <a:solidFill>
                <a:srgbClr val="000000"/>
              </a:solidFill>
              <a:latin typeface="Arial" pitchFamily="-111" charset="0"/>
              <a:ea typeface="ＭＳ Ｐゴシック" pitchFamily="-111" charset="-128"/>
              <a:cs typeface="ＭＳ Ｐゴシック" pitchFamily="-111" charset="-128"/>
            </a:endParaRPr>
          </a:p>
        </p:txBody>
      </p:sp>
      <p:sp>
        <p:nvSpPr>
          <p:cNvPr id="4163" name="Rectangle 67"/>
          <p:cNvSpPr>
            <a:spLocks noGrp="1" noChangeArrowheads="1"/>
          </p:cNvSpPr>
          <p:nvPr>
            <p:ph type="ctrTitle" sz="quarter"/>
          </p:nvPr>
        </p:nvSpPr>
        <p:spPr>
          <a:xfrm>
            <a:off x="1039285" y="1447800"/>
            <a:ext cx="10238316" cy="1081088"/>
          </a:xfrm>
        </p:spPr>
        <p:txBody>
          <a:bodyPr/>
          <a:lstStyle>
            <a:lvl1pPr algn="r">
              <a:defRPr sz="4400"/>
            </a:lvl1pPr>
          </a:lstStyle>
          <a:p>
            <a:r>
              <a:rPr lang="en-US"/>
              <a:t>Click to edit Master title style</a:t>
            </a:r>
          </a:p>
        </p:txBody>
      </p:sp>
      <p:sp>
        <p:nvSpPr>
          <p:cNvPr id="4164" name="Rectangle 68"/>
          <p:cNvSpPr>
            <a:spLocks noGrp="1" noChangeArrowheads="1"/>
          </p:cNvSpPr>
          <p:nvPr>
            <p:ph type="subTitle" sz="quarter" idx="1"/>
          </p:nvPr>
        </p:nvSpPr>
        <p:spPr>
          <a:xfrm>
            <a:off x="5361517" y="2860676"/>
            <a:ext cx="5916083" cy="3114675"/>
          </a:xfrm>
        </p:spPr>
        <p:txBody>
          <a:bodyPr/>
          <a:lstStyle>
            <a:lvl1pPr marL="0" indent="0" algn="r">
              <a:buFont typeface="Wingdings" pitchFamily="19" charset="2"/>
              <a:buNone/>
              <a:defRPr sz="2400"/>
            </a:lvl1pPr>
          </a:lstStyle>
          <a:p>
            <a:r>
              <a:rPr lang="en-US"/>
              <a:t>Click to edit Master subtitle style</a:t>
            </a:r>
          </a:p>
        </p:txBody>
      </p:sp>
      <p:sp>
        <p:nvSpPr>
          <p:cNvPr id="8" name="Rectangle 69"/>
          <p:cNvSpPr>
            <a:spLocks noGrp="1" noChangeArrowheads="1"/>
          </p:cNvSpPr>
          <p:nvPr>
            <p:ph type="dt" sz="quarter" idx="10"/>
          </p:nvPr>
        </p:nvSpPr>
        <p:spPr bwMode="auto">
          <a:xfrm>
            <a:off x="914400" y="6248400"/>
            <a:ext cx="2540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400">
                <a:latin typeface="Helvetica" pitchFamily="-111" charset="0"/>
                <a:ea typeface="ＭＳ Ｐゴシック" pitchFamily="-111" charset="-128"/>
                <a:cs typeface="ＭＳ Ｐゴシック" pitchFamily="-111" charset="-128"/>
              </a:defRPr>
            </a:lvl1pPr>
          </a:lstStyle>
          <a:p>
            <a:pPr>
              <a:defRPr/>
            </a:pPr>
            <a:endParaRPr lang="en-US">
              <a:solidFill>
                <a:srgbClr val="000000"/>
              </a:solidFill>
            </a:endParaRPr>
          </a:p>
        </p:txBody>
      </p:sp>
      <p:sp>
        <p:nvSpPr>
          <p:cNvPr id="9" name="Rectangle 70"/>
          <p:cNvSpPr>
            <a:spLocks noGrp="1" noChangeArrowheads="1"/>
          </p:cNvSpPr>
          <p:nvPr>
            <p:ph type="ftr" sz="quarter" idx="11"/>
          </p:nvPr>
        </p:nvSpPr>
        <p:spPr>
          <a:xfrm>
            <a:off x="4165600" y="6248400"/>
            <a:ext cx="3860800" cy="457200"/>
          </a:xfrm>
        </p:spPr>
        <p:txBody>
          <a:bodyPr/>
          <a:lstStyle>
            <a:lvl1pPr>
              <a:defRPr sz="1400">
                <a:solidFill>
                  <a:schemeClr val="tx1"/>
                </a:solidFill>
              </a:defRPr>
            </a:lvl1pPr>
          </a:lstStyle>
          <a:p>
            <a:pPr>
              <a:defRPr/>
            </a:pPr>
            <a:r>
              <a:rPr lang="en-US">
                <a:solidFill>
                  <a:srgbClr val="000000"/>
                </a:solidFill>
              </a:rPr>
              <a:t>CERN / January 2011</a:t>
            </a:r>
          </a:p>
        </p:txBody>
      </p:sp>
      <p:sp>
        <p:nvSpPr>
          <p:cNvPr id="10" name="Rectangle 71"/>
          <p:cNvSpPr>
            <a:spLocks noGrp="1" noChangeArrowheads="1"/>
          </p:cNvSpPr>
          <p:nvPr>
            <p:ph type="sldNum" sz="quarter" idx="12"/>
          </p:nvPr>
        </p:nvSpPr>
        <p:spPr>
          <a:xfrm>
            <a:off x="8737600" y="6248400"/>
            <a:ext cx="2540000" cy="457200"/>
          </a:xfrm>
        </p:spPr>
        <p:txBody>
          <a:bodyPr/>
          <a:lstStyle>
            <a:lvl1pPr>
              <a:defRPr sz="1400">
                <a:solidFill>
                  <a:schemeClr val="tx1"/>
                </a:solidFill>
              </a:defRPr>
            </a:lvl1pPr>
          </a:lstStyle>
          <a:p>
            <a:pPr>
              <a:defRPr/>
            </a:pPr>
            <a:fld id="{0D5D2683-2F0F-2446-99D1-A0802C5B472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8818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pPr>
              <a:defRPr/>
            </a:pPr>
            <a:fld id="{4FDAEE52-1FD5-0444-B1B0-480D52BAC55E}" type="slidenum">
              <a:rPr lang="en-US"/>
              <a:pPr>
                <a:defRPr/>
              </a:pPr>
              <a:t>‹#›</a:t>
            </a:fld>
            <a:endParaRPr lang="en-US"/>
          </a:p>
        </p:txBody>
      </p:sp>
    </p:spTree>
    <p:extLst>
      <p:ext uri="{BB962C8B-B14F-4D97-AF65-F5344CB8AC3E}">
        <p14:creationId xmlns:p14="http://schemas.microsoft.com/office/powerpoint/2010/main" val="3331633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pPr>
              <a:defRPr/>
            </a:pPr>
            <a:fld id="{A1E3FAE4-284E-2941-A149-06B637F9BE65}" type="slidenum">
              <a:rPr lang="en-US"/>
              <a:pPr>
                <a:defRPr/>
              </a:pPr>
              <a:t>‹#›</a:t>
            </a:fld>
            <a:endParaRPr lang="en-US"/>
          </a:p>
        </p:txBody>
      </p:sp>
    </p:spTree>
    <p:extLst>
      <p:ext uri="{BB962C8B-B14F-4D97-AF65-F5344CB8AC3E}">
        <p14:creationId xmlns:p14="http://schemas.microsoft.com/office/powerpoint/2010/main" val="507093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17084" y="12954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500285" y="1295400"/>
            <a:ext cx="5082116"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pPr>
              <a:defRPr/>
            </a:pPr>
            <a:fld id="{5D78D65B-60A3-C84B-8BC8-3C90B8ADA209}" type="slidenum">
              <a:rPr lang="en-US"/>
              <a:pPr>
                <a:defRPr/>
              </a:pPr>
              <a:t>‹#›</a:t>
            </a:fld>
            <a:endParaRPr lang="en-US"/>
          </a:p>
        </p:txBody>
      </p:sp>
    </p:spTree>
    <p:extLst>
      <p:ext uri="{BB962C8B-B14F-4D97-AF65-F5344CB8AC3E}">
        <p14:creationId xmlns:p14="http://schemas.microsoft.com/office/powerpoint/2010/main" val="15206073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pPr>
              <a:defRPr/>
            </a:pPr>
            <a:fld id="{04D8A0B1-CD90-8C47-BD08-F809D9FB45A9}" type="slidenum">
              <a:rPr lang="en-US"/>
              <a:pPr>
                <a:defRPr/>
              </a:pPr>
              <a:t>‹#›</a:t>
            </a:fld>
            <a:endParaRPr lang="en-US"/>
          </a:p>
        </p:txBody>
      </p:sp>
    </p:spTree>
    <p:extLst>
      <p:ext uri="{BB962C8B-B14F-4D97-AF65-F5344CB8AC3E}">
        <p14:creationId xmlns:p14="http://schemas.microsoft.com/office/powerpoint/2010/main" val="23662721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pPr>
              <a:defRPr/>
            </a:pPr>
            <a:fld id="{44C018C5-193D-CD47-931C-48C326503862}" type="slidenum">
              <a:rPr lang="en-US"/>
              <a:pPr>
                <a:defRPr/>
              </a:pPr>
              <a:t>‹#›</a:t>
            </a:fld>
            <a:endParaRPr lang="en-US"/>
          </a:p>
        </p:txBody>
      </p:sp>
    </p:spTree>
    <p:extLst>
      <p:ext uri="{BB962C8B-B14F-4D97-AF65-F5344CB8AC3E}">
        <p14:creationId xmlns:p14="http://schemas.microsoft.com/office/powerpoint/2010/main" val="1090137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374489A-D0A2-478B-8BCD-039CBE02B118}" type="datetimeFigureOut">
              <a:rPr lang="en-GB" smtClean="0"/>
              <a:t>10/01/2024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37468021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pPr>
              <a:defRPr/>
            </a:pPr>
            <a:fld id="{72BA1B4B-8DC9-9C4C-8520-0CD720202937}" type="slidenum">
              <a:rPr lang="en-US"/>
              <a:pPr>
                <a:defRPr/>
              </a:pPr>
              <a:t>‹#›</a:t>
            </a:fld>
            <a:endParaRPr lang="en-US"/>
          </a:p>
        </p:txBody>
      </p:sp>
    </p:spTree>
    <p:extLst>
      <p:ext uri="{BB962C8B-B14F-4D97-AF65-F5344CB8AC3E}">
        <p14:creationId xmlns:p14="http://schemas.microsoft.com/office/powerpoint/2010/main" val="1975965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pPr>
              <a:defRPr/>
            </a:pPr>
            <a:fld id="{EBD1177F-C83F-5A4E-9568-0CDEB9815F07}" type="slidenum">
              <a:rPr lang="en-US"/>
              <a:pPr>
                <a:defRPr/>
              </a:pPr>
              <a:t>‹#›</a:t>
            </a:fld>
            <a:endParaRPr lang="en-US"/>
          </a:p>
        </p:txBody>
      </p:sp>
    </p:spTree>
    <p:extLst>
      <p:ext uri="{BB962C8B-B14F-4D97-AF65-F5344CB8AC3E}">
        <p14:creationId xmlns:p14="http://schemas.microsoft.com/office/powerpoint/2010/main" val="241746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pPr>
              <a:defRPr/>
            </a:pPr>
            <a:fld id="{2DF9F576-DDBC-4943-A452-734A4C949201}" type="slidenum">
              <a:rPr lang="en-US"/>
              <a:pPr>
                <a:defRPr/>
              </a:pPr>
              <a:t>‹#›</a:t>
            </a:fld>
            <a:endParaRPr lang="en-US"/>
          </a:p>
        </p:txBody>
      </p:sp>
    </p:spTree>
    <p:extLst>
      <p:ext uri="{BB962C8B-B14F-4D97-AF65-F5344CB8AC3E}">
        <p14:creationId xmlns:p14="http://schemas.microsoft.com/office/powerpoint/2010/main" val="39822302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pPr>
              <a:defRPr/>
            </a:pPr>
            <a:fld id="{E8E4F739-F9C9-1849-ABEF-F55FD789880A}" type="slidenum">
              <a:rPr lang="en-US"/>
              <a:pPr>
                <a:defRPr/>
              </a:pPr>
              <a:t>‹#›</a:t>
            </a:fld>
            <a:endParaRPr lang="en-US"/>
          </a:p>
        </p:txBody>
      </p:sp>
    </p:spTree>
    <p:extLst>
      <p:ext uri="{BB962C8B-B14F-4D97-AF65-F5344CB8AC3E}">
        <p14:creationId xmlns:p14="http://schemas.microsoft.com/office/powerpoint/2010/main" val="9288466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78901" y="152400"/>
            <a:ext cx="2603500" cy="5943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162052" y="152400"/>
            <a:ext cx="7613649"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US"/>
              <a:t>CERN / January 2011</a:t>
            </a:r>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pPr>
              <a:defRPr/>
            </a:pPr>
            <a:fld id="{ACA2104B-3026-6544-9979-135BE6693666}" type="slidenum">
              <a:rPr lang="en-US"/>
              <a:pPr>
                <a:defRPr/>
              </a:pPr>
              <a:t>‹#›</a:t>
            </a:fld>
            <a:endParaRPr lang="en-US"/>
          </a:p>
        </p:txBody>
      </p:sp>
    </p:spTree>
    <p:extLst>
      <p:ext uri="{BB962C8B-B14F-4D97-AF65-F5344CB8AC3E}">
        <p14:creationId xmlns:p14="http://schemas.microsoft.com/office/powerpoint/2010/main" val="55896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374489A-D0A2-478B-8BCD-039CBE02B118}" type="datetimeFigureOut">
              <a:rPr lang="en-GB" smtClean="0"/>
              <a:t>10/01/2024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698215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374489A-D0A2-478B-8BCD-039CBE02B118}" type="datetimeFigureOut">
              <a:rPr lang="en-GB" smtClean="0"/>
              <a:t>10/01/2024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1416585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374489A-D0A2-478B-8BCD-039CBE02B118}" type="datetimeFigureOut">
              <a:rPr lang="en-GB" smtClean="0"/>
              <a:t>10/01/2024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902832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374489A-D0A2-478B-8BCD-039CBE02B118}" type="datetimeFigureOut">
              <a:rPr lang="en-GB" smtClean="0"/>
              <a:t>10/01/2024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2387505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74489A-D0A2-478B-8BCD-039CBE02B118}" type="datetimeFigureOut">
              <a:rPr lang="en-GB" smtClean="0"/>
              <a:t>10/01/2024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208234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74489A-D0A2-478B-8BCD-039CBE02B118}" type="datetimeFigureOut">
              <a:rPr lang="en-GB" smtClean="0"/>
              <a:t>10/01/2024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1151258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74489A-D0A2-478B-8BCD-039CBE02B118}" type="datetimeFigureOut">
              <a:rPr lang="en-GB" smtClean="0"/>
              <a:t>10/01/2024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09A0D5-1206-4655-A046-D7906A3E5664}" type="slidenum">
              <a:rPr lang="en-GB" smtClean="0"/>
              <a:t>‹#›</a:t>
            </a:fld>
            <a:endParaRPr lang="en-GB"/>
          </a:p>
        </p:txBody>
      </p:sp>
    </p:spTree>
    <p:extLst>
      <p:ext uri="{BB962C8B-B14F-4D97-AF65-F5344CB8AC3E}">
        <p14:creationId xmlns:p14="http://schemas.microsoft.com/office/powerpoint/2010/main" val="3207530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74489A-D0A2-478B-8BCD-039CBE02B118}" type="datetimeFigureOut">
              <a:rPr lang="en-GB" smtClean="0"/>
              <a:t>10/01/2024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9A0D5-1206-4655-A046-D7906A3E5664}" type="slidenum">
              <a:rPr lang="en-GB" smtClean="0"/>
              <a:t>‹#›</a:t>
            </a:fld>
            <a:endParaRPr lang="en-GB"/>
          </a:p>
        </p:txBody>
      </p:sp>
    </p:spTree>
    <p:extLst>
      <p:ext uri="{BB962C8B-B14F-4D97-AF65-F5344CB8AC3E}">
        <p14:creationId xmlns:p14="http://schemas.microsoft.com/office/powerpoint/2010/main" val="3693809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3" r:id="rId12"/>
    <p:sldLayoutId id="214748369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162051" y="152400"/>
            <a:ext cx="10420349"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217085" y="1295400"/>
            <a:ext cx="10365316"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3556000" y="6400800"/>
            <a:ext cx="4470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a:defRPr/>
            </a:pPr>
            <a:r>
              <a:rPr lang="en-US"/>
              <a:t>CERN / January 2011</a:t>
            </a:r>
            <a:endParaRPr lang="en-US" dirty="0"/>
          </a:p>
        </p:txBody>
      </p:sp>
      <p:sp>
        <p:nvSpPr>
          <p:cNvPr id="3141" name="Rectangle 69"/>
          <p:cNvSpPr>
            <a:spLocks noGrp="1" noChangeArrowheads="1"/>
          </p:cNvSpPr>
          <p:nvPr>
            <p:ph type="sldNum" sz="quarter" idx="4"/>
          </p:nvPr>
        </p:nvSpPr>
        <p:spPr bwMode="auto">
          <a:xfrm>
            <a:off x="9359900" y="62865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a:defRPr/>
            </a:pPr>
            <a:fld id="{BCD80EBE-9844-8249-A766-B820430A377D}" type="slidenum">
              <a:rPr lang="en-US"/>
              <a:pPr>
                <a:defRPr/>
              </a:pPr>
              <a:t>‹#›</a:t>
            </a:fld>
            <a:endParaRPr lang="en-US"/>
          </a:p>
        </p:txBody>
      </p:sp>
      <p:pic>
        <p:nvPicPr>
          <p:cNvPr id="1030" name="Picture 17" descr="CERNlogo-bleu"/>
          <p:cNvPicPr>
            <a:picLocks noChangeAspect="1" noChangeArrowheads="1"/>
          </p:cNvPicPr>
          <p:nvPr userDrawn="1"/>
        </p:nvPicPr>
        <p:blipFill>
          <a:blip r:embed="rId13" cstate="print">
            <a:clrChange>
              <a:clrFrom>
                <a:srgbClr val="FFFFFF"/>
              </a:clrFrom>
              <a:clrTo>
                <a:srgbClr val="FFFFFF">
                  <a:alpha val="0"/>
                </a:srgbClr>
              </a:clrTo>
            </a:clrChange>
          </a:blip>
          <a:srcRect/>
          <a:stretch>
            <a:fillRect/>
          </a:stretch>
        </p:blipFill>
        <p:spPr bwMode="auto">
          <a:xfrm>
            <a:off x="508000" y="6324601"/>
            <a:ext cx="711200" cy="512763"/>
          </a:xfrm>
          <a:prstGeom prst="rect">
            <a:avLst/>
          </a:prstGeom>
          <a:noFill/>
          <a:ln w="9525">
            <a:noFill/>
            <a:miter lim="800000"/>
            <a:headEnd/>
            <a:tailEnd/>
          </a:ln>
        </p:spPr>
      </p:pic>
      <p:sp>
        <p:nvSpPr>
          <p:cNvPr id="3143" name="Line 71"/>
          <p:cNvSpPr>
            <a:spLocks noChangeShapeType="1"/>
          </p:cNvSpPr>
          <p:nvPr userDrawn="1"/>
        </p:nvSpPr>
        <p:spPr bwMode="auto">
          <a:xfrm>
            <a:off x="1422400" y="6324600"/>
            <a:ext cx="9652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GB" sz="180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9357784"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sz="1800">
              <a:solidFill>
                <a:srgbClr val="000000"/>
              </a:solidFill>
              <a:latin typeface="Helvetica"/>
              <a:ea typeface="ＭＳ Ｐゴシック" pitchFamily="-111" charset="-128"/>
              <a:cs typeface="ＭＳ Ｐゴシック" pitchFamily="-111" charset="-128"/>
            </a:endParaRPr>
          </a:p>
        </p:txBody>
      </p:sp>
      <p:sp>
        <p:nvSpPr>
          <p:cNvPr id="9" name="Rectangle 1042"/>
          <p:cNvSpPr>
            <a:spLocks noChangeAspect="1" noChangeArrowheads="1"/>
          </p:cNvSpPr>
          <p:nvPr userDrawn="1"/>
        </p:nvSpPr>
        <p:spPr bwMode="auto">
          <a:xfrm>
            <a:off x="0" y="-8920"/>
            <a:ext cx="12256000" cy="6894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endParaRPr lang="en-US" sz="1800" dirty="0">
              <a:solidFill>
                <a:srgbClr val="000000"/>
              </a:solidFill>
              <a:cs typeface="+mn-cs"/>
            </a:endParaRPr>
          </a:p>
        </p:txBody>
      </p:sp>
      <p:pic>
        <p:nvPicPr>
          <p:cNvPr id="10" name="Picture 9" descr="cern_logo_1.png"/>
          <p:cNvPicPr>
            <a:picLocks noChangeAspect="1"/>
          </p:cNvPicPr>
          <p:nvPr userDrawn="1"/>
        </p:nvPicPr>
        <p:blipFill>
          <a:blip r:embed="rId14" cstate="print">
            <a:lum bright="100000" contrast="-100000"/>
          </a:blip>
          <a:stretch>
            <a:fillRect/>
          </a:stretch>
        </p:blipFill>
        <p:spPr>
          <a:xfrm>
            <a:off x="103507" y="6341852"/>
            <a:ext cx="639459" cy="471600"/>
          </a:xfrm>
          <a:prstGeom prst="rect">
            <a:avLst/>
          </a:prstGeom>
        </p:spPr>
      </p:pic>
    </p:spTree>
    <p:extLst>
      <p:ext uri="{BB962C8B-B14F-4D97-AF65-F5344CB8AC3E}">
        <p14:creationId xmlns:p14="http://schemas.microsoft.com/office/powerpoint/2010/main" val="395091046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A035192-EA55-39A5-AFE7-1ABD1B1F5DD3}"/>
              </a:ext>
            </a:extLst>
          </p:cNvPr>
          <p:cNvPicPr>
            <a:picLocks noGrp="1" noChangeAspect="1"/>
          </p:cNvPicPr>
          <p:nvPr>
            <p:ph idx="1"/>
          </p:nvPr>
        </p:nvPicPr>
        <p:blipFill>
          <a:blip r:embed="rId2"/>
          <a:stretch>
            <a:fillRect/>
          </a:stretch>
        </p:blipFill>
        <p:spPr>
          <a:xfrm>
            <a:off x="8053730" y="2442560"/>
            <a:ext cx="3994433" cy="3727694"/>
          </a:xfrm>
        </p:spPr>
      </p:pic>
      <p:sp>
        <p:nvSpPr>
          <p:cNvPr id="6" name="TextBox 5">
            <a:extLst>
              <a:ext uri="{FF2B5EF4-FFF2-40B4-BE49-F238E27FC236}">
                <a16:creationId xmlns:a16="http://schemas.microsoft.com/office/drawing/2014/main" id="{B5C558BD-E0F8-2228-0E32-508F99053D03}"/>
              </a:ext>
            </a:extLst>
          </p:cNvPr>
          <p:cNvSpPr txBox="1"/>
          <p:nvPr/>
        </p:nvSpPr>
        <p:spPr>
          <a:xfrm>
            <a:off x="45963" y="595901"/>
            <a:ext cx="11467887" cy="1846659"/>
          </a:xfrm>
          <a:prstGeom prst="rect">
            <a:avLst/>
          </a:prstGeom>
          <a:noFill/>
        </p:spPr>
        <p:txBody>
          <a:bodyPr wrap="square" lIns="0" tIns="0" rIns="0" bIns="0" rtlCol="0">
            <a:spAutoFit/>
          </a:bodyPr>
          <a:lstStyle/>
          <a:p>
            <a:pPr algn="ctr"/>
            <a:r>
              <a:rPr lang="en-US" sz="4000" b="1" dirty="0">
                <a:solidFill>
                  <a:schemeClr val="tx2"/>
                </a:solidFill>
              </a:rPr>
              <a:t>The Discovery of the Standard Model</a:t>
            </a:r>
          </a:p>
          <a:p>
            <a:pPr algn="ctr"/>
            <a:r>
              <a:rPr lang="en-US" sz="4000" b="1" dirty="0">
                <a:solidFill>
                  <a:schemeClr val="tx2"/>
                </a:solidFill>
              </a:rPr>
              <a:t>--- </a:t>
            </a:r>
          </a:p>
          <a:p>
            <a:pPr algn="ctr"/>
            <a:r>
              <a:rPr lang="en-US" sz="4000" b="1" dirty="0">
                <a:solidFill>
                  <a:schemeClr val="tx2"/>
                </a:solidFill>
              </a:rPr>
              <a:t>A subjective stroll</a:t>
            </a:r>
            <a:endParaRPr lang="en-GB" sz="4000" b="1" dirty="0">
              <a:solidFill>
                <a:schemeClr val="tx2"/>
              </a:solidFill>
            </a:endParaRPr>
          </a:p>
        </p:txBody>
      </p:sp>
      <p:sp>
        <p:nvSpPr>
          <p:cNvPr id="7" name="TextBox 6">
            <a:extLst>
              <a:ext uri="{FF2B5EF4-FFF2-40B4-BE49-F238E27FC236}">
                <a16:creationId xmlns:a16="http://schemas.microsoft.com/office/drawing/2014/main" id="{5C689EE2-840B-F0F9-2A35-309A8778819B}"/>
              </a:ext>
            </a:extLst>
          </p:cNvPr>
          <p:cNvSpPr txBox="1"/>
          <p:nvPr/>
        </p:nvSpPr>
        <p:spPr>
          <a:xfrm>
            <a:off x="410965" y="3275355"/>
            <a:ext cx="6213111" cy="2062103"/>
          </a:xfrm>
          <a:prstGeom prst="rect">
            <a:avLst/>
          </a:prstGeom>
          <a:noFill/>
        </p:spPr>
        <p:txBody>
          <a:bodyPr wrap="none" rtlCol="0">
            <a:spAutoFit/>
          </a:bodyPr>
          <a:lstStyle/>
          <a:p>
            <a:pPr algn="ctr"/>
            <a:r>
              <a:rPr lang="en-US" sz="3200" dirty="0"/>
              <a:t> From PETRA to the LHC and beyond</a:t>
            </a:r>
          </a:p>
          <a:p>
            <a:pPr algn="ctr"/>
            <a:endParaRPr lang="en-US" sz="3200" dirty="0"/>
          </a:p>
          <a:p>
            <a:pPr algn="ctr"/>
            <a:endParaRPr lang="en-US" sz="3200" dirty="0"/>
          </a:p>
          <a:p>
            <a:pPr algn="ctr"/>
            <a:r>
              <a:rPr lang="en-US" sz="3200" dirty="0"/>
              <a:t>Precision matters</a:t>
            </a:r>
            <a:endParaRPr lang="en-GB" sz="3200" dirty="0"/>
          </a:p>
        </p:txBody>
      </p:sp>
    </p:spTree>
    <p:extLst>
      <p:ext uri="{BB962C8B-B14F-4D97-AF65-F5344CB8AC3E}">
        <p14:creationId xmlns:p14="http://schemas.microsoft.com/office/powerpoint/2010/main" val="1292056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9542" y="1471664"/>
            <a:ext cx="10515600" cy="4351338"/>
          </a:xfrm>
        </p:spPr>
        <p:txBody>
          <a:bodyPr/>
          <a:lstStyle/>
          <a:p>
            <a:pPr marL="0" indent="0">
              <a:buNone/>
            </a:pPr>
            <a:r>
              <a:rPr lang="en-US" dirty="0"/>
              <a:t>Beyond the strong interaction:</a:t>
            </a:r>
          </a:p>
          <a:p>
            <a:pPr marL="0" indent="0">
              <a:buNone/>
            </a:pPr>
            <a:endParaRPr lang="en-US" dirty="0"/>
          </a:p>
          <a:p>
            <a:pPr marL="0" indent="0">
              <a:buNone/>
            </a:pPr>
            <a:r>
              <a:rPr lang="en-US" dirty="0"/>
              <a:t>                                    Study of the electro-weak interference</a:t>
            </a:r>
            <a:endParaRPr lang="en-GB" dirty="0"/>
          </a:p>
        </p:txBody>
      </p:sp>
    </p:spTree>
    <p:extLst>
      <p:ext uri="{BB962C8B-B14F-4D97-AF65-F5344CB8AC3E}">
        <p14:creationId xmlns:p14="http://schemas.microsoft.com/office/powerpoint/2010/main" val="2092142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65471" y="626966"/>
            <a:ext cx="6642855" cy="6231033"/>
          </a:xfrm>
          <a:prstGeom prst="rect">
            <a:avLst/>
          </a:prstGeom>
        </p:spPr>
      </p:pic>
      <p:pic>
        <p:nvPicPr>
          <p:cNvPr id="6" name="Picture 5"/>
          <p:cNvPicPr>
            <a:picLocks noChangeAspect="1"/>
          </p:cNvPicPr>
          <p:nvPr/>
        </p:nvPicPr>
        <p:blipFill>
          <a:blip r:embed="rId3"/>
          <a:stretch>
            <a:fillRect/>
          </a:stretch>
        </p:blipFill>
        <p:spPr>
          <a:xfrm>
            <a:off x="7349317" y="72391"/>
            <a:ext cx="4685368" cy="6711153"/>
          </a:xfrm>
          <a:prstGeom prst="rect">
            <a:avLst/>
          </a:prstGeom>
        </p:spPr>
      </p:pic>
      <p:sp>
        <p:nvSpPr>
          <p:cNvPr id="7" name="TextBox 6"/>
          <p:cNvSpPr txBox="1"/>
          <p:nvPr/>
        </p:nvSpPr>
        <p:spPr>
          <a:xfrm>
            <a:off x="816077" y="235974"/>
            <a:ext cx="3467296" cy="369332"/>
          </a:xfrm>
          <a:prstGeom prst="rect">
            <a:avLst/>
          </a:prstGeom>
          <a:noFill/>
        </p:spPr>
        <p:txBody>
          <a:bodyPr wrap="none" rtlCol="0">
            <a:spAutoFit/>
          </a:bodyPr>
          <a:lstStyle/>
          <a:p>
            <a:r>
              <a:rPr lang="en-US" dirty="0"/>
              <a:t>Beate </a:t>
            </a:r>
            <a:r>
              <a:rPr lang="en-US" dirty="0" err="1"/>
              <a:t>Naroska</a:t>
            </a:r>
            <a:r>
              <a:rPr lang="en-US" dirty="0"/>
              <a:t> 1986 Physics Report</a:t>
            </a:r>
            <a:endParaRPr lang="en-GB" dirty="0"/>
          </a:p>
        </p:txBody>
      </p:sp>
      <p:sp>
        <p:nvSpPr>
          <p:cNvPr id="3" name="Right Arrow 2"/>
          <p:cNvSpPr/>
          <p:nvPr/>
        </p:nvSpPr>
        <p:spPr>
          <a:xfrm>
            <a:off x="6685936" y="318565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0471355" y="1632155"/>
            <a:ext cx="522900" cy="400110"/>
          </a:xfrm>
          <a:prstGeom prst="rect">
            <a:avLst/>
          </a:prstGeom>
          <a:noFill/>
        </p:spPr>
        <p:txBody>
          <a:bodyPr wrap="none" rtlCol="0">
            <a:spAutoFit/>
          </a:bodyPr>
          <a:lstStyle/>
          <a:p>
            <a:r>
              <a:rPr lang="en-US" sz="2000" dirty="0">
                <a:solidFill>
                  <a:srgbClr val="FF0000"/>
                </a:solidFill>
              </a:rPr>
              <a:t>SM</a:t>
            </a:r>
            <a:endParaRPr lang="en-GB" sz="2000" dirty="0">
              <a:solidFill>
                <a:srgbClr val="FF0000"/>
              </a:solidFill>
            </a:endParaRPr>
          </a:p>
        </p:txBody>
      </p:sp>
      <p:sp>
        <p:nvSpPr>
          <p:cNvPr id="8" name="TextBox 7"/>
          <p:cNvSpPr txBox="1"/>
          <p:nvPr/>
        </p:nvSpPr>
        <p:spPr>
          <a:xfrm>
            <a:off x="10390907" y="4932782"/>
            <a:ext cx="522900" cy="400110"/>
          </a:xfrm>
          <a:prstGeom prst="rect">
            <a:avLst/>
          </a:prstGeom>
          <a:noFill/>
        </p:spPr>
        <p:txBody>
          <a:bodyPr wrap="none" rtlCol="0">
            <a:spAutoFit/>
          </a:bodyPr>
          <a:lstStyle/>
          <a:p>
            <a:r>
              <a:rPr lang="en-US" sz="2000" dirty="0">
                <a:solidFill>
                  <a:srgbClr val="FF0000"/>
                </a:solidFill>
              </a:rPr>
              <a:t>SM</a:t>
            </a:r>
            <a:endParaRPr lang="en-GB" sz="2000" dirty="0">
              <a:solidFill>
                <a:srgbClr val="FF0000"/>
              </a:solidFill>
            </a:endParaRPr>
          </a:p>
        </p:txBody>
      </p:sp>
      <p:sp>
        <p:nvSpPr>
          <p:cNvPr id="9" name="TextBox 8">
            <a:extLst>
              <a:ext uri="{FF2B5EF4-FFF2-40B4-BE49-F238E27FC236}">
                <a16:creationId xmlns:a16="http://schemas.microsoft.com/office/drawing/2014/main" id="{33F30855-15F0-E35D-F069-D74153ECF034}"/>
              </a:ext>
            </a:extLst>
          </p:cNvPr>
          <p:cNvSpPr txBox="1"/>
          <p:nvPr/>
        </p:nvSpPr>
        <p:spPr>
          <a:xfrm rot="20596024">
            <a:off x="4249981" y="2925371"/>
            <a:ext cx="5437514" cy="1200329"/>
          </a:xfrm>
          <a:prstGeom prst="rect">
            <a:avLst/>
          </a:prstGeom>
          <a:solidFill>
            <a:schemeClr val="accent2">
              <a:lumMod val="40000"/>
              <a:lumOff val="60000"/>
            </a:schemeClr>
          </a:solidFill>
        </p:spPr>
        <p:txBody>
          <a:bodyPr wrap="none" rtlCol="0">
            <a:spAutoFit/>
          </a:bodyPr>
          <a:lstStyle/>
          <a:p>
            <a:r>
              <a:rPr lang="en-US" sz="2400" dirty="0">
                <a:solidFill>
                  <a:srgbClr val="FF0000"/>
                </a:solidFill>
              </a:rPr>
              <a:t>Lesson I</a:t>
            </a:r>
          </a:p>
          <a:p>
            <a:r>
              <a:rPr lang="en-US" sz="2400" dirty="0">
                <a:solidFill>
                  <a:srgbClr val="FF0000"/>
                </a:solidFill>
              </a:rPr>
              <a:t>Precision measurements indicate the path</a:t>
            </a:r>
          </a:p>
          <a:p>
            <a:r>
              <a:rPr lang="en-US" sz="2400" dirty="0">
                <a:solidFill>
                  <a:srgbClr val="FF0000"/>
                </a:solidFill>
              </a:rPr>
              <a:t>to physics beyond present energy reach</a:t>
            </a:r>
            <a:endParaRPr lang="en-GB" sz="2400" dirty="0">
              <a:solidFill>
                <a:srgbClr val="FF0000"/>
              </a:solidFill>
            </a:endParaRPr>
          </a:p>
        </p:txBody>
      </p:sp>
    </p:spTree>
    <p:extLst>
      <p:ext uri="{BB962C8B-B14F-4D97-AF65-F5344CB8AC3E}">
        <p14:creationId xmlns:p14="http://schemas.microsoft.com/office/powerpoint/2010/main" val="279827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30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30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3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8"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C98BD-7775-C00B-A415-D8BC9FD16247}"/>
              </a:ext>
            </a:extLst>
          </p:cNvPr>
          <p:cNvSpPr>
            <a:spLocks noGrp="1"/>
          </p:cNvSpPr>
          <p:nvPr>
            <p:ph type="title"/>
          </p:nvPr>
        </p:nvSpPr>
        <p:spPr>
          <a:xfrm>
            <a:off x="1557391" y="2142555"/>
            <a:ext cx="7535238" cy="2059576"/>
          </a:xfrm>
        </p:spPr>
        <p:txBody>
          <a:bodyPr>
            <a:normAutofit fontScale="90000"/>
          </a:bodyPr>
          <a:lstStyle/>
          <a:p>
            <a:pPr algn="ctr"/>
            <a:r>
              <a:rPr lang="en-US" dirty="0"/>
              <a:t>Further progress needs progress in experimental techniques </a:t>
            </a:r>
            <a:br>
              <a:rPr lang="en-US" dirty="0"/>
            </a:br>
            <a:r>
              <a:rPr lang="en-US" dirty="0"/>
              <a:t>as well as </a:t>
            </a:r>
            <a:br>
              <a:rPr lang="en-US" dirty="0"/>
            </a:br>
            <a:r>
              <a:rPr lang="en-US" dirty="0"/>
              <a:t>in theory</a:t>
            </a:r>
            <a:endParaRPr lang="en-GB" dirty="0"/>
          </a:p>
        </p:txBody>
      </p:sp>
    </p:spTree>
    <p:extLst>
      <p:ext uri="{BB962C8B-B14F-4D97-AF65-F5344CB8AC3E}">
        <p14:creationId xmlns:p14="http://schemas.microsoft.com/office/powerpoint/2010/main" val="3390469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4D079E5-4D67-2DB4-7697-92A290CA0EA0}"/>
              </a:ext>
            </a:extLst>
          </p:cNvPr>
          <p:cNvPicPr>
            <a:picLocks noChangeAspect="1"/>
          </p:cNvPicPr>
          <p:nvPr/>
        </p:nvPicPr>
        <p:blipFill>
          <a:blip r:embed="rId3"/>
          <a:stretch>
            <a:fillRect/>
          </a:stretch>
        </p:blipFill>
        <p:spPr>
          <a:xfrm>
            <a:off x="5539898" y="245426"/>
            <a:ext cx="3659059" cy="5538637"/>
          </a:xfrm>
          <a:prstGeom prst="rect">
            <a:avLst/>
          </a:prstGeom>
        </p:spPr>
      </p:pic>
      <p:pic>
        <p:nvPicPr>
          <p:cNvPr id="14" name="Picture 13">
            <a:extLst>
              <a:ext uri="{FF2B5EF4-FFF2-40B4-BE49-F238E27FC236}">
                <a16:creationId xmlns:a16="http://schemas.microsoft.com/office/drawing/2014/main" id="{784786AC-2B96-368E-77E5-3762CAFF1D93}"/>
              </a:ext>
            </a:extLst>
          </p:cNvPr>
          <p:cNvPicPr>
            <a:picLocks noChangeAspect="1"/>
          </p:cNvPicPr>
          <p:nvPr/>
        </p:nvPicPr>
        <p:blipFill>
          <a:blip r:embed="rId4"/>
          <a:stretch>
            <a:fillRect/>
          </a:stretch>
        </p:blipFill>
        <p:spPr>
          <a:xfrm>
            <a:off x="196801" y="0"/>
            <a:ext cx="4878476" cy="6609242"/>
          </a:xfrm>
          <a:prstGeom prst="rect">
            <a:avLst/>
          </a:prstGeom>
        </p:spPr>
      </p:pic>
      <p:sp>
        <p:nvSpPr>
          <p:cNvPr id="2" name="TextBox 1">
            <a:extLst>
              <a:ext uri="{FF2B5EF4-FFF2-40B4-BE49-F238E27FC236}">
                <a16:creationId xmlns:a16="http://schemas.microsoft.com/office/drawing/2014/main" id="{252BDE09-6A9F-7586-89C8-34D63A4077B1}"/>
              </a:ext>
            </a:extLst>
          </p:cNvPr>
          <p:cNvSpPr txBox="1"/>
          <p:nvPr/>
        </p:nvSpPr>
        <p:spPr>
          <a:xfrm>
            <a:off x="616178" y="277977"/>
            <a:ext cx="806631" cy="461665"/>
          </a:xfrm>
          <a:prstGeom prst="rect">
            <a:avLst/>
          </a:prstGeom>
          <a:noFill/>
        </p:spPr>
        <p:txBody>
          <a:bodyPr wrap="none" rtlCol="0">
            <a:spAutoFit/>
          </a:bodyPr>
          <a:lstStyle/>
          <a:p>
            <a:r>
              <a:rPr lang="en-US" sz="2400" dirty="0"/>
              <a:t>1989</a:t>
            </a:r>
            <a:endParaRPr lang="en-GB" sz="2400" dirty="0"/>
          </a:p>
        </p:txBody>
      </p:sp>
      <p:sp>
        <p:nvSpPr>
          <p:cNvPr id="3" name="TextBox 2">
            <a:extLst>
              <a:ext uri="{FF2B5EF4-FFF2-40B4-BE49-F238E27FC236}">
                <a16:creationId xmlns:a16="http://schemas.microsoft.com/office/drawing/2014/main" id="{2F90705A-E987-8B19-B915-1D80ABE88B9C}"/>
              </a:ext>
            </a:extLst>
          </p:cNvPr>
          <p:cNvSpPr txBox="1"/>
          <p:nvPr/>
        </p:nvSpPr>
        <p:spPr>
          <a:xfrm>
            <a:off x="5763803" y="508809"/>
            <a:ext cx="3109826" cy="523220"/>
          </a:xfrm>
          <a:prstGeom prst="rect">
            <a:avLst/>
          </a:prstGeom>
          <a:noFill/>
        </p:spPr>
        <p:txBody>
          <a:bodyPr wrap="none" rtlCol="0">
            <a:spAutoFit/>
          </a:bodyPr>
          <a:lstStyle/>
          <a:p>
            <a:r>
              <a:rPr lang="en-US" sz="2800" dirty="0">
                <a:solidFill>
                  <a:schemeClr val="bg1"/>
                </a:solidFill>
              </a:rPr>
              <a:t>1989 Looking to LEP</a:t>
            </a:r>
            <a:endParaRPr lang="en-GB" sz="2800" dirty="0">
              <a:solidFill>
                <a:schemeClr val="bg1"/>
              </a:solidFill>
            </a:endParaRPr>
          </a:p>
        </p:txBody>
      </p:sp>
      <p:pic>
        <p:nvPicPr>
          <p:cNvPr id="8" name="Picture 7">
            <a:extLst>
              <a:ext uri="{FF2B5EF4-FFF2-40B4-BE49-F238E27FC236}">
                <a16:creationId xmlns:a16="http://schemas.microsoft.com/office/drawing/2014/main" id="{247F2312-91F8-C9B0-51A1-EDA7B00C24B3}"/>
              </a:ext>
            </a:extLst>
          </p:cNvPr>
          <p:cNvPicPr>
            <a:picLocks noChangeAspect="1"/>
          </p:cNvPicPr>
          <p:nvPr/>
        </p:nvPicPr>
        <p:blipFill>
          <a:blip r:embed="rId5"/>
          <a:stretch>
            <a:fillRect/>
          </a:stretch>
        </p:blipFill>
        <p:spPr>
          <a:xfrm>
            <a:off x="269734" y="5861651"/>
            <a:ext cx="9392244" cy="371590"/>
          </a:xfrm>
          <a:prstGeom prst="rect">
            <a:avLst/>
          </a:prstGeom>
        </p:spPr>
      </p:pic>
    </p:spTree>
    <p:extLst>
      <p:ext uri="{BB962C8B-B14F-4D97-AF65-F5344CB8AC3E}">
        <p14:creationId xmlns:p14="http://schemas.microsoft.com/office/powerpoint/2010/main" val="292107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80F6FA6-56D2-9596-B6CC-F41EFE868897}"/>
              </a:ext>
            </a:extLst>
          </p:cNvPr>
          <p:cNvPicPr>
            <a:picLocks noChangeAspect="1"/>
          </p:cNvPicPr>
          <p:nvPr/>
        </p:nvPicPr>
        <p:blipFill>
          <a:blip r:embed="rId3"/>
          <a:stretch>
            <a:fillRect/>
          </a:stretch>
        </p:blipFill>
        <p:spPr>
          <a:xfrm>
            <a:off x="5784353" y="152487"/>
            <a:ext cx="4440706" cy="6553026"/>
          </a:xfrm>
          <a:prstGeom prst="rect">
            <a:avLst/>
          </a:prstGeom>
        </p:spPr>
      </p:pic>
      <p:pic>
        <p:nvPicPr>
          <p:cNvPr id="7" name="Picture 6">
            <a:extLst>
              <a:ext uri="{FF2B5EF4-FFF2-40B4-BE49-F238E27FC236}">
                <a16:creationId xmlns:a16="http://schemas.microsoft.com/office/drawing/2014/main" id="{54D079E5-4D67-2DB4-7697-92A290CA0EA0}"/>
              </a:ext>
            </a:extLst>
          </p:cNvPr>
          <p:cNvPicPr>
            <a:picLocks noChangeAspect="1"/>
          </p:cNvPicPr>
          <p:nvPr/>
        </p:nvPicPr>
        <p:blipFill>
          <a:blip r:embed="rId4"/>
          <a:stretch>
            <a:fillRect/>
          </a:stretch>
        </p:blipFill>
        <p:spPr>
          <a:xfrm flipH="1">
            <a:off x="1041171" y="481260"/>
            <a:ext cx="3659059" cy="5538637"/>
          </a:xfrm>
          <a:prstGeom prst="rect">
            <a:avLst/>
          </a:prstGeom>
        </p:spPr>
      </p:pic>
      <p:sp>
        <p:nvSpPr>
          <p:cNvPr id="2" name="TextBox 1">
            <a:extLst>
              <a:ext uri="{FF2B5EF4-FFF2-40B4-BE49-F238E27FC236}">
                <a16:creationId xmlns:a16="http://schemas.microsoft.com/office/drawing/2014/main" id="{E674D0D2-7356-77CA-A59D-AE583EBCC761}"/>
              </a:ext>
            </a:extLst>
          </p:cNvPr>
          <p:cNvSpPr txBox="1"/>
          <p:nvPr/>
        </p:nvSpPr>
        <p:spPr>
          <a:xfrm>
            <a:off x="7705618" y="698643"/>
            <a:ext cx="806631" cy="461665"/>
          </a:xfrm>
          <a:prstGeom prst="rect">
            <a:avLst/>
          </a:prstGeom>
          <a:noFill/>
        </p:spPr>
        <p:txBody>
          <a:bodyPr wrap="none" rtlCol="0">
            <a:spAutoFit/>
          </a:bodyPr>
          <a:lstStyle/>
          <a:p>
            <a:r>
              <a:rPr lang="en-US" sz="2400" dirty="0"/>
              <a:t>2019</a:t>
            </a:r>
            <a:endParaRPr lang="en-GB" sz="2400" dirty="0"/>
          </a:p>
        </p:txBody>
      </p:sp>
      <p:sp>
        <p:nvSpPr>
          <p:cNvPr id="3" name="TextBox 2">
            <a:extLst>
              <a:ext uri="{FF2B5EF4-FFF2-40B4-BE49-F238E27FC236}">
                <a16:creationId xmlns:a16="http://schemas.microsoft.com/office/drawing/2014/main" id="{994611E6-5D46-0F3E-A2CF-D61F002D988C}"/>
              </a:ext>
            </a:extLst>
          </p:cNvPr>
          <p:cNvSpPr txBox="1"/>
          <p:nvPr/>
        </p:nvSpPr>
        <p:spPr>
          <a:xfrm>
            <a:off x="1135698" y="683254"/>
            <a:ext cx="3544304" cy="954107"/>
          </a:xfrm>
          <a:prstGeom prst="rect">
            <a:avLst/>
          </a:prstGeom>
          <a:noFill/>
        </p:spPr>
        <p:txBody>
          <a:bodyPr wrap="none" rtlCol="0">
            <a:spAutoFit/>
          </a:bodyPr>
          <a:lstStyle/>
          <a:p>
            <a:r>
              <a:rPr lang="en-US" sz="2800" dirty="0">
                <a:solidFill>
                  <a:schemeClr val="bg1"/>
                </a:solidFill>
              </a:rPr>
              <a:t>2019 Looking forward </a:t>
            </a:r>
          </a:p>
          <a:p>
            <a:r>
              <a:rPr lang="en-US" sz="2800" dirty="0">
                <a:solidFill>
                  <a:schemeClr val="bg1"/>
                </a:solidFill>
              </a:rPr>
              <a:t>                        to FCC-</a:t>
            </a:r>
            <a:r>
              <a:rPr lang="en-US" sz="2800" dirty="0" err="1">
                <a:solidFill>
                  <a:schemeClr val="bg1"/>
                </a:solidFill>
              </a:rPr>
              <a:t>ee</a:t>
            </a:r>
            <a:endParaRPr lang="en-GB" sz="2800" dirty="0">
              <a:solidFill>
                <a:schemeClr val="bg1"/>
              </a:solidFill>
            </a:endParaRPr>
          </a:p>
        </p:txBody>
      </p:sp>
    </p:spTree>
    <p:extLst>
      <p:ext uri="{BB962C8B-B14F-4D97-AF65-F5344CB8AC3E}">
        <p14:creationId xmlns:p14="http://schemas.microsoft.com/office/powerpoint/2010/main" val="2283098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ww.physicsmasterclasses.org/exercises/unischu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2311" y="1322091"/>
            <a:ext cx="5572125" cy="525780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flipH="1">
            <a:off x="548046" y="1442501"/>
            <a:ext cx="3921338" cy="4401205"/>
          </a:xfrm>
          <a:prstGeom prst="rect">
            <a:avLst/>
          </a:prstGeom>
          <a:noFill/>
        </p:spPr>
        <p:txBody>
          <a:bodyPr wrap="square" rtlCol="0">
            <a:spAutoFit/>
          </a:bodyPr>
          <a:lstStyle/>
          <a:p>
            <a:r>
              <a:rPr lang="en-US" sz="2800" dirty="0">
                <a:solidFill>
                  <a:schemeClr val="accent1">
                    <a:lumMod val="75000"/>
                  </a:schemeClr>
                </a:solidFill>
              </a:rPr>
              <a:t>(back to)       </a:t>
            </a:r>
          </a:p>
          <a:p>
            <a:r>
              <a:rPr lang="en-US" sz="2800" b="1" dirty="0">
                <a:solidFill>
                  <a:schemeClr val="accent1">
                    <a:lumMod val="75000"/>
                  </a:schemeClr>
                </a:solidFill>
              </a:rPr>
              <a:t>                   LEP</a:t>
            </a:r>
          </a:p>
          <a:p>
            <a:endParaRPr lang="en-US" sz="2800" dirty="0">
              <a:solidFill>
                <a:schemeClr val="accent1">
                  <a:lumMod val="75000"/>
                </a:schemeClr>
              </a:solidFill>
            </a:endParaRPr>
          </a:p>
          <a:p>
            <a:endParaRPr lang="en-US" sz="2800" dirty="0">
              <a:solidFill>
                <a:schemeClr val="accent1">
                  <a:lumMod val="75000"/>
                </a:schemeClr>
              </a:solidFill>
            </a:endParaRPr>
          </a:p>
          <a:p>
            <a:r>
              <a:rPr lang="en-US" sz="2800" dirty="0">
                <a:solidFill>
                  <a:schemeClr val="accent1">
                    <a:lumMod val="75000"/>
                  </a:schemeClr>
                </a:solidFill>
              </a:rPr>
              <a:t>Max Energy 209 GeV</a:t>
            </a:r>
          </a:p>
          <a:p>
            <a:endParaRPr lang="en-US" sz="2800" dirty="0">
              <a:solidFill>
                <a:schemeClr val="accent1">
                  <a:lumMod val="75000"/>
                </a:schemeClr>
              </a:solidFill>
            </a:endParaRPr>
          </a:p>
          <a:p>
            <a:endParaRPr lang="en-US" sz="2800" dirty="0">
              <a:solidFill>
                <a:schemeClr val="accent1">
                  <a:lumMod val="75000"/>
                </a:schemeClr>
              </a:solidFill>
            </a:endParaRPr>
          </a:p>
          <a:p>
            <a:r>
              <a:rPr lang="en-US" sz="2800" dirty="0">
                <a:solidFill>
                  <a:schemeClr val="accent1">
                    <a:lumMod val="75000"/>
                  </a:schemeClr>
                </a:solidFill>
              </a:rPr>
              <a:t>Data delivery 1989-2000</a:t>
            </a:r>
          </a:p>
          <a:p>
            <a:endParaRPr lang="en-US" sz="2800" dirty="0">
              <a:solidFill>
                <a:schemeClr val="accent1">
                  <a:lumMod val="75000"/>
                </a:schemeClr>
              </a:solidFill>
            </a:endParaRPr>
          </a:p>
          <a:p>
            <a:r>
              <a:rPr lang="en-US" sz="2800" dirty="0">
                <a:solidFill>
                  <a:schemeClr val="accent1">
                    <a:lumMod val="75000"/>
                  </a:schemeClr>
                </a:solidFill>
              </a:rPr>
              <a:t>ALEPH-DELPHI-L3-OPAL</a:t>
            </a:r>
            <a:endParaRPr lang="en-GB" sz="2800" dirty="0">
              <a:solidFill>
                <a:schemeClr val="accent1">
                  <a:lumMod val="75000"/>
                </a:schemeClr>
              </a:solidFill>
            </a:endParaRPr>
          </a:p>
        </p:txBody>
      </p:sp>
      <p:sp>
        <p:nvSpPr>
          <p:cNvPr id="2" name="TextBox 1"/>
          <p:cNvSpPr txBox="1"/>
          <p:nvPr/>
        </p:nvSpPr>
        <p:spPr>
          <a:xfrm>
            <a:off x="6096000" y="421946"/>
            <a:ext cx="2296911" cy="523220"/>
          </a:xfrm>
          <a:prstGeom prst="rect">
            <a:avLst/>
          </a:prstGeom>
          <a:noFill/>
        </p:spPr>
        <p:txBody>
          <a:bodyPr wrap="none" rtlCol="0">
            <a:spAutoFit/>
          </a:bodyPr>
          <a:lstStyle/>
          <a:p>
            <a:r>
              <a:rPr lang="en-US" sz="2800" dirty="0"/>
              <a:t>OPAL Detector</a:t>
            </a:r>
            <a:endParaRPr lang="en-GB" sz="2800" dirty="0"/>
          </a:p>
        </p:txBody>
      </p:sp>
    </p:spTree>
    <p:extLst>
      <p:ext uri="{BB962C8B-B14F-4D97-AF65-F5344CB8AC3E}">
        <p14:creationId xmlns:p14="http://schemas.microsoft.com/office/powerpoint/2010/main" val="1761910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E1EEA923-7432-626C-ADCD-F7AB806D5D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91" r="1176"/>
          <a:stretch/>
        </p:blipFill>
        <p:spPr>
          <a:xfrm>
            <a:off x="7045902" y="183719"/>
            <a:ext cx="4691989" cy="6674281"/>
          </a:xfrm>
          <a:prstGeom prst="rect">
            <a:avLst/>
          </a:prstGeom>
        </p:spPr>
      </p:pic>
      <p:sp>
        <p:nvSpPr>
          <p:cNvPr id="4" name="TextBox 3"/>
          <p:cNvSpPr txBox="1"/>
          <p:nvPr/>
        </p:nvSpPr>
        <p:spPr>
          <a:xfrm>
            <a:off x="434523" y="749808"/>
            <a:ext cx="4814906" cy="1200329"/>
          </a:xfrm>
          <a:prstGeom prst="rect">
            <a:avLst/>
          </a:prstGeom>
          <a:noFill/>
        </p:spPr>
        <p:txBody>
          <a:bodyPr wrap="square" rtlCol="0">
            <a:spAutoFit/>
          </a:bodyPr>
          <a:lstStyle/>
          <a:p>
            <a:r>
              <a:rPr lang="en-US" sz="2400" dirty="0"/>
              <a:t>OPAL logbook entries:</a:t>
            </a:r>
          </a:p>
          <a:p>
            <a:endParaRPr lang="en-US" sz="2400" dirty="0"/>
          </a:p>
          <a:p>
            <a:r>
              <a:rPr lang="en-US" sz="2400" dirty="0"/>
              <a:t>                                 first Z seen at LEP</a:t>
            </a:r>
            <a:endParaRPr lang="en-GB" sz="2400" dirty="0"/>
          </a:p>
        </p:txBody>
      </p:sp>
      <p:pic>
        <p:nvPicPr>
          <p:cNvPr id="6" name="Picture 2" descr="https://cerncourier.com/wp-content/uploads/2019/09/CCSepOct19_LEP30_opal.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48905" y="2194561"/>
            <a:ext cx="5633111" cy="349816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7DE8D12-3B14-3E0C-C8D1-F72322D48F71}"/>
              </a:ext>
            </a:extLst>
          </p:cNvPr>
          <p:cNvSpPr txBox="1"/>
          <p:nvPr/>
        </p:nvSpPr>
        <p:spPr>
          <a:xfrm>
            <a:off x="2841976" y="6108192"/>
            <a:ext cx="4814906" cy="461665"/>
          </a:xfrm>
          <a:prstGeom prst="rect">
            <a:avLst/>
          </a:prstGeom>
          <a:noFill/>
        </p:spPr>
        <p:txBody>
          <a:bodyPr wrap="square" rtlCol="0">
            <a:spAutoFit/>
          </a:bodyPr>
          <a:lstStyle/>
          <a:p>
            <a:r>
              <a:rPr lang="en-US" sz="2400" dirty="0"/>
              <a:t>  last event seen (at OPAL) 1990</a:t>
            </a:r>
            <a:endParaRPr lang="en-GB" sz="2400" dirty="0"/>
          </a:p>
        </p:txBody>
      </p:sp>
    </p:spTree>
    <p:extLst>
      <p:ext uri="{BB962C8B-B14F-4D97-AF65-F5344CB8AC3E}">
        <p14:creationId xmlns:p14="http://schemas.microsoft.com/office/powerpoint/2010/main" val="124043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C0D6D1E-E9FE-EA98-0353-99979C4C4A13}"/>
              </a:ext>
            </a:extLst>
          </p:cNvPr>
          <p:cNvPicPr>
            <a:picLocks noGrp="1" noChangeAspect="1"/>
          </p:cNvPicPr>
          <p:nvPr>
            <p:ph idx="1"/>
          </p:nvPr>
        </p:nvPicPr>
        <p:blipFill>
          <a:blip r:embed="rId2"/>
          <a:stretch>
            <a:fillRect/>
          </a:stretch>
        </p:blipFill>
        <p:spPr>
          <a:xfrm>
            <a:off x="965771" y="141980"/>
            <a:ext cx="8753582" cy="6430202"/>
          </a:xfrm>
          <a:solidFill>
            <a:srgbClr val="FFFF00"/>
          </a:solidFill>
        </p:spPr>
      </p:pic>
      <p:sp>
        <p:nvSpPr>
          <p:cNvPr id="6" name="Rectangle 5">
            <a:extLst>
              <a:ext uri="{FF2B5EF4-FFF2-40B4-BE49-F238E27FC236}">
                <a16:creationId xmlns:a16="http://schemas.microsoft.com/office/drawing/2014/main" id="{E132C93A-DFE9-B167-967C-BEDF8220E49A}"/>
              </a:ext>
            </a:extLst>
          </p:cNvPr>
          <p:cNvSpPr/>
          <p:nvPr/>
        </p:nvSpPr>
        <p:spPr>
          <a:xfrm>
            <a:off x="965771" y="2301411"/>
            <a:ext cx="3277456" cy="157194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E1CF8A64-F05F-4EE4-C12C-EF3E7BD0A2A2}"/>
              </a:ext>
            </a:extLst>
          </p:cNvPr>
          <p:cNvSpPr/>
          <p:nvPr/>
        </p:nvSpPr>
        <p:spPr>
          <a:xfrm>
            <a:off x="7798085" y="1253447"/>
            <a:ext cx="1541124" cy="421241"/>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Connector 3">
            <a:extLst>
              <a:ext uri="{FF2B5EF4-FFF2-40B4-BE49-F238E27FC236}">
                <a16:creationId xmlns:a16="http://schemas.microsoft.com/office/drawing/2014/main" id="{C2317070-5BF8-B683-9B68-05BBC0963C7D}"/>
              </a:ext>
            </a:extLst>
          </p:cNvPr>
          <p:cNvCxnSpPr/>
          <p:nvPr/>
        </p:nvCxnSpPr>
        <p:spPr>
          <a:xfrm>
            <a:off x="2342508" y="2845942"/>
            <a:ext cx="924674"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382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FAC58859-4994-3D00-D3D1-2B41B0A750C2}"/>
              </a:ext>
            </a:extLst>
          </p:cNvPr>
          <p:cNvSpPr>
            <a:spLocks noGrp="1"/>
          </p:cNvSpPr>
          <p:nvPr>
            <p:ph idx="1"/>
          </p:nvPr>
        </p:nvSpPr>
        <p:spPr>
          <a:xfrm>
            <a:off x="427233" y="603000"/>
            <a:ext cx="10515600" cy="4351338"/>
          </a:xfrm>
        </p:spPr>
        <p:txBody>
          <a:bodyPr>
            <a:normAutofit fontScale="55000" lnSpcReduction="20000"/>
          </a:bodyPr>
          <a:lstStyle/>
          <a:p>
            <a:pPr marL="0" indent="0">
              <a:buNone/>
            </a:pPr>
            <a:endParaRPr lang="en-GB" dirty="0"/>
          </a:p>
          <a:p>
            <a:pPr marL="0" indent="0">
              <a:buNone/>
            </a:pPr>
            <a:r>
              <a:rPr lang="en-GB" sz="4200" dirty="0"/>
              <a:t>Prior to LEP, all calculations of radiative corrections were based on first- and, later,</a:t>
            </a:r>
          </a:p>
          <a:p>
            <a:pPr marL="0" indent="0">
              <a:buNone/>
            </a:pPr>
            <a:r>
              <a:rPr lang="en-GB" sz="4200" dirty="0"/>
              <a:t>partially second-order results. This limited the theoretical precision to the 1% level,</a:t>
            </a:r>
          </a:p>
          <a:p>
            <a:pPr marL="0" indent="0">
              <a:buNone/>
            </a:pPr>
            <a:r>
              <a:rPr lang="en-GB" sz="4200" dirty="0"/>
              <a:t>which was unacceptable for experiments</a:t>
            </a:r>
            <a:r>
              <a:rPr lang="en-GB" sz="4200" dirty="0">
                <a:solidFill>
                  <a:srgbClr val="FF0000"/>
                </a:solidFill>
              </a:rPr>
              <a:t>. In 1987 S. </a:t>
            </a:r>
            <a:r>
              <a:rPr lang="en-GB" sz="4200" dirty="0" err="1">
                <a:solidFill>
                  <a:srgbClr val="FF0000"/>
                </a:solidFill>
              </a:rPr>
              <a:t>Jadach</a:t>
            </a:r>
            <a:r>
              <a:rPr lang="en-GB" sz="4200" dirty="0">
                <a:solidFill>
                  <a:srgbClr val="FF0000"/>
                </a:solidFill>
              </a:rPr>
              <a:t> solved that problem in a</a:t>
            </a:r>
          </a:p>
          <a:p>
            <a:pPr marL="0" indent="0">
              <a:buNone/>
            </a:pPr>
            <a:r>
              <a:rPr lang="en-GB" sz="4200" dirty="0">
                <a:solidFill>
                  <a:srgbClr val="FF0000"/>
                </a:solidFill>
              </a:rPr>
              <a:t> single-author report, inspired by the classic work of </a:t>
            </a:r>
            <a:r>
              <a:rPr lang="en-GB" sz="4200" dirty="0" err="1">
                <a:solidFill>
                  <a:srgbClr val="FF0000"/>
                </a:solidFill>
              </a:rPr>
              <a:t>Yennie</a:t>
            </a:r>
            <a:r>
              <a:rPr lang="en-GB" sz="4200" dirty="0">
                <a:solidFill>
                  <a:srgbClr val="FF0000"/>
                </a:solidFill>
              </a:rPr>
              <a:t>, </a:t>
            </a:r>
            <a:r>
              <a:rPr lang="en-GB" sz="4200" dirty="0" err="1">
                <a:solidFill>
                  <a:srgbClr val="FF0000"/>
                </a:solidFill>
              </a:rPr>
              <a:t>Frautschi</a:t>
            </a:r>
            <a:r>
              <a:rPr lang="en-GB" sz="4200" dirty="0">
                <a:solidFill>
                  <a:srgbClr val="FF0000"/>
                </a:solidFill>
              </a:rPr>
              <a:t> and </a:t>
            </a:r>
            <a:r>
              <a:rPr lang="en-GB" sz="4200" dirty="0" err="1">
                <a:solidFill>
                  <a:srgbClr val="FF0000"/>
                </a:solidFill>
              </a:rPr>
              <a:t>Suura</a:t>
            </a:r>
            <a:r>
              <a:rPr lang="en-GB" sz="4200" dirty="0">
                <a:solidFill>
                  <a:srgbClr val="FF0000"/>
                </a:solidFill>
              </a:rPr>
              <a:t>,</a:t>
            </a:r>
          </a:p>
          <a:p>
            <a:pPr marL="0" indent="0">
              <a:buNone/>
            </a:pPr>
            <a:r>
              <a:rPr lang="en-GB" sz="4200" dirty="0">
                <a:solidFill>
                  <a:srgbClr val="FF0000"/>
                </a:solidFill>
              </a:rPr>
              <a:t> featuring a new calculational method for any number of photons</a:t>
            </a:r>
            <a:r>
              <a:rPr lang="en-GB" sz="4200" dirty="0"/>
              <a:t>……</a:t>
            </a:r>
          </a:p>
          <a:p>
            <a:pPr marL="0" indent="0">
              <a:buNone/>
            </a:pPr>
            <a:endParaRPr lang="en-GB" sz="4200" dirty="0"/>
          </a:p>
          <a:p>
            <a:pPr marL="0" indent="0">
              <a:buNone/>
            </a:pPr>
            <a:r>
              <a:rPr lang="en-GB" sz="4200" dirty="0"/>
              <a:t>Most of the analysis of LEP data was based exclusively on the novel calculations </a:t>
            </a:r>
          </a:p>
          <a:p>
            <a:pPr marL="0" indent="0">
              <a:buNone/>
            </a:pPr>
            <a:r>
              <a:rPr lang="en-GB" sz="4200" dirty="0"/>
              <a:t>provided by </a:t>
            </a:r>
            <a:r>
              <a:rPr lang="en-GB" sz="4200" dirty="0" err="1"/>
              <a:t>Jadach</a:t>
            </a:r>
            <a:r>
              <a:rPr lang="en-GB" sz="4200" dirty="0"/>
              <a:t> and his colleagues. The </a:t>
            </a:r>
            <a:r>
              <a:rPr lang="en-GB" sz="4200" dirty="0">
                <a:solidFill>
                  <a:srgbClr val="FF0000"/>
                </a:solidFill>
              </a:rPr>
              <a:t>most important concerned the LEP</a:t>
            </a:r>
          </a:p>
          <a:p>
            <a:pPr marL="0" indent="0">
              <a:buNone/>
            </a:pPr>
            <a:r>
              <a:rPr lang="en-GB" sz="4200" dirty="0">
                <a:solidFill>
                  <a:srgbClr val="FF0000"/>
                </a:solidFill>
              </a:rPr>
              <a:t>luminosity measurement via Bhabha scattering</a:t>
            </a:r>
            <a:r>
              <a:rPr lang="en-GB" sz="4200" dirty="0"/>
              <a:t>, the production of lepton and quark</a:t>
            </a:r>
          </a:p>
          <a:p>
            <a:pPr marL="0" indent="0">
              <a:buNone/>
            </a:pPr>
            <a:r>
              <a:rPr lang="en-GB" sz="4200" dirty="0"/>
              <a:t>pairs, and the production and decay of W and Z boson pairs…… </a:t>
            </a:r>
            <a:endParaRPr lang="en-GB" sz="3200" dirty="0"/>
          </a:p>
        </p:txBody>
      </p:sp>
      <p:sp>
        <p:nvSpPr>
          <p:cNvPr id="5" name="TextBox 4">
            <a:extLst>
              <a:ext uri="{FF2B5EF4-FFF2-40B4-BE49-F238E27FC236}">
                <a16:creationId xmlns:a16="http://schemas.microsoft.com/office/drawing/2014/main" id="{1575F237-5EA7-5327-546F-970D482D261F}"/>
              </a:ext>
            </a:extLst>
          </p:cNvPr>
          <p:cNvSpPr txBox="1"/>
          <p:nvPr/>
        </p:nvSpPr>
        <p:spPr>
          <a:xfrm>
            <a:off x="9123452" y="4769672"/>
            <a:ext cx="1443024" cy="369332"/>
          </a:xfrm>
          <a:prstGeom prst="rect">
            <a:avLst/>
          </a:prstGeom>
          <a:noFill/>
        </p:spPr>
        <p:txBody>
          <a:bodyPr wrap="none" rtlCol="0">
            <a:spAutoFit/>
          </a:bodyPr>
          <a:lstStyle/>
          <a:p>
            <a:r>
              <a:rPr lang="en-US" dirty="0"/>
              <a:t>CERN Courier</a:t>
            </a:r>
            <a:endParaRPr lang="en-GB" dirty="0"/>
          </a:p>
        </p:txBody>
      </p:sp>
    </p:spTree>
    <p:extLst>
      <p:ext uri="{BB962C8B-B14F-4D97-AF65-F5344CB8AC3E}">
        <p14:creationId xmlns:p14="http://schemas.microsoft.com/office/powerpoint/2010/main" val="3026466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95535E4-B39B-1ED8-6739-7AABFD4C8990}"/>
              </a:ext>
            </a:extLst>
          </p:cNvPr>
          <p:cNvPicPr>
            <a:picLocks noGrp="1" noChangeAspect="1"/>
          </p:cNvPicPr>
          <p:nvPr>
            <p:ph idx="1"/>
          </p:nvPr>
        </p:nvPicPr>
        <p:blipFill>
          <a:blip r:embed="rId2"/>
          <a:stretch>
            <a:fillRect/>
          </a:stretch>
        </p:blipFill>
        <p:spPr>
          <a:xfrm>
            <a:off x="809989" y="1181528"/>
            <a:ext cx="8571147" cy="5676471"/>
          </a:xfrm>
        </p:spPr>
      </p:pic>
      <p:sp>
        <p:nvSpPr>
          <p:cNvPr id="2" name="TextBox 1">
            <a:extLst>
              <a:ext uri="{FF2B5EF4-FFF2-40B4-BE49-F238E27FC236}">
                <a16:creationId xmlns:a16="http://schemas.microsoft.com/office/drawing/2014/main" id="{90392DBC-48EC-3831-BD7A-0D0D4064636B}"/>
              </a:ext>
            </a:extLst>
          </p:cNvPr>
          <p:cNvSpPr txBox="1"/>
          <p:nvPr/>
        </p:nvSpPr>
        <p:spPr>
          <a:xfrm rot="20717044">
            <a:off x="4176720" y="1201633"/>
            <a:ext cx="5053781" cy="830997"/>
          </a:xfrm>
          <a:prstGeom prst="rect">
            <a:avLst/>
          </a:prstGeom>
          <a:solidFill>
            <a:srgbClr val="FFC000"/>
          </a:solidFill>
        </p:spPr>
        <p:txBody>
          <a:bodyPr wrap="square" rtlCol="0">
            <a:spAutoFit/>
          </a:bodyPr>
          <a:lstStyle/>
          <a:p>
            <a:r>
              <a:rPr lang="en-US" sz="2400" dirty="0">
                <a:solidFill>
                  <a:srgbClr val="FF0000"/>
                </a:solidFill>
              </a:rPr>
              <a:t>There are only 3 light neutrinos</a:t>
            </a:r>
          </a:p>
          <a:p>
            <a:r>
              <a:rPr lang="en-US" sz="2400" dirty="0">
                <a:solidFill>
                  <a:srgbClr val="FF0000"/>
                </a:solidFill>
              </a:rPr>
              <a:t>and therefore 3 generations</a:t>
            </a:r>
            <a:endParaRPr lang="en-GB" sz="2400" dirty="0">
              <a:solidFill>
                <a:srgbClr val="FF0000"/>
              </a:solidFill>
            </a:endParaRPr>
          </a:p>
        </p:txBody>
      </p:sp>
    </p:spTree>
    <p:extLst>
      <p:ext uri="{BB962C8B-B14F-4D97-AF65-F5344CB8AC3E}">
        <p14:creationId xmlns:p14="http://schemas.microsoft.com/office/powerpoint/2010/main" val="388228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9226" y="68826"/>
            <a:ext cx="8695444" cy="1569660"/>
          </a:xfrm>
          <a:prstGeom prst="rect">
            <a:avLst/>
          </a:prstGeom>
          <a:noFill/>
        </p:spPr>
        <p:txBody>
          <a:bodyPr wrap="square" rtlCol="0">
            <a:spAutoFit/>
          </a:bodyPr>
          <a:lstStyle/>
          <a:p>
            <a:endParaRPr lang="en-US" sz="2400" dirty="0"/>
          </a:p>
          <a:p>
            <a:endParaRPr lang="en-US" sz="2400" dirty="0"/>
          </a:p>
          <a:p>
            <a:endParaRPr lang="en-US" sz="2400" dirty="0"/>
          </a:p>
          <a:p>
            <a:endParaRPr lang="en-GB" sz="2400" dirty="0"/>
          </a:p>
        </p:txBody>
      </p:sp>
      <p:pic>
        <p:nvPicPr>
          <p:cNvPr id="5" name="Picture 4">
            <a:extLst>
              <a:ext uri="{FF2B5EF4-FFF2-40B4-BE49-F238E27FC236}">
                <a16:creationId xmlns:a16="http://schemas.microsoft.com/office/drawing/2014/main" id="{35222C5B-F8C2-9ABE-6E54-7B7BC051F589}"/>
              </a:ext>
            </a:extLst>
          </p:cNvPr>
          <p:cNvPicPr>
            <a:picLocks noChangeAspect="1"/>
          </p:cNvPicPr>
          <p:nvPr/>
        </p:nvPicPr>
        <p:blipFill>
          <a:blip r:embed="rId3"/>
          <a:stretch>
            <a:fillRect/>
          </a:stretch>
        </p:blipFill>
        <p:spPr>
          <a:xfrm>
            <a:off x="1064255" y="1307145"/>
            <a:ext cx="10289519" cy="4838471"/>
          </a:xfrm>
          <a:prstGeom prst="rect">
            <a:avLst/>
          </a:prstGeom>
        </p:spPr>
      </p:pic>
      <p:sp>
        <p:nvSpPr>
          <p:cNvPr id="2" name="TextBox 1">
            <a:extLst>
              <a:ext uri="{FF2B5EF4-FFF2-40B4-BE49-F238E27FC236}">
                <a16:creationId xmlns:a16="http://schemas.microsoft.com/office/drawing/2014/main" id="{4D947696-4B2E-B237-00DD-23CDAA7C47FF}"/>
              </a:ext>
            </a:extLst>
          </p:cNvPr>
          <p:cNvSpPr txBox="1"/>
          <p:nvPr/>
        </p:nvSpPr>
        <p:spPr>
          <a:xfrm>
            <a:off x="776579" y="462337"/>
            <a:ext cx="3765583" cy="584775"/>
          </a:xfrm>
          <a:prstGeom prst="rect">
            <a:avLst/>
          </a:prstGeom>
          <a:noFill/>
        </p:spPr>
        <p:txBody>
          <a:bodyPr wrap="none" rtlCol="0">
            <a:spAutoFit/>
          </a:bodyPr>
          <a:lstStyle/>
          <a:p>
            <a:r>
              <a:rPr lang="en-US" sz="3200" dirty="0"/>
              <a:t>late 60ies, early 70ies</a:t>
            </a:r>
            <a:endParaRPr lang="en-GB" sz="3200" dirty="0"/>
          </a:p>
        </p:txBody>
      </p:sp>
      <p:pic>
        <p:nvPicPr>
          <p:cNvPr id="6" name="Picture 5">
            <a:extLst>
              <a:ext uri="{FF2B5EF4-FFF2-40B4-BE49-F238E27FC236}">
                <a16:creationId xmlns:a16="http://schemas.microsoft.com/office/drawing/2014/main" id="{EC086124-F604-8C05-FD9C-FB74AF7544C5}"/>
              </a:ext>
            </a:extLst>
          </p:cNvPr>
          <p:cNvPicPr>
            <a:picLocks noChangeAspect="1"/>
          </p:cNvPicPr>
          <p:nvPr/>
        </p:nvPicPr>
        <p:blipFill>
          <a:blip r:embed="rId4"/>
          <a:stretch>
            <a:fillRect/>
          </a:stretch>
        </p:blipFill>
        <p:spPr>
          <a:xfrm>
            <a:off x="9905723" y="6070977"/>
            <a:ext cx="1335035" cy="356890"/>
          </a:xfrm>
          <a:prstGeom prst="rect">
            <a:avLst/>
          </a:prstGeom>
        </p:spPr>
      </p:pic>
    </p:spTree>
    <p:extLst>
      <p:ext uri="{BB962C8B-B14F-4D97-AF65-F5344CB8AC3E}">
        <p14:creationId xmlns:p14="http://schemas.microsoft.com/office/powerpoint/2010/main" val="37115886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93B8B57-17FA-F551-9596-B826E4CB7CA3}"/>
              </a:ext>
            </a:extLst>
          </p:cNvPr>
          <p:cNvPicPr>
            <a:picLocks noGrp="1" noChangeAspect="1"/>
          </p:cNvPicPr>
          <p:nvPr>
            <p:ph idx="1"/>
          </p:nvPr>
        </p:nvPicPr>
        <p:blipFill>
          <a:blip r:embed="rId2"/>
          <a:stretch>
            <a:fillRect/>
          </a:stretch>
        </p:blipFill>
        <p:spPr>
          <a:xfrm>
            <a:off x="1376737" y="-276381"/>
            <a:ext cx="9280752" cy="6975131"/>
          </a:xfrm>
        </p:spPr>
      </p:pic>
      <p:sp>
        <p:nvSpPr>
          <p:cNvPr id="2" name="TextBox 1">
            <a:extLst>
              <a:ext uri="{FF2B5EF4-FFF2-40B4-BE49-F238E27FC236}">
                <a16:creationId xmlns:a16="http://schemas.microsoft.com/office/drawing/2014/main" id="{E7BEDC02-1CD5-3703-2A75-BEA2A6826E6E}"/>
              </a:ext>
            </a:extLst>
          </p:cNvPr>
          <p:cNvSpPr txBox="1"/>
          <p:nvPr/>
        </p:nvSpPr>
        <p:spPr>
          <a:xfrm rot="20596024">
            <a:off x="4623512" y="2925371"/>
            <a:ext cx="4690451" cy="1200329"/>
          </a:xfrm>
          <a:prstGeom prst="rect">
            <a:avLst/>
          </a:prstGeom>
          <a:solidFill>
            <a:schemeClr val="accent2">
              <a:lumMod val="40000"/>
              <a:lumOff val="60000"/>
            </a:schemeClr>
          </a:solidFill>
        </p:spPr>
        <p:txBody>
          <a:bodyPr wrap="none" rtlCol="0">
            <a:spAutoFit/>
          </a:bodyPr>
          <a:lstStyle/>
          <a:p>
            <a:r>
              <a:rPr lang="en-US" sz="2400" dirty="0">
                <a:solidFill>
                  <a:srgbClr val="FF0000"/>
                </a:solidFill>
              </a:rPr>
              <a:t>Lesson II</a:t>
            </a:r>
          </a:p>
          <a:p>
            <a:r>
              <a:rPr lang="en-US" sz="2400" dirty="0">
                <a:solidFill>
                  <a:srgbClr val="FF0000"/>
                </a:solidFill>
              </a:rPr>
              <a:t>Precision Physics needs progress in </a:t>
            </a:r>
          </a:p>
          <a:p>
            <a:r>
              <a:rPr lang="en-US" sz="2400" dirty="0">
                <a:solidFill>
                  <a:srgbClr val="FF0000"/>
                </a:solidFill>
              </a:rPr>
              <a:t>Theory and Experiment </a:t>
            </a:r>
            <a:endParaRPr lang="en-GB" sz="2400" dirty="0">
              <a:solidFill>
                <a:srgbClr val="FF0000"/>
              </a:solidFill>
            </a:endParaRPr>
          </a:p>
        </p:txBody>
      </p:sp>
    </p:spTree>
    <p:extLst>
      <p:ext uri="{BB962C8B-B14F-4D97-AF65-F5344CB8AC3E}">
        <p14:creationId xmlns:p14="http://schemas.microsoft.com/office/powerpoint/2010/main" val="206666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033580" y="924232"/>
            <a:ext cx="3960734" cy="5673213"/>
          </a:xfrm>
          <a:prstGeom prst="rect">
            <a:avLst/>
          </a:prstGeom>
        </p:spPr>
      </p:pic>
      <p:sp>
        <p:nvSpPr>
          <p:cNvPr id="2" name="TextBox 1"/>
          <p:cNvSpPr txBox="1"/>
          <p:nvPr/>
        </p:nvSpPr>
        <p:spPr>
          <a:xfrm>
            <a:off x="639096" y="305251"/>
            <a:ext cx="5975034" cy="461665"/>
          </a:xfrm>
          <a:prstGeom prst="rect">
            <a:avLst/>
          </a:prstGeom>
          <a:noFill/>
        </p:spPr>
        <p:txBody>
          <a:bodyPr wrap="none" rtlCol="0">
            <a:spAutoFit/>
          </a:bodyPr>
          <a:lstStyle/>
          <a:p>
            <a:r>
              <a:rPr lang="en-US" sz="2400" dirty="0"/>
              <a:t>Remember the electro-weak results at PETRA?</a:t>
            </a:r>
            <a:endParaRPr lang="en-GB" sz="2400" dirty="0"/>
          </a:p>
        </p:txBody>
      </p:sp>
      <p:sp>
        <p:nvSpPr>
          <p:cNvPr id="8" name="Right Arrow 7"/>
          <p:cNvSpPr/>
          <p:nvPr/>
        </p:nvSpPr>
        <p:spPr>
          <a:xfrm>
            <a:off x="9783097" y="2713703"/>
            <a:ext cx="1455174" cy="639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737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816172" y="1473869"/>
            <a:ext cx="7106457" cy="5263679"/>
          </a:xfrm>
          <a:prstGeom prst="rect">
            <a:avLst/>
          </a:prstGeom>
        </p:spPr>
      </p:pic>
      <p:sp>
        <p:nvSpPr>
          <p:cNvPr id="7" name="TextBox 6"/>
          <p:cNvSpPr txBox="1"/>
          <p:nvPr/>
        </p:nvSpPr>
        <p:spPr>
          <a:xfrm>
            <a:off x="8188503" y="3817888"/>
            <a:ext cx="3788149" cy="1815882"/>
          </a:xfrm>
          <a:prstGeom prst="rect">
            <a:avLst/>
          </a:prstGeom>
          <a:noFill/>
        </p:spPr>
        <p:txBody>
          <a:bodyPr wrap="square" rtlCol="0">
            <a:spAutoFit/>
          </a:bodyPr>
          <a:lstStyle/>
          <a:p>
            <a:r>
              <a:rPr lang="en-US" sz="2800" dirty="0"/>
              <a:t>Lesson I:</a:t>
            </a:r>
          </a:p>
          <a:p>
            <a:r>
              <a:rPr lang="en-US" sz="2800" dirty="0"/>
              <a:t>Precision measurements</a:t>
            </a:r>
          </a:p>
          <a:p>
            <a:r>
              <a:rPr lang="en-US" sz="2800" dirty="0"/>
              <a:t>can guide the way to the next discovery</a:t>
            </a:r>
            <a:endParaRPr lang="en-GB" sz="2800" dirty="0"/>
          </a:p>
        </p:txBody>
      </p:sp>
      <p:sp>
        <p:nvSpPr>
          <p:cNvPr id="2" name="TextBox 1"/>
          <p:cNvSpPr txBox="1"/>
          <p:nvPr/>
        </p:nvSpPr>
        <p:spPr>
          <a:xfrm>
            <a:off x="1236827" y="414670"/>
            <a:ext cx="3733010" cy="646331"/>
          </a:xfrm>
          <a:prstGeom prst="rect">
            <a:avLst/>
          </a:prstGeom>
          <a:noFill/>
        </p:spPr>
        <p:txBody>
          <a:bodyPr wrap="none" rtlCol="0">
            <a:spAutoFit/>
          </a:bodyPr>
          <a:lstStyle/>
          <a:p>
            <a:r>
              <a:rPr lang="en-US" sz="3600" dirty="0"/>
              <a:t>From PETRA to LEP</a:t>
            </a:r>
            <a:endParaRPr lang="en-GB" sz="3600" dirty="0"/>
          </a:p>
        </p:txBody>
      </p:sp>
    </p:spTree>
    <p:extLst>
      <p:ext uri="{BB962C8B-B14F-4D97-AF65-F5344CB8AC3E}">
        <p14:creationId xmlns:p14="http://schemas.microsoft.com/office/powerpoint/2010/main" val="40247566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9542" y="1471664"/>
            <a:ext cx="10515600" cy="4351338"/>
          </a:xfrm>
        </p:spPr>
        <p:txBody>
          <a:bodyPr/>
          <a:lstStyle/>
          <a:p>
            <a:pPr marL="0" indent="0">
              <a:buNone/>
            </a:pPr>
            <a:r>
              <a:rPr lang="en-US" dirty="0"/>
              <a:t>      LEP beyond the e-w interaction:</a:t>
            </a:r>
          </a:p>
          <a:p>
            <a:pPr marL="0" indent="0">
              <a:buNone/>
            </a:pPr>
            <a:endParaRPr lang="en-US" dirty="0"/>
          </a:p>
          <a:p>
            <a:pPr marL="0" indent="0">
              <a:buNone/>
            </a:pPr>
            <a:r>
              <a:rPr lang="en-US" dirty="0"/>
              <a:t>                                    Study of the strong interaction (QCD)</a:t>
            </a:r>
            <a:endParaRPr lang="en-GB" dirty="0"/>
          </a:p>
        </p:txBody>
      </p:sp>
    </p:spTree>
    <p:extLst>
      <p:ext uri="{BB962C8B-B14F-4D97-AF65-F5344CB8AC3E}">
        <p14:creationId xmlns:p14="http://schemas.microsoft.com/office/powerpoint/2010/main" val="12494422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301132" y="1419532"/>
            <a:ext cx="7046842" cy="5179255"/>
          </a:xfrm>
          <a:prstGeom prst="rect">
            <a:avLst/>
          </a:prstGeom>
        </p:spPr>
      </p:pic>
      <p:sp>
        <p:nvSpPr>
          <p:cNvPr id="5" name="TextBox 4"/>
          <p:cNvSpPr txBox="1"/>
          <p:nvPr/>
        </p:nvSpPr>
        <p:spPr>
          <a:xfrm>
            <a:off x="584592" y="437856"/>
            <a:ext cx="3213957" cy="461665"/>
          </a:xfrm>
          <a:prstGeom prst="rect">
            <a:avLst/>
          </a:prstGeom>
          <a:noFill/>
        </p:spPr>
        <p:txBody>
          <a:bodyPr wrap="none" rtlCol="0">
            <a:spAutoFit/>
          </a:bodyPr>
          <a:lstStyle/>
          <a:p>
            <a:r>
              <a:rPr lang="en-US" sz="2400" dirty="0"/>
              <a:t>Progress within 10 years</a:t>
            </a:r>
            <a:endParaRPr lang="en-GB" sz="2400" dirty="0"/>
          </a:p>
        </p:txBody>
      </p:sp>
      <p:cxnSp>
        <p:nvCxnSpPr>
          <p:cNvPr id="3" name="Straight Connector 2">
            <a:extLst>
              <a:ext uri="{FF2B5EF4-FFF2-40B4-BE49-F238E27FC236}">
                <a16:creationId xmlns:a16="http://schemas.microsoft.com/office/drawing/2014/main" id="{4992DF1B-2B75-852A-5827-3EB7649F9D5D}"/>
              </a:ext>
            </a:extLst>
          </p:cNvPr>
          <p:cNvCxnSpPr/>
          <p:nvPr/>
        </p:nvCxnSpPr>
        <p:spPr>
          <a:xfrm>
            <a:off x="5969285" y="6051479"/>
            <a:ext cx="42124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F3FAB97-A4F4-7413-65C9-ADEC9D99068D}"/>
              </a:ext>
            </a:extLst>
          </p:cNvPr>
          <p:cNvCxnSpPr/>
          <p:nvPr/>
        </p:nvCxnSpPr>
        <p:spPr>
          <a:xfrm>
            <a:off x="9339209" y="6051479"/>
            <a:ext cx="452063"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90729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498651" y="542609"/>
            <a:ext cx="8781972" cy="5038226"/>
          </a:xfrm>
          <a:prstGeom prst="rect">
            <a:avLst/>
          </a:prstGeom>
        </p:spPr>
      </p:pic>
      <p:sp>
        <p:nvSpPr>
          <p:cNvPr id="2" name="TextBox 1">
            <a:extLst>
              <a:ext uri="{FF2B5EF4-FFF2-40B4-BE49-F238E27FC236}">
                <a16:creationId xmlns:a16="http://schemas.microsoft.com/office/drawing/2014/main" id="{59025E82-4C82-9415-EEB1-2671522DD8D3}"/>
              </a:ext>
            </a:extLst>
          </p:cNvPr>
          <p:cNvSpPr txBox="1"/>
          <p:nvPr/>
        </p:nvSpPr>
        <p:spPr>
          <a:xfrm>
            <a:off x="657547" y="1130157"/>
            <a:ext cx="3183885" cy="461665"/>
          </a:xfrm>
          <a:prstGeom prst="rect">
            <a:avLst/>
          </a:prstGeom>
          <a:noFill/>
        </p:spPr>
        <p:txBody>
          <a:bodyPr wrap="none" rtlCol="0">
            <a:spAutoFit/>
          </a:bodyPr>
          <a:lstStyle/>
          <a:p>
            <a:r>
              <a:rPr lang="en-US" sz="2400" dirty="0"/>
              <a:t>Going beyond three jets</a:t>
            </a:r>
            <a:endParaRPr lang="en-GB" sz="2400" dirty="0"/>
          </a:p>
        </p:txBody>
      </p:sp>
    </p:spTree>
    <p:extLst>
      <p:ext uri="{BB962C8B-B14F-4D97-AF65-F5344CB8AC3E}">
        <p14:creationId xmlns:p14="http://schemas.microsoft.com/office/powerpoint/2010/main" val="36265193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088056" y="694876"/>
            <a:ext cx="5793363" cy="5746643"/>
          </a:xfrm>
          <a:prstGeom prst="rect">
            <a:avLst/>
          </a:prstGeom>
        </p:spPr>
      </p:pic>
      <p:sp>
        <p:nvSpPr>
          <p:cNvPr id="7" name="TextBox 6"/>
          <p:cNvSpPr txBox="1"/>
          <p:nvPr/>
        </p:nvSpPr>
        <p:spPr>
          <a:xfrm>
            <a:off x="688258" y="1681316"/>
            <a:ext cx="2321276" cy="1200329"/>
          </a:xfrm>
          <a:prstGeom prst="rect">
            <a:avLst/>
          </a:prstGeom>
          <a:noFill/>
        </p:spPr>
        <p:txBody>
          <a:bodyPr wrap="none" rtlCol="0">
            <a:spAutoFit/>
          </a:bodyPr>
          <a:lstStyle/>
          <a:p>
            <a:endParaRPr lang="en-US" sz="2400" dirty="0"/>
          </a:p>
          <a:p>
            <a:endParaRPr lang="en-US" sz="2400" dirty="0"/>
          </a:p>
          <a:p>
            <a:r>
              <a:rPr lang="en-US" sz="2400" dirty="0"/>
              <a:t>Properties of jets</a:t>
            </a:r>
            <a:endParaRPr lang="en-GB" sz="2400" dirty="0"/>
          </a:p>
        </p:txBody>
      </p:sp>
    </p:spTree>
    <p:extLst>
      <p:ext uri="{BB962C8B-B14F-4D97-AF65-F5344CB8AC3E}">
        <p14:creationId xmlns:p14="http://schemas.microsoft.com/office/powerpoint/2010/main" val="109467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OPAL Graphics | High Energy Physic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76700" y="967671"/>
            <a:ext cx="5067300" cy="504339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3834628" y="846931"/>
            <a:ext cx="8247462" cy="6001010"/>
          </a:xfrm>
          <a:prstGeom prst="rect">
            <a:avLst/>
          </a:prstGeom>
        </p:spPr>
      </p:pic>
      <p:sp>
        <p:nvSpPr>
          <p:cNvPr id="2" name="TextBox 1">
            <a:extLst>
              <a:ext uri="{FF2B5EF4-FFF2-40B4-BE49-F238E27FC236}">
                <a16:creationId xmlns:a16="http://schemas.microsoft.com/office/drawing/2014/main" id="{0F107D6A-B20E-C379-FF71-9D0D991E2862}"/>
              </a:ext>
            </a:extLst>
          </p:cNvPr>
          <p:cNvSpPr txBox="1"/>
          <p:nvPr/>
        </p:nvSpPr>
        <p:spPr>
          <a:xfrm>
            <a:off x="233200" y="389515"/>
            <a:ext cx="3352008" cy="2062103"/>
          </a:xfrm>
          <a:prstGeom prst="rect">
            <a:avLst/>
          </a:prstGeom>
          <a:noFill/>
        </p:spPr>
        <p:txBody>
          <a:bodyPr wrap="none" rtlCol="0">
            <a:spAutoFit/>
          </a:bodyPr>
          <a:lstStyle/>
          <a:p>
            <a:r>
              <a:rPr lang="en-US" sz="3200" dirty="0"/>
              <a:t>Energy increase </a:t>
            </a:r>
          </a:p>
          <a:p>
            <a:r>
              <a:rPr lang="en-US" sz="3200" dirty="0"/>
              <a:t>beyond </a:t>
            </a:r>
          </a:p>
          <a:p>
            <a:r>
              <a:rPr lang="en-US" sz="3200" dirty="0"/>
              <a:t>W-pair production </a:t>
            </a:r>
          </a:p>
          <a:p>
            <a:r>
              <a:rPr lang="en-US" sz="3200" dirty="0"/>
              <a:t>threshold</a:t>
            </a:r>
            <a:endParaRPr lang="en-GB" sz="3200" dirty="0"/>
          </a:p>
        </p:txBody>
      </p:sp>
    </p:spTree>
    <p:extLst>
      <p:ext uri="{BB962C8B-B14F-4D97-AF65-F5344CB8AC3E}">
        <p14:creationId xmlns:p14="http://schemas.microsoft.com/office/powerpoint/2010/main" val="26783832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2601334-7B74-B777-919D-0F4B541B86A1}"/>
              </a:ext>
            </a:extLst>
          </p:cNvPr>
          <p:cNvSpPr txBox="1"/>
          <p:nvPr/>
        </p:nvSpPr>
        <p:spPr>
          <a:xfrm>
            <a:off x="1202077" y="690040"/>
            <a:ext cx="6790320" cy="461665"/>
          </a:xfrm>
          <a:prstGeom prst="rect">
            <a:avLst/>
          </a:prstGeom>
          <a:noFill/>
        </p:spPr>
        <p:txBody>
          <a:bodyPr wrap="none" rtlCol="0">
            <a:spAutoFit/>
          </a:bodyPr>
          <a:lstStyle/>
          <a:p>
            <a:r>
              <a:rPr lang="en-US" sz="2400" dirty="0"/>
              <a:t>Energy increase beyond W-pair production threshold</a:t>
            </a:r>
            <a:endParaRPr lang="en-GB" sz="2400" dirty="0"/>
          </a:p>
        </p:txBody>
      </p:sp>
      <p:pic>
        <p:nvPicPr>
          <p:cNvPr id="5" name="Content Placeholder 4">
            <a:extLst>
              <a:ext uri="{FF2B5EF4-FFF2-40B4-BE49-F238E27FC236}">
                <a16:creationId xmlns:a16="http://schemas.microsoft.com/office/drawing/2014/main" id="{8838B74C-E62D-C1C9-4196-BD8DF97F6CEB}"/>
              </a:ext>
            </a:extLst>
          </p:cNvPr>
          <p:cNvPicPr>
            <a:picLocks noGrp="1" noChangeAspect="1"/>
          </p:cNvPicPr>
          <p:nvPr>
            <p:ph idx="1"/>
          </p:nvPr>
        </p:nvPicPr>
        <p:blipFill>
          <a:blip r:embed="rId2"/>
          <a:stretch>
            <a:fillRect/>
          </a:stretch>
        </p:blipFill>
        <p:spPr>
          <a:xfrm>
            <a:off x="4398076" y="1639418"/>
            <a:ext cx="5800000" cy="4333333"/>
          </a:xfrm>
        </p:spPr>
      </p:pic>
    </p:spTree>
    <p:extLst>
      <p:ext uri="{BB962C8B-B14F-4D97-AF65-F5344CB8AC3E}">
        <p14:creationId xmlns:p14="http://schemas.microsoft.com/office/powerpoint/2010/main" val="20252935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525444" y="1023651"/>
            <a:ext cx="5523017" cy="4808449"/>
          </a:xfrm>
          <a:prstGeom prst="rect">
            <a:avLst/>
          </a:prstGeom>
        </p:spPr>
      </p:pic>
      <p:sp>
        <p:nvSpPr>
          <p:cNvPr id="6" name="TextBox 5"/>
          <p:cNvSpPr txBox="1"/>
          <p:nvPr/>
        </p:nvSpPr>
        <p:spPr>
          <a:xfrm>
            <a:off x="345562" y="2758143"/>
            <a:ext cx="4040401" cy="954107"/>
          </a:xfrm>
          <a:prstGeom prst="rect">
            <a:avLst/>
          </a:prstGeom>
          <a:noFill/>
        </p:spPr>
        <p:txBody>
          <a:bodyPr wrap="none" rtlCol="0">
            <a:spAutoFit/>
          </a:bodyPr>
          <a:lstStyle/>
          <a:p>
            <a:r>
              <a:rPr lang="en-US" sz="2800" dirty="0">
                <a:solidFill>
                  <a:srgbClr val="FF0000"/>
                </a:solidFill>
              </a:rPr>
              <a:t>Confirmation of the</a:t>
            </a:r>
          </a:p>
          <a:p>
            <a:r>
              <a:rPr lang="en-US" sz="2800" dirty="0">
                <a:solidFill>
                  <a:srgbClr val="FF0000"/>
                </a:solidFill>
              </a:rPr>
              <a:t>Gauge Boson self-coupling</a:t>
            </a:r>
            <a:endParaRPr lang="en-GB" sz="2800" dirty="0">
              <a:solidFill>
                <a:srgbClr val="FF0000"/>
              </a:solidFill>
            </a:endParaRPr>
          </a:p>
        </p:txBody>
      </p:sp>
      <p:sp>
        <p:nvSpPr>
          <p:cNvPr id="2" name="TextBox 1">
            <a:extLst>
              <a:ext uri="{FF2B5EF4-FFF2-40B4-BE49-F238E27FC236}">
                <a16:creationId xmlns:a16="http://schemas.microsoft.com/office/drawing/2014/main" id="{8D5D28BA-F674-2DB8-257E-C02AA1049397}"/>
              </a:ext>
            </a:extLst>
          </p:cNvPr>
          <p:cNvSpPr txBox="1"/>
          <p:nvPr/>
        </p:nvSpPr>
        <p:spPr>
          <a:xfrm>
            <a:off x="266743" y="1023651"/>
            <a:ext cx="3753592" cy="1200329"/>
          </a:xfrm>
          <a:prstGeom prst="rect">
            <a:avLst/>
          </a:prstGeom>
          <a:noFill/>
        </p:spPr>
        <p:txBody>
          <a:bodyPr wrap="none" rtlCol="0">
            <a:spAutoFit/>
          </a:bodyPr>
          <a:lstStyle/>
          <a:p>
            <a:r>
              <a:rPr lang="en-US" sz="2400" dirty="0"/>
              <a:t>Energy increase beyond </a:t>
            </a:r>
          </a:p>
          <a:p>
            <a:r>
              <a:rPr lang="en-US" sz="2400" dirty="0"/>
              <a:t>W-pair production threshold</a:t>
            </a:r>
          </a:p>
          <a:p>
            <a:r>
              <a:rPr lang="en-US" sz="2400" dirty="0"/>
              <a:t>allowed</a:t>
            </a:r>
            <a:endParaRPr lang="en-GB" sz="2400" dirty="0"/>
          </a:p>
        </p:txBody>
      </p:sp>
    </p:spTree>
    <p:extLst>
      <p:ext uri="{BB962C8B-B14F-4D97-AF65-F5344CB8AC3E}">
        <p14:creationId xmlns:p14="http://schemas.microsoft.com/office/powerpoint/2010/main" val="2652834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167356" y="673409"/>
            <a:ext cx="4278187" cy="3765958"/>
          </a:xfrm>
          <a:prstGeom prst="rect">
            <a:avLst/>
          </a:prstGeom>
        </p:spPr>
      </p:pic>
      <p:sp>
        <p:nvSpPr>
          <p:cNvPr id="5" name="TextBox 4"/>
          <p:cNvSpPr txBox="1"/>
          <p:nvPr/>
        </p:nvSpPr>
        <p:spPr>
          <a:xfrm>
            <a:off x="437864" y="277850"/>
            <a:ext cx="2636812" cy="646331"/>
          </a:xfrm>
          <a:prstGeom prst="rect">
            <a:avLst/>
          </a:prstGeom>
          <a:noFill/>
        </p:spPr>
        <p:txBody>
          <a:bodyPr wrap="none" rtlCol="0">
            <a:spAutoFit/>
          </a:bodyPr>
          <a:lstStyle/>
          <a:p>
            <a:r>
              <a:rPr lang="en-US" sz="3600" dirty="0"/>
              <a:t>1978 at DESY</a:t>
            </a:r>
            <a:endParaRPr lang="en-GB" sz="3600" dirty="0"/>
          </a:p>
        </p:txBody>
      </p:sp>
      <p:sp>
        <p:nvSpPr>
          <p:cNvPr id="2" name="TextBox 1"/>
          <p:cNvSpPr txBox="1"/>
          <p:nvPr/>
        </p:nvSpPr>
        <p:spPr>
          <a:xfrm>
            <a:off x="188464" y="2151727"/>
            <a:ext cx="4678910" cy="4031873"/>
          </a:xfrm>
          <a:prstGeom prst="rect">
            <a:avLst/>
          </a:prstGeom>
          <a:noFill/>
        </p:spPr>
        <p:txBody>
          <a:bodyPr wrap="none" rtlCol="0">
            <a:spAutoFit/>
          </a:bodyPr>
          <a:lstStyle/>
          <a:p>
            <a:r>
              <a:rPr lang="en-US" sz="2400" dirty="0">
                <a:solidFill>
                  <a:schemeClr val="accent5">
                    <a:lumMod val="75000"/>
                  </a:schemeClr>
                </a:solidFill>
              </a:rPr>
              <a:t>First beams were stored in PETRA,</a:t>
            </a:r>
          </a:p>
          <a:p>
            <a:r>
              <a:rPr lang="en-US" sz="2400" dirty="0">
                <a:solidFill>
                  <a:schemeClr val="accent5">
                    <a:lumMod val="75000"/>
                  </a:schemeClr>
                </a:solidFill>
              </a:rPr>
              <a:t>the new </a:t>
            </a:r>
            <a:r>
              <a:rPr lang="en-US" sz="2400" dirty="0" err="1">
                <a:solidFill>
                  <a:schemeClr val="accent5">
                    <a:lumMod val="75000"/>
                  </a:schemeClr>
                </a:solidFill>
              </a:rPr>
              <a:t>e+e</a:t>
            </a:r>
            <a:r>
              <a:rPr lang="en-US" sz="2400" dirty="0">
                <a:solidFill>
                  <a:schemeClr val="accent5">
                    <a:lumMod val="75000"/>
                  </a:schemeClr>
                </a:solidFill>
              </a:rPr>
              <a:t>- storage ring </a:t>
            </a:r>
          </a:p>
          <a:p>
            <a:endParaRPr lang="en-US" sz="2400" dirty="0">
              <a:solidFill>
                <a:schemeClr val="accent5">
                  <a:lumMod val="75000"/>
                </a:schemeClr>
              </a:solidFill>
            </a:endParaRPr>
          </a:p>
          <a:p>
            <a:endParaRPr lang="en-US" sz="2400" dirty="0">
              <a:solidFill>
                <a:schemeClr val="accent5">
                  <a:lumMod val="75000"/>
                </a:schemeClr>
              </a:solidFill>
            </a:endParaRPr>
          </a:p>
          <a:p>
            <a:endParaRPr lang="en-US" sz="2400" dirty="0">
              <a:solidFill>
                <a:schemeClr val="accent5">
                  <a:lumMod val="75000"/>
                </a:schemeClr>
              </a:solidFill>
            </a:endParaRPr>
          </a:p>
          <a:p>
            <a:endParaRPr lang="en-US" sz="2400" dirty="0">
              <a:solidFill>
                <a:schemeClr val="accent5">
                  <a:lumMod val="75000"/>
                </a:schemeClr>
              </a:solidFill>
            </a:endParaRPr>
          </a:p>
          <a:p>
            <a:endParaRPr lang="en-US" sz="2400" dirty="0">
              <a:solidFill>
                <a:schemeClr val="accent5">
                  <a:lumMod val="75000"/>
                </a:schemeClr>
              </a:solidFill>
            </a:endParaRPr>
          </a:p>
          <a:p>
            <a:r>
              <a:rPr lang="en-US" sz="2400" dirty="0">
                <a:solidFill>
                  <a:schemeClr val="accent5">
                    <a:lumMod val="75000"/>
                  </a:schemeClr>
                </a:solidFill>
              </a:rPr>
              <a:t>4 experiments had been installed</a:t>
            </a:r>
          </a:p>
          <a:p>
            <a:r>
              <a:rPr lang="en-US" sz="2400" dirty="0">
                <a:solidFill>
                  <a:schemeClr val="accent5">
                    <a:lumMod val="75000"/>
                  </a:schemeClr>
                </a:solidFill>
              </a:rPr>
              <a:t>JADE, MARK-J, PLUTO (Cello), TASSO</a:t>
            </a:r>
          </a:p>
          <a:p>
            <a:endParaRPr lang="en-US" sz="2000" dirty="0">
              <a:solidFill>
                <a:schemeClr val="accent5">
                  <a:lumMod val="75000"/>
                </a:schemeClr>
              </a:solidFill>
            </a:endParaRPr>
          </a:p>
          <a:p>
            <a:endParaRPr lang="en-US" sz="2000" dirty="0">
              <a:solidFill>
                <a:srgbClr val="FF0000"/>
              </a:solidFill>
            </a:endParaRPr>
          </a:p>
        </p:txBody>
      </p:sp>
      <p:sp>
        <p:nvSpPr>
          <p:cNvPr id="3" name="Oval 2"/>
          <p:cNvSpPr/>
          <p:nvPr/>
        </p:nvSpPr>
        <p:spPr>
          <a:xfrm>
            <a:off x="6741431" y="924181"/>
            <a:ext cx="1189703" cy="11995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38100">
                <a:solidFill>
                  <a:srgbClr val="C00000"/>
                </a:solidFill>
              </a:ln>
              <a:noFill/>
            </a:endParaRPr>
          </a:p>
        </p:txBody>
      </p:sp>
      <p:sp>
        <p:nvSpPr>
          <p:cNvPr id="6" name="TextBox 5"/>
          <p:cNvSpPr txBox="1"/>
          <p:nvPr/>
        </p:nvSpPr>
        <p:spPr>
          <a:xfrm>
            <a:off x="7931134" y="2035277"/>
            <a:ext cx="1058539" cy="461665"/>
          </a:xfrm>
          <a:prstGeom prst="rect">
            <a:avLst/>
          </a:prstGeom>
          <a:noFill/>
        </p:spPr>
        <p:txBody>
          <a:bodyPr wrap="square" rtlCol="0">
            <a:spAutoFit/>
          </a:bodyPr>
          <a:lstStyle/>
          <a:p>
            <a:r>
              <a:rPr lang="en-US" sz="2400" b="1" dirty="0">
                <a:solidFill>
                  <a:srgbClr val="FF0000"/>
                </a:solidFill>
              </a:rPr>
              <a:t>JADE</a:t>
            </a:r>
            <a:endParaRPr lang="en-GB" sz="2400" b="1" dirty="0">
              <a:solidFill>
                <a:srgbClr val="FF0000"/>
              </a:solidFill>
            </a:endParaRPr>
          </a:p>
        </p:txBody>
      </p:sp>
      <p:sp>
        <p:nvSpPr>
          <p:cNvPr id="7" name="TextBox 6">
            <a:extLst>
              <a:ext uri="{FF2B5EF4-FFF2-40B4-BE49-F238E27FC236}">
                <a16:creationId xmlns:a16="http://schemas.microsoft.com/office/drawing/2014/main" id="{B2AB177B-A83F-1F3C-D652-157C5986FC77}"/>
              </a:ext>
            </a:extLst>
          </p:cNvPr>
          <p:cNvSpPr txBox="1"/>
          <p:nvPr/>
        </p:nvSpPr>
        <p:spPr>
          <a:xfrm>
            <a:off x="1756270" y="3585681"/>
            <a:ext cx="3574312" cy="461665"/>
          </a:xfrm>
          <a:prstGeom prst="rect">
            <a:avLst/>
          </a:prstGeom>
          <a:noFill/>
        </p:spPr>
        <p:txBody>
          <a:bodyPr wrap="none" rtlCol="0">
            <a:spAutoFit/>
          </a:bodyPr>
          <a:lstStyle/>
          <a:p>
            <a:r>
              <a:rPr lang="en-US" sz="2400" dirty="0"/>
              <a:t>Max Energy PETRA: 47 GeV</a:t>
            </a:r>
            <a:endParaRPr lang="en-GB" sz="2400" dirty="0"/>
          </a:p>
        </p:txBody>
      </p:sp>
      <p:pic>
        <p:nvPicPr>
          <p:cNvPr id="8" name="Picture 7">
            <a:extLst>
              <a:ext uri="{FF2B5EF4-FFF2-40B4-BE49-F238E27FC236}">
                <a16:creationId xmlns:a16="http://schemas.microsoft.com/office/drawing/2014/main" id="{73C61A53-668A-C5F2-AAF9-905BB7B0563E}"/>
              </a:ext>
            </a:extLst>
          </p:cNvPr>
          <p:cNvPicPr>
            <a:picLocks noChangeAspect="1"/>
          </p:cNvPicPr>
          <p:nvPr/>
        </p:nvPicPr>
        <p:blipFill>
          <a:blip r:embed="rId3"/>
          <a:stretch>
            <a:fillRect/>
          </a:stretch>
        </p:blipFill>
        <p:spPr>
          <a:xfrm>
            <a:off x="7191910" y="3661247"/>
            <a:ext cx="4667259" cy="3196753"/>
          </a:xfrm>
          <a:prstGeom prst="rect">
            <a:avLst/>
          </a:prstGeom>
        </p:spPr>
      </p:pic>
    </p:spTree>
    <p:extLst>
      <p:ext uri="{BB962C8B-B14F-4D97-AF65-F5344CB8AC3E}">
        <p14:creationId xmlns:p14="http://schemas.microsoft.com/office/powerpoint/2010/main" val="292926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82149" y="556592"/>
            <a:ext cx="6718852" cy="1077218"/>
          </a:xfrm>
          <a:prstGeom prst="rect">
            <a:avLst/>
          </a:prstGeom>
          <a:noFill/>
        </p:spPr>
        <p:txBody>
          <a:bodyPr wrap="square" rtlCol="0">
            <a:spAutoFit/>
          </a:bodyPr>
          <a:lstStyle/>
          <a:p>
            <a:r>
              <a:rPr lang="en-US" sz="3200" dirty="0"/>
              <a:t>What should we do with the data once the experiment is switched off?</a:t>
            </a:r>
            <a:endParaRPr lang="en-GB" sz="3200" dirty="0"/>
          </a:p>
        </p:txBody>
      </p:sp>
      <p:sp>
        <p:nvSpPr>
          <p:cNvPr id="5" name="Rectangle 4"/>
          <p:cNvSpPr/>
          <p:nvPr/>
        </p:nvSpPr>
        <p:spPr>
          <a:xfrm>
            <a:off x="427383" y="2171129"/>
            <a:ext cx="11280913" cy="4401205"/>
          </a:xfrm>
          <a:prstGeom prst="rect">
            <a:avLst/>
          </a:prstGeom>
        </p:spPr>
        <p:txBody>
          <a:bodyPr wrap="square">
            <a:spAutoFit/>
          </a:bodyPr>
          <a:lstStyle/>
          <a:p>
            <a:r>
              <a:rPr lang="en-GB" sz="2000" dirty="0"/>
              <a:t>Very often, data are unique achievements in many respects like energy range, process dynamics and experimental techniques. New, improved and reﬁned scientiﬁc questions may require (re-)analysis of such data sets. Investments necessary to repeat past experiments would exceed the eﬀorts of data preservation by far.</a:t>
            </a:r>
          </a:p>
          <a:p>
            <a:r>
              <a:rPr lang="en-GB" sz="2000" dirty="0">
                <a:solidFill>
                  <a:schemeClr val="accent1">
                    <a:lumMod val="75000"/>
                  </a:schemeClr>
                </a:solidFill>
              </a:rPr>
              <a:t>Long-term preservation of data from large-scale high-energy physics (HEP) experiments is imperative to preserve the ability of addressing scientiﬁc questions at times long after the completion of those experiments. </a:t>
            </a:r>
          </a:p>
          <a:p>
            <a:r>
              <a:rPr lang="en-GB" sz="2000" dirty="0"/>
              <a:t>     </a:t>
            </a:r>
          </a:p>
          <a:p>
            <a:endParaRPr lang="en-GB" sz="2000" dirty="0"/>
          </a:p>
          <a:p>
            <a:r>
              <a:rPr lang="en-GB" sz="2000" dirty="0">
                <a:solidFill>
                  <a:srgbClr val="FF0000"/>
                </a:solidFill>
              </a:rPr>
              <a:t>The scientiﬁc motivation for re-using and re-analysing data from past experiments is given by:</a:t>
            </a:r>
          </a:p>
          <a:p>
            <a:r>
              <a:rPr lang="en-GB" sz="2000" dirty="0">
                <a:solidFill>
                  <a:srgbClr val="FF0000"/>
                </a:solidFill>
              </a:rPr>
              <a:t>• the availability of new theoretical input in terms of increased precision, advanced models or new predictions;</a:t>
            </a:r>
          </a:p>
          <a:p>
            <a:r>
              <a:rPr lang="en-GB" sz="2000" dirty="0">
                <a:solidFill>
                  <a:srgbClr val="FF0000"/>
                </a:solidFill>
              </a:rPr>
              <a:t>• new and improved analysis techniques;</a:t>
            </a:r>
          </a:p>
          <a:p>
            <a:r>
              <a:rPr lang="en-GB" sz="2000" dirty="0">
                <a:solidFill>
                  <a:srgbClr val="FF0000"/>
                </a:solidFill>
              </a:rPr>
              <a:t>• the desire to perform cross-checks between diﬀerent experiments.</a:t>
            </a:r>
          </a:p>
        </p:txBody>
      </p:sp>
    </p:spTree>
    <p:extLst>
      <p:ext uri="{BB962C8B-B14F-4D97-AF65-F5344CB8AC3E}">
        <p14:creationId xmlns:p14="http://schemas.microsoft.com/office/powerpoint/2010/main" val="2721973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6591" y="1117943"/>
            <a:ext cx="11449878" cy="3170099"/>
          </a:xfrm>
          <a:prstGeom prst="rect">
            <a:avLst/>
          </a:prstGeom>
        </p:spPr>
        <p:txBody>
          <a:bodyPr wrap="square">
            <a:spAutoFit/>
          </a:bodyPr>
          <a:lstStyle/>
          <a:p>
            <a:r>
              <a:rPr lang="en-GB" sz="2000" dirty="0"/>
              <a:t>The JADE collaboration had no plan for further data preservation and future use of their data. Private initiatives for long-term preservation started in 1995/1996 at DESY, when </a:t>
            </a:r>
            <a:r>
              <a:rPr lang="en-GB" sz="2000" dirty="0">
                <a:solidFill>
                  <a:srgbClr val="C00000"/>
                </a:solidFill>
              </a:rPr>
              <a:t>Jan Olsson </a:t>
            </a:r>
            <a:r>
              <a:rPr lang="en-GB" sz="2000" dirty="0"/>
              <a:t>at DESY organised to copy the JADE data to modern and more eﬃcient data carriers, and to preserve the JADE software libraries.</a:t>
            </a:r>
          </a:p>
          <a:p>
            <a:endParaRPr lang="en-GB" sz="2000" dirty="0"/>
          </a:p>
          <a:p>
            <a:r>
              <a:rPr lang="en-GB" sz="2000" dirty="0">
                <a:solidFill>
                  <a:srgbClr val="FF0000"/>
                </a:solidFill>
              </a:rPr>
              <a:t>Driven by the desire to re-analyse JADE data in terms of much advanced QCD calculations and Monte Carlo</a:t>
            </a:r>
          </a:p>
          <a:p>
            <a:r>
              <a:rPr lang="en-GB" sz="2000" dirty="0">
                <a:solidFill>
                  <a:srgbClr val="FF0000"/>
                </a:solidFill>
              </a:rPr>
              <a:t>models, the resurrection of the JADE software and its usability on modern computer platforms was initiated in 1996/1997, by Siggi Bethke. </a:t>
            </a:r>
          </a:p>
          <a:p>
            <a:endParaRPr lang="en-GB" sz="2000" dirty="0">
              <a:solidFill>
                <a:srgbClr val="FF0000"/>
              </a:solidFill>
            </a:endParaRPr>
          </a:p>
          <a:p>
            <a:r>
              <a:rPr lang="en-GB" sz="2000" dirty="0"/>
              <a:t>Until 2013, the revived software was actively used for new analyses of the JADE data, resulting in 3 further PhD theses, 10 journal publications and several contributions to international conferences and workshops.</a:t>
            </a:r>
          </a:p>
        </p:txBody>
      </p:sp>
      <p:sp>
        <p:nvSpPr>
          <p:cNvPr id="2" name="TextBox 1"/>
          <p:cNvSpPr txBox="1"/>
          <p:nvPr/>
        </p:nvSpPr>
        <p:spPr>
          <a:xfrm>
            <a:off x="1819150" y="4790662"/>
            <a:ext cx="8891280" cy="830997"/>
          </a:xfrm>
          <a:prstGeom prst="rect">
            <a:avLst/>
          </a:prstGeom>
          <a:noFill/>
        </p:spPr>
        <p:txBody>
          <a:bodyPr wrap="none" rtlCol="0">
            <a:spAutoFit/>
          </a:bodyPr>
          <a:lstStyle/>
          <a:p>
            <a:r>
              <a:rPr lang="en-US" sz="2400" dirty="0"/>
              <a:t>The recovery and reusability of JADE data </a:t>
            </a:r>
          </a:p>
          <a:p>
            <a:r>
              <a:rPr lang="en-US" sz="2400" dirty="0"/>
              <a:t>                                  can be seen as a precursor of today’s FAIR principle </a:t>
            </a:r>
            <a:endParaRPr lang="en-GB" sz="2400" dirty="0"/>
          </a:p>
        </p:txBody>
      </p:sp>
    </p:spTree>
    <p:extLst>
      <p:ext uri="{BB962C8B-B14F-4D97-AF65-F5344CB8AC3E}">
        <p14:creationId xmlns:p14="http://schemas.microsoft.com/office/powerpoint/2010/main" val="149199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3650172" y="326373"/>
            <a:ext cx="6428105" cy="4907324"/>
          </a:xfrm>
          <a:prstGeom prst="rect">
            <a:avLst/>
          </a:prstGeom>
        </p:spPr>
      </p:pic>
      <p:sp>
        <p:nvSpPr>
          <p:cNvPr id="3" name="TextBox 2"/>
          <p:cNvSpPr txBox="1"/>
          <p:nvPr/>
        </p:nvSpPr>
        <p:spPr>
          <a:xfrm>
            <a:off x="457200" y="1282147"/>
            <a:ext cx="2812774" cy="707886"/>
          </a:xfrm>
          <a:prstGeom prst="rect">
            <a:avLst/>
          </a:prstGeom>
          <a:noFill/>
        </p:spPr>
        <p:txBody>
          <a:bodyPr wrap="square" rtlCol="0">
            <a:spAutoFit/>
          </a:bodyPr>
          <a:lstStyle/>
          <a:p>
            <a:r>
              <a:rPr lang="en-US" sz="2000" dirty="0"/>
              <a:t>Result of the re-analysis of JADE data</a:t>
            </a:r>
            <a:endParaRPr lang="en-GB" sz="2000" dirty="0"/>
          </a:p>
        </p:txBody>
      </p:sp>
      <p:sp>
        <p:nvSpPr>
          <p:cNvPr id="4" name="TextBox 3"/>
          <p:cNvSpPr txBox="1"/>
          <p:nvPr/>
        </p:nvSpPr>
        <p:spPr>
          <a:xfrm>
            <a:off x="2385391" y="5605669"/>
            <a:ext cx="7951305" cy="830997"/>
          </a:xfrm>
          <a:prstGeom prst="rect">
            <a:avLst/>
          </a:prstGeom>
          <a:noFill/>
        </p:spPr>
        <p:txBody>
          <a:bodyPr wrap="square" rtlCol="0">
            <a:spAutoFit/>
          </a:bodyPr>
          <a:lstStyle/>
          <a:p>
            <a:r>
              <a:rPr lang="en-US" sz="2400" dirty="0"/>
              <a:t>Data from JADE and OPAL analyzed with the same algorithm and most recent theoretical input</a:t>
            </a:r>
            <a:endParaRPr lang="en-GB" sz="2400" dirty="0"/>
          </a:p>
        </p:txBody>
      </p:sp>
      <p:sp>
        <p:nvSpPr>
          <p:cNvPr id="5" name="TextBox 4">
            <a:extLst>
              <a:ext uri="{FF2B5EF4-FFF2-40B4-BE49-F238E27FC236}">
                <a16:creationId xmlns:a16="http://schemas.microsoft.com/office/drawing/2014/main" id="{66578641-7FA8-B1B0-FF08-A9A72E556169}"/>
              </a:ext>
            </a:extLst>
          </p:cNvPr>
          <p:cNvSpPr txBox="1"/>
          <p:nvPr/>
        </p:nvSpPr>
        <p:spPr>
          <a:xfrm rot="20596024">
            <a:off x="446247" y="3768374"/>
            <a:ext cx="4394152" cy="1200329"/>
          </a:xfrm>
          <a:prstGeom prst="rect">
            <a:avLst/>
          </a:prstGeom>
          <a:solidFill>
            <a:schemeClr val="accent2">
              <a:lumMod val="40000"/>
              <a:lumOff val="60000"/>
            </a:schemeClr>
          </a:solidFill>
        </p:spPr>
        <p:txBody>
          <a:bodyPr wrap="none" rtlCol="0">
            <a:spAutoFit/>
          </a:bodyPr>
          <a:lstStyle/>
          <a:p>
            <a:r>
              <a:rPr lang="en-US" sz="2400" dirty="0">
                <a:solidFill>
                  <a:srgbClr val="FF0000"/>
                </a:solidFill>
              </a:rPr>
              <a:t>Lesson III</a:t>
            </a:r>
          </a:p>
          <a:p>
            <a:r>
              <a:rPr lang="en-US" sz="2400" dirty="0">
                <a:solidFill>
                  <a:srgbClr val="FF0000"/>
                </a:solidFill>
              </a:rPr>
              <a:t>Data preservation and reusability </a:t>
            </a:r>
          </a:p>
          <a:p>
            <a:r>
              <a:rPr lang="en-US" sz="2400" dirty="0">
                <a:solidFill>
                  <a:srgbClr val="FF0000"/>
                </a:solidFill>
              </a:rPr>
              <a:t>are important</a:t>
            </a:r>
          </a:p>
        </p:txBody>
      </p:sp>
    </p:spTree>
    <p:extLst>
      <p:ext uri="{BB962C8B-B14F-4D97-AF65-F5344CB8AC3E}">
        <p14:creationId xmlns:p14="http://schemas.microsoft.com/office/powerpoint/2010/main" val="1738724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759542" y="1471664"/>
            <a:ext cx="10515600" cy="4351338"/>
          </a:xfrm>
        </p:spPr>
        <p:txBody>
          <a:bodyPr/>
          <a:lstStyle/>
          <a:p>
            <a:pPr marL="0" indent="0">
              <a:buNone/>
            </a:pPr>
            <a:r>
              <a:rPr lang="en-US" dirty="0"/>
              <a:t>But is there also life beyond all this?</a:t>
            </a:r>
          </a:p>
          <a:p>
            <a:pPr marL="0" indent="0">
              <a:buNone/>
            </a:pPr>
            <a:endParaRPr lang="en-US" dirty="0"/>
          </a:p>
          <a:p>
            <a:pPr marL="0" indent="0">
              <a:buNone/>
            </a:pPr>
            <a:endParaRPr lang="en-US" dirty="0"/>
          </a:p>
          <a:p>
            <a:pPr marL="0" indent="0">
              <a:buNone/>
            </a:pPr>
            <a:r>
              <a:rPr lang="en-US" dirty="0"/>
              <a:t>                                                                Searches at LEP</a:t>
            </a:r>
          </a:p>
          <a:p>
            <a:pPr marL="0" indent="0">
              <a:buNone/>
            </a:pPr>
            <a:endParaRPr lang="en-US" dirty="0"/>
          </a:p>
          <a:p>
            <a:pPr marL="0" indent="0">
              <a:buNone/>
            </a:pPr>
            <a:r>
              <a:rPr lang="en-US" dirty="0"/>
              <a:t>                                   </a:t>
            </a:r>
            <a:endParaRPr lang="en-GB" dirty="0"/>
          </a:p>
        </p:txBody>
      </p:sp>
      <p:sp>
        <p:nvSpPr>
          <p:cNvPr id="2" name="Right Arrow 1"/>
          <p:cNvSpPr/>
          <p:nvPr/>
        </p:nvSpPr>
        <p:spPr>
          <a:xfrm>
            <a:off x="4393096" y="3120887"/>
            <a:ext cx="958530" cy="2484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2E0B619D-B342-1D53-3FCE-172026432F42}"/>
              </a:ext>
            </a:extLst>
          </p:cNvPr>
          <p:cNvPicPr>
            <a:picLocks noChangeAspect="1"/>
          </p:cNvPicPr>
          <p:nvPr/>
        </p:nvPicPr>
        <p:blipFill>
          <a:blip r:embed="rId2"/>
          <a:stretch>
            <a:fillRect/>
          </a:stretch>
        </p:blipFill>
        <p:spPr>
          <a:xfrm>
            <a:off x="1523867" y="4177445"/>
            <a:ext cx="9144266" cy="1482614"/>
          </a:xfrm>
          <a:prstGeom prst="rect">
            <a:avLst/>
          </a:prstGeom>
        </p:spPr>
      </p:pic>
    </p:spTree>
    <p:extLst>
      <p:ext uri="{BB962C8B-B14F-4D97-AF65-F5344CB8AC3E}">
        <p14:creationId xmlns:p14="http://schemas.microsoft.com/office/powerpoint/2010/main" val="29468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7854" y="1038371"/>
            <a:ext cx="6189087" cy="5731891"/>
          </a:xfrm>
          <a:prstGeom prst="rect">
            <a:avLst/>
          </a:prstGeom>
        </p:spPr>
      </p:pic>
      <p:sp>
        <p:nvSpPr>
          <p:cNvPr id="5" name="TextBox 4"/>
          <p:cNvSpPr txBox="1"/>
          <p:nvPr/>
        </p:nvSpPr>
        <p:spPr>
          <a:xfrm>
            <a:off x="6755448" y="3429000"/>
            <a:ext cx="5639715" cy="1200329"/>
          </a:xfrm>
          <a:prstGeom prst="rect">
            <a:avLst/>
          </a:prstGeom>
          <a:noFill/>
        </p:spPr>
        <p:txBody>
          <a:bodyPr wrap="square" rtlCol="0">
            <a:spAutoFit/>
          </a:bodyPr>
          <a:lstStyle/>
          <a:p>
            <a:r>
              <a:rPr lang="en-US" sz="2400" dirty="0"/>
              <a:t>Precision measurements (SM constraints)</a:t>
            </a:r>
          </a:p>
          <a:p>
            <a:r>
              <a:rPr lang="en-US" sz="2400" dirty="0"/>
              <a:t>and direct measurements agree and </a:t>
            </a:r>
          </a:p>
          <a:p>
            <a:r>
              <a:rPr lang="en-US" sz="2400" dirty="0"/>
              <a:t>complement each other well</a:t>
            </a:r>
          </a:p>
        </p:txBody>
      </p:sp>
      <p:sp>
        <p:nvSpPr>
          <p:cNvPr id="6" name="TextBox 5"/>
          <p:cNvSpPr txBox="1"/>
          <p:nvPr/>
        </p:nvSpPr>
        <p:spPr>
          <a:xfrm>
            <a:off x="437854" y="275303"/>
            <a:ext cx="3749873" cy="523220"/>
          </a:xfrm>
          <a:prstGeom prst="rect">
            <a:avLst/>
          </a:prstGeom>
          <a:noFill/>
        </p:spPr>
        <p:txBody>
          <a:bodyPr wrap="none" rtlCol="0">
            <a:spAutoFit/>
          </a:bodyPr>
          <a:lstStyle/>
          <a:p>
            <a:r>
              <a:rPr lang="en-US" sz="2800" dirty="0">
                <a:solidFill>
                  <a:srgbClr val="C00000"/>
                </a:solidFill>
              </a:rPr>
              <a:t>Search for the Top quark</a:t>
            </a:r>
            <a:endParaRPr lang="en-GB" sz="2800" dirty="0">
              <a:solidFill>
                <a:srgbClr val="C00000"/>
              </a:solidFill>
            </a:endParaRPr>
          </a:p>
        </p:txBody>
      </p:sp>
      <p:sp>
        <p:nvSpPr>
          <p:cNvPr id="7" name="TextBox 6">
            <a:extLst>
              <a:ext uri="{FF2B5EF4-FFF2-40B4-BE49-F238E27FC236}">
                <a16:creationId xmlns:a16="http://schemas.microsoft.com/office/drawing/2014/main" id="{67FC52B0-CBB9-18A8-A29E-AAA3EDBA75D4}"/>
              </a:ext>
            </a:extLst>
          </p:cNvPr>
          <p:cNvSpPr txBox="1"/>
          <p:nvPr/>
        </p:nvSpPr>
        <p:spPr>
          <a:xfrm>
            <a:off x="6626941" y="1120565"/>
            <a:ext cx="3604448" cy="1200329"/>
          </a:xfrm>
          <a:prstGeom prst="rect">
            <a:avLst/>
          </a:prstGeom>
          <a:noFill/>
        </p:spPr>
        <p:txBody>
          <a:bodyPr wrap="none" rtlCol="0">
            <a:spAutoFit/>
          </a:bodyPr>
          <a:lstStyle/>
          <a:p>
            <a:r>
              <a:rPr lang="en-US" sz="2400" dirty="0"/>
              <a:t>LEP and SLD data indicated </a:t>
            </a:r>
          </a:p>
          <a:p>
            <a:r>
              <a:rPr lang="en-US" sz="2400" dirty="0"/>
              <a:t>the value of the top mass</a:t>
            </a:r>
          </a:p>
          <a:p>
            <a:r>
              <a:rPr lang="en-US" sz="2400" dirty="0"/>
              <a:t>well before discovery</a:t>
            </a:r>
            <a:endParaRPr lang="en-GB" sz="2400" dirty="0"/>
          </a:p>
        </p:txBody>
      </p:sp>
    </p:spTree>
    <p:extLst>
      <p:ext uri="{BB962C8B-B14F-4D97-AF65-F5344CB8AC3E}">
        <p14:creationId xmlns:p14="http://schemas.microsoft.com/office/powerpoint/2010/main" val="2197691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81151" y="3976876"/>
            <a:ext cx="3566708" cy="2246769"/>
          </a:xfrm>
          <a:prstGeom prst="rect">
            <a:avLst/>
          </a:prstGeom>
          <a:noFill/>
        </p:spPr>
        <p:txBody>
          <a:bodyPr wrap="square" rtlCol="0">
            <a:spAutoFit/>
          </a:bodyPr>
          <a:lstStyle/>
          <a:p>
            <a:r>
              <a:rPr lang="en-US" sz="2800" dirty="0"/>
              <a:t>Lesson 1 repeated:</a:t>
            </a:r>
          </a:p>
          <a:p>
            <a:r>
              <a:rPr lang="en-US" sz="2800" dirty="0"/>
              <a:t>Precision measurements</a:t>
            </a:r>
          </a:p>
          <a:p>
            <a:r>
              <a:rPr lang="en-US" sz="2800" dirty="0"/>
              <a:t>can guide the way to the next discovery</a:t>
            </a:r>
            <a:endParaRPr lang="en-GB" sz="2800" dirty="0"/>
          </a:p>
        </p:txBody>
      </p:sp>
      <p:pic>
        <p:nvPicPr>
          <p:cNvPr id="4" name="Picture 3"/>
          <p:cNvPicPr>
            <a:picLocks noChangeAspect="1"/>
          </p:cNvPicPr>
          <p:nvPr/>
        </p:nvPicPr>
        <p:blipFill>
          <a:blip r:embed="rId3"/>
          <a:stretch>
            <a:fillRect/>
          </a:stretch>
        </p:blipFill>
        <p:spPr>
          <a:xfrm>
            <a:off x="968073" y="958116"/>
            <a:ext cx="6011289" cy="5579492"/>
          </a:xfrm>
          <a:prstGeom prst="rect">
            <a:avLst/>
          </a:prstGeom>
        </p:spPr>
      </p:pic>
      <p:sp>
        <p:nvSpPr>
          <p:cNvPr id="5" name="TextBox 4"/>
          <p:cNvSpPr txBox="1"/>
          <p:nvPr/>
        </p:nvSpPr>
        <p:spPr>
          <a:xfrm>
            <a:off x="252919" y="181586"/>
            <a:ext cx="11845166" cy="523220"/>
          </a:xfrm>
          <a:prstGeom prst="rect">
            <a:avLst/>
          </a:prstGeom>
          <a:noFill/>
        </p:spPr>
        <p:txBody>
          <a:bodyPr wrap="none" rtlCol="0">
            <a:spAutoFit/>
          </a:bodyPr>
          <a:lstStyle/>
          <a:p>
            <a:r>
              <a:rPr lang="en-US" sz="2800" dirty="0">
                <a:solidFill>
                  <a:srgbClr val="C00000"/>
                </a:solidFill>
              </a:rPr>
              <a:t>Search for the Higgs-Boson      </a:t>
            </a:r>
            <a:r>
              <a:rPr lang="en-US" sz="2800" dirty="0"/>
              <a:t>(at that time the last missing ingredient to the SM)</a:t>
            </a:r>
            <a:endParaRPr lang="en-GB" sz="2800" dirty="0"/>
          </a:p>
        </p:txBody>
      </p:sp>
      <p:sp>
        <p:nvSpPr>
          <p:cNvPr id="6" name="TextBox 5">
            <a:extLst>
              <a:ext uri="{FF2B5EF4-FFF2-40B4-BE49-F238E27FC236}">
                <a16:creationId xmlns:a16="http://schemas.microsoft.com/office/drawing/2014/main" id="{B1386AD3-FB93-B999-2C13-B93DEB4D0AF4}"/>
              </a:ext>
            </a:extLst>
          </p:cNvPr>
          <p:cNvSpPr txBox="1"/>
          <p:nvPr/>
        </p:nvSpPr>
        <p:spPr>
          <a:xfrm>
            <a:off x="7583914" y="1065243"/>
            <a:ext cx="3566708" cy="1815882"/>
          </a:xfrm>
          <a:prstGeom prst="rect">
            <a:avLst/>
          </a:prstGeom>
          <a:noFill/>
        </p:spPr>
        <p:txBody>
          <a:bodyPr wrap="square" rtlCol="0">
            <a:spAutoFit/>
          </a:bodyPr>
          <a:lstStyle/>
          <a:p>
            <a:r>
              <a:rPr lang="en-US" sz="2800" dirty="0">
                <a:solidFill>
                  <a:srgbClr val="C00000"/>
                </a:solidFill>
              </a:rPr>
              <a:t>LEP1 data and SM require something Higgs-like and within LHC reach</a:t>
            </a:r>
          </a:p>
        </p:txBody>
      </p:sp>
    </p:spTree>
    <p:extLst>
      <p:ext uri="{BB962C8B-B14F-4D97-AF65-F5344CB8AC3E}">
        <p14:creationId xmlns:p14="http://schemas.microsoft.com/office/powerpoint/2010/main" val="31167226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365" y="2243620"/>
            <a:ext cx="10515600" cy="1325563"/>
          </a:xfrm>
        </p:spPr>
        <p:txBody>
          <a:bodyPr>
            <a:normAutofit/>
          </a:bodyPr>
          <a:lstStyle/>
          <a:p>
            <a:r>
              <a:rPr lang="en-US" sz="4000" dirty="0"/>
              <a:t>             After LEP:   Towards the LHC</a:t>
            </a:r>
            <a:endParaRPr lang="en-GB" sz="4000" dirty="0"/>
          </a:p>
        </p:txBody>
      </p:sp>
    </p:spTree>
    <p:extLst>
      <p:ext uri="{BB962C8B-B14F-4D97-AF65-F5344CB8AC3E}">
        <p14:creationId xmlns:p14="http://schemas.microsoft.com/office/powerpoint/2010/main" val="29983237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slideplayer.com/35/10359589/slides/slide_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3456" y="147484"/>
            <a:ext cx="9039121" cy="677934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655277" y="1337187"/>
            <a:ext cx="1596078" cy="830997"/>
          </a:xfrm>
          <a:prstGeom prst="rect">
            <a:avLst/>
          </a:prstGeom>
          <a:noFill/>
        </p:spPr>
        <p:txBody>
          <a:bodyPr wrap="none" rtlCol="0">
            <a:spAutoFit/>
          </a:bodyPr>
          <a:lstStyle/>
          <a:p>
            <a:r>
              <a:rPr lang="en-US" sz="2400" dirty="0"/>
              <a:t>Data taking</a:t>
            </a:r>
          </a:p>
          <a:p>
            <a:r>
              <a:rPr lang="en-US" sz="2400" dirty="0"/>
              <a:t>since 2009</a:t>
            </a:r>
            <a:endParaRPr lang="en-GB" sz="2400" dirty="0"/>
          </a:p>
        </p:txBody>
      </p:sp>
    </p:spTree>
    <p:extLst>
      <p:ext uri="{BB962C8B-B14F-4D97-AF65-F5344CB8AC3E}">
        <p14:creationId xmlns:p14="http://schemas.microsoft.com/office/powerpoint/2010/main" val="10079820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1524000" y="1024712"/>
            <a:ext cx="9144000" cy="4976038"/>
          </a:xfrm>
        </p:spPr>
        <p:txBody>
          <a:bodyPr/>
          <a:lstStyle/>
          <a:p>
            <a:endParaRPr lang="en-GB"/>
          </a:p>
        </p:txBody>
      </p:sp>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97119" y="411480"/>
            <a:ext cx="11170041" cy="6078581"/>
          </a:xfrm>
          <a:prstGeom prst="rect">
            <a:avLst/>
          </a:prstGeom>
        </p:spPr>
      </p:pic>
    </p:spTree>
    <p:extLst>
      <p:ext uri="{BB962C8B-B14F-4D97-AF65-F5344CB8AC3E}">
        <p14:creationId xmlns:p14="http://schemas.microsoft.com/office/powerpoint/2010/main" val="16082536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defTabSz="685800"/>
            <a:fld id="{36B5EA5A-BC32-A742-B11B-8E7414D5B535}" type="slidenum">
              <a:rPr lang="en-US">
                <a:solidFill>
                  <a:srgbClr val="0033A0"/>
                </a:solidFill>
                <a:latin typeface="Arial"/>
              </a:rPr>
              <a:pPr defTabSz="685800"/>
              <a:t>39</a:t>
            </a:fld>
            <a:endParaRPr lang="en-US" dirty="0">
              <a:solidFill>
                <a:srgbClr val="0033A0"/>
              </a:solidFill>
              <a:latin typeface="Arial"/>
            </a:endParaRPr>
          </a:p>
        </p:txBody>
      </p:sp>
      <p:pic>
        <p:nvPicPr>
          <p:cNvPr id="1026" name="Picture 2" descr="https://www.fnal.gov/pub/tevatron/milestones/images/photos/20110307_m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362" y="3564652"/>
            <a:ext cx="5715000" cy="2664619"/>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6"/>
          <p:cNvPicPr>
            <a:picLocks noGrp="1"/>
          </p:cNvPicPr>
          <p:nvPr>
            <p:ph idx="1"/>
          </p:nvPr>
        </p:nvPicPr>
        <p:blipFill>
          <a:blip r:embed="rId3"/>
          <a:stretch>
            <a:fillRect/>
          </a:stretch>
        </p:blipFill>
        <p:spPr>
          <a:xfrm>
            <a:off x="7106479" y="66723"/>
            <a:ext cx="4161373" cy="3370850"/>
          </a:xfrm>
          <a:prstGeom prst="rect">
            <a:avLst/>
          </a:prstGeom>
        </p:spPr>
      </p:pic>
      <p:sp>
        <p:nvSpPr>
          <p:cNvPr id="2" name="TextBox 1"/>
          <p:cNvSpPr txBox="1"/>
          <p:nvPr/>
        </p:nvSpPr>
        <p:spPr>
          <a:xfrm>
            <a:off x="3786809" y="558242"/>
            <a:ext cx="3619553" cy="1477328"/>
          </a:xfrm>
          <a:prstGeom prst="rect">
            <a:avLst/>
          </a:prstGeom>
          <a:noFill/>
        </p:spPr>
        <p:txBody>
          <a:bodyPr wrap="square" lIns="0" tIns="0" rIns="0" bIns="0" rtlCol="0">
            <a:spAutoFit/>
          </a:bodyPr>
          <a:lstStyle/>
          <a:p>
            <a:pPr lvl="0"/>
            <a:r>
              <a:rPr lang="en-US" sz="2400" dirty="0">
                <a:solidFill>
                  <a:schemeClr val="tx2"/>
                </a:solidFill>
              </a:rPr>
              <a:t>            </a:t>
            </a:r>
            <a:r>
              <a:rPr lang="en-US" sz="2400" dirty="0"/>
              <a:t>LEP1   1989 - 2000</a:t>
            </a:r>
            <a:endParaRPr lang="en-GB" sz="2400" dirty="0"/>
          </a:p>
          <a:p>
            <a:pPr algn="l"/>
            <a:endParaRPr lang="en-US" sz="2400" dirty="0"/>
          </a:p>
          <a:p>
            <a:pPr algn="l"/>
            <a:r>
              <a:rPr lang="en-US" sz="2400" dirty="0"/>
              <a:t>        Precision tests of the    </a:t>
            </a:r>
          </a:p>
          <a:p>
            <a:pPr algn="l"/>
            <a:r>
              <a:rPr lang="en-US" sz="2400" dirty="0"/>
              <a:t>        Standard Model        </a:t>
            </a:r>
            <a:endParaRPr lang="en-GB" sz="2400" dirty="0"/>
          </a:p>
        </p:txBody>
      </p:sp>
      <p:sp>
        <p:nvSpPr>
          <p:cNvPr id="7" name="TextBox 6"/>
          <p:cNvSpPr txBox="1"/>
          <p:nvPr/>
        </p:nvSpPr>
        <p:spPr>
          <a:xfrm>
            <a:off x="7544346" y="4360152"/>
            <a:ext cx="3174459" cy="1477328"/>
          </a:xfrm>
          <a:prstGeom prst="rect">
            <a:avLst/>
          </a:prstGeom>
          <a:noFill/>
        </p:spPr>
        <p:txBody>
          <a:bodyPr wrap="none" lIns="0" tIns="0" rIns="0" bIns="0" rtlCol="0">
            <a:spAutoFit/>
          </a:bodyPr>
          <a:lstStyle/>
          <a:p>
            <a:pPr algn="l"/>
            <a:r>
              <a:rPr lang="en-US" sz="2400" dirty="0">
                <a:solidFill>
                  <a:srgbClr val="00B050"/>
                </a:solidFill>
              </a:rPr>
              <a:t>LEP1 + LEP2</a:t>
            </a:r>
            <a:r>
              <a:rPr lang="en-US" sz="2400" dirty="0">
                <a:solidFill>
                  <a:schemeClr val="tx2"/>
                </a:solidFill>
              </a:rPr>
              <a:t> </a:t>
            </a:r>
            <a:r>
              <a:rPr lang="en-US" sz="2400" dirty="0"/>
              <a:t>and</a:t>
            </a:r>
            <a:r>
              <a:rPr lang="en-US" sz="2400" dirty="0">
                <a:solidFill>
                  <a:schemeClr val="tx2"/>
                </a:solidFill>
              </a:rPr>
              <a:t> </a:t>
            </a:r>
            <a:r>
              <a:rPr lang="en-US" sz="2400" dirty="0">
                <a:solidFill>
                  <a:schemeClr val="accent2">
                    <a:lumMod val="75000"/>
                  </a:schemeClr>
                </a:solidFill>
              </a:rPr>
              <a:t>Tevatron</a:t>
            </a:r>
          </a:p>
          <a:p>
            <a:pPr algn="l"/>
            <a:endParaRPr lang="en-US" sz="2400" dirty="0">
              <a:solidFill>
                <a:schemeClr val="tx2"/>
              </a:solidFill>
            </a:endParaRPr>
          </a:p>
          <a:p>
            <a:pPr algn="l"/>
            <a:endParaRPr lang="en-US" sz="2400" dirty="0">
              <a:solidFill>
                <a:schemeClr val="tx2"/>
              </a:solidFill>
            </a:endParaRPr>
          </a:p>
          <a:p>
            <a:pPr algn="l"/>
            <a:endParaRPr lang="en-US" sz="2400" dirty="0">
              <a:solidFill>
                <a:schemeClr val="tx2"/>
              </a:solidFill>
            </a:endParaRPr>
          </a:p>
        </p:txBody>
      </p:sp>
      <p:sp>
        <p:nvSpPr>
          <p:cNvPr id="8" name="TextBox 7"/>
          <p:cNvSpPr txBox="1"/>
          <p:nvPr/>
        </p:nvSpPr>
        <p:spPr>
          <a:xfrm>
            <a:off x="318052" y="927653"/>
            <a:ext cx="3205785" cy="1292662"/>
          </a:xfrm>
          <a:prstGeom prst="rect">
            <a:avLst/>
          </a:prstGeom>
          <a:noFill/>
        </p:spPr>
        <p:txBody>
          <a:bodyPr wrap="square" lIns="0" tIns="0" rIns="0" bIns="0" rtlCol="0">
            <a:spAutoFit/>
          </a:bodyPr>
          <a:lstStyle/>
          <a:p>
            <a:pPr algn="l"/>
            <a:r>
              <a:rPr lang="en-US" sz="2800" dirty="0">
                <a:solidFill>
                  <a:schemeClr val="accent5">
                    <a:lumMod val="75000"/>
                  </a:schemeClr>
                </a:solidFill>
              </a:rPr>
              <a:t>Status of the search for the Higgs-Boson </a:t>
            </a:r>
          </a:p>
          <a:p>
            <a:pPr algn="l"/>
            <a:r>
              <a:rPr lang="en-US" sz="2800" dirty="0">
                <a:solidFill>
                  <a:schemeClr val="accent5">
                    <a:lumMod val="75000"/>
                  </a:schemeClr>
                </a:solidFill>
              </a:rPr>
              <a:t>March 2011</a:t>
            </a:r>
          </a:p>
        </p:txBody>
      </p:sp>
    </p:spTree>
    <p:extLst>
      <p:ext uri="{BB962C8B-B14F-4D97-AF65-F5344CB8AC3E}">
        <p14:creationId xmlns:p14="http://schemas.microsoft.com/office/powerpoint/2010/main" val="176327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21348" y="1397751"/>
            <a:ext cx="6714017" cy="3843838"/>
          </a:xfrm>
          <a:prstGeom prst="rect">
            <a:avLst/>
          </a:prstGeom>
        </p:spPr>
      </p:pic>
      <p:sp>
        <p:nvSpPr>
          <p:cNvPr id="3" name="TextBox 2"/>
          <p:cNvSpPr txBox="1"/>
          <p:nvPr/>
        </p:nvSpPr>
        <p:spPr>
          <a:xfrm>
            <a:off x="2452573" y="5619266"/>
            <a:ext cx="4325479" cy="369332"/>
          </a:xfrm>
          <a:prstGeom prst="rect">
            <a:avLst/>
          </a:prstGeom>
          <a:noFill/>
        </p:spPr>
        <p:txBody>
          <a:bodyPr wrap="none" rtlCol="0">
            <a:spAutoFit/>
          </a:bodyPr>
          <a:lstStyle/>
          <a:p>
            <a:r>
              <a:rPr lang="en-US" dirty="0"/>
              <a:t>“nicest” event displays available at that time</a:t>
            </a:r>
            <a:endParaRPr lang="en-GB" dirty="0"/>
          </a:p>
        </p:txBody>
      </p:sp>
      <p:sp>
        <p:nvSpPr>
          <p:cNvPr id="4" name="TextBox 3"/>
          <p:cNvSpPr txBox="1"/>
          <p:nvPr/>
        </p:nvSpPr>
        <p:spPr>
          <a:xfrm>
            <a:off x="1873153" y="759424"/>
            <a:ext cx="5299587" cy="461665"/>
          </a:xfrm>
          <a:prstGeom prst="rect">
            <a:avLst/>
          </a:prstGeom>
          <a:noFill/>
        </p:spPr>
        <p:txBody>
          <a:bodyPr wrap="square" rtlCol="0">
            <a:spAutoFit/>
          </a:bodyPr>
          <a:lstStyle/>
          <a:p>
            <a:r>
              <a:rPr lang="en-US" sz="2400" dirty="0"/>
              <a:t>JADE: Carefully selected typical events</a:t>
            </a:r>
            <a:endParaRPr lang="en-GB" sz="2400" dirty="0"/>
          </a:p>
        </p:txBody>
      </p:sp>
      <p:sp>
        <p:nvSpPr>
          <p:cNvPr id="5" name="TextBox 4"/>
          <p:cNvSpPr txBox="1"/>
          <p:nvPr/>
        </p:nvSpPr>
        <p:spPr>
          <a:xfrm>
            <a:off x="8106310" y="1928191"/>
            <a:ext cx="3616503" cy="2739211"/>
          </a:xfrm>
          <a:prstGeom prst="rect">
            <a:avLst/>
          </a:prstGeom>
          <a:noFill/>
        </p:spPr>
        <p:txBody>
          <a:bodyPr wrap="square" rtlCol="0">
            <a:spAutoFit/>
          </a:bodyPr>
          <a:lstStyle/>
          <a:p>
            <a:r>
              <a:rPr lang="en-US" sz="2400" dirty="0"/>
              <a:t>Planar events are the signature for gluon radiation</a:t>
            </a:r>
          </a:p>
          <a:p>
            <a:endParaRPr lang="en-US" sz="2400" dirty="0"/>
          </a:p>
          <a:p>
            <a:endParaRPr lang="en-US" sz="2400" dirty="0"/>
          </a:p>
          <a:p>
            <a:endParaRPr lang="en-US" sz="2400" dirty="0"/>
          </a:p>
          <a:p>
            <a:r>
              <a:rPr lang="en-US" sz="2800" b="1" dirty="0">
                <a:solidFill>
                  <a:srgbClr val="FF0000"/>
                </a:solidFill>
              </a:rPr>
              <a:t>Discovery of the gluon</a:t>
            </a:r>
            <a:r>
              <a:rPr lang="en-GB" sz="2800" b="1" dirty="0">
                <a:solidFill>
                  <a:srgbClr val="FF0000"/>
                </a:solidFill>
              </a:rPr>
              <a:t> </a:t>
            </a:r>
            <a:endParaRPr lang="en-US" sz="2800" b="1" dirty="0">
              <a:solidFill>
                <a:srgbClr val="FF0000"/>
              </a:solidFill>
            </a:endParaRPr>
          </a:p>
        </p:txBody>
      </p:sp>
      <p:sp>
        <p:nvSpPr>
          <p:cNvPr id="6" name="Down Arrow 5"/>
          <p:cNvSpPr/>
          <p:nvPr/>
        </p:nvSpPr>
        <p:spPr>
          <a:xfrm>
            <a:off x="9735377" y="3171805"/>
            <a:ext cx="417443" cy="7255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10576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486400" y="161954"/>
            <a:ext cx="3276600" cy="6696047"/>
          </a:xfrm>
          <a:prstGeom prst="rect">
            <a:avLst/>
          </a:prstGeom>
        </p:spPr>
      </p:pic>
      <p:sp>
        <p:nvSpPr>
          <p:cNvPr id="2" name="TextBox 1"/>
          <p:cNvSpPr txBox="1"/>
          <p:nvPr/>
        </p:nvSpPr>
        <p:spPr>
          <a:xfrm>
            <a:off x="8686800" y="2103638"/>
            <a:ext cx="1524000" cy="400110"/>
          </a:xfrm>
          <a:prstGeom prst="rect">
            <a:avLst/>
          </a:prstGeom>
          <a:noFill/>
        </p:spPr>
        <p:txBody>
          <a:bodyPr wrap="square" rtlCol="0">
            <a:spAutoFit/>
          </a:bodyPr>
          <a:lstStyle/>
          <a:p>
            <a:r>
              <a:rPr lang="en-US" sz="2000" dirty="0">
                <a:solidFill>
                  <a:srgbClr val="FFC000"/>
                </a:solidFill>
                <a:latin typeface="Helvetica"/>
                <a:sym typeface="Wingdings" panose="05000000000000000000" pitchFamily="2" charset="2"/>
              </a:rPr>
              <a:t> </a:t>
            </a:r>
            <a:r>
              <a:rPr lang="en-US" sz="2000" dirty="0">
                <a:solidFill>
                  <a:srgbClr val="FFC000"/>
                </a:solidFill>
                <a:latin typeface="Helvetica"/>
              </a:rPr>
              <a:t>3 sigma</a:t>
            </a:r>
            <a:endParaRPr lang="en-GB" sz="2000" dirty="0">
              <a:solidFill>
                <a:srgbClr val="FFC000"/>
              </a:solidFill>
              <a:latin typeface="Helvetica"/>
            </a:endParaRPr>
          </a:p>
        </p:txBody>
      </p:sp>
      <p:sp>
        <p:nvSpPr>
          <p:cNvPr id="5" name="TextBox 4"/>
          <p:cNvSpPr txBox="1"/>
          <p:nvPr/>
        </p:nvSpPr>
        <p:spPr>
          <a:xfrm>
            <a:off x="8685571" y="4045323"/>
            <a:ext cx="1524000" cy="400110"/>
          </a:xfrm>
          <a:prstGeom prst="rect">
            <a:avLst/>
          </a:prstGeom>
          <a:noFill/>
        </p:spPr>
        <p:txBody>
          <a:bodyPr wrap="square" rtlCol="0">
            <a:spAutoFit/>
          </a:bodyPr>
          <a:lstStyle/>
          <a:p>
            <a:r>
              <a:rPr lang="en-US" sz="2000" dirty="0">
                <a:solidFill>
                  <a:srgbClr val="FFC000"/>
                </a:solidFill>
                <a:latin typeface="Helvetica"/>
                <a:sym typeface="Wingdings" panose="05000000000000000000" pitchFamily="2" charset="2"/>
              </a:rPr>
              <a:t></a:t>
            </a:r>
            <a:r>
              <a:rPr lang="en-US" sz="2000" dirty="0">
                <a:solidFill>
                  <a:srgbClr val="FFC000"/>
                </a:solidFill>
                <a:latin typeface="Helvetica"/>
              </a:rPr>
              <a:t> 5 sigma</a:t>
            </a:r>
            <a:endParaRPr lang="en-GB" sz="2000" dirty="0">
              <a:solidFill>
                <a:srgbClr val="FFC000"/>
              </a:solidFill>
              <a:latin typeface="Helvetica"/>
            </a:endParaRPr>
          </a:p>
        </p:txBody>
      </p:sp>
      <p:sp>
        <p:nvSpPr>
          <p:cNvPr id="6" name="TextBox 5"/>
          <p:cNvSpPr txBox="1"/>
          <p:nvPr/>
        </p:nvSpPr>
        <p:spPr>
          <a:xfrm>
            <a:off x="8656074" y="5913638"/>
            <a:ext cx="1524000" cy="400110"/>
          </a:xfrm>
          <a:prstGeom prst="rect">
            <a:avLst/>
          </a:prstGeom>
          <a:noFill/>
        </p:spPr>
        <p:txBody>
          <a:bodyPr wrap="square" rtlCol="0">
            <a:spAutoFit/>
          </a:bodyPr>
          <a:lstStyle/>
          <a:p>
            <a:r>
              <a:rPr lang="en-US" sz="2000" dirty="0">
                <a:solidFill>
                  <a:srgbClr val="EAEAEA"/>
                </a:solidFill>
                <a:latin typeface="Helvetica"/>
                <a:sym typeface="Wingdings" panose="05000000000000000000" pitchFamily="2" charset="2"/>
              </a:rPr>
              <a:t></a:t>
            </a:r>
            <a:r>
              <a:rPr lang="en-US" sz="2000" dirty="0">
                <a:solidFill>
                  <a:srgbClr val="EAEAEA"/>
                </a:solidFill>
                <a:latin typeface="Helvetica"/>
              </a:rPr>
              <a:t> 6 sigma</a:t>
            </a:r>
            <a:endParaRPr lang="en-GB" sz="2000" dirty="0">
              <a:solidFill>
                <a:srgbClr val="EAEAEA"/>
              </a:solidFill>
              <a:latin typeface="Helvetica"/>
            </a:endParaRPr>
          </a:p>
        </p:txBody>
      </p:sp>
      <p:sp>
        <p:nvSpPr>
          <p:cNvPr id="3" name="TextBox 2"/>
          <p:cNvSpPr txBox="1"/>
          <p:nvPr/>
        </p:nvSpPr>
        <p:spPr>
          <a:xfrm>
            <a:off x="1943100" y="1565030"/>
            <a:ext cx="3429000" cy="2246769"/>
          </a:xfrm>
          <a:prstGeom prst="rect">
            <a:avLst/>
          </a:prstGeom>
          <a:noFill/>
        </p:spPr>
        <p:txBody>
          <a:bodyPr wrap="square" rtlCol="0">
            <a:spAutoFit/>
          </a:bodyPr>
          <a:lstStyle/>
          <a:p>
            <a:r>
              <a:rPr lang="en-US" sz="2800" dirty="0">
                <a:solidFill>
                  <a:srgbClr val="FFC000"/>
                </a:solidFill>
                <a:latin typeface="Helvetica"/>
              </a:rPr>
              <a:t>Signal Development</a:t>
            </a:r>
          </a:p>
          <a:p>
            <a:endParaRPr lang="en-US" sz="2800" dirty="0">
              <a:solidFill>
                <a:srgbClr val="FFC000"/>
              </a:solidFill>
              <a:latin typeface="Helvetica"/>
            </a:endParaRPr>
          </a:p>
          <a:p>
            <a:r>
              <a:rPr lang="en-US" sz="2800" dirty="0">
                <a:solidFill>
                  <a:srgbClr val="FFC000"/>
                </a:solidFill>
                <a:latin typeface="Helvetica"/>
              </a:rPr>
              <a:t>during the 12 months before the announcement</a:t>
            </a:r>
            <a:r>
              <a:rPr lang="en-US" dirty="0">
                <a:solidFill>
                  <a:srgbClr val="FFC000"/>
                </a:solidFill>
                <a:latin typeface="Helvetica"/>
              </a:rPr>
              <a:t> </a:t>
            </a:r>
            <a:endParaRPr lang="en-GB" dirty="0">
              <a:solidFill>
                <a:srgbClr val="FFC000"/>
              </a:solidFill>
              <a:latin typeface="Helvetica"/>
            </a:endParaRPr>
          </a:p>
        </p:txBody>
      </p:sp>
      <p:sp>
        <p:nvSpPr>
          <p:cNvPr id="7" name="Oval 6"/>
          <p:cNvSpPr/>
          <p:nvPr/>
        </p:nvSpPr>
        <p:spPr bwMode="auto">
          <a:xfrm>
            <a:off x="7128387" y="4445433"/>
            <a:ext cx="1163894" cy="492586"/>
          </a:xfrm>
          <a:prstGeom prst="ellipse">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Arial" pitchFamily="19" charset="0"/>
              <a:ea typeface="ＭＳ Ｐゴシック" pitchFamily="19" charset="-128"/>
              <a:cs typeface="ＭＳ Ｐゴシック" pitchFamily="19" charset="-128"/>
            </a:endParaRPr>
          </a:p>
        </p:txBody>
      </p:sp>
    </p:spTree>
    <p:extLst>
      <p:ext uri="{BB962C8B-B14F-4D97-AF65-F5344CB8AC3E}">
        <p14:creationId xmlns:p14="http://schemas.microsoft.com/office/powerpoint/2010/main" val="28198411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alendar, map&#10;&#10;Description automatically generated">
            <a:extLst>
              <a:ext uri="{FF2B5EF4-FFF2-40B4-BE49-F238E27FC236}">
                <a16:creationId xmlns:a16="http://schemas.microsoft.com/office/drawing/2014/main" id="{2233E466-E4AF-F44B-9701-65E998484130}"/>
              </a:ext>
            </a:extLst>
          </p:cNvPr>
          <p:cNvPicPr preferRelativeResize="0">
            <a:picLocks noGrp="1" noChangeAspect="1"/>
          </p:cNvPicPr>
          <p:nvPr>
            <p:ph idx="1"/>
          </p:nvPr>
        </p:nvPicPr>
        <p:blipFill>
          <a:blip r:embed="rId2"/>
          <a:stretch>
            <a:fillRect/>
          </a:stretch>
        </p:blipFill>
        <p:spPr>
          <a:xfrm>
            <a:off x="3185653" y="79501"/>
            <a:ext cx="4935792" cy="6612454"/>
          </a:xfrm>
          <a:prstGeom prst="rect">
            <a:avLst/>
          </a:prstGeom>
          <a:ln>
            <a:solidFill>
              <a:schemeClr val="bg1"/>
            </a:solidFill>
          </a:ln>
        </p:spPr>
      </p:pic>
    </p:spTree>
    <p:extLst>
      <p:ext uri="{BB962C8B-B14F-4D97-AF65-F5344CB8AC3E}">
        <p14:creationId xmlns:p14="http://schemas.microsoft.com/office/powerpoint/2010/main" val="21393193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047" y="20586"/>
            <a:ext cx="12176953" cy="6808414"/>
          </a:xfrm>
          <a:prstGeom prst="rect">
            <a:avLst/>
          </a:prstGeom>
        </p:spPr>
      </p:pic>
      <p:sp>
        <p:nvSpPr>
          <p:cNvPr id="5" name="Rectangle 4"/>
          <p:cNvSpPr/>
          <p:nvPr/>
        </p:nvSpPr>
        <p:spPr>
          <a:xfrm>
            <a:off x="436388" y="1271016"/>
            <a:ext cx="9918192" cy="5102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https://www.economist.com/cdn-cgi/image/width=1424,quality=80,format=auto/sites/default/files/images/print-edition/20120707_LDP002_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4544" y="2897772"/>
            <a:ext cx="5667375" cy="319087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258580" y="1658850"/>
            <a:ext cx="6096000" cy="923330"/>
          </a:xfrm>
          <a:prstGeom prst="rect">
            <a:avLst/>
          </a:prstGeom>
        </p:spPr>
        <p:txBody>
          <a:bodyPr>
            <a:spAutoFit/>
          </a:bodyPr>
          <a:lstStyle/>
          <a:p>
            <a:pPr fontAlgn="base"/>
            <a:r>
              <a:rPr lang="en-GB" i="1" dirty="0">
                <a:latin typeface="MiloTE"/>
              </a:rPr>
              <a:t>Science’s great leap forward</a:t>
            </a:r>
          </a:p>
          <a:p>
            <a:pPr fontAlgn="base"/>
            <a:r>
              <a:rPr lang="en-GB" i="1" dirty="0">
                <a:latin typeface="MiloTE"/>
              </a:rPr>
              <a:t>After decades of searching, physicists have solved one of the mysteries of the universe</a:t>
            </a:r>
            <a:endParaRPr lang="en-GB" b="0" i="1" dirty="0">
              <a:effectLst/>
              <a:latin typeface="MiloTE"/>
            </a:endParaRPr>
          </a:p>
        </p:txBody>
      </p:sp>
      <p:sp>
        <p:nvSpPr>
          <p:cNvPr id="8" name="Rectangle 7"/>
          <p:cNvSpPr/>
          <p:nvPr/>
        </p:nvSpPr>
        <p:spPr>
          <a:xfrm>
            <a:off x="530352" y="1658850"/>
            <a:ext cx="3636264" cy="4524315"/>
          </a:xfrm>
          <a:prstGeom prst="rect">
            <a:avLst/>
          </a:prstGeom>
        </p:spPr>
        <p:txBody>
          <a:bodyPr wrap="square">
            <a:spAutoFit/>
          </a:bodyPr>
          <a:lstStyle/>
          <a:p>
            <a:r>
              <a:rPr lang="en-GB" dirty="0">
                <a:solidFill>
                  <a:srgbClr val="0070C0"/>
                </a:solidFill>
                <a:latin typeface="MiloTE"/>
              </a:rPr>
              <a:t>Broadly, particle physics is to the universe what DNA is to life: the hidden principle underlying so much else. Like the uncovering of DNA's structure by Francis Crick and James Watson in 1953, the discovery of the Higgs makes sense of what would otherwise be incomprehensible. Its significance is massive. Literally. Without the Higgs there would be no mass. And without mass, there would be no stars, no planets and no atoms. And certainly no human beings. Indeed, there would be no history.</a:t>
            </a:r>
            <a:endParaRPr lang="en-GB" dirty="0">
              <a:solidFill>
                <a:srgbClr val="0070C0"/>
              </a:solidFill>
            </a:endParaRPr>
          </a:p>
        </p:txBody>
      </p:sp>
      <p:sp>
        <p:nvSpPr>
          <p:cNvPr id="2" name="TextBox 1"/>
          <p:cNvSpPr txBox="1"/>
          <p:nvPr/>
        </p:nvSpPr>
        <p:spPr>
          <a:xfrm rot="20480761">
            <a:off x="3515025" y="1989832"/>
            <a:ext cx="6807697" cy="1815882"/>
          </a:xfrm>
          <a:prstGeom prst="rect">
            <a:avLst/>
          </a:prstGeom>
          <a:solidFill>
            <a:schemeClr val="accent2">
              <a:lumMod val="40000"/>
              <a:lumOff val="60000"/>
            </a:schemeClr>
          </a:solidFill>
        </p:spPr>
        <p:txBody>
          <a:bodyPr wrap="none" rtlCol="0">
            <a:spAutoFit/>
          </a:bodyPr>
          <a:lstStyle/>
          <a:p>
            <a:r>
              <a:rPr lang="en-US" sz="2800" dirty="0"/>
              <a:t>Today it still triggers much interest in society</a:t>
            </a:r>
          </a:p>
          <a:p>
            <a:endParaRPr lang="en-US" sz="2800" dirty="0">
              <a:solidFill>
                <a:srgbClr val="FF0000"/>
              </a:solidFill>
            </a:endParaRPr>
          </a:p>
          <a:p>
            <a:r>
              <a:rPr lang="en-US" sz="2800" dirty="0">
                <a:solidFill>
                  <a:srgbClr val="FF0000"/>
                </a:solidFill>
              </a:rPr>
              <a:t>Lesson IV</a:t>
            </a:r>
          </a:p>
          <a:p>
            <a:r>
              <a:rPr lang="en-GB" sz="2800" dirty="0">
                <a:solidFill>
                  <a:srgbClr val="FF0000"/>
                </a:solidFill>
              </a:rPr>
              <a:t>Good communication to society is mandatory</a:t>
            </a:r>
          </a:p>
        </p:txBody>
      </p:sp>
    </p:spTree>
    <p:extLst>
      <p:ext uri="{BB962C8B-B14F-4D97-AF65-F5344CB8AC3E}">
        <p14:creationId xmlns:p14="http://schemas.microsoft.com/office/powerpoint/2010/main" val="3024582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3E47F3D-1F00-B8A0-CDFB-EC0555FBF8EA}"/>
              </a:ext>
            </a:extLst>
          </p:cNvPr>
          <p:cNvPicPr>
            <a:picLocks noGrp="1" noChangeAspect="1"/>
          </p:cNvPicPr>
          <p:nvPr>
            <p:ph idx="1"/>
          </p:nvPr>
        </p:nvPicPr>
        <p:blipFill>
          <a:blip r:embed="rId2"/>
          <a:stretch>
            <a:fillRect/>
          </a:stretch>
        </p:blipFill>
        <p:spPr>
          <a:xfrm>
            <a:off x="0" y="1631050"/>
            <a:ext cx="9188281" cy="5111086"/>
          </a:xfrm>
        </p:spPr>
      </p:pic>
      <p:pic>
        <p:nvPicPr>
          <p:cNvPr id="7" name="Picture 6">
            <a:extLst>
              <a:ext uri="{FF2B5EF4-FFF2-40B4-BE49-F238E27FC236}">
                <a16:creationId xmlns:a16="http://schemas.microsoft.com/office/drawing/2014/main" id="{14A51B53-8F6A-8A06-6593-2D4E7B14D2A4}"/>
              </a:ext>
            </a:extLst>
          </p:cNvPr>
          <p:cNvPicPr>
            <a:picLocks noChangeAspect="1"/>
          </p:cNvPicPr>
          <p:nvPr/>
        </p:nvPicPr>
        <p:blipFill>
          <a:blip r:embed="rId3"/>
          <a:stretch>
            <a:fillRect/>
          </a:stretch>
        </p:blipFill>
        <p:spPr>
          <a:xfrm>
            <a:off x="8712040" y="0"/>
            <a:ext cx="3479960" cy="3262915"/>
          </a:xfrm>
          <a:prstGeom prst="rect">
            <a:avLst/>
          </a:prstGeom>
        </p:spPr>
      </p:pic>
      <p:pic>
        <p:nvPicPr>
          <p:cNvPr id="9" name="Picture 8">
            <a:extLst>
              <a:ext uri="{FF2B5EF4-FFF2-40B4-BE49-F238E27FC236}">
                <a16:creationId xmlns:a16="http://schemas.microsoft.com/office/drawing/2014/main" id="{CAF8674C-3827-A83C-4588-B20A2DA1EA3C}"/>
              </a:ext>
            </a:extLst>
          </p:cNvPr>
          <p:cNvPicPr>
            <a:picLocks noChangeAspect="1"/>
          </p:cNvPicPr>
          <p:nvPr/>
        </p:nvPicPr>
        <p:blipFill>
          <a:blip r:embed="rId4"/>
          <a:stretch>
            <a:fillRect/>
          </a:stretch>
        </p:blipFill>
        <p:spPr>
          <a:xfrm>
            <a:off x="9082356" y="6451027"/>
            <a:ext cx="2440173" cy="291109"/>
          </a:xfrm>
          <a:prstGeom prst="rect">
            <a:avLst/>
          </a:prstGeom>
        </p:spPr>
      </p:pic>
      <p:sp>
        <p:nvSpPr>
          <p:cNvPr id="2" name="TextBox 1">
            <a:extLst>
              <a:ext uri="{FF2B5EF4-FFF2-40B4-BE49-F238E27FC236}">
                <a16:creationId xmlns:a16="http://schemas.microsoft.com/office/drawing/2014/main" id="{2F1CE77E-3610-54FB-E6AC-471B9C13917E}"/>
              </a:ext>
            </a:extLst>
          </p:cNvPr>
          <p:cNvSpPr txBox="1"/>
          <p:nvPr/>
        </p:nvSpPr>
        <p:spPr>
          <a:xfrm flipH="1">
            <a:off x="704856" y="441789"/>
            <a:ext cx="4421947" cy="584775"/>
          </a:xfrm>
          <a:prstGeom prst="rect">
            <a:avLst/>
          </a:prstGeom>
          <a:noFill/>
        </p:spPr>
        <p:txBody>
          <a:bodyPr wrap="square" rtlCol="0">
            <a:spAutoFit/>
          </a:bodyPr>
          <a:lstStyle/>
          <a:p>
            <a:r>
              <a:rPr lang="en-US" sz="3200" dirty="0"/>
              <a:t>Precision measurements</a:t>
            </a:r>
            <a:endParaRPr lang="en-GB" sz="3200" dirty="0"/>
          </a:p>
        </p:txBody>
      </p:sp>
    </p:spTree>
    <p:extLst>
      <p:ext uri="{BB962C8B-B14F-4D97-AF65-F5344CB8AC3E}">
        <p14:creationId xmlns:p14="http://schemas.microsoft.com/office/powerpoint/2010/main" val="184800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733278A0-249D-4E4F-AE51-CD804A363668}"/>
              </a:ext>
            </a:extLst>
          </p:cNvPr>
          <p:cNvPicPr>
            <a:picLocks noChangeAspect="1"/>
          </p:cNvPicPr>
          <p:nvPr/>
        </p:nvPicPr>
        <p:blipFill>
          <a:blip r:embed="rId3"/>
          <a:stretch>
            <a:fillRect/>
          </a:stretch>
        </p:blipFill>
        <p:spPr>
          <a:xfrm>
            <a:off x="9558562" y="836713"/>
            <a:ext cx="1127949" cy="594066"/>
          </a:xfrm>
          <a:prstGeom prst="rect">
            <a:avLst/>
          </a:prstGeom>
        </p:spPr>
      </p:pic>
      <p:pic>
        <p:nvPicPr>
          <p:cNvPr id="14" name="Picture 13">
            <a:extLst>
              <a:ext uri="{FF2B5EF4-FFF2-40B4-BE49-F238E27FC236}">
                <a16:creationId xmlns:a16="http://schemas.microsoft.com/office/drawing/2014/main" id="{BB37F67B-52BC-4C57-978B-6266482BD4F0}"/>
              </a:ext>
            </a:extLst>
          </p:cNvPr>
          <p:cNvPicPr>
            <a:picLocks noChangeAspect="1"/>
          </p:cNvPicPr>
          <p:nvPr/>
        </p:nvPicPr>
        <p:blipFill>
          <a:blip r:embed="rId4"/>
          <a:stretch>
            <a:fillRect/>
          </a:stretch>
        </p:blipFill>
        <p:spPr>
          <a:xfrm>
            <a:off x="6150008" y="1890788"/>
            <a:ext cx="4008965" cy="3500017"/>
          </a:xfrm>
          <a:prstGeom prst="rect">
            <a:avLst/>
          </a:prstGeom>
        </p:spPr>
      </p:pic>
      <p:sp>
        <p:nvSpPr>
          <p:cNvPr id="2" name="Content Placeholder 1">
            <a:extLst>
              <a:ext uri="{FF2B5EF4-FFF2-40B4-BE49-F238E27FC236}">
                <a16:creationId xmlns:a16="http://schemas.microsoft.com/office/drawing/2014/main" id="{F7BA06AE-B05B-40B2-BED5-37D51894812A}"/>
              </a:ext>
            </a:extLst>
          </p:cNvPr>
          <p:cNvSpPr>
            <a:spLocks noGrp="1"/>
          </p:cNvSpPr>
          <p:nvPr>
            <p:ph idx="1"/>
          </p:nvPr>
        </p:nvSpPr>
        <p:spPr>
          <a:xfrm>
            <a:off x="1685480" y="1195656"/>
            <a:ext cx="4316424" cy="1883769"/>
          </a:xfrm>
        </p:spPr>
        <p:txBody>
          <a:bodyPr/>
          <a:lstStyle/>
          <a:p>
            <a:pPr>
              <a:spcBef>
                <a:spcPts val="0"/>
              </a:spcBef>
              <a:spcAft>
                <a:spcPts val="450"/>
              </a:spcAft>
            </a:pPr>
            <a:r>
              <a:rPr lang="en-US" sz="1500" dirty="0"/>
              <a:t>Example: measurement of the Higgs couplings to fundamental particles</a:t>
            </a:r>
          </a:p>
          <a:p>
            <a:pPr>
              <a:spcBef>
                <a:spcPts val="0"/>
              </a:spcBef>
              <a:spcAft>
                <a:spcPts val="450"/>
              </a:spcAft>
            </a:pPr>
            <a:r>
              <a:rPr lang="en-US" sz="1500" dirty="0"/>
              <a:t>ATLAS result based on the full data set (Run 2)</a:t>
            </a:r>
          </a:p>
          <a:p>
            <a:pPr>
              <a:spcBef>
                <a:spcPts val="0"/>
              </a:spcBef>
              <a:spcAft>
                <a:spcPts val="450"/>
              </a:spcAft>
            </a:pPr>
            <a:r>
              <a:rPr lang="en-US" sz="1500" dirty="0"/>
              <a:t>Key prediction of the Standard Model:</a:t>
            </a:r>
          </a:p>
          <a:p>
            <a:pPr marL="0" indent="0">
              <a:spcBef>
                <a:spcPts val="0"/>
              </a:spcBef>
              <a:spcAft>
                <a:spcPts val="450"/>
              </a:spcAft>
              <a:buNone/>
            </a:pPr>
            <a:r>
              <a:rPr lang="en-US" sz="1500" dirty="0"/>
              <a:t>     Higgs coupling to particles is proportional to their    </a:t>
            </a:r>
          </a:p>
          <a:p>
            <a:pPr marL="0" indent="0">
              <a:spcBef>
                <a:spcPts val="0"/>
              </a:spcBef>
              <a:spcAft>
                <a:spcPts val="450"/>
              </a:spcAft>
              <a:buNone/>
            </a:pPr>
            <a:r>
              <a:rPr lang="en-US" sz="1500" dirty="0"/>
              <a:t>     mass  </a:t>
            </a:r>
          </a:p>
          <a:p>
            <a:pPr>
              <a:spcBef>
                <a:spcPts val="0"/>
              </a:spcBef>
              <a:spcAft>
                <a:spcPts val="450"/>
              </a:spcAft>
            </a:pPr>
            <a:endParaRPr lang="en-US" b="0" dirty="0"/>
          </a:p>
        </p:txBody>
      </p:sp>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a:xfrm>
            <a:off x="756126" y="241961"/>
            <a:ext cx="10515600" cy="1325563"/>
          </a:xfrm>
        </p:spPr>
        <p:txBody>
          <a:bodyPr/>
          <a:lstStyle/>
          <a:p>
            <a:r>
              <a:rPr lang="en-US" sz="2400" dirty="0">
                <a:latin typeface="+mn-lt"/>
              </a:rPr>
              <a:t>Achievements since the Higgs Boson Discovery</a:t>
            </a:r>
          </a:p>
        </p:txBody>
      </p:sp>
      <p:sp>
        <p:nvSpPr>
          <p:cNvPr id="6" name="Slide Number Placeholder 5">
            <a:extLst>
              <a:ext uri="{FF2B5EF4-FFF2-40B4-BE49-F238E27FC236}">
                <a16:creationId xmlns:a16="http://schemas.microsoft.com/office/drawing/2014/main" id="{B987D491-A214-499A-8758-759F7A478F1D}"/>
              </a:ext>
            </a:extLst>
          </p:cNvPr>
          <p:cNvSpPr>
            <a:spLocks noGrp="1"/>
          </p:cNvSpPr>
          <p:nvPr>
            <p:ph type="sldNum" sz="quarter" idx="12"/>
          </p:nvPr>
        </p:nvSpPr>
        <p:spPr/>
        <p:txBody>
          <a:bodyPr/>
          <a:lstStyle/>
          <a:p>
            <a:pPr defTabSz="685800"/>
            <a:fld id="{36B5EA5A-BC32-A742-B11B-8E7414D5B535}" type="slidenum">
              <a:rPr lang="en-US">
                <a:solidFill>
                  <a:srgbClr val="0033A0"/>
                </a:solidFill>
                <a:latin typeface="Arial"/>
              </a:rPr>
              <a:pPr defTabSz="685800"/>
              <a:t>44</a:t>
            </a:fld>
            <a:endParaRPr lang="en-US" dirty="0">
              <a:solidFill>
                <a:srgbClr val="0033A0"/>
              </a:solidFill>
              <a:latin typeface="Arial"/>
            </a:endParaRPr>
          </a:p>
        </p:txBody>
      </p:sp>
      <p:sp>
        <p:nvSpPr>
          <p:cNvPr id="36" name="TextBox 35">
            <a:extLst>
              <a:ext uri="{FF2B5EF4-FFF2-40B4-BE49-F238E27FC236}">
                <a16:creationId xmlns:a16="http://schemas.microsoft.com/office/drawing/2014/main" id="{72255779-89E1-40F4-A389-0BD798DC330F}"/>
              </a:ext>
            </a:extLst>
          </p:cNvPr>
          <p:cNvSpPr txBox="1"/>
          <p:nvPr/>
        </p:nvSpPr>
        <p:spPr>
          <a:xfrm>
            <a:off x="7313947" y="4157747"/>
            <a:ext cx="2338357" cy="219291"/>
          </a:xfrm>
          <a:prstGeom prst="rect">
            <a:avLst/>
          </a:prstGeom>
          <a:noFill/>
        </p:spPr>
        <p:txBody>
          <a:bodyPr wrap="square">
            <a:spAutoFit/>
          </a:bodyPr>
          <a:lstStyle/>
          <a:p>
            <a:pPr algn="r" defTabSz="685800"/>
            <a:r>
              <a:rPr lang="en-CH" sz="825" dirty="0">
                <a:solidFill>
                  <a:srgbClr val="0D7FBF"/>
                </a:solidFill>
                <a:latin typeface="Helvetica Light" charset="0"/>
                <a:ea typeface="Helvetica Light" charset="0"/>
                <a:cs typeface="Helvetica Light" charset="0"/>
                <a:sym typeface="Wingdings" pitchFamily="2" charset="2"/>
              </a:rPr>
              <a:t>Precision on couplings  reached</a:t>
            </a:r>
            <a:endParaRPr lang="en-CH" sz="825" dirty="0">
              <a:solidFill>
                <a:srgbClr val="0D7FBF"/>
              </a:solidFill>
              <a:latin typeface="Arial"/>
            </a:endParaRPr>
          </a:p>
        </p:txBody>
      </p:sp>
      <p:sp>
        <p:nvSpPr>
          <p:cNvPr id="37" name="TextBox 36">
            <a:extLst>
              <a:ext uri="{FF2B5EF4-FFF2-40B4-BE49-F238E27FC236}">
                <a16:creationId xmlns:a16="http://schemas.microsoft.com/office/drawing/2014/main" id="{11C865A0-0381-4F75-AC42-FE780A13002A}"/>
              </a:ext>
            </a:extLst>
          </p:cNvPr>
          <p:cNvSpPr txBox="1"/>
          <p:nvPr/>
        </p:nvSpPr>
        <p:spPr>
          <a:xfrm rot="16200000">
            <a:off x="8982949" y="3560054"/>
            <a:ext cx="1894954" cy="230832"/>
          </a:xfrm>
          <a:prstGeom prst="rect">
            <a:avLst/>
          </a:prstGeom>
          <a:noFill/>
        </p:spPr>
        <p:txBody>
          <a:bodyPr wrap="square" rtlCol="0">
            <a:spAutoFit/>
          </a:bodyPr>
          <a:lstStyle/>
          <a:p>
            <a:pPr algn="r" defTabSz="685800"/>
            <a:r>
              <a:rPr lang="en-GB" sz="900" dirty="0">
                <a:solidFill>
                  <a:srgbClr val="0033A0">
                    <a:lumMod val="50000"/>
                    <a:lumOff val="50000"/>
                  </a:srgbClr>
                </a:solidFill>
                <a:latin typeface="Helvetica Light" panose="020B0403020202020204" pitchFamily="34" charset="0"/>
              </a:rPr>
              <a:t>ATLAS-CONF-2021-053</a:t>
            </a:r>
            <a:endParaRPr lang="en-GB" sz="600" dirty="0">
              <a:solidFill>
                <a:srgbClr val="0033A0">
                  <a:lumMod val="50000"/>
                  <a:lumOff val="50000"/>
                </a:srgbClr>
              </a:solidFill>
              <a:latin typeface="Helvetica Light" panose="020B0403020202020204" pitchFamily="34" charset="0"/>
            </a:endParaRPr>
          </a:p>
        </p:txBody>
      </p:sp>
      <p:pic>
        <p:nvPicPr>
          <p:cNvPr id="7" name="Picture 6"/>
          <p:cNvPicPr>
            <a:picLocks noChangeAspect="1"/>
          </p:cNvPicPr>
          <p:nvPr/>
        </p:nvPicPr>
        <p:blipFill>
          <a:blip r:embed="rId5"/>
          <a:stretch>
            <a:fillRect/>
          </a:stretch>
        </p:blipFill>
        <p:spPr>
          <a:xfrm>
            <a:off x="1599368" y="3079425"/>
            <a:ext cx="3672369" cy="3522135"/>
          </a:xfrm>
          <a:prstGeom prst="rect">
            <a:avLst/>
          </a:prstGeom>
        </p:spPr>
      </p:pic>
      <p:sp>
        <p:nvSpPr>
          <p:cNvPr id="8" name="TextBox 7"/>
          <p:cNvSpPr txBox="1"/>
          <p:nvPr/>
        </p:nvSpPr>
        <p:spPr>
          <a:xfrm>
            <a:off x="6592609" y="6172201"/>
            <a:ext cx="740587" cy="276999"/>
          </a:xfrm>
          <a:prstGeom prst="rect">
            <a:avLst/>
          </a:prstGeom>
          <a:noFill/>
        </p:spPr>
        <p:txBody>
          <a:bodyPr wrap="none" lIns="0" tIns="0" rIns="0" bIns="0" rtlCol="0">
            <a:spAutoFit/>
          </a:bodyPr>
          <a:lstStyle/>
          <a:p>
            <a:pPr algn="l"/>
            <a:r>
              <a:rPr lang="en-US" dirty="0"/>
              <a:t>              </a:t>
            </a:r>
            <a:endParaRPr lang="en-GB" dirty="0"/>
          </a:p>
        </p:txBody>
      </p:sp>
      <p:pic>
        <p:nvPicPr>
          <p:cNvPr id="9" name="Picture 8"/>
          <p:cNvPicPr>
            <a:picLocks noChangeAspect="1"/>
          </p:cNvPicPr>
          <p:nvPr/>
        </p:nvPicPr>
        <p:blipFill>
          <a:blip r:embed="rId6"/>
          <a:stretch>
            <a:fillRect/>
          </a:stretch>
        </p:blipFill>
        <p:spPr>
          <a:xfrm>
            <a:off x="7955266" y="-716422"/>
            <a:ext cx="5462489" cy="402371"/>
          </a:xfrm>
          <a:prstGeom prst="rect">
            <a:avLst/>
          </a:prstGeom>
        </p:spPr>
      </p:pic>
      <p:sp>
        <p:nvSpPr>
          <p:cNvPr id="10" name="TextBox 9"/>
          <p:cNvSpPr txBox="1"/>
          <p:nvPr/>
        </p:nvSpPr>
        <p:spPr>
          <a:xfrm flipH="1">
            <a:off x="6985999" y="5588492"/>
            <a:ext cx="3249201" cy="615553"/>
          </a:xfrm>
          <a:prstGeom prst="rect">
            <a:avLst/>
          </a:prstGeom>
          <a:noFill/>
        </p:spPr>
        <p:txBody>
          <a:bodyPr wrap="square" lIns="0" tIns="0" rIns="0" bIns="0" rtlCol="0">
            <a:spAutoFit/>
          </a:bodyPr>
          <a:lstStyle/>
          <a:p>
            <a:pPr algn="l"/>
            <a:r>
              <a:rPr lang="en-US" sz="2000" dirty="0">
                <a:solidFill>
                  <a:srgbClr val="C00000"/>
                </a:solidFill>
              </a:rPr>
              <a:t>Impressive verification with an accuracy often better than 10%</a:t>
            </a:r>
            <a:endParaRPr lang="en-GB" sz="2000" dirty="0">
              <a:solidFill>
                <a:srgbClr val="C00000"/>
              </a:solidFill>
            </a:endParaRPr>
          </a:p>
        </p:txBody>
      </p:sp>
    </p:spTree>
    <p:extLst>
      <p:ext uri="{BB962C8B-B14F-4D97-AF65-F5344CB8AC3E}">
        <p14:creationId xmlns:p14="http://schemas.microsoft.com/office/powerpoint/2010/main" val="2517595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C1BD462-7138-B1D2-7269-8252EF7D2AB7}"/>
              </a:ext>
            </a:extLst>
          </p:cNvPr>
          <p:cNvPicPr>
            <a:picLocks noGrp="1" noChangeAspect="1"/>
          </p:cNvPicPr>
          <p:nvPr>
            <p:ph idx="1"/>
          </p:nvPr>
        </p:nvPicPr>
        <p:blipFill>
          <a:blip r:embed="rId2"/>
          <a:stretch>
            <a:fillRect/>
          </a:stretch>
        </p:blipFill>
        <p:spPr>
          <a:xfrm>
            <a:off x="2044558" y="1303428"/>
            <a:ext cx="7325058" cy="5300837"/>
          </a:xfrm>
        </p:spPr>
      </p:pic>
      <p:sp>
        <p:nvSpPr>
          <p:cNvPr id="2" name="TextBox 1">
            <a:extLst>
              <a:ext uri="{FF2B5EF4-FFF2-40B4-BE49-F238E27FC236}">
                <a16:creationId xmlns:a16="http://schemas.microsoft.com/office/drawing/2014/main" id="{5967BA38-DA34-FB2C-4D87-7031283CC93E}"/>
              </a:ext>
            </a:extLst>
          </p:cNvPr>
          <p:cNvSpPr txBox="1"/>
          <p:nvPr/>
        </p:nvSpPr>
        <p:spPr>
          <a:xfrm>
            <a:off x="953919" y="349321"/>
            <a:ext cx="10284162" cy="954107"/>
          </a:xfrm>
          <a:prstGeom prst="rect">
            <a:avLst/>
          </a:prstGeom>
          <a:noFill/>
        </p:spPr>
        <p:txBody>
          <a:bodyPr wrap="none" rtlCol="0">
            <a:spAutoFit/>
          </a:bodyPr>
          <a:lstStyle/>
          <a:p>
            <a:pPr algn="ctr"/>
            <a:r>
              <a:rPr lang="en-US" sz="2800" dirty="0"/>
              <a:t>Progress in experiments has to be accompanied by progress in theory</a:t>
            </a:r>
          </a:p>
          <a:p>
            <a:pPr algn="ctr"/>
            <a:r>
              <a:rPr lang="en-US" sz="2800" dirty="0"/>
              <a:t>and vice versa</a:t>
            </a:r>
            <a:endParaRPr lang="en-GB" sz="2800" dirty="0"/>
          </a:p>
        </p:txBody>
      </p:sp>
    </p:spTree>
    <p:extLst>
      <p:ext uri="{BB962C8B-B14F-4D97-AF65-F5344CB8AC3E}">
        <p14:creationId xmlns:p14="http://schemas.microsoft.com/office/powerpoint/2010/main" val="41710634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812681" y="3182091"/>
            <a:ext cx="2566638" cy="493819"/>
          </a:xfrm>
          <a:prstGeom prst="rect">
            <a:avLst/>
          </a:prstGeom>
        </p:spPr>
      </p:pic>
      <p:sp>
        <p:nvSpPr>
          <p:cNvPr id="4" name="TextBox 3"/>
          <p:cNvSpPr txBox="1"/>
          <p:nvPr/>
        </p:nvSpPr>
        <p:spPr>
          <a:xfrm>
            <a:off x="9034670" y="5724148"/>
            <a:ext cx="2514600" cy="369332"/>
          </a:xfrm>
          <a:prstGeom prst="rect">
            <a:avLst/>
          </a:prstGeom>
          <a:noFill/>
        </p:spPr>
        <p:txBody>
          <a:bodyPr wrap="square" rtlCol="0">
            <a:spAutoFit/>
          </a:bodyPr>
          <a:lstStyle/>
          <a:p>
            <a:r>
              <a:rPr lang="en-US" dirty="0" err="1">
                <a:solidFill>
                  <a:srgbClr val="0070C0"/>
                </a:solidFill>
              </a:rPr>
              <a:t>Nima</a:t>
            </a:r>
            <a:r>
              <a:rPr lang="en-US" dirty="0">
                <a:solidFill>
                  <a:srgbClr val="0070C0"/>
                </a:solidFill>
              </a:rPr>
              <a:t> </a:t>
            </a:r>
            <a:r>
              <a:rPr lang="en-US" dirty="0" err="1">
                <a:solidFill>
                  <a:srgbClr val="0070C0"/>
                </a:solidFill>
              </a:rPr>
              <a:t>Arkani-Hamed</a:t>
            </a:r>
            <a:endParaRPr lang="en-GB" dirty="0">
              <a:solidFill>
                <a:srgbClr val="0070C0"/>
              </a:solidFill>
            </a:endParaRPr>
          </a:p>
        </p:txBody>
      </p:sp>
      <p:pic>
        <p:nvPicPr>
          <p:cNvPr id="5" name="Content Placeholder 3"/>
          <p:cNvPicPr>
            <a:picLocks noChangeAspect="1"/>
          </p:cNvPicPr>
          <p:nvPr/>
        </p:nvPicPr>
        <p:blipFill>
          <a:blip r:embed="rId3"/>
          <a:stretch>
            <a:fillRect/>
          </a:stretch>
        </p:blipFill>
        <p:spPr bwMode="auto">
          <a:xfrm>
            <a:off x="1852551" y="859428"/>
            <a:ext cx="7182119" cy="5234052"/>
          </a:xfrm>
          <a:prstGeom prst="rect">
            <a:avLst/>
          </a:prstGeom>
          <a:noFill/>
          <a:ln w="9525">
            <a:noFill/>
            <a:miter lim="800000"/>
            <a:headEnd/>
            <a:tailEnd/>
          </a:ln>
        </p:spPr>
      </p:pic>
    </p:spTree>
    <p:extLst>
      <p:ext uri="{BB962C8B-B14F-4D97-AF65-F5344CB8AC3E}">
        <p14:creationId xmlns:p14="http://schemas.microsoft.com/office/powerpoint/2010/main" val="1285831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1">
            <a:extLst>
              <a:ext uri="{FF2B5EF4-FFF2-40B4-BE49-F238E27FC236}">
                <a16:creationId xmlns:a16="http://schemas.microsoft.com/office/drawing/2014/main" id="{8945CD5E-C88B-4B09-825E-E1607B46F0A9}"/>
              </a:ext>
            </a:extLst>
          </p:cNvPr>
          <p:cNvSpPr txBox="1">
            <a:spLocks/>
          </p:cNvSpPr>
          <p:nvPr/>
        </p:nvSpPr>
        <p:spPr>
          <a:xfrm>
            <a:off x="1421985" y="1864766"/>
            <a:ext cx="4247099" cy="3428794"/>
          </a:xfrm>
          <a:prstGeom prst="rect">
            <a:avLst/>
          </a:prstGeom>
        </p:spPr>
        <p:txBody>
          <a:bodyPr vert="horz" lIns="0" tIns="0" rIns="0" bIns="0" rtlCol="0">
            <a:noAutofit/>
          </a:bodyPr>
          <a:lstStyle>
            <a:lvl1pPr marL="0" indent="0" algn="l" defTabSz="685800" rtl="0" eaLnBrk="1" latinLnBrk="0" hangingPunct="1">
              <a:lnSpc>
                <a:spcPct val="90000"/>
              </a:lnSpc>
              <a:spcBef>
                <a:spcPts val="1350"/>
              </a:spcBef>
              <a:spcAft>
                <a:spcPts val="300"/>
              </a:spcAft>
              <a:buFont typeface="Arial"/>
              <a:buNone/>
              <a:tabLst/>
              <a:defRPr sz="1575" b="1" kern="1200">
                <a:solidFill>
                  <a:schemeClr val="tx2"/>
                </a:solidFill>
                <a:latin typeface="+mn-lt"/>
                <a:ea typeface="+mn-ea"/>
                <a:cs typeface="+mn-cs"/>
              </a:defRPr>
            </a:lvl1pPr>
            <a:lvl2pPr marL="243000" indent="-243000" algn="l" defTabSz="685800" rtl="0" eaLnBrk="1" latinLnBrk="0" hangingPunct="1">
              <a:lnSpc>
                <a:spcPct val="100000"/>
              </a:lnSpc>
              <a:spcBef>
                <a:spcPts val="375"/>
              </a:spcBef>
              <a:spcAft>
                <a:spcPts val="225"/>
              </a:spcAft>
              <a:buFont typeface="Arial" charset="0"/>
              <a:buChar char="•"/>
              <a:tabLst/>
              <a:defRPr sz="1350" kern="1200">
                <a:solidFill>
                  <a:schemeClr val="tx2"/>
                </a:solidFill>
                <a:latin typeface="+mn-lt"/>
                <a:ea typeface="+mn-ea"/>
                <a:cs typeface="+mn-cs"/>
              </a:defRPr>
            </a:lvl2pPr>
            <a:lvl3pPr marL="486000" indent="-243000" algn="l" defTabSz="685800" rtl="0" eaLnBrk="1" latinLnBrk="0" hangingPunct="1">
              <a:lnSpc>
                <a:spcPct val="100000"/>
              </a:lnSpc>
              <a:spcBef>
                <a:spcPts val="375"/>
              </a:spcBef>
              <a:spcAft>
                <a:spcPts val="225"/>
              </a:spcAft>
              <a:buSzPct val="100000"/>
              <a:buFont typeface="Arial" panose="020B0604020202020204" pitchFamily="34" charset="0"/>
              <a:buChar char="•"/>
              <a:tabLst/>
              <a:defRPr sz="1275" kern="1200">
                <a:solidFill>
                  <a:schemeClr val="tx2"/>
                </a:solidFill>
                <a:latin typeface="+mn-lt"/>
                <a:ea typeface="+mn-ea"/>
                <a:cs typeface="+mn-cs"/>
              </a:defRPr>
            </a:lvl3pPr>
            <a:lvl4pPr marL="729000" indent="-243000" algn="l" defTabSz="685800" rtl="0" eaLnBrk="1" latinLnBrk="0" hangingPunct="1">
              <a:lnSpc>
                <a:spcPct val="100000"/>
              </a:lnSpc>
              <a:spcBef>
                <a:spcPts val="375"/>
              </a:spcBef>
              <a:spcAft>
                <a:spcPts val="225"/>
              </a:spcAft>
              <a:buSzPct val="100000"/>
              <a:buFont typeface="Arial" charset="0"/>
              <a:buChar char="•"/>
              <a:tabLst/>
              <a:defRPr sz="1200" kern="1200">
                <a:solidFill>
                  <a:schemeClr val="tx2"/>
                </a:solidFill>
                <a:latin typeface="+mn-lt"/>
                <a:ea typeface="+mn-ea"/>
                <a:cs typeface="+mn-cs"/>
              </a:defRPr>
            </a:lvl4pPr>
            <a:lvl5pPr marL="1543050" indent="-171450" algn="l" defTabSz="685800" rtl="0" eaLnBrk="1" latinLnBrk="0" hangingPunct="1">
              <a:lnSpc>
                <a:spcPct val="90000"/>
              </a:lnSpc>
              <a:spcBef>
                <a:spcPts val="375"/>
              </a:spcBef>
              <a:buSzPct val="100000"/>
              <a:buFont typeface="Arial" charset="0"/>
              <a:buChar char="•"/>
              <a:defRPr sz="1200" kern="1200">
                <a:solidFill>
                  <a:schemeClr val="tx2">
                    <a:lumMod val="50000"/>
                  </a:schemeClr>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350"/>
              </a:spcBef>
              <a:spcAft>
                <a:spcPts val="300"/>
              </a:spcAft>
              <a:buClrTx/>
              <a:buSzTx/>
              <a:buFont typeface="Arial"/>
              <a:buNone/>
              <a:tabLst/>
              <a:defRPr/>
            </a:pPr>
            <a:r>
              <a:rPr kumimoji="0" lang="de-DE" sz="1400" b="0" i="0" u="none" strike="noStrike" kern="1200" cap="none" spc="0" normalizeH="0" baseline="0" noProof="0" dirty="0">
                <a:ln>
                  <a:noFill/>
                </a:ln>
                <a:solidFill>
                  <a:srgbClr val="2F2F2F"/>
                </a:solidFill>
                <a:effectLst/>
                <a:uLnTx/>
                <a:uFillTx/>
                <a:latin typeface="Arial"/>
                <a:ea typeface="+mn-ea"/>
                <a:cs typeface="+mn-cs"/>
              </a:rPr>
              <a:t>CERN Council </a:t>
            </a:r>
            <a:r>
              <a:rPr kumimoji="0" lang="de-DE" sz="1400" b="0" i="0" u="none" strike="noStrike" kern="1200" cap="none" spc="0" normalizeH="0" baseline="0" noProof="0" dirty="0" err="1">
                <a:ln>
                  <a:noFill/>
                </a:ln>
                <a:solidFill>
                  <a:srgbClr val="2F2F2F"/>
                </a:solidFill>
                <a:effectLst/>
                <a:uLnTx/>
                <a:uFillTx/>
                <a:latin typeface="Arial"/>
                <a:ea typeface="+mn-ea"/>
                <a:cs typeface="+mn-cs"/>
              </a:rPr>
              <a:t>updated</a:t>
            </a:r>
            <a:r>
              <a:rPr kumimoji="0" lang="de-DE" sz="1400" b="0" i="0" u="none" strike="noStrike" kern="1200" cap="none" spc="0" normalizeH="0" baseline="0" noProof="0" dirty="0">
                <a:ln>
                  <a:noFill/>
                </a:ln>
                <a:solidFill>
                  <a:srgbClr val="2F2F2F"/>
                </a:solidFill>
                <a:effectLst/>
                <a:uLnTx/>
                <a:uFillTx/>
                <a:latin typeface="Arial"/>
                <a:ea typeface="+mn-ea"/>
                <a:cs typeface="+mn-cs"/>
              </a:rPr>
              <a:t> the European </a:t>
            </a:r>
            <a:r>
              <a:rPr kumimoji="0" lang="de-DE" sz="1400" b="0" i="0" u="none" strike="noStrike" kern="1200" cap="none" spc="0" normalizeH="0" baseline="0" noProof="0" dirty="0" err="1">
                <a:ln>
                  <a:noFill/>
                </a:ln>
                <a:solidFill>
                  <a:srgbClr val="2F2F2F"/>
                </a:solidFill>
                <a:effectLst/>
                <a:uLnTx/>
                <a:uFillTx/>
                <a:latin typeface="Arial"/>
                <a:ea typeface="+mn-ea"/>
                <a:cs typeface="+mn-cs"/>
              </a:rPr>
              <a:t>Strategy</a:t>
            </a:r>
            <a:r>
              <a:rPr kumimoji="0" lang="de-DE" sz="1400" b="0" i="0" u="none" strike="noStrike" kern="1200" cap="none" spc="0" normalizeH="0" baseline="0" noProof="0" dirty="0">
                <a:ln>
                  <a:noFill/>
                </a:ln>
                <a:solidFill>
                  <a:srgbClr val="2F2F2F"/>
                </a:solidFill>
                <a:effectLst/>
                <a:uLnTx/>
                <a:uFillTx/>
                <a:latin typeface="Arial"/>
                <a:ea typeface="+mn-ea"/>
                <a:cs typeface="+mn-cs"/>
              </a:rPr>
              <a:t> for </a:t>
            </a:r>
            <a:r>
              <a:rPr kumimoji="0" lang="de-DE" sz="1400" b="0" i="0" u="none" strike="noStrike" kern="1200" cap="none" spc="0" normalizeH="0" baseline="0" noProof="0" dirty="0" err="1">
                <a:ln>
                  <a:noFill/>
                </a:ln>
                <a:solidFill>
                  <a:srgbClr val="2F2F2F"/>
                </a:solidFill>
                <a:effectLst/>
                <a:uLnTx/>
                <a:uFillTx/>
                <a:latin typeface="Arial"/>
                <a:ea typeface="+mn-ea"/>
                <a:cs typeface="+mn-cs"/>
              </a:rPr>
              <a:t>Particle</a:t>
            </a:r>
            <a:r>
              <a:rPr kumimoji="0" lang="de-DE" sz="1400" b="0" i="0" u="none" strike="noStrike" kern="1200" cap="none" spc="0" normalizeH="0" baseline="0" noProof="0" dirty="0">
                <a:ln>
                  <a:noFill/>
                </a:ln>
                <a:solidFill>
                  <a:srgbClr val="2F2F2F"/>
                </a:solidFill>
                <a:effectLst/>
                <a:uLnTx/>
                <a:uFillTx/>
                <a:latin typeface="Arial"/>
                <a:ea typeface="+mn-ea"/>
                <a:cs typeface="+mn-cs"/>
              </a:rPr>
              <a:t> Physics in June 2020</a:t>
            </a:r>
          </a:p>
          <a:p>
            <a:pPr marL="0" marR="0" lvl="0" indent="0" algn="l" defTabSz="685800" rtl="0" eaLnBrk="1" fontAlgn="auto" latinLnBrk="0" hangingPunct="1">
              <a:lnSpc>
                <a:spcPct val="90000"/>
              </a:lnSpc>
              <a:spcBef>
                <a:spcPts val="0"/>
              </a:spcBef>
              <a:spcAft>
                <a:spcPts val="450"/>
              </a:spcAft>
              <a:buClrTx/>
              <a:buSzTx/>
              <a:buFont typeface="Arial"/>
              <a:buNone/>
              <a:tabLst/>
              <a:defRPr/>
            </a:pPr>
            <a:endParaRPr kumimoji="0" lang="de-DE" sz="14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685800" rtl="0" eaLnBrk="1" fontAlgn="auto" latinLnBrk="0" hangingPunct="1">
              <a:lnSpc>
                <a:spcPct val="90000"/>
              </a:lnSpc>
              <a:spcBef>
                <a:spcPts val="0"/>
              </a:spcBef>
              <a:spcAft>
                <a:spcPts val="450"/>
              </a:spcAft>
              <a:buClrTx/>
              <a:buSzTx/>
              <a:buFont typeface="Arial"/>
              <a:buNone/>
              <a:tabLst/>
              <a:defRPr/>
            </a:pPr>
            <a:r>
              <a:rPr kumimoji="0" lang="de-DE" sz="1400" b="0" i="0" u="none" strike="noStrike" kern="1200" cap="none" spc="0" normalizeH="0" baseline="0" noProof="0" dirty="0">
                <a:ln>
                  <a:noFill/>
                </a:ln>
                <a:solidFill>
                  <a:srgbClr val="2F2F2F"/>
                </a:solidFill>
                <a:effectLst/>
                <a:uLnTx/>
                <a:uFillTx/>
                <a:latin typeface="Arial"/>
                <a:ea typeface="+mn-ea"/>
                <a:cs typeface="+mn-cs"/>
              </a:rPr>
              <a:t>Scientific </a:t>
            </a:r>
            <a:r>
              <a:rPr kumimoji="0" lang="de-DE" sz="1400" b="0" i="0" u="none" strike="noStrike" kern="1200" cap="none" spc="0" normalizeH="0" baseline="0" noProof="0" dirty="0" err="1">
                <a:ln>
                  <a:noFill/>
                </a:ln>
                <a:solidFill>
                  <a:srgbClr val="2F2F2F"/>
                </a:solidFill>
                <a:effectLst/>
                <a:uLnTx/>
                <a:uFillTx/>
                <a:latin typeface="Arial"/>
                <a:ea typeface="+mn-ea"/>
                <a:cs typeface="+mn-cs"/>
              </a:rPr>
              <a:t>recommendations</a:t>
            </a:r>
            <a:endParaRPr kumimoji="0" lang="de-DE" sz="1400" b="0" i="0" u="none" strike="noStrike" kern="1200" cap="none" spc="0" normalizeH="0" baseline="0" noProof="0" dirty="0">
              <a:ln>
                <a:noFill/>
              </a:ln>
              <a:solidFill>
                <a:srgbClr val="2F2F2F"/>
              </a:solidFill>
              <a:effectLst/>
              <a:uLnTx/>
              <a:uFillTx/>
              <a:latin typeface="Arial"/>
              <a:ea typeface="+mn-ea"/>
              <a:cs typeface="+mn-cs"/>
            </a:endParaRPr>
          </a:p>
          <a:p>
            <a:pPr marL="214313" marR="0" lvl="0" indent="-214313" algn="l" defTabSz="685800" rtl="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de-DE" sz="1600" i="0" u="none" strike="noStrike" kern="1200" cap="none" spc="0" normalizeH="0" baseline="0" noProof="0" dirty="0" err="1">
                <a:ln>
                  <a:noFill/>
                </a:ln>
                <a:solidFill>
                  <a:srgbClr val="C00000"/>
                </a:solidFill>
                <a:effectLst/>
                <a:uLnTx/>
                <a:uFillTx/>
                <a:latin typeface="Arial"/>
                <a:ea typeface="+mn-ea"/>
                <a:cs typeface="+mn-cs"/>
              </a:rPr>
              <a:t>Full</a:t>
            </a:r>
            <a:r>
              <a:rPr kumimoji="0" lang="de-DE" sz="1600" i="0" u="none" strike="noStrike" kern="1200" cap="none" spc="0" normalizeH="0" baseline="0" noProof="0" dirty="0">
                <a:ln>
                  <a:noFill/>
                </a:ln>
                <a:solidFill>
                  <a:srgbClr val="C00000"/>
                </a:solidFill>
                <a:effectLst/>
                <a:uLnTx/>
                <a:uFillTx/>
                <a:latin typeface="Arial"/>
                <a:ea typeface="+mn-ea"/>
                <a:cs typeface="+mn-cs"/>
              </a:rPr>
              <a:t> </a:t>
            </a:r>
            <a:r>
              <a:rPr kumimoji="0" lang="de-DE" sz="1600" i="0" u="none" strike="noStrike" kern="1200" cap="none" spc="0" normalizeH="0" baseline="0" noProof="0" dirty="0" err="1">
                <a:ln>
                  <a:noFill/>
                </a:ln>
                <a:solidFill>
                  <a:srgbClr val="C00000"/>
                </a:solidFill>
                <a:effectLst/>
                <a:uLnTx/>
                <a:uFillTx/>
                <a:latin typeface="Arial"/>
                <a:ea typeface="+mn-ea"/>
                <a:cs typeface="+mn-cs"/>
              </a:rPr>
              <a:t>exploitation</a:t>
            </a:r>
            <a:r>
              <a:rPr kumimoji="0" lang="de-DE" sz="1600" i="0" u="none" strike="noStrike" kern="1200" cap="none" spc="0" normalizeH="0" baseline="0" noProof="0" dirty="0">
                <a:ln>
                  <a:noFill/>
                </a:ln>
                <a:solidFill>
                  <a:srgbClr val="C00000"/>
                </a:solidFill>
                <a:effectLst/>
                <a:uLnTx/>
                <a:uFillTx/>
                <a:latin typeface="Arial"/>
                <a:ea typeface="+mn-ea"/>
                <a:cs typeface="+mn-cs"/>
              </a:rPr>
              <a:t> of the LHC and HL-LHC</a:t>
            </a:r>
          </a:p>
          <a:p>
            <a:pPr marL="214313" marR="0" lvl="0" indent="-214313" algn="l" defTabSz="685800" rtl="0" eaLnBrk="1" fontAlgn="auto" latinLnBrk="0" hangingPunct="1">
              <a:lnSpc>
                <a:spcPct val="90000"/>
              </a:lnSpc>
              <a:spcBef>
                <a:spcPts val="0"/>
              </a:spcBef>
              <a:spcAft>
                <a:spcPts val="450"/>
              </a:spcAft>
              <a:buClr>
                <a:srgbClr val="000000"/>
              </a:buClr>
              <a:buSzTx/>
              <a:buFont typeface="Arial" panose="020B0604020202020204" pitchFamily="34" charset="0"/>
              <a:buChar char="•"/>
              <a:tabLst/>
              <a:defRPr/>
            </a:pPr>
            <a:r>
              <a:rPr kumimoji="0" lang="en-CH" altLang="en-CH" sz="1600" b="1" i="0" u="none" strike="noStrike" kern="1200" cap="none" spc="0" normalizeH="0" baseline="0" noProof="0" dirty="0">
                <a:ln>
                  <a:noFill/>
                </a:ln>
                <a:solidFill>
                  <a:srgbClr val="FF0000"/>
                </a:solidFill>
                <a:effectLst/>
                <a:uLnTx/>
                <a:uFillTx/>
                <a:latin typeface="Arial"/>
                <a:ea typeface="+mn-ea"/>
                <a:cs typeface="+mn-cs"/>
              </a:rPr>
              <a:t>Highest-priority next collider: e+e- Higgs factory</a:t>
            </a:r>
            <a:r>
              <a:rPr kumimoji="0" lang="en-CH" altLang="en-CH" sz="1600" b="1" i="0" u="none" strike="noStrike" kern="1200" cap="none" spc="0" normalizeH="0" baseline="0" noProof="0" dirty="0">
                <a:ln>
                  <a:noFill/>
                </a:ln>
                <a:solidFill>
                  <a:srgbClr val="C00000"/>
                </a:solidFill>
                <a:effectLst/>
                <a:uLnTx/>
                <a:uFillTx/>
                <a:latin typeface="Arial"/>
                <a:ea typeface="+mn-ea"/>
                <a:cs typeface="+mn-cs"/>
              </a:rPr>
              <a:t> </a:t>
            </a:r>
          </a:p>
          <a:p>
            <a:pPr marL="214313" marR="0" lvl="0" indent="-214313" algn="l" defTabSz="685800" rtl="0" eaLnBrk="1" fontAlgn="auto" latinLnBrk="0" hangingPunct="1">
              <a:lnSpc>
                <a:spcPct val="90000"/>
              </a:lnSpc>
              <a:spcBef>
                <a:spcPts val="0"/>
              </a:spcBef>
              <a:spcAft>
                <a:spcPts val="450"/>
              </a:spcAft>
              <a:buClr>
                <a:srgbClr val="000000"/>
              </a:buClr>
              <a:buSzTx/>
              <a:buFont typeface="Arial" panose="020B0604020202020204" pitchFamily="34" charset="0"/>
              <a:buChar char="•"/>
              <a:tabLst/>
              <a:defRPr/>
            </a:pPr>
            <a:r>
              <a:rPr kumimoji="0" lang="en-CH" altLang="en-CH" sz="1400" b="0" i="0" u="none" strike="noStrike" kern="1200" cap="none" spc="0" normalizeH="0" baseline="0" noProof="0" dirty="0">
                <a:ln>
                  <a:noFill/>
                </a:ln>
                <a:solidFill>
                  <a:srgbClr val="2F2F2F"/>
                </a:solidFill>
                <a:effectLst/>
                <a:uLnTx/>
                <a:uFillTx/>
                <a:latin typeface="Arial"/>
                <a:ea typeface="+mn-ea"/>
                <a:cs typeface="+mn-cs"/>
              </a:rPr>
              <a:t>Increased</a:t>
            </a:r>
            <a:r>
              <a:rPr kumimoji="0" lang="en-CH" altLang="en-CH" sz="1400" b="0" i="0" u="none" strike="noStrike" kern="1200" cap="none" spc="0" normalizeH="0" baseline="0" noProof="0" dirty="0">
                <a:ln>
                  <a:noFill/>
                </a:ln>
                <a:solidFill>
                  <a:srgbClr val="FF0000"/>
                </a:solidFill>
                <a:effectLst/>
                <a:uLnTx/>
                <a:uFillTx/>
                <a:latin typeface="Arial"/>
                <a:ea typeface="+mn-ea"/>
                <a:cs typeface="+mn-cs"/>
              </a:rPr>
              <a:t> R&amp;D </a:t>
            </a:r>
            <a:r>
              <a:rPr kumimoji="0" lang="en-CH" altLang="en-CH" sz="1400" b="0" i="0" u="none" strike="noStrike" kern="1200" cap="none" spc="0" normalizeH="0" baseline="0" noProof="0" dirty="0">
                <a:ln>
                  <a:noFill/>
                </a:ln>
                <a:solidFill>
                  <a:srgbClr val="2F2F2F"/>
                </a:solidFill>
                <a:effectLst/>
                <a:uLnTx/>
                <a:uFillTx/>
                <a:latin typeface="Arial"/>
                <a:ea typeface="+mn-ea"/>
                <a:cs typeface="+mn-cs"/>
              </a:rPr>
              <a:t>on accelerator</a:t>
            </a:r>
            <a:r>
              <a:rPr kumimoji="0" lang="de-DE" altLang="en-CH" sz="1400" b="0" i="0" u="none" strike="noStrike" kern="1200" cap="none" spc="0" normalizeH="0" baseline="0" noProof="0" dirty="0">
                <a:ln>
                  <a:noFill/>
                </a:ln>
                <a:solidFill>
                  <a:srgbClr val="2F2F2F"/>
                </a:solidFill>
                <a:effectLst/>
                <a:uLnTx/>
                <a:uFillTx/>
                <a:latin typeface="Arial"/>
                <a:ea typeface="+mn-ea"/>
                <a:cs typeface="+mn-cs"/>
              </a:rPr>
              <a:t> </a:t>
            </a:r>
            <a:r>
              <a:rPr kumimoji="0" lang="en-CH" altLang="en-CH" sz="1400" b="0" i="0" u="none" strike="noStrike" kern="1200" cap="none" spc="0" normalizeH="0" baseline="0" noProof="0" dirty="0">
                <a:ln>
                  <a:noFill/>
                </a:ln>
                <a:solidFill>
                  <a:srgbClr val="2F2F2F"/>
                </a:solidFill>
                <a:effectLst/>
                <a:uLnTx/>
                <a:uFillTx/>
                <a:latin typeface="Arial"/>
                <a:ea typeface="+mn-ea"/>
                <a:cs typeface="+mn-cs"/>
              </a:rPr>
              <a:t>technologies</a:t>
            </a:r>
            <a:endParaRPr kumimoji="0" lang="de-DE" altLang="en-CH" sz="1400" b="0" i="0" u="none" strike="noStrike" kern="1200" cap="none" spc="0" normalizeH="0" baseline="0" noProof="0" dirty="0">
              <a:ln>
                <a:noFill/>
              </a:ln>
              <a:solidFill>
                <a:srgbClr val="2F2F2F"/>
              </a:solidFill>
              <a:effectLst/>
              <a:uLnTx/>
              <a:uFillTx/>
              <a:latin typeface="Arial"/>
              <a:ea typeface="+mn-ea"/>
              <a:cs typeface="+mn-cs"/>
            </a:endParaRPr>
          </a:p>
          <a:p>
            <a:pPr marL="214313" marR="0" lvl="0" indent="-214313" algn="l" defTabSz="685800" rtl="0" eaLnBrk="1" fontAlgn="auto" latinLnBrk="0" hangingPunct="1">
              <a:lnSpc>
                <a:spcPct val="90000"/>
              </a:lnSpc>
              <a:spcBef>
                <a:spcPts val="0"/>
              </a:spcBef>
              <a:spcAft>
                <a:spcPts val="450"/>
              </a:spcAft>
              <a:buClr>
                <a:srgbClr val="000000"/>
              </a:buClr>
              <a:buSzTx/>
              <a:buFont typeface="Arial" panose="020B0604020202020204" pitchFamily="34" charset="0"/>
              <a:buChar char="•"/>
              <a:tabLst/>
              <a:defRPr/>
            </a:pPr>
            <a:r>
              <a:rPr kumimoji="0" lang="en-GB" altLang="en-CH" sz="1400" b="0" i="0" u="none" strike="noStrike" kern="1200" cap="none" spc="0" normalizeH="0" baseline="0" noProof="0" dirty="0">
                <a:ln>
                  <a:noFill/>
                </a:ln>
                <a:solidFill>
                  <a:srgbClr val="FF0000"/>
                </a:solidFill>
                <a:effectLst/>
                <a:uLnTx/>
                <a:uFillTx/>
                <a:latin typeface="Arial"/>
                <a:ea typeface="+mn-ea"/>
                <a:cs typeface="+mn-cs"/>
              </a:rPr>
              <a:t>I</a:t>
            </a:r>
            <a:r>
              <a:rPr kumimoji="0" lang="en-CH" altLang="en-CH" sz="1400" b="0" i="0" u="none" strike="noStrike" kern="1200" cap="none" spc="0" normalizeH="0" baseline="0" noProof="0" dirty="0">
                <a:ln>
                  <a:noFill/>
                </a:ln>
                <a:solidFill>
                  <a:srgbClr val="FF0000"/>
                </a:solidFill>
                <a:effectLst/>
                <a:uLnTx/>
                <a:uFillTx/>
                <a:latin typeface="Arial"/>
                <a:ea typeface="+mn-ea"/>
                <a:cs typeface="+mn-cs"/>
              </a:rPr>
              <a:t>nvestigation of the technical and financial feasibility of a future ≥ 100 TeV hadron collider </a:t>
            </a:r>
          </a:p>
          <a:p>
            <a:pPr marL="214313" marR="0" lvl="0" indent="-214313" algn="l" defTabSz="685800" rtl="0" eaLnBrk="1" fontAlgn="auto" latinLnBrk="0" hangingPunct="1">
              <a:lnSpc>
                <a:spcPct val="90000"/>
              </a:lnSpc>
              <a:spcBef>
                <a:spcPts val="0"/>
              </a:spcBef>
              <a:spcAft>
                <a:spcPts val="450"/>
              </a:spcAft>
              <a:buClr>
                <a:srgbClr val="000000"/>
              </a:buClr>
              <a:buSzTx/>
              <a:buFont typeface="Arial" panose="020B0604020202020204" pitchFamily="34" charset="0"/>
              <a:buChar char="•"/>
              <a:tabLst/>
              <a:defRPr/>
            </a:pPr>
            <a:r>
              <a:rPr kumimoji="0" lang="en-GB" altLang="en-CH" sz="1400" b="0" i="0" u="none" strike="noStrike" kern="1200" cap="none" spc="0" normalizeH="0" baseline="0" noProof="0" dirty="0">
                <a:ln>
                  <a:noFill/>
                </a:ln>
                <a:solidFill>
                  <a:srgbClr val="2F2F2F"/>
                </a:solidFill>
                <a:effectLst/>
                <a:uLnTx/>
                <a:uFillTx/>
                <a:latin typeface="Arial"/>
                <a:ea typeface="+mn-ea"/>
                <a:cs typeface="+mn-cs"/>
              </a:rPr>
              <a:t>L</a:t>
            </a:r>
            <a:r>
              <a:rPr kumimoji="0" lang="en-CH" altLang="en-CH" sz="1400" b="0" i="0" u="none" strike="noStrike" kern="1200" cap="none" spc="0" normalizeH="0" baseline="0" noProof="0" dirty="0">
                <a:ln>
                  <a:noFill/>
                </a:ln>
                <a:solidFill>
                  <a:srgbClr val="2F2F2F"/>
                </a:solidFill>
                <a:effectLst/>
                <a:uLnTx/>
                <a:uFillTx/>
                <a:latin typeface="Arial"/>
                <a:ea typeface="+mn-ea"/>
                <a:cs typeface="+mn-cs"/>
              </a:rPr>
              <a:t>ong-baseline neutrino projects in US and Japan</a:t>
            </a:r>
            <a:r>
              <a:rPr kumimoji="0" lang="en-CH" altLang="en-CH" sz="1400" b="0" i="0" u="none" strike="noStrike" kern="1200" cap="none" spc="0" normalizeH="0" baseline="0" noProof="0" dirty="0">
                <a:ln>
                  <a:noFill/>
                </a:ln>
                <a:solidFill>
                  <a:srgbClr val="2F2F2F"/>
                </a:solidFill>
                <a:effectLst/>
                <a:uLnTx/>
                <a:uFillTx/>
                <a:latin typeface="Arial"/>
                <a:ea typeface="+mn-ea"/>
                <a:cs typeface="+mn-cs"/>
                <a:sym typeface="Wingdings" pitchFamily="2" charset="2"/>
              </a:rPr>
              <a:t> </a:t>
            </a:r>
          </a:p>
          <a:p>
            <a:pPr marL="214313" marR="0" lvl="0" indent="-214313" algn="l" defTabSz="685800" rtl="0" eaLnBrk="1" fontAlgn="auto" latinLnBrk="0" hangingPunct="1">
              <a:lnSpc>
                <a:spcPct val="90000"/>
              </a:lnSpc>
              <a:spcBef>
                <a:spcPts val="0"/>
              </a:spcBef>
              <a:spcAft>
                <a:spcPts val="450"/>
              </a:spcAft>
              <a:buClr>
                <a:srgbClr val="000000"/>
              </a:buClr>
              <a:buSzTx/>
              <a:buFont typeface="Arial" panose="020B0604020202020204" pitchFamily="34" charset="0"/>
              <a:buChar char="•"/>
              <a:tabLst/>
              <a:defRPr/>
            </a:pPr>
            <a:r>
              <a:rPr kumimoji="0" lang="de-DE" altLang="en-CH" sz="1400" b="0" i="0" u="none" strike="noStrike" kern="1200" cap="none" spc="0" normalizeH="0" baseline="0" noProof="0" dirty="0">
                <a:ln>
                  <a:noFill/>
                </a:ln>
                <a:solidFill>
                  <a:srgbClr val="FF0000"/>
                </a:solidFill>
                <a:effectLst/>
                <a:uLnTx/>
                <a:uFillTx/>
                <a:latin typeface="Arial"/>
                <a:ea typeface="+mn-ea"/>
                <a:cs typeface="+mn-cs"/>
              </a:rPr>
              <a:t>H</a:t>
            </a:r>
            <a:r>
              <a:rPr kumimoji="0" lang="en-CH" altLang="en-CH" sz="1400" b="0" i="0" u="none" strike="noStrike" kern="1200" cap="none" spc="0" normalizeH="0" baseline="0" noProof="0" dirty="0">
                <a:ln>
                  <a:noFill/>
                </a:ln>
                <a:solidFill>
                  <a:srgbClr val="FF0000"/>
                </a:solidFill>
                <a:effectLst/>
                <a:uLnTx/>
                <a:uFillTx/>
                <a:latin typeface="Arial"/>
                <a:ea typeface="+mn-ea"/>
                <a:cs typeface="+mn-cs"/>
              </a:rPr>
              <a:t>igh-impact scientific diversity programme complementary to high-</a:t>
            </a:r>
            <a:r>
              <a:rPr kumimoji="0" lang="de-DE" altLang="en-CH" sz="1400" b="0" i="0" u="none" strike="noStrike" kern="1200" cap="none" spc="0" normalizeH="0" baseline="0" noProof="0" dirty="0" err="1">
                <a:ln>
                  <a:noFill/>
                </a:ln>
                <a:solidFill>
                  <a:srgbClr val="FF0000"/>
                </a:solidFill>
                <a:effectLst/>
                <a:uLnTx/>
                <a:uFillTx/>
                <a:latin typeface="Arial"/>
                <a:ea typeface="+mn-ea"/>
                <a:cs typeface="+mn-cs"/>
              </a:rPr>
              <a:t>energy</a:t>
            </a:r>
            <a:r>
              <a:rPr kumimoji="0" lang="en-CH" altLang="en-CH" sz="1400" b="0" i="0" u="none" strike="noStrike" kern="1200" cap="none" spc="0" normalizeH="0" baseline="0" noProof="0" dirty="0">
                <a:ln>
                  <a:noFill/>
                </a:ln>
                <a:solidFill>
                  <a:srgbClr val="FF0000"/>
                </a:solidFill>
                <a:effectLst/>
                <a:uLnTx/>
                <a:uFillTx/>
                <a:latin typeface="Arial"/>
                <a:ea typeface="+mn-ea"/>
                <a:cs typeface="+mn-cs"/>
              </a:rPr>
              <a:t> colliders</a:t>
            </a:r>
          </a:p>
          <a:p>
            <a:pPr marL="214313" marR="0" lvl="0" indent="-214313" algn="l" defTabSz="685800" rtl="0" eaLnBrk="1" fontAlgn="auto" latinLnBrk="0" hangingPunct="1">
              <a:lnSpc>
                <a:spcPct val="90000"/>
              </a:lnSpc>
              <a:spcBef>
                <a:spcPts val="0"/>
              </a:spcBef>
              <a:spcAft>
                <a:spcPts val="450"/>
              </a:spcAft>
              <a:buClr>
                <a:srgbClr val="000000"/>
              </a:buClr>
              <a:buSzTx/>
              <a:buFont typeface="Arial" panose="020B0604020202020204" pitchFamily="34" charset="0"/>
              <a:buChar char="•"/>
              <a:tabLst/>
              <a:defRPr/>
            </a:pPr>
            <a:r>
              <a:rPr kumimoji="0" lang="en-CH" altLang="en-CH" sz="1400" b="0" i="0" u="none" strike="noStrike" kern="1200" cap="none" spc="0" normalizeH="0" baseline="0" noProof="0" dirty="0">
                <a:ln>
                  <a:noFill/>
                </a:ln>
                <a:solidFill>
                  <a:srgbClr val="2F2F2F"/>
                </a:solidFill>
                <a:effectLst/>
                <a:uLnTx/>
                <a:uFillTx/>
                <a:latin typeface="Arial"/>
                <a:ea typeface="+mn-ea"/>
                <a:cs typeface="+mn-cs"/>
              </a:rPr>
              <a:t>R&amp;D on detector</a:t>
            </a:r>
            <a:r>
              <a:rPr kumimoji="0" lang="de-DE" altLang="en-CH" sz="1400" b="0" i="0" u="none" strike="noStrike" kern="1200" cap="none" spc="0" normalizeH="0" baseline="0" noProof="0" dirty="0">
                <a:ln>
                  <a:noFill/>
                </a:ln>
                <a:solidFill>
                  <a:srgbClr val="2F2F2F"/>
                </a:solidFill>
                <a:effectLst/>
                <a:uLnTx/>
                <a:uFillTx/>
                <a:latin typeface="Arial"/>
                <a:ea typeface="+mn-ea"/>
                <a:cs typeface="+mn-cs"/>
              </a:rPr>
              <a:t> </a:t>
            </a:r>
            <a:r>
              <a:rPr kumimoji="0" lang="en-CH" altLang="en-CH" sz="1400" b="0" i="0" u="none" strike="noStrike" kern="1200" cap="none" spc="0" normalizeH="0" baseline="0" noProof="0" dirty="0">
                <a:ln>
                  <a:noFill/>
                </a:ln>
                <a:solidFill>
                  <a:srgbClr val="2F2F2F"/>
                </a:solidFill>
                <a:effectLst/>
                <a:uLnTx/>
                <a:uFillTx/>
                <a:latin typeface="Arial"/>
                <a:ea typeface="+mn-ea"/>
                <a:cs typeface="+mn-cs"/>
              </a:rPr>
              <a:t>and computing </a:t>
            </a:r>
          </a:p>
          <a:p>
            <a:pPr marL="214313" marR="0" lvl="0" indent="-214313" algn="l" defTabSz="685800" rtl="0" eaLnBrk="1" fontAlgn="auto" latinLnBrk="0" hangingPunct="1">
              <a:lnSpc>
                <a:spcPct val="90000"/>
              </a:lnSpc>
              <a:spcBef>
                <a:spcPts val="0"/>
              </a:spcBef>
              <a:spcAft>
                <a:spcPts val="450"/>
              </a:spcAft>
              <a:buClr>
                <a:srgbClr val="000000"/>
              </a:buClr>
              <a:buSzTx/>
              <a:buFont typeface="Arial" panose="020B0604020202020204" pitchFamily="34" charset="0"/>
              <a:buChar char="•"/>
              <a:tabLst/>
              <a:defRPr/>
            </a:pPr>
            <a:r>
              <a:rPr kumimoji="0" lang="de-DE" altLang="en-CH" sz="1400" b="0" i="0" u="none" strike="noStrike" kern="1200" cap="none" spc="0" normalizeH="0" baseline="0" noProof="0" dirty="0">
                <a:ln>
                  <a:noFill/>
                </a:ln>
                <a:solidFill>
                  <a:srgbClr val="2F2F2F"/>
                </a:solidFill>
                <a:effectLst/>
                <a:uLnTx/>
                <a:uFillTx/>
                <a:latin typeface="Arial"/>
                <a:ea typeface="+mn-ea"/>
                <a:cs typeface="+mn-cs"/>
              </a:rPr>
              <a:t>T</a:t>
            </a:r>
            <a:r>
              <a:rPr kumimoji="0" lang="en-CH" altLang="en-CH" sz="1400" b="0" i="0" u="none" strike="noStrike" kern="1200" cap="none" spc="0" normalizeH="0" baseline="0" noProof="0" dirty="0">
                <a:ln>
                  <a:noFill/>
                </a:ln>
                <a:solidFill>
                  <a:srgbClr val="2F2F2F"/>
                </a:solidFill>
                <a:effectLst/>
                <a:uLnTx/>
                <a:uFillTx/>
                <a:latin typeface="Arial"/>
                <a:ea typeface="+mn-ea"/>
                <a:cs typeface="+mn-cs"/>
              </a:rPr>
              <a:t>heory  </a:t>
            </a:r>
          </a:p>
        </p:txBody>
      </p:sp>
      <p:sp>
        <p:nvSpPr>
          <p:cNvPr id="5" name="Titel 2">
            <a:extLst>
              <a:ext uri="{FF2B5EF4-FFF2-40B4-BE49-F238E27FC236}">
                <a16:creationId xmlns:a16="http://schemas.microsoft.com/office/drawing/2014/main" id="{46B4C0B9-A37C-4A64-AE09-95013946858E}"/>
              </a:ext>
            </a:extLst>
          </p:cNvPr>
          <p:cNvSpPr txBox="1">
            <a:spLocks/>
          </p:cNvSpPr>
          <p:nvPr/>
        </p:nvSpPr>
        <p:spPr>
          <a:xfrm>
            <a:off x="1859489" y="1375477"/>
            <a:ext cx="8532019" cy="799307"/>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2700" b="1"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de-DE" sz="2400" b="1" i="0" u="none" strike="noStrike" kern="1200" cap="none" spc="0" normalizeH="0" baseline="0" noProof="0">
                <a:ln>
                  <a:noFill/>
                </a:ln>
                <a:solidFill>
                  <a:srgbClr val="0033A0"/>
                </a:solidFill>
                <a:effectLst/>
                <a:uLnTx/>
                <a:uFillTx/>
                <a:latin typeface="Arial"/>
                <a:ea typeface="+mj-ea"/>
                <a:cs typeface="+mj-cs"/>
              </a:rPr>
              <a:t>Update European Strategy for Particle Physics</a:t>
            </a:r>
            <a:endParaRPr kumimoji="0" lang="en-US" sz="2400" b="1" i="0" u="none" strike="noStrike" kern="1200" cap="none" spc="0" normalizeH="0" baseline="0" noProof="0" dirty="0">
              <a:ln>
                <a:noFill/>
              </a:ln>
              <a:solidFill>
                <a:srgbClr val="0033A0"/>
              </a:solidFill>
              <a:effectLst/>
              <a:uLnTx/>
              <a:uFillTx/>
              <a:latin typeface="Arial"/>
              <a:ea typeface="+mj-ea"/>
              <a:cs typeface="+mj-cs"/>
            </a:endParaRPr>
          </a:p>
        </p:txBody>
      </p:sp>
      <p:pic>
        <p:nvPicPr>
          <p:cNvPr id="6" name="Grafik 6">
            <a:extLst>
              <a:ext uri="{FF2B5EF4-FFF2-40B4-BE49-F238E27FC236}">
                <a16:creationId xmlns:a16="http://schemas.microsoft.com/office/drawing/2014/main" id="{4973C6DF-8518-40E8-8477-D1F2DE1B5DA4}"/>
              </a:ext>
            </a:extLst>
          </p:cNvPr>
          <p:cNvPicPr>
            <a:picLocks noChangeAspect="1"/>
          </p:cNvPicPr>
          <p:nvPr/>
        </p:nvPicPr>
        <p:blipFill>
          <a:blip r:embed="rId2"/>
          <a:stretch>
            <a:fillRect/>
          </a:stretch>
        </p:blipFill>
        <p:spPr>
          <a:xfrm>
            <a:off x="5698725" y="1890490"/>
            <a:ext cx="1827959" cy="2685258"/>
          </a:xfrm>
          <a:prstGeom prst="rect">
            <a:avLst/>
          </a:prstGeom>
        </p:spPr>
      </p:pic>
      <p:sp>
        <p:nvSpPr>
          <p:cNvPr id="7" name="Rechteck 7">
            <a:extLst>
              <a:ext uri="{FF2B5EF4-FFF2-40B4-BE49-F238E27FC236}">
                <a16:creationId xmlns:a16="http://schemas.microsoft.com/office/drawing/2014/main" id="{61CDB72B-6FF5-41CA-916D-9F1AB5993BFC}"/>
              </a:ext>
            </a:extLst>
          </p:cNvPr>
          <p:cNvSpPr/>
          <p:nvPr/>
        </p:nvSpPr>
        <p:spPr>
          <a:xfrm>
            <a:off x="7585964" y="1977574"/>
            <a:ext cx="3184051" cy="2905924"/>
          </a:xfrm>
          <a:prstGeom prst="rect">
            <a:avLst/>
          </a:prstGeom>
        </p:spPr>
        <p:txBody>
          <a:bodyPr wrap="square">
            <a:spAutoFit/>
          </a:bodyPr>
          <a:lstStyle/>
          <a:p>
            <a:pPr defTabSz="685800">
              <a:spcAft>
                <a:spcPts val="450"/>
              </a:spcAft>
              <a:defRPr/>
            </a:pPr>
            <a:r>
              <a:rPr lang="de-DE" sz="1350" dirty="0">
                <a:solidFill>
                  <a:srgbClr val="2F2F2F"/>
                </a:solidFill>
                <a:latin typeface="Arial"/>
              </a:rPr>
              <a:t>Other high </a:t>
            </a:r>
            <a:r>
              <a:rPr lang="de-DE" sz="1350" dirty="0" err="1">
                <a:solidFill>
                  <a:srgbClr val="2F2F2F"/>
                </a:solidFill>
                <a:latin typeface="Arial"/>
              </a:rPr>
              <a:t>priority</a:t>
            </a:r>
            <a:r>
              <a:rPr lang="de-DE" sz="1350" dirty="0">
                <a:solidFill>
                  <a:srgbClr val="2F2F2F"/>
                </a:solidFill>
                <a:latin typeface="Arial"/>
              </a:rPr>
              <a:t> </a:t>
            </a:r>
            <a:r>
              <a:rPr lang="de-DE" sz="1350" dirty="0" err="1">
                <a:solidFill>
                  <a:srgbClr val="2F2F2F"/>
                </a:solidFill>
                <a:latin typeface="Arial"/>
              </a:rPr>
              <a:t>items</a:t>
            </a:r>
            <a:r>
              <a:rPr lang="de-DE" sz="1350" dirty="0">
                <a:solidFill>
                  <a:srgbClr val="2F2F2F"/>
                </a:solidFill>
                <a:latin typeface="Arial"/>
              </a:rPr>
              <a:t>:</a:t>
            </a:r>
          </a:p>
          <a:p>
            <a:pPr marL="214313" indent="-214313" defTabSz="685800">
              <a:spcAft>
                <a:spcPts val="450"/>
              </a:spcAft>
              <a:buFont typeface="Arial" panose="020B0604020202020204" pitchFamily="34" charset="0"/>
              <a:buChar char="•"/>
              <a:defRPr/>
            </a:pPr>
            <a:r>
              <a:rPr lang="de-DE" sz="1350" dirty="0">
                <a:solidFill>
                  <a:srgbClr val="2F2F2F"/>
                </a:solidFill>
                <a:latin typeface="Arial"/>
              </a:rPr>
              <a:t>Exploit s</a:t>
            </a:r>
            <a:r>
              <a:rPr lang="en-US" sz="1350" dirty="0" err="1">
                <a:solidFill>
                  <a:srgbClr val="2F2F2F"/>
                </a:solidFill>
                <a:latin typeface="Arial"/>
              </a:rPr>
              <a:t>ynergies</a:t>
            </a:r>
            <a:r>
              <a:rPr lang="en-US" sz="1350" dirty="0">
                <a:solidFill>
                  <a:srgbClr val="2F2F2F"/>
                </a:solidFill>
                <a:latin typeface="Arial"/>
              </a:rPr>
              <a:t> with neighboring field, in particular nuclear and </a:t>
            </a:r>
            <a:r>
              <a:rPr lang="en-US" sz="1350" dirty="0" err="1">
                <a:solidFill>
                  <a:srgbClr val="2F2F2F"/>
                </a:solidFill>
                <a:latin typeface="Arial"/>
              </a:rPr>
              <a:t>astroparticle</a:t>
            </a:r>
            <a:r>
              <a:rPr lang="en-US" sz="1350" dirty="0">
                <a:solidFill>
                  <a:srgbClr val="2F2F2F"/>
                </a:solidFill>
                <a:latin typeface="Arial"/>
              </a:rPr>
              <a:t> physics</a:t>
            </a:r>
          </a:p>
          <a:p>
            <a:pPr marL="214313" indent="-214313" defTabSz="685800">
              <a:spcAft>
                <a:spcPts val="450"/>
              </a:spcAft>
              <a:buFont typeface="Arial" panose="020B0604020202020204" pitchFamily="34" charset="0"/>
              <a:buChar char="•"/>
              <a:defRPr/>
            </a:pPr>
            <a:r>
              <a:rPr lang="en-US" sz="1350" dirty="0">
                <a:solidFill>
                  <a:srgbClr val="2F2F2F"/>
                </a:solidFill>
                <a:latin typeface="Arial"/>
              </a:rPr>
              <a:t>Mitigate environmental impact of particle physics</a:t>
            </a:r>
          </a:p>
          <a:p>
            <a:pPr marL="214313" indent="-214313" defTabSz="685800">
              <a:spcAft>
                <a:spcPts val="450"/>
              </a:spcAft>
              <a:buFont typeface="Arial" panose="020B0604020202020204" pitchFamily="34" charset="0"/>
              <a:buChar char="•"/>
              <a:defRPr/>
            </a:pPr>
            <a:r>
              <a:rPr lang="en-US" sz="1350" dirty="0">
                <a:solidFill>
                  <a:srgbClr val="C00000"/>
                </a:solidFill>
                <a:latin typeface="Arial"/>
              </a:rPr>
              <a:t>Invest in next generation of researchers</a:t>
            </a:r>
          </a:p>
          <a:p>
            <a:pPr marL="214313" indent="-214313" defTabSz="685800">
              <a:spcAft>
                <a:spcPts val="450"/>
              </a:spcAft>
              <a:buFont typeface="Arial" panose="020B0604020202020204" pitchFamily="34" charset="0"/>
              <a:buChar char="•"/>
              <a:defRPr/>
            </a:pPr>
            <a:r>
              <a:rPr lang="en-US" sz="1350" dirty="0">
                <a:solidFill>
                  <a:srgbClr val="C00000"/>
                </a:solidFill>
                <a:latin typeface="Arial"/>
              </a:rPr>
              <a:t>Support knowledge and technology transfer</a:t>
            </a:r>
          </a:p>
          <a:p>
            <a:pPr marL="214313" indent="-214313" defTabSz="685800">
              <a:spcAft>
                <a:spcPts val="450"/>
              </a:spcAft>
              <a:buFont typeface="Arial" panose="020B0604020202020204" pitchFamily="34" charset="0"/>
              <a:buChar char="•"/>
              <a:defRPr/>
            </a:pPr>
            <a:r>
              <a:rPr lang="en-US" sz="1350" dirty="0">
                <a:solidFill>
                  <a:srgbClr val="C00000"/>
                </a:solidFill>
                <a:latin typeface="Arial"/>
              </a:rPr>
              <a:t>Public engagement, education and communication</a:t>
            </a:r>
          </a:p>
        </p:txBody>
      </p:sp>
      <p:sp>
        <p:nvSpPr>
          <p:cNvPr id="8" name="Rechteck 8">
            <a:extLst>
              <a:ext uri="{FF2B5EF4-FFF2-40B4-BE49-F238E27FC236}">
                <a16:creationId xmlns:a16="http://schemas.microsoft.com/office/drawing/2014/main" id="{A096F88E-0F2B-4B1E-8823-7DBB9CD7BD9B}"/>
              </a:ext>
            </a:extLst>
          </p:cNvPr>
          <p:cNvSpPr/>
          <p:nvPr/>
        </p:nvSpPr>
        <p:spPr>
          <a:xfrm>
            <a:off x="1686391" y="5681795"/>
            <a:ext cx="8024668" cy="710451"/>
          </a:xfrm>
          <a:prstGeom prst="rect">
            <a:avLst/>
          </a:prstGeom>
        </p:spPr>
        <p:txBody>
          <a:bodyPr wrap="square">
            <a:spAutoFit/>
          </a:bodyPr>
          <a:lstStyle/>
          <a:p>
            <a:pPr defTabSz="685800">
              <a:spcAft>
                <a:spcPts val="450"/>
              </a:spcAft>
              <a:defRPr/>
            </a:pPr>
            <a:r>
              <a:rPr lang="de-DE" dirty="0">
                <a:solidFill>
                  <a:srgbClr val="FF0000"/>
                </a:solidFill>
                <a:latin typeface="Arial"/>
              </a:rPr>
              <a:t>ESPPU provides guidelines for the coming years/decades</a:t>
            </a:r>
          </a:p>
          <a:p>
            <a:pPr defTabSz="685800">
              <a:spcAft>
                <a:spcPts val="450"/>
              </a:spcAft>
              <a:defRPr/>
            </a:pPr>
            <a:r>
              <a:rPr lang="de-DE" dirty="0">
                <a:solidFill>
                  <a:srgbClr val="FF0000"/>
                </a:solidFill>
                <a:latin typeface="Arial"/>
              </a:rPr>
              <a:t>                               to the particle physics community in general and to CERN</a:t>
            </a:r>
            <a:endParaRPr lang="en-US" dirty="0">
              <a:solidFill>
                <a:srgbClr val="FF0000"/>
              </a:solidFill>
              <a:latin typeface="Arial"/>
            </a:endParaRPr>
          </a:p>
        </p:txBody>
      </p:sp>
      <p:sp>
        <p:nvSpPr>
          <p:cNvPr id="9" name="Rechteck 9">
            <a:extLst>
              <a:ext uri="{FF2B5EF4-FFF2-40B4-BE49-F238E27FC236}">
                <a16:creationId xmlns:a16="http://schemas.microsoft.com/office/drawing/2014/main" id="{97DAEABC-A506-4CA2-B5D0-CB9C1F2C7F57}"/>
              </a:ext>
            </a:extLst>
          </p:cNvPr>
          <p:cNvSpPr/>
          <p:nvPr/>
        </p:nvSpPr>
        <p:spPr>
          <a:xfrm>
            <a:off x="5039808" y="4871864"/>
            <a:ext cx="2960991" cy="507831"/>
          </a:xfrm>
          <a:prstGeom prst="rect">
            <a:avLst/>
          </a:prstGeom>
          <a:solidFill>
            <a:srgbClr val="0070C0"/>
          </a:solidFill>
        </p:spPr>
        <p:txBody>
          <a:bodyPr wrap="square">
            <a:spAutoFit/>
          </a:bodyPr>
          <a:lstStyle/>
          <a:p>
            <a:pPr defTabSz="685800">
              <a:spcAft>
                <a:spcPts val="450"/>
              </a:spcAft>
              <a:defRPr/>
            </a:pPr>
            <a:r>
              <a:rPr lang="de-DE" sz="1350" dirty="0" err="1">
                <a:solidFill>
                  <a:srgbClr val="FFFF00"/>
                </a:solidFill>
                <a:latin typeface="Arial"/>
              </a:rPr>
              <a:t>Importance</a:t>
            </a:r>
            <a:r>
              <a:rPr lang="de-DE" sz="1350" dirty="0">
                <a:solidFill>
                  <a:srgbClr val="FFFF00"/>
                </a:solidFill>
                <a:latin typeface="Arial"/>
              </a:rPr>
              <a:t> </a:t>
            </a:r>
            <a:r>
              <a:rPr lang="de-DE" sz="1350" dirty="0" err="1">
                <a:solidFill>
                  <a:srgbClr val="FFFF00"/>
                </a:solidFill>
                <a:latin typeface="Arial"/>
              </a:rPr>
              <a:t>of</a:t>
            </a:r>
            <a:r>
              <a:rPr lang="de-DE" sz="1350" dirty="0">
                <a:solidFill>
                  <a:srgbClr val="FFFF00"/>
                </a:solidFill>
                <a:latin typeface="Arial"/>
              </a:rPr>
              <a:t> </a:t>
            </a:r>
            <a:r>
              <a:rPr lang="de-DE" sz="1350" dirty="0" err="1">
                <a:solidFill>
                  <a:srgbClr val="FFFF00"/>
                </a:solidFill>
                <a:latin typeface="Arial"/>
              </a:rPr>
              <a:t>collaboration</a:t>
            </a:r>
            <a:r>
              <a:rPr lang="de-DE" sz="1350" dirty="0">
                <a:solidFill>
                  <a:srgbClr val="FFFF00"/>
                </a:solidFill>
                <a:latin typeface="Arial"/>
              </a:rPr>
              <a:t> </a:t>
            </a:r>
            <a:r>
              <a:rPr lang="de-DE" sz="1350" dirty="0" err="1">
                <a:solidFill>
                  <a:srgbClr val="FFFF00"/>
                </a:solidFill>
                <a:latin typeface="Arial"/>
              </a:rPr>
              <a:t>between</a:t>
            </a:r>
            <a:r>
              <a:rPr lang="de-DE" sz="1350" dirty="0">
                <a:solidFill>
                  <a:srgbClr val="FFFF00"/>
                </a:solidFill>
                <a:latin typeface="Arial"/>
              </a:rPr>
              <a:t> CERN and national </a:t>
            </a:r>
            <a:r>
              <a:rPr lang="de-DE" sz="1350" dirty="0" err="1">
                <a:solidFill>
                  <a:srgbClr val="FFFF00"/>
                </a:solidFill>
                <a:latin typeface="Arial"/>
              </a:rPr>
              <a:t>labs</a:t>
            </a:r>
            <a:r>
              <a:rPr lang="de-DE" sz="1350" dirty="0">
                <a:solidFill>
                  <a:srgbClr val="FFFF00"/>
                </a:solidFill>
                <a:latin typeface="Arial"/>
              </a:rPr>
              <a:t> </a:t>
            </a:r>
            <a:r>
              <a:rPr lang="de-DE" sz="1350" dirty="0" err="1">
                <a:solidFill>
                  <a:srgbClr val="FFFF00"/>
                </a:solidFill>
                <a:latin typeface="Arial"/>
              </a:rPr>
              <a:t>highlighted</a:t>
            </a:r>
            <a:endParaRPr lang="en-US" sz="1350" dirty="0">
              <a:solidFill>
                <a:srgbClr val="FFFF00"/>
              </a:solidFill>
              <a:latin typeface="Arial"/>
            </a:endParaRPr>
          </a:p>
        </p:txBody>
      </p:sp>
      <p:sp>
        <p:nvSpPr>
          <p:cNvPr id="10" name="TextBox 9"/>
          <p:cNvSpPr txBox="1"/>
          <p:nvPr/>
        </p:nvSpPr>
        <p:spPr>
          <a:xfrm>
            <a:off x="262798" y="465754"/>
            <a:ext cx="2819683" cy="430887"/>
          </a:xfrm>
          <a:prstGeom prst="rect">
            <a:avLst/>
          </a:prstGeom>
          <a:noFill/>
        </p:spPr>
        <p:txBody>
          <a:bodyPr wrap="none" lIns="0" tIns="0" rIns="0" bIns="0" rtlCol="0">
            <a:spAutoFit/>
          </a:bodyPr>
          <a:lstStyle/>
          <a:p>
            <a:pPr>
              <a:defRPr/>
            </a:pPr>
            <a:r>
              <a:rPr lang="en-US" sz="2800" dirty="0">
                <a:solidFill>
                  <a:srgbClr val="002060"/>
                </a:solidFill>
                <a:latin typeface="Arial"/>
              </a:rPr>
              <a:t>The path forward:</a:t>
            </a:r>
            <a:endParaRPr lang="en-GB" sz="2800" dirty="0">
              <a:solidFill>
                <a:srgbClr val="002060"/>
              </a:solidFill>
              <a:latin typeface="Arial"/>
            </a:endParaRPr>
          </a:p>
        </p:txBody>
      </p:sp>
    </p:spTree>
    <p:extLst>
      <p:ext uri="{BB962C8B-B14F-4D97-AF65-F5344CB8AC3E}">
        <p14:creationId xmlns:p14="http://schemas.microsoft.com/office/powerpoint/2010/main" val="22622047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6CF5DDE-ABF0-FCD4-8A41-8046AC569AC8}"/>
              </a:ext>
            </a:extLst>
          </p:cNvPr>
          <p:cNvPicPr>
            <a:picLocks noGrp="1" noChangeAspect="1"/>
          </p:cNvPicPr>
          <p:nvPr>
            <p:ph idx="1"/>
          </p:nvPr>
        </p:nvPicPr>
        <p:blipFill>
          <a:blip r:embed="rId2"/>
          <a:stretch>
            <a:fillRect/>
          </a:stretch>
        </p:blipFill>
        <p:spPr>
          <a:xfrm>
            <a:off x="325198" y="1552942"/>
            <a:ext cx="11151185" cy="5067866"/>
          </a:xfrm>
        </p:spPr>
      </p:pic>
      <p:sp>
        <p:nvSpPr>
          <p:cNvPr id="2" name="TextBox 1">
            <a:extLst>
              <a:ext uri="{FF2B5EF4-FFF2-40B4-BE49-F238E27FC236}">
                <a16:creationId xmlns:a16="http://schemas.microsoft.com/office/drawing/2014/main" id="{C82621A1-F9D4-A07B-78EA-344CEDA7042A}"/>
              </a:ext>
            </a:extLst>
          </p:cNvPr>
          <p:cNvSpPr txBox="1"/>
          <p:nvPr/>
        </p:nvSpPr>
        <p:spPr>
          <a:xfrm flipH="1">
            <a:off x="4857536" y="998734"/>
            <a:ext cx="1866472" cy="523220"/>
          </a:xfrm>
          <a:prstGeom prst="rect">
            <a:avLst/>
          </a:prstGeom>
          <a:noFill/>
        </p:spPr>
        <p:txBody>
          <a:bodyPr wrap="square" rtlCol="0">
            <a:spAutoFit/>
          </a:bodyPr>
          <a:lstStyle/>
          <a:p>
            <a:r>
              <a:rPr lang="en-US" sz="2800" b="1" dirty="0">
                <a:solidFill>
                  <a:schemeClr val="accent1">
                    <a:lumMod val="75000"/>
                  </a:schemeClr>
                </a:solidFill>
              </a:rPr>
              <a:t>P5 Report</a:t>
            </a:r>
            <a:endParaRPr lang="en-GB" sz="2800" b="1" dirty="0">
              <a:solidFill>
                <a:schemeClr val="accent1">
                  <a:lumMod val="75000"/>
                </a:schemeClr>
              </a:solidFill>
            </a:endParaRPr>
          </a:p>
        </p:txBody>
      </p:sp>
      <p:sp>
        <p:nvSpPr>
          <p:cNvPr id="3" name="Rectangle 2">
            <a:extLst>
              <a:ext uri="{FF2B5EF4-FFF2-40B4-BE49-F238E27FC236}">
                <a16:creationId xmlns:a16="http://schemas.microsoft.com/office/drawing/2014/main" id="{75B9EE2C-09CD-388C-3D2A-CFCBE76F293F}"/>
              </a:ext>
            </a:extLst>
          </p:cNvPr>
          <p:cNvSpPr/>
          <p:nvPr/>
        </p:nvSpPr>
        <p:spPr>
          <a:xfrm>
            <a:off x="1068513" y="5029714"/>
            <a:ext cx="9965932" cy="62107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72AECF1D-A01A-B977-BE83-C6B3AD4D7C3D}"/>
              </a:ext>
            </a:extLst>
          </p:cNvPr>
          <p:cNvSpPr/>
          <p:nvPr/>
        </p:nvSpPr>
        <p:spPr>
          <a:xfrm>
            <a:off x="547099" y="2138138"/>
            <a:ext cx="10487346" cy="62107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99EEF53D-FA6F-2D7B-575F-1B22B0E24D22}"/>
              </a:ext>
            </a:extLst>
          </p:cNvPr>
          <p:cNvSpPr txBox="1"/>
          <p:nvPr/>
        </p:nvSpPr>
        <p:spPr>
          <a:xfrm>
            <a:off x="242250" y="237192"/>
            <a:ext cx="2819683" cy="430887"/>
          </a:xfrm>
          <a:prstGeom prst="rect">
            <a:avLst/>
          </a:prstGeom>
          <a:noFill/>
        </p:spPr>
        <p:txBody>
          <a:bodyPr wrap="none" lIns="0" tIns="0" rIns="0" bIns="0" rtlCol="0">
            <a:spAutoFit/>
          </a:bodyPr>
          <a:lstStyle/>
          <a:p>
            <a:pPr>
              <a:defRPr/>
            </a:pPr>
            <a:r>
              <a:rPr lang="en-US" sz="2800" dirty="0">
                <a:solidFill>
                  <a:srgbClr val="002060"/>
                </a:solidFill>
                <a:latin typeface="Arial"/>
              </a:rPr>
              <a:t>The path forward:</a:t>
            </a:r>
            <a:endParaRPr lang="en-GB" sz="2800" dirty="0">
              <a:solidFill>
                <a:srgbClr val="002060"/>
              </a:solidFill>
              <a:latin typeface="Arial"/>
            </a:endParaRPr>
          </a:p>
        </p:txBody>
      </p:sp>
    </p:spTree>
    <p:extLst>
      <p:ext uri="{BB962C8B-B14F-4D97-AF65-F5344CB8AC3E}">
        <p14:creationId xmlns:p14="http://schemas.microsoft.com/office/powerpoint/2010/main" val="375359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035CAD-8C71-F52C-AD2E-CA36780235F4}"/>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5400" dirty="0"/>
              <a:t>Concluding Remarks</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662C626-B4E7-FA1F-1912-2DD6B435349F}"/>
              </a:ext>
            </a:extLst>
          </p:cNvPr>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600"/>
              </a:spcAft>
            </a:pPr>
            <a:endParaRPr lang="en-US" sz="2400" dirty="0"/>
          </a:p>
          <a:p>
            <a:pPr>
              <a:lnSpc>
                <a:spcPct val="90000"/>
              </a:lnSpc>
              <a:spcAft>
                <a:spcPts val="600"/>
              </a:spcAft>
            </a:pPr>
            <a:r>
              <a:rPr lang="en-US" sz="2400" dirty="0"/>
              <a:t>Steady progress in theory and experiment over more than fifty years established the Standard Model</a:t>
            </a:r>
          </a:p>
          <a:p>
            <a:pPr>
              <a:lnSpc>
                <a:spcPct val="90000"/>
              </a:lnSpc>
              <a:spcAft>
                <a:spcPts val="600"/>
              </a:spcAft>
            </a:pPr>
            <a:endParaRPr lang="en-US" sz="2400" dirty="0"/>
          </a:p>
          <a:p>
            <a:pPr>
              <a:lnSpc>
                <a:spcPct val="90000"/>
              </a:lnSpc>
              <a:spcAft>
                <a:spcPts val="600"/>
              </a:spcAft>
            </a:pPr>
            <a:r>
              <a:rPr lang="en-US" sz="2400" dirty="0"/>
              <a:t>Stanislaw </a:t>
            </a:r>
            <a:r>
              <a:rPr lang="en-US" sz="2400" dirty="0" err="1"/>
              <a:t>Jadach</a:t>
            </a:r>
            <a:r>
              <a:rPr lang="en-US" sz="2400" dirty="0"/>
              <a:t> played a key role during the whole journey</a:t>
            </a:r>
          </a:p>
        </p:txBody>
      </p:sp>
      <p:pic>
        <p:nvPicPr>
          <p:cNvPr id="4" name="Content Placeholder 4">
            <a:extLst>
              <a:ext uri="{FF2B5EF4-FFF2-40B4-BE49-F238E27FC236}">
                <a16:creationId xmlns:a16="http://schemas.microsoft.com/office/drawing/2014/main" id="{AB6ACD19-C218-8B0F-2CF2-7EB5C3C12041}"/>
              </a:ext>
            </a:extLst>
          </p:cNvPr>
          <p:cNvPicPr>
            <a:picLocks noGrp="1" noChangeAspect="1"/>
          </p:cNvPicPr>
          <p:nvPr>
            <p:ph idx="1"/>
          </p:nvPr>
        </p:nvPicPr>
        <p:blipFill rotWithShape="1">
          <a:blip r:embed="rId2"/>
          <a:srcRect l="6467"/>
          <a:stretch/>
        </p:blipFill>
        <p:spPr>
          <a:xfrm>
            <a:off x="5255005" y="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71996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8748" y="1253331"/>
            <a:ext cx="10515600" cy="4351338"/>
          </a:xfrm>
        </p:spPr>
        <p:txBody>
          <a:bodyPr>
            <a:normAutofit/>
          </a:bodyPr>
          <a:lstStyle/>
          <a:p>
            <a:pPr marL="0" indent="0">
              <a:buNone/>
            </a:pPr>
            <a:r>
              <a:rPr lang="en-GB" sz="2400" dirty="0"/>
              <a:t>A jet is simply a highly collimated bunch of particles (calorimeter cells, tracks, etc.) that can (easily) be found after a visual analysis of events. </a:t>
            </a:r>
          </a:p>
          <a:p>
            <a:pPr marL="0" indent="0">
              <a:buNone/>
            </a:pPr>
            <a:r>
              <a:rPr lang="en-GB" sz="2400" dirty="0"/>
              <a:t>But to compare observables based on jet momenta with a theory, one needs an objective and unambiguous jet deﬁnition to be used by </a:t>
            </a:r>
            <a:r>
              <a:rPr lang="en-GB" sz="2400" dirty="0">
                <a:solidFill>
                  <a:srgbClr val="FF0000"/>
                </a:solidFill>
              </a:rPr>
              <a:t>experimentalists and theorists on an equal footing</a:t>
            </a:r>
            <a:r>
              <a:rPr lang="en-GB" sz="2400" dirty="0"/>
              <a:t>.</a:t>
            </a:r>
          </a:p>
          <a:p>
            <a:pPr marL="0" indent="0">
              <a:buNone/>
            </a:pPr>
            <a:endParaRPr lang="en-GB" sz="2400" dirty="0"/>
          </a:p>
          <a:p>
            <a:pPr marL="0" indent="0">
              <a:buNone/>
            </a:pPr>
            <a:r>
              <a:rPr lang="en-GB" sz="2400" dirty="0">
                <a:solidFill>
                  <a:srgbClr val="FF0000"/>
                </a:solidFill>
              </a:rPr>
              <a:t>Most used algorithm for jet definitions at the time</a:t>
            </a:r>
          </a:p>
          <a:p>
            <a:pPr marL="0" indent="0">
              <a:buNone/>
            </a:pPr>
            <a:endParaRPr lang="en-GB" sz="2400" dirty="0">
              <a:solidFill>
                <a:srgbClr val="FF0000"/>
              </a:solidFill>
            </a:endParaRPr>
          </a:p>
          <a:p>
            <a:pPr marL="0" indent="0">
              <a:buNone/>
            </a:pPr>
            <a:endParaRPr lang="en-GB" sz="2400" dirty="0">
              <a:solidFill>
                <a:srgbClr val="FF0000"/>
              </a:solidFill>
            </a:endParaRPr>
          </a:p>
          <a:p>
            <a:pPr marL="0" indent="0">
              <a:buNone/>
            </a:pPr>
            <a:r>
              <a:rPr lang="en-GB" sz="2400" dirty="0">
                <a:solidFill>
                  <a:srgbClr val="FF0000"/>
                </a:solidFill>
              </a:rPr>
              <a:t>optimal for α</a:t>
            </a:r>
            <a:r>
              <a:rPr lang="en-GB" sz="2400" baseline="-25000" dirty="0">
                <a:solidFill>
                  <a:srgbClr val="FF0000"/>
                </a:solidFill>
              </a:rPr>
              <a:t>S</a:t>
            </a:r>
            <a:r>
              <a:rPr lang="en-GB" sz="2400" dirty="0">
                <a:solidFill>
                  <a:srgbClr val="FF0000"/>
                </a:solidFill>
              </a:rPr>
              <a:t> determination studies, setting the standard for a long time</a:t>
            </a:r>
          </a:p>
        </p:txBody>
      </p:sp>
      <p:pic>
        <p:nvPicPr>
          <p:cNvPr id="4" name="Picture 3"/>
          <p:cNvPicPr>
            <a:picLocks noChangeAspect="1"/>
          </p:cNvPicPr>
          <p:nvPr/>
        </p:nvPicPr>
        <p:blipFill>
          <a:blip r:embed="rId2"/>
          <a:stretch>
            <a:fillRect/>
          </a:stretch>
        </p:blipFill>
        <p:spPr>
          <a:xfrm>
            <a:off x="518996" y="4254310"/>
            <a:ext cx="11154007" cy="488498"/>
          </a:xfrm>
          <a:prstGeom prst="rect">
            <a:avLst/>
          </a:prstGeom>
        </p:spPr>
      </p:pic>
    </p:spTree>
    <p:extLst>
      <p:ext uri="{BB962C8B-B14F-4D97-AF65-F5344CB8AC3E}">
        <p14:creationId xmlns:p14="http://schemas.microsoft.com/office/powerpoint/2010/main" val="211941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0E7FE-B6C7-D263-245E-2815B1D096A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023F34F-7B5F-A206-F525-98AEAC30295D}"/>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668285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21779" y="-91465"/>
            <a:ext cx="6118225" cy="6949465"/>
          </a:xfrm>
          <a:prstGeom prst="rect">
            <a:avLst/>
          </a:prstGeom>
        </p:spPr>
      </p:pic>
      <p:pic>
        <p:nvPicPr>
          <p:cNvPr id="3" name="Picture 2"/>
          <p:cNvPicPr>
            <a:picLocks noChangeAspect="1"/>
          </p:cNvPicPr>
          <p:nvPr/>
        </p:nvPicPr>
        <p:blipFill>
          <a:blip r:embed="rId3"/>
          <a:stretch>
            <a:fillRect/>
          </a:stretch>
        </p:blipFill>
        <p:spPr>
          <a:xfrm>
            <a:off x="7994468" y="2247839"/>
            <a:ext cx="3105310" cy="2362321"/>
          </a:xfrm>
          <a:prstGeom prst="rect">
            <a:avLst/>
          </a:prstGeom>
        </p:spPr>
      </p:pic>
      <p:sp>
        <p:nvSpPr>
          <p:cNvPr id="4" name="TextBox 3"/>
          <p:cNvSpPr txBox="1"/>
          <p:nvPr/>
        </p:nvSpPr>
        <p:spPr>
          <a:xfrm>
            <a:off x="7493594" y="4802679"/>
            <a:ext cx="4451603"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Calibri" panose="020F0502020204030204"/>
                <a:ea typeface="+mn-ea"/>
                <a:cs typeface="+mn-cs"/>
              </a:rPr>
              <a:t>Excellent agreement with the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Calibri" panose="020F0502020204030204"/>
                <a:ea typeface="+mn-ea"/>
                <a:cs typeface="+mn-cs"/>
              </a:rPr>
              <a:t>              Lund Model</a:t>
            </a:r>
            <a:endParaRPr kumimoji="0" lang="en-GB" sz="2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5" name="TextBox 4"/>
          <p:cNvSpPr txBox="1"/>
          <p:nvPr/>
        </p:nvSpPr>
        <p:spPr>
          <a:xfrm>
            <a:off x="7086339" y="525861"/>
            <a:ext cx="3283974"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Thrust distributions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for different √s</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3450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4285" y="1038307"/>
            <a:ext cx="6627273" cy="2308324"/>
          </a:xfrm>
          <a:prstGeom prst="rect">
            <a:avLst/>
          </a:prstGeom>
          <a:noFill/>
        </p:spPr>
        <p:txBody>
          <a:bodyPr wrap="square" rtlCol="0">
            <a:spAutoFit/>
          </a:bodyPr>
          <a:lstStyle/>
          <a:p>
            <a:pPr lvl="0"/>
            <a:r>
              <a:rPr lang="en-GB" sz="2400" dirty="0">
                <a:solidFill>
                  <a:prstClr val="black"/>
                </a:solidFill>
              </a:rPr>
              <a:t>1988</a:t>
            </a:r>
          </a:p>
          <a:p>
            <a:pPr lvl="0"/>
            <a:endParaRPr lang="en-GB" sz="2400" dirty="0">
              <a:solidFill>
                <a:prstClr val="black"/>
              </a:solidFill>
            </a:endParaRPr>
          </a:p>
          <a:p>
            <a:pPr lvl="0"/>
            <a:r>
              <a:rPr lang="en-GB" sz="2400" dirty="0">
                <a:solidFill>
                  <a:prstClr val="black"/>
                </a:solidFill>
              </a:rPr>
              <a:t>JADE published its studies of jet production rates in the energy range from 22 to 46.7 GeV, and </a:t>
            </a:r>
            <a:r>
              <a:rPr lang="en-GB" sz="2400" dirty="0"/>
              <a:t>published the ﬁrst </a:t>
            </a:r>
          </a:p>
          <a:p>
            <a:pPr lvl="0"/>
            <a:endParaRPr lang="en-GB" sz="2400" dirty="0">
              <a:solidFill>
                <a:prstClr val="black"/>
              </a:solidFill>
            </a:endParaRPr>
          </a:p>
        </p:txBody>
      </p:sp>
      <p:pic>
        <p:nvPicPr>
          <p:cNvPr id="8" name="Content Placeholder 3"/>
          <p:cNvPicPr>
            <a:picLocks noGrp="1" noChangeAspect="1"/>
          </p:cNvPicPr>
          <p:nvPr>
            <p:ph idx="1"/>
          </p:nvPr>
        </p:nvPicPr>
        <p:blipFill>
          <a:blip r:embed="rId2"/>
          <a:stretch>
            <a:fillRect/>
          </a:stretch>
        </p:blipFill>
        <p:spPr>
          <a:xfrm>
            <a:off x="209240" y="3535556"/>
            <a:ext cx="8027759" cy="1103746"/>
          </a:xfrm>
          <a:prstGeom prst="rect">
            <a:avLst/>
          </a:prstGeom>
        </p:spPr>
      </p:pic>
      <p:pic>
        <p:nvPicPr>
          <p:cNvPr id="2" name="Picture 1">
            <a:extLst>
              <a:ext uri="{FF2B5EF4-FFF2-40B4-BE49-F238E27FC236}">
                <a16:creationId xmlns:a16="http://schemas.microsoft.com/office/drawing/2014/main" id="{14638B8A-04E6-5D80-AB21-27D292FE8768}"/>
              </a:ext>
            </a:extLst>
          </p:cNvPr>
          <p:cNvPicPr>
            <a:picLocks noChangeAspect="1"/>
          </p:cNvPicPr>
          <p:nvPr/>
        </p:nvPicPr>
        <p:blipFill>
          <a:blip r:embed="rId3"/>
          <a:stretch>
            <a:fillRect/>
          </a:stretch>
        </p:blipFill>
        <p:spPr>
          <a:xfrm>
            <a:off x="7220855" y="620272"/>
            <a:ext cx="4761905" cy="5819048"/>
          </a:xfrm>
          <a:prstGeom prst="rect">
            <a:avLst/>
          </a:prstGeom>
        </p:spPr>
      </p:pic>
      <p:sp>
        <p:nvSpPr>
          <p:cNvPr id="3" name="TextBox 2">
            <a:extLst>
              <a:ext uri="{FF2B5EF4-FFF2-40B4-BE49-F238E27FC236}">
                <a16:creationId xmlns:a16="http://schemas.microsoft.com/office/drawing/2014/main" id="{E45695C9-E7BB-805A-6846-107E3215EDCC}"/>
              </a:ext>
            </a:extLst>
          </p:cNvPr>
          <p:cNvSpPr txBox="1"/>
          <p:nvPr/>
        </p:nvSpPr>
        <p:spPr>
          <a:xfrm>
            <a:off x="4068566" y="5277701"/>
            <a:ext cx="3874650" cy="523220"/>
          </a:xfrm>
          <a:prstGeom prst="rect">
            <a:avLst/>
          </a:prstGeom>
          <a:noFill/>
        </p:spPr>
        <p:txBody>
          <a:bodyPr wrap="none" rtlCol="0">
            <a:spAutoFit/>
          </a:bodyPr>
          <a:lstStyle/>
          <a:p>
            <a:r>
              <a:rPr lang="en-US" sz="2800" dirty="0">
                <a:solidFill>
                  <a:srgbClr val="FF0000"/>
                </a:solidFill>
              </a:rPr>
              <a:t>Energy dependence of </a:t>
            </a:r>
            <a:r>
              <a:rPr lang="el-GR" sz="2800" dirty="0">
                <a:solidFill>
                  <a:srgbClr val="FF0000"/>
                </a:solidFill>
              </a:rPr>
              <a:t>α</a:t>
            </a:r>
            <a:r>
              <a:rPr lang="en-US" sz="2800" baseline="-25000" dirty="0">
                <a:solidFill>
                  <a:srgbClr val="FF0000"/>
                </a:solidFill>
              </a:rPr>
              <a:t>s</a:t>
            </a:r>
            <a:endParaRPr lang="en-GB" sz="2800" baseline="-25000" dirty="0">
              <a:solidFill>
                <a:srgbClr val="FF0000"/>
              </a:solidFill>
            </a:endParaRPr>
          </a:p>
        </p:txBody>
      </p:sp>
    </p:spTree>
    <p:extLst>
      <p:ext uri="{BB962C8B-B14F-4D97-AF65-F5344CB8AC3E}">
        <p14:creationId xmlns:p14="http://schemas.microsoft.com/office/powerpoint/2010/main" val="555772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4646" y="546753"/>
            <a:ext cx="10515600" cy="1240005"/>
          </a:xfrm>
        </p:spPr>
        <p:txBody>
          <a:bodyPr>
            <a:normAutofit/>
          </a:bodyPr>
          <a:lstStyle/>
          <a:p>
            <a:pPr marL="0" indent="0">
              <a:buNone/>
            </a:pPr>
            <a:r>
              <a:rPr lang="en-US" dirty="0"/>
              <a:t>         But we expected more:</a:t>
            </a:r>
          </a:p>
          <a:p>
            <a:pPr marL="0" indent="0">
              <a:buNone/>
            </a:pPr>
            <a:r>
              <a:rPr lang="en-US" dirty="0"/>
              <a:t>                     All experiments at PETRA were searching  for the top quark </a:t>
            </a:r>
          </a:p>
          <a:p>
            <a:pPr marL="0" indent="0">
              <a:buNone/>
            </a:pPr>
            <a:endParaRPr lang="en-US" dirty="0"/>
          </a:p>
        </p:txBody>
      </p:sp>
      <p:pic>
        <p:nvPicPr>
          <p:cNvPr id="2" name="Picture 1"/>
          <p:cNvPicPr>
            <a:picLocks noChangeAspect="1"/>
          </p:cNvPicPr>
          <p:nvPr/>
        </p:nvPicPr>
        <p:blipFill>
          <a:blip r:embed="rId2"/>
          <a:stretch>
            <a:fillRect/>
          </a:stretch>
        </p:blipFill>
        <p:spPr>
          <a:xfrm>
            <a:off x="1095043" y="1784473"/>
            <a:ext cx="7849082" cy="5036760"/>
          </a:xfrm>
          <a:prstGeom prst="rect">
            <a:avLst/>
          </a:prstGeom>
        </p:spPr>
      </p:pic>
      <p:sp>
        <p:nvSpPr>
          <p:cNvPr id="4" name="TextBox 3"/>
          <p:cNvSpPr txBox="1"/>
          <p:nvPr/>
        </p:nvSpPr>
        <p:spPr>
          <a:xfrm>
            <a:off x="9337237" y="2454966"/>
            <a:ext cx="2400876" cy="1569660"/>
          </a:xfrm>
          <a:prstGeom prst="rect">
            <a:avLst/>
          </a:prstGeom>
          <a:noFill/>
        </p:spPr>
        <p:txBody>
          <a:bodyPr wrap="square" rtlCol="0">
            <a:spAutoFit/>
          </a:bodyPr>
          <a:lstStyle/>
          <a:p>
            <a:r>
              <a:rPr lang="en-US" sz="2400" dirty="0"/>
              <a:t>Theoretical prediction for its mass were rather variable</a:t>
            </a:r>
          </a:p>
        </p:txBody>
      </p:sp>
      <p:sp>
        <p:nvSpPr>
          <p:cNvPr id="5" name="TextBox 4"/>
          <p:cNvSpPr txBox="1"/>
          <p:nvPr/>
        </p:nvSpPr>
        <p:spPr>
          <a:xfrm>
            <a:off x="9660835" y="4870174"/>
            <a:ext cx="1896801" cy="523220"/>
          </a:xfrm>
          <a:prstGeom prst="rect">
            <a:avLst/>
          </a:prstGeom>
          <a:noFill/>
        </p:spPr>
        <p:txBody>
          <a:bodyPr wrap="none" rtlCol="0">
            <a:spAutoFit/>
          </a:bodyPr>
          <a:lstStyle/>
          <a:p>
            <a:r>
              <a:rPr lang="en-US" sz="2800" dirty="0">
                <a:solidFill>
                  <a:srgbClr val="FF0000"/>
                </a:solidFill>
              </a:rPr>
              <a:t>Energy</a:t>
            </a:r>
            <a:r>
              <a:rPr lang="en-US" sz="2400" dirty="0">
                <a:solidFill>
                  <a:srgbClr val="FF0000"/>
                </a:solidFill>
              </a:rPr>
              <a:t> </a:t>
            </a:r>
            <a:r>
              <a:rPr lang="en-US" sz="2800" dirty="0">
                <a:solidFill>
                  <a:srgbClr val="FF0000"/>
                </a:solidFill>
              </a:rPr>
              <a:t>scan</a:t>
            </a:r>
            <a:endParaRPr lang="en-GB" sz="2800" dirty="0">
              <a:solidFill>
                <a:srgbClr val="FF0000"/>
              </a:solidFill>
            </a:endParaRPr>
          </a:p>
        </p:txBody>
      </p:sp>
      <p:sp>
        <p:nvSpPr>
          <p:cNvPr id="6" name="Right Arrow 5"/>
          <p:cNvSpPr/>
          <p:nvPr/>
        </p:nvSpPr>
        <p:spPr>
          <a:xfrm>
            <a:off x="10908137" y="5393394"/>
            <a:ext cx="944217" cy="2484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791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95018" y="804741"/>
            <a:ext cx="7637798" cy="5978678"/>
          </a:xfrm>
          <a:prstGeom prst="rect">
            <a:avLst/>
          </a:prstGeom>
        </p:spPr>
      </p:pic>
      <p:sp>
        <p:nvSpPr>
          <p:cNvPr id="3" name="TextBox 2"/>
          <p:cNvSpPr txBox="1"/>
          <p:nvPr/>
        </p:nvSpPr>
        <p:spPr>
          <a:xfrm>
            <a:off x="283779" y="1250732"/>
            <a:ext cx="3520965" cy="1200329"/>
          </a:xfrm>
          <a:prstGeom prst="rect">
            <a:avLst/>
          </a:prstGeom>
          <a:noFill/>
        </p:spPr>
        <p:txBody>
          <a:bodyPr wrap="square" rtlCol="0">
            <a:spAutoFit/>
          </a:bodyPr>
          <a:lstStyle/>
          <a:p>
            <a:r>
              <a:rPr lang="en-US" sz="2400" dirty="0"/>
              <a:t>JADE (of course) had already </a:t>
            </a:r>
          </a:p>
          <a:p>
            <a:r>
              <a:rPr lang="en-US" sz="2400" dirty="0"/>
              <a:t>an online analysis program</a:t>
            </a:r>
            <a:endParaRPr lang="en-GB" sz="2400" dirty="0"/>
          </a:p>
        </p:txBody>
      </p:sp>
      <p:sp>
        <p:nvSpPr>
          <p:cNvPr id="4" name="TextBox 3"/>
          <p:cNvSpPr txBox="1"/>
          <p:nvPr/>
        </p:nvSpPr>
        <p:spPr>
          <a:xfrm>
            <a:off x="2044261" y="4761187"/>
            <a:ext cx="2768900" cy="369332"/>
          </a:xfrm>
          <a:prstGeom prst="rect">
            <a:avLst/>
          </a:prstGeom>
          <a:noFill/>
        </p:spPr>
        <p:txBody>
          <a:bodyPr wrap="none" rtlCol="0">
            <a:spAutoFit/>
          </a:bodyPr>
          <a:lstStyle/>
          <a:p>
            <a:r>
              <a:rPr lang="en-US" dirty="0"/>
              <a:t>Online version of the R-plot</a:t>
            </a:r>
            <a:endParaRPr lang="en-GB" dirty="0"/>
          </a:p>
        </p:txBody>
      </p:sp>
      <p:sp>
        <p:nvSpPr>
          <p:cNvPr id="5" name="Oval 4"/>
          <p:cNvSpPr/>
          <p:nvPr/>
        </p:nvSpPr>
        <p:spPr>
          <a:xfrm>
            <a:off x="7469124" y="804741"/>
            <a:ext cx="3573517" cy="914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9049406" y="404631"/>
            <a:ext cx="2587055" cy="400110"/>
          </a:xfrm>
          <a:prstGeom prst="rect">
            <a:avLst/>
          </a:prstGeom>
          <a:noFill/>
        </p:spPr>
        <p:txBody>
          <a:bodyPr wrap="none" rtlCol="0">
            <a:spAutoFit/>
          </a:bodyPr>
          <a:lstStyle/>
          <a:p>
            <a:r>
              <a:rPr lang="en-US" sz="2000" dirty="0">
                <a:solidFill>
                  <a:srgbClr val="FF0000"/>
                </a:solidFill>
              </a:rPr>
              <a:t>new JADE classification</a:t>
            </a:r>
            <a:endParaRPr lang="en-GB" sz="2000" dirty="0">
              <a:solidFill>
                <a:srgbClr val="FF0000"/>
              </a:solidFill>
            </a:endParaRPr>
          </a:p>
        </p:txBody>
      </p:sp>
      <p:sp>
        <p:nvSpPr>
          <p:cNvPr id="7" name="TextBox 6"/>
          <p:cNvSpPr txBox="1"/>
          <p:nvPr/>
        </p:nvSpPr>
        <p:spPr>
          <a:xfrm flipH="1">
            <a:off x="360349" y="2880852"/>
            <a:ext cx="4034669" cy="830997"/>
          </a:xfrm>
          <a:prstGeom prst="rect">
            <a:avLst/>
          </a:prstGeom>
          <a:noFill/>
        </p:spPr>
        <p:txBody>
          <a:bodyPr wrap="square" rtlCol="0">
            <a:spAutoFit/>
          </a:bodyPr>
          <a:lstStyle/>
          <a:p>
            <a:r>
              <a:rPr lang="en-US" sz="2400" dirty="0"/>
              <a:t>and </a:t>
            </a:r>
          </a:p>
          <a:p>
            <a:r>
              <a:rPr lang="en-US" sz="2400" dirty="0">
                <a:solidFill>
                  <a:srgbClr val="FF0000"/>
                </a:solidFill>
              </a:rPr>
              <a:t>a new classification of results</a:t>
            </a:r>
            <a:endParaRPr lang="en-GB" sz="2400" dirty="0">
              <a:solidFill>
                <a:srgbClr val="FF0000"/>
              </a:solidFill>
            </a:endParaRPr>
          </a:p>
        </p:txBody>
      </p:sp>
    </p:spTree>
    <p:extLst>
      <p:ext uri="{BB962C8B-B14F-4D97-AF65-F5344CB8AC3E}">
        <p14:creationId xmlns:p14="http://schemas.microsoft.com/office/powerpoint/2010/main" val="101190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childTnLst>
                                </p:cTn>
                              </p:par>
                              <p:par>
                                <p:cTn id="16" presetID="2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2843</TotalTime>
  <Words>1541</Words>
  <Application>Microsoft Office PowerPoint</Application>
  <PresentationFormat>Widescreen</PresentationFormat>
  <Paragraphs>247</Paragraphs>
  <Slides>50</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50</vt:i4>
      </vt:variant>
    </vt:vector>
  </HeadingPairs>
  <TitlesOfParts>
    <vt:vector size="59" baseType="lpstr">
      <vt:lpstr>Arial</vt:lpstr>
      <vt:lpstr>Calibri</vt:lpstr>
      <vt:lpstr>Calibri Light</vt:lpstr>
      <vt:lpstr>Helvetica</vt:lpstr>
      <vt:lpstr>Helvetica Light</vt:lpstr>
      <vt:lpstr>MiloTE</vt:lpstr>
      <vt:lpstr>Wingdings</vt:lpstr>
      <vt:lpstr>Office Theme</vt:lpstr>
      <vt:lpstr>6_Bold 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Further progress needs progress in experimental techniques  as well as  in theory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After LEP:   Towards the LHC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Achievements since the Higgs Boson Discovery</vt:lpstr>
      <vt:lpstr>PowerPoint Presentation</vt:lpstr>
      <vt:lpstr>PowerPoint Presentation</vt:lpstr>
      <vt:lpstr>PowerPoint Presentation</vt:lpstr>
      <vt:lpstr>PowerPoint Presentation</vt:lpstr>
      <vt:lpstr>Concluding Remarks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Rolf Heuer</dc:creator>
  <cp:lastModifiedBy>Rolf Heuer</cp:lastModifiedBy>
  <cp:revision>696</cp:revision>
  <cp:lastPrinted>2023-05-15T07:27:47Z</cp:lastPrinted>
  <dcterms:created xsi:type="dcterms:W3CDTF">2023-05-04T09:50:14Z</dcterms:created>
  <dcterms:modified xsi:type="dcterms:W3CDTF">2024-01-10T11:08:05Z</dcterms:modified>
</cp:coreProperties>
</file>