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8" r:id="rId2"/>
    <p:sldId id="260" r:id="rId3"/>
    <p:sldId id="261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868" y="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2D8BEA-A658-460C-B716-267FE7147DA3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EF09574-E128-4B39-9B71-67C6BD5C41D4}">
      <dgm:prSet phldrT="[Text]"/>
      <dgm:spPr/>
      <dgm:t>
        <a:bodyPr/>
        <a:lstStyle/>
        <a:p>
          <a:r>
            <a:rPr lang="en-US" dirty="0"/>
            <a:t>Better advertising: People need to know  what accelerator physics is</a:t>
          </a:r>
        </a:p>
      </dgm:t>
    </dgm:pt>
    <dgm:pt modelId="{DB5787C6-B580-4C3E-94D9-8F6CEEBC4DCC}" type="parTrans" cxnId="{346F3D6E-5F10-47E1-B74B-A78A1C864D41}">
      <dgm:prSet/>
      <dgm:spPr/>
      <dgm:t>
        <a:bodyPr/>
        <a:lstStyle/>
        <a:p>
          <a:endParaRPr lang="en-US"/>
        </a:p>
      </dgm:t>
    </dgm:pt>
    <dgm:pt modelId="{C79C5EA3-9F83-4AC0-BE1F-B690704074B8}" type="sibTrans" cxnId="{346F3D6E-5F10-47E1-B74B-A78A1C864D41}">
      <dgm:prSet/>
      <dgm:spPr/>
      <dgm:t>
        <a:bodyPr/>
        <a:lstStyle/>
        <a:p>
          <a:endParaRPr lang="en-US"/>
        </a:p>
      </dgm:t>
    </dgm:pt>
    <dgm:pt modelId="{AE48704D-4288-4F80-9685-36CE497EC8CA}">
      <dgm:prSet phldrT="[Text]"/>
      <dgm:spPr/>
      <dgm:t>
        <a:bodyPr/>
        <a:lstStyle/>
        <a:p>
          <a:r>
            <a:rPr lang="en-US" dirty="0"/>
            <a:t>Recruiting and retaining current URM students</a:t>
          </a:r>
        </a:p>
      </dgm:t>
    </dgm:pt>
    <dgm:pt modelId="{6F778BEE-57CF-44D1-9D7E-80BA4B46B541}" type="parTrans" cxnId="{DAC6655B-1010-4097-B64A-A39C27DABA57}">
      <dgm:prSet/>
      <dgm:spPr/>
      <dgm:t>
        <a:bodyPr/>
        <a:lstStyle/>
        <a:p>
          <a:endParaRPr lang="en-US"/>
        </a:p>
      </dgm:t>
    </dgm:pt>
    <dgm:pt modelId="{2580CB9F-FF66-428B-A731-1F735DD5F2F5}" type="sibTrans" cxnId="{DAC6655B-1010-4097-B64A-A39C27DABA57}">
      <dgm:prSet/>
      <dgm:spPr/>
      <dgm:t>
        <a:bodyPr/>
        <a:lstStyle/>
        <a:p>
          <a:endParaRPr lang="en-US"/>
        </a:p>
      </dgm:t>
    </dgm:pt>
    <dgm:pt modelId="{725EA676-BA0B-4EA1-BEA9-4AE5F1DE780C}">
      <dgm:prSet phldrT="[Text]"/>
      <dgm:spPr/>
      <dgm:t>
        <a:bodyPr/>
        <a:lstStyle/>
        <a:p>
          <a:r>
            <a:rPr lang="en-US" dirty="0"/>
            <a:t>Recruiting well prepared students with strong backgrounds</a:t>
          </a:r>
        </a:p>
      </dgm:t>
    </dgm:pt>
    <dgm:pt modelId="{996289CE-7BC7-41DB-AFA5-964D7054B6B9}" type="parTrans" cxnId="{43C0F616-3955-47EB-BAA9-74FD29377848}">
      <dgm:prSet/>
      <dgm:spPr/>
      <dgm:t>
        <a:bodyPr/>
        <a:lstStyle/>
        <a:p>
          <a:endParaRPr lang="en-US"/>
        </a:p>
      </dgm:t>
    </dgm:pt>
    <dgm:pt modelId="{5A135A5B-D02E-4FC3-B911-26BBF0D75695}" type="sibTrans" cxnId="{43C0F616-3955-47EB-BAA9-74FD29377848}">
      <dgm:prSet/>
      <dgm:spPr/>
      <dgm:t>
        <a:bodyPr/>
        <a:lstStyle/>
        <a:p>
          <a:endParaRPr lang="en-US"/>
        </a:p>
      </dgm:t>
    </dgm:pt>
    <dgm:pt modelId="{D929E6F6-41AA-4844-B619-8E499EB307BF}" type="pres">
      <dgm:prSet presAssocID="{322D8BEA-A658-460C-B716-267FE7147DA3}" presName="Name0" presStyleCnt="0">
        <dgm:presLayoutVars>
          <dgm:dir/>
          <dgm:resizeHandles val="exact"/>
        </dgm:presLayoutVars>
      </dgm:prSet>
      <dgm:spPr/>
    </dgm:pt>
    <dgm:pt modelId="{1172E6EE-9D61-4F69-8813-A6BFE0A55014}" type="pres">
      <dgm:prSet presAssocID="{6EF09574-E128-4B39-9B71-67C6BD5C41D4}" presName="node" presStyleLbl="node1" presStyleIdx="0" presStyleCnt="3" custScaleX="141226" custScaleY="177809" custRadScaleRad="77999" custRadScaleInc="1339">
        <dgm:presLayoutVars>
          <dgm:bulletEnabled val="1"/>
        </dgm:presLayoutVars>
      </dgm:prSet>
      <dgm:spPr/>
    </dgm:pt>
    <dgm:pt modelId="{93C9078A-04AA-43EC-9CC2-E3E0C2351C69}" type="pres">
      <dgm:prSet presAssocID="{C79C5EA3-9F83-4AC0-BE1F-B690704074B8}" presName="sibTrans" presStyleLbl="sibTrans2D1" presStyleIdx="0" presStyleCnt="3"/>
      <dgm:spPr/>
    </dgm:pt>
    <dgm:pt modelId="{CA6EDE0A-1B38-4D57-8ADC-3B2902C39FEF}" type="pres">
      <dgm:prSet presAssocID="{C79C5EA3-9F83-4AC0-BE1F-B690704074B8}" presName="connectorText" presStyleLbl="sibTrans2D1" presStyleIdx="0" presStyleCnt="3"/>
      <dgm:spPr/>
    </dgm:pt>
    <dgm:pt modelId="{33F15CDB-1842-4789-9E6B-39D645F1B8D7}" type="pres">
      <dgm:prSet presAssocID="{AE48704D-4288-4F80-9685-36CE497EC8CA}" presName="node" presStyleLbl="node1" presStyleIdx="1" presStyleCnt="3" custScaleX="154889" custScaleY="145382" custRadScaleRad="213284" custRadScaleInc="-34129">
        <dgm:presLayoutVars>
          <dgm:bulletEnabled val="1"/>
        </dgm:presLayoutVars>
      </dgm:prSet>
      <dgm:spPr/>
    </dgm:pt>
    <dgm:pt modelId="{D67EB30D-60F8-4071-91EC-81CD4039EE59}" type="pres">
      <dgm:prSet presAssocID="{2580CB9F-FF66-428B-A731-1F735DD5F2F5}" presName="sibTrans" presStyleLbl="sibTrans2D1" presStyleIdx="1" presStyleCnt="3" custScaleX="355223" custScaleY="115529"/>
      <dgm:spPr/>
    </dgm:pt>
    <dgm:pt modelId="{7E4973D3-A33B-4D69-BD26-525AC1A94E0D}" type="pres">
      <dgm:prSet presAssocID="{2580CB9F-FF66-428B-A731-1F735DD5F2F5}" presName="connectorText" presStyleLbl="sibTrans2D1" presStyleIdx="1" presStyleCnt="3"/>
      <dgm:spPr/>
    </dgm:pt>
    <dgm:pt modelId="{43F8BE54-D14A-44AE-ADD0-35A8DD21245C}" type="pres">
      <dgm:prSet presAssocID="{725EA676-BA0B-4EA1-BEA9-4AE5F1DE780C}" presName="node" presStyleLbl="node1" presStyleIdx="2" presStyleCnt="3" custScaleX="141634" custScaleY="150229" custRadScaleRad="208187" custRadScaleInc="35618">
        <dgm:presLayoutVars>
          <dgm:bulletEnabled val="1"/>
        </dgm:presLayoutVars>
      </dgm:prSet>
      <dgm:spPr/>
    </dgm:pt>
    <dgm:pt modelId="{76CCDD02-14EB-4646-839B-217A8E15AC43}" type="pres">
      <dgm:prSet presAssocID="{5A135A5B-D02E-4FC3-B911-26BBF0D75695}" presName="sibTrans" presStyleLbl="sibTrans2D1" presStyleIdx="2" presStyleCnt="3"/>
      <dgm:spPr/>
    </dgm:pt>
    <dgm:pt modelId="{85376A8A-02BE-4E36-8AA3-ACDB0924A6EB}" type="pres">
      <dgm:prSet presAssocID="{5A135A5B-D02E-4FC3-B911-26BBF0D75695}" presName="connectorText" presStyleLbl="sibTrans2D1" presStyleIdx="2" presStyleCnt="3"/>
      <dgm:spPr/>
    </dgm:pt>
  </dgm:ptLst>
  <dgm:cxnLst>
    <dgm:cxn modelId="{43C0F616-3955-47EB-BAA9-74FD29377848}" srcId="{322D8BEA-A658-460C-B716-267FE7147DA3}" destId="{725EA676-BA0B-4EA1-BEA9-4AE5F1DE780C}" srcOrd="2" destOrd="0" parTransId="{996289CE-7BC7-41DB-AFA5-964D7054B6B9}" sibTransId="{5A135A5B-D02E-4FC3-B911-26BBF0D75695}"/>
    <dgm:cxn modelId="{DD126B29-A448-4C4C-BA7F-B7E94FAFD6CB}" type="presOf" srcId="{C79C5EA3-9F83-4AC0-BE1F-B690704074B8}" destId="{CA6EDE0A-1B38-4D57-8ADC-3B2902C39FEF}" srcOrd="1" destOrd="0" presId="urn:microsoft.com/office/officeart/2005/8/layout/cycle7"/>
    <dgm:cxn modelId="{DAC6655B-1010-4097-B64A-A39C27DABA57}" srcId="{322D8BEA-A658-460C-B716-267FE7147DA3}" destId="{AE48704D-4288-4F80-9685-36CE497EC8CA}" srcOrd="1" destOrd="0" parTransId="{6F778BEE-57CF-44D1-9D7E-80BA4B46B541}" sibTransId="{2580CB9F-FF66-428B-A731-1F735DD5F2F5}"/>
    <dgm:cxn modelId="{1357705E-ED0D-4E22-83A2-0603CCCD44C6}" type="presOf" srcId="{C79C5EA3-9F83-4AC0-BE1F-B690704074B8}" destId="{93C9078A-04AA-43EC-9CC2-E3E0C2351C69}" srcOrd="0" destOrd="0" presId="urn:microsoft.com/office/officeart/2005/8/layout/cycle7"/>
    <dgm:cxn modelId="{346F3D6E-5F10-47E1-B74B-A78A1C864D41}" srcId="{322D8BEA-A658-460C-B716-267FE7147DA3}" destId="{6EF09574-E128-4B39-9B71-67C6BD5C41D4}" srcOrd="0" destOrd="0" parTransId="{DB5787C6-B580-4C3E-94D9-8F6CEEBC4DCC}" sibTransId="{C79C5EA3-9F83-4AC0-BE1F-B690704074B8}"/>
    <dgm:cxn modelId="{0E96897D-116C-49ED-9049-2DF86751D843}" type="presOf" srcId="{322D8BEA-A658-460C-B716-267FE7147DA3}" destId="{D929E6F6-41AA-4844-B619-8E499EB307BF}" srcOrd="0" destOrd="0" presId="urn:microsoft.com/office/officeart/2005/8/layout/cycle7"/>
    <dgm:cxn modelId="{B514C39A-4B22-493D-8D0A-B7855A3EA6EA}" type="presOf" srcId="{2580CB9F-FF66-428B-A731-1F735DD5F2F5}" destId="{7E4973D3-A33B-4D69-BD26-525AC1A94E0D}" srcOrd="1" destOrd="0" presId="urn:microsoft.com/office/officeart/2005/8/layout/cycle7"/>
    <dgm:cxn modelId="{EEEDF29A-1C21-4FFF-A797-C48CF5B83FC6}" type="presOf" srcId="{5A135A5B-D02E-4FC3-B911-26BBF0D75695}" destId="{85376A8A-02BE-4E36-8AA3-ACDB0924A6EB}" srcOrd="1" destOrd="0" presId="urn:microsoft.com/office/officeart/2005/8/layout/cycle7"/>
    <dgm:cxn modelId="{501F4EC4-9258-4659-B459-51A0C885F601}" type="presOf" srcId="{AE48704D-4288-4F80-9685-36CE497EC8CA}" destId="{33F15CDB-1842-4789-9E6B-39D645F1B8D7}" srcOrd="0" destOrd="0" presId="urn:microsoft.com/office/officeart/2005/8/layout/cycle7"/>
    <dgm:cxn modelId="{842055D4-F036-423E-95B8-FAC370A6DD8F}" type="presOf" srcId="{5A135A5B-D02E-4FC3-B911-26BBF0D75695}" destId="{76CCDD02-14EB-4646-839B-217A8E15AC43}" srcOrd="0" destOrd="0" presId="urn:microsoft.com/office/officeart/2005/8/layout/cycle7"/>
    <dgm:cxn modelId="{0D7549E3-5C94-4F88-8C0D-6C804E80A958}" type="presOf" srcId="{6EF09574-E128-4B39-9B71-67C6BD5C41D4}" destId="{1172E6EE-9D61-4F69-8813-A6BFE0A55014}" srcOrd="0" destOrd="0" presId="urn:microsoft.com/office/officeart/2005/8/layout/cycle7"/>
    <dgm:cxn modelId="{871782E9-3062-4686-8519-2A17BAAAB83D}" type="presOf" srcId="{2580CB9F-FF66-428B-A731-1F735DD5F2F5}" destId="{D67EB30D-60F8-4071-91EC-81CD4039EE59}" srcOrd="0" destOrd="0" presId="urn:microsoft.com/office/officeart/2005/8/layout/cycle7"/>
    <dgm:cxn modelId="{19E133FE-35CE-4B4E-8729-A25167A254F0}" type="presOf" srcId="{725EA676-BA0B-4EA1-BEA9-4AE5F1DE780C}" destId="{43F8BE54-D14A-44AE-ADD0-35A8DD21245C}" srcOrd="0" destOrd="0" presId="urn:microsoft.com/office/officeart/2005/8/layout/cycle7"/>
    <dgm:cxn modelId="{1FC924AF-FE9E-4408-B5F0-4C6B246E37A1}" type="presParOf" srcId="{D929E6F6-41AA-4844-B619-8E499EB307BF}" destId="{1172E6EE-9D61-4F69-8813-A6BFE0A55014}" srcOrd="0" destOrd="0" presId="urn:microsoft.com/office/officeart/2005/8/layout/cycle7"/>
    <dgm:cxn modelId="{BBB32BE5-AC2D-4A72-A990-78F74046AC32}" type="presParOf" srcId="{D929E6F6-41AA-4844-B619-8E499EB307BF}" destId="{93C9078A-04AA-43EC-9CC2-E3E0C2351C69}" srcOrd="1" destOrd="0" presId="urn:microsoft.com/office/officeart/2005/8/layout/cycle7"/>
    <dgm:cxn modelId="{413AAF3D-5A38-46FD-8159-E3F1488F24F6}" type="presParOf" srcId="{93C9078A-04AA-43EC-9CC2-E3E0C2351C69}" destId="{CA6EDE0A-1B38-4D57-8ADC-3B2902C39FEF}" srcOrd="0" destOrd="0" presId="urn:microsoft.com/office/officeart/2005/8/layout/cycle7"/>
    <dgm:cxn modelId="{90E7C2BB-2B6E-45E7-9A51-8EC52D0E74C5}" type="presParOf" srcId="{D929E6F6-41AA-4844-B619-8E499EB307BF}" destId="{33F15CDB-1842-4789-9E6B-39D645F1B8D7}" srcOrd="2" destOrd="0" presId="urn:microsoft.com/office/officeart/2005/8/layout/cycle7"/>
    <dgm:cxn modelId="{8399FB42-8B0D-4389-A428-C74F78B82F12}" type="presParOf" srcId="{D929E6F6-41AA-4844-B619-8E499EB307BF}" destId="{D67EB30D-60F8-4071-91EC-81CD4039EE59}" srcOrd="3" destOrd="0" presId="urn:microsoft.com/office/officeart/2005/8/layout/cycle7"/>
    <dgm:cxn modelId="{65B52E03-9D6F-40B2-9021-0A8D46AE38A2}" type="presParOf" srcId="{D67EB30D-60F8-4071-91EC-81CD4039EE59}" destId="{7E4973D3-A33B-4D69-BD26-525AC1A94E0D}" srcOrd="0" destOrd="0" presId="urn:microsoft.com/office/officeart/2005/8/layout/cycle7"/>
    <dgm:cxn modelId="{4E43783B-CF38-4B4E-9700-1D9337C478F8}" type="presParOf" srcId="{D929E6F6-41AA-4844-B619-8E499EB307BF}" destId="{43F8BE54-D14A-44AE-ADD0-35A8DD21245C}" srcOrd="4" destOrd="0" presId="urn:microsoft.com/office/officeart/2005/8/layout/cycle7"/>
    <dgm:cxn modelId="{6E6BE3D0-F2E9-463A-A5DE-5CFA1A3BC8B0}" type="presParOf" srcId="{D929E6F6-41AA-4844-B619-8E499EB307BF}" destId="{76CCDD02-14EB-4646-839B-217A8E15AC43}" srcOrd="5" destOrd="0" presId="urn:microsoft.com/office/officeart/2005/8/layout/cycle7"/>
    <dgm:cxn modelId="{E38D05B7-D9CB-4FEC-BC51-F11852E73226}" type="presParOf" srcId="{76CCDD02-14EB-4646-839B-217A8E15AC43}" destId="{85376A8A-02BE-4E36-8AA3-ACDB0924A6EB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72E6EE-9D61-4F69-8813-A6BFE0A55014}">
      <dsp:nvSpPr>
        <dsp:cNvPr id="0" name=""/>
        <dsp:cNvSpPr/>
      </dsp:nvSpPr>
      <dsp:spPr>
        <a:xfrm>
          <a:off x="4169884" y="101996"/>
          <a:ext cx="2856843" cy="17984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Better advertising: People need to know  what accelerator physics is</a:t>
          </a:r>
        </a:p>
      </dsp:txBody>
      <dsp:txXfrm>
        <a:off x="4222558" y="154670"/>
        <a:ext cx="2751495" cy="1693090"/>
      </dsp:txXfrm>
    </dsp:sp>
    <dsp:sp modelId="{93C9078A-04AA-43EC-9CC2-E3E0C2351C69}">
      <dsp:nvSpPr>
        <dsp:cNvPr id="0" name=""/>
        <dsp:cNvSpPr/>
      </dsp:nvSpPr>
      <dsp:spPr>
        <a:xfrm rot="1705710">
          <a:off x="7140290" y="1935784"/>
          <a:ext cx="1022766" cy="35400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>
        <a:off x="7246492" y="2006585"/>
        <a:ext cx="810363" cy="212403"/>
      </dsp:txXfrm>
    </dsp:sp>
    <dsp:sp modelId="{33F15CDB-1842-4789-9E6B-39D645F1B8D7}">
      <dsp:nvSpPr>
        <dsp:cNvPr id="0" name=""/>
        <dsp:cNvSpPr/>
      </dsp:nvSpPr>
      <dsp:spPr>
        <a:xfrm>
          <a:off x="8068165" y="2451095"/>
          <a:ext cx="3133230" cy="14704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Recruiting and retaining current URM students</a:t>
          </a:r>
        </a:p>
      </dsp:txBody>
      <dsp:txXfrm>
        <a:off x="8111233" y="2494163"/>
        <a:ext cx="3047094" cy="1384321"/>
      </dsp:txXfrm>
    </dsp:sp>
    <dsp:sp modelId="{D67EB30D-60F8-4071-91EC-81CD4039EE59}">
      <dsp:nvSpPr>
        <dsp:cNvPr id="0" name=""/>
        <dsp:cNvSpPr/>
      </dsp:nvSpPr>
      <dsp:spPr>
        <a:xfrm rot="10833443">
          <a:off x="3737170" y="2942132"/>
          <a:ext cx="3633100" cy="40897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 rot="10800000">
        <a:off x="3859863" y="3023928"/>
        <a:ext cx="3387714" cy="245386"/>
      </dsp:txXfrm>
    </dsp:sp>
    <dsp:sp modelId="{43F8BE54-D14A-44AE-ADD0-35A8DD21245C}">
      <dsp:nvSpPr>
        <dsp:cNvPr id="0" name=""/>
        <dsp:cNvSpPr/>
      </dsp:nvSpPr>
      <dsp:spPr>
        <a:xfrm>
          <a:off x="174179" y="2348482"/>
          <a:ext cx="2865097" cy="15194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Recruiting well prepared students with strong backgrounds</a:t>
          </a:r>
        </a:p>
      </dsp:txBody>
      <dsp:txXfrm>
        <a:off x="218683" y="2392986"/>
        <a:ext cx="2776089" cy="1430474"/>
      </dsp:txXfrm>
    </dsp:sp>
    <dsp:sp modelId="{76CCDD02-14EB-4646-839B-217A8E15AC43}">
      <dsp:nvSpPr>
        <dsp:cNvPr id="0" name=""/>
        <dsp:cNvSpPr/>
      </dsp:nvSpPr>
      <dsp:spPr>
        <a:xfrm rot="19930325">
          <a:off x="3093197" y="1876627"/>
          <a:ext cx="1022766" cy="35400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>
        <a:off x="3199399" y="1947428"/>
        <a:ext cx="810363" cy="2124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BCDCC2-3FF7-4168-B9A3-A8CFE2A26EEE}" type="datetimeFigureOut">
              <a:rPr lang="en-US" smtClean="0"/>
              <a:t>6/2/2023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C15B8F-2C1E-4E8A-97A0-A366E39AF9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715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C15B8F-2C1E-4E8A-97A0-A366E39AF9D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827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6/5/2023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Nicole Verboncoeur | P5 Remarks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1962" y="903859"/>
            <a:ext cx="11268075" cy="527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6/5/2023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Nicole Verboncoeur | P5 Remarks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1A95027-9EB5-49E1-B31B-77297ABD0EE2}"/>
              </a:ext>
            </a:extLst>
          </p:cNvPr>
          <p:cNvSpPr/>
          <p:nvPr userDrawn="1"/>
        </p:nvSpPr>
        <p:spPr>
          <a:xfrm>
            <a:off x="0" y="-28002"/>
            <a:ext cx="12192000" cy="70586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33DFA676-A4D3-4D24-874F-8FEF09D08B8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0300" y="39402"/>
            <a:ext cx="2171700" cy="57105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1962" y="-28003"/>
            <a:ext cx="10515600" cy="7058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science.osti.gov/-/media/hep/hepap/pdf/Reports/HEPAP_USPAS_Subcommittee_Final_Report.pdf" TargetMode="External"/><Relationship Id="rId2" Type="http://schemas.openxmlformats.org/officeDocument/2006/relationships/hyperlink" Target="https://doi.org/10.1103/PhysRevPhysEducRes.19.010110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aps.org/programs/education/statistics/phdpopulation.cf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59008-35B4-41CA-B7E8-B4E351668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The Need for Accelerator Physics Outreach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4D1668-261F-4B3D-9DF1-70346E5B8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6/5/2023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E7829C-6EA2-4719-8342-361050230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Nicole Verboncoeur | P5 Remarks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40C724-FD23-44C8-8613-4DE8E7990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8533E9-20D0-8E71-9E0A-BCAAE5AAB79A}"/>
              </a:ext>
            </a:extLst>
          </p:cNvPr>
          <p:cNvSpPr txBox="1"/>
          <p:nvPr/>
        </p:nvSpPr>
        <p:spPr>
          <a:xfrm>
            <a:off x="155665" y="648333"/>
            <a:ext cx="1188066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2"/>
                </a:solidFill>
              </a:rPr>
              <a:t>Goal: A larger and more diverse next generation of accelerator physicists to support ambitious future of HEP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09AE38-24AA-7D13-CA42-6598C5C07C70}"/>
              </a:ext>
            </a:extLst>
          </p:cNvPr>
          <p:cNvSpPr txBox="1"/>
          <p:nvPr/>
        </p:nvSpPr>
        <p:spPr>
          <a:xfrm>
            <a:off x="466939" y="1824179"/>
            <a:ext cx="1096818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Intermediate Steps</a:t>
            </a:r>
            <a:r>
              <a:rPr lang="en-US" sz="2400" dirty="0"/>
              <a:t>: </a:t>
            </a:r>
            <a:r>
              <a:rPr lang="en-US" sz="2400" b="1" dirty="0">
                <a:solidFill>
                  <a:schemeClr val="accent1"/>
                </a:solidFill>
              </a:rPr>
              <a:t>“Advertising” </a:t>
            </a:r>
            <a:r>
              <a:rPr lang="en-US" sz="2400" dirty="0"/>
              <a:t>-- accelerator physics cannot hope to recruit a more diverse future generation if people don’t know it exists as a degree/career path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D034E89-9D32-8095-FED1-6A98BD67F763}"/>
              </a:ext>
            </a:extLst>
          </p:cNvPr>
          <p:cNvSpPr txBox="1"/>
          <p:nvPr/>
        </p:nvSpPr>
        <p:spPr>
          <a:xfrm>
            <a:off x="461963" y="2716731"/>
            <a:ext cx="7043737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How</a:t>
            </a:r>
            <a:r>
              <a:rPr lang="en-US" sz="2400" dirty="0"/>
              <a:t>: </a:t>
            </a:r>
            <a:r>
              <a:rPr lang="en-US" sz="2400" b="1" dirty="0">
                <a:solidFill>
                  <a:schemeClr val="accent1"/>
                </a:solidFill>
              </a:rPr>
              <a:t>Outreach</a:t>
            </a:r>
            <a:r>
              <a:rPr lang="en-US" sz="2400" dirty="0"/>
              <a:t> and </a:t>
            </a:r>
            <a:r>
              <a:rPr lang="en-US" sz="2400" b="1" dirty="0">
                <a:solidFill>
                  <a:schemeClr val="accent1"/>
                </a:solidFill>
              </a:rPr>
              <a:t>research opportunities for undergraduate students </a:t>
            </a:r>
            <a:r>
              <a:rPr lang="en-US" sz="2400" dirty="0"/>
              <a:t>[1]</a:t>
            </a:r>
          </a:p>
          <a:p>
            <a:pPr marL="347663" lvl="1" indent="-2286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2"/>
                </a:solidFill>
              </a:rPr>
              <a:t>We need more students who are </a:t>
            </a:r>
            <a:r>
              <a:rPr lang="en-US" sz="2200" b="1" dirty="0">
                <a:solidFill>
                  <a:schemeClr val="accent2"/>
                </a:solidFill>
              </a:rPr>
              <a:t>well prepared </a:t>
            </a:r>
            <a:r>
              <a:rPr lang="en-US" sz="2200" dirty="0">
                <a:solidFill>
                  <a:schemeClr val="accent2"/>
                </a:solidFill>
              </a:rPr>
              <a:t>with strong backgrounds applying to gradate programs [2]</a:t>
            </a:r>
          </a:p>
          <a:p>
            <a:pPr marL="347663" lvl="1" indent="-228600">
              <a:buFont typeface="Arial" panose="020B0604020202020204" pitchFamily="34" charset="0"/>
              <a:buChar char="•"/>
            </a:pPr>
            <a:r>
              <a:rPr lang="en-US" sz="2200" dirty="0"/>
              <a:t>Facility tours/events, guest speakers from facilities</a:t>
            </a:r>
          </a:p>
          <a:p>
            <a:pPr marL="347663" lvl="1" indent="-228600"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chemeClr val="accent1"/>
                </a:solidFill>
              </a:rPr>
              <a:t>Expand “advertising” outside of pure physics</a:t>
            </a:r>
            <a:r>
              <a:rPr lang="en-US" sz="2200" b="1" dirty="0"/>
              <a:t> to adjacent fields</a:t>
            </a:r>
          </a:p>
          <a:p>
            <a:pPr marL="804863" lvl="3" indent="-228600">
              <a:buFont typeface="Arial" panose="020B0604020202020204" pitchFamily="34" charset="0"/>
              <a:buChar char="•"/>
            </a:pPr>
            <a:r>
              <a:rPr lang="en-US" sz="2000" dirty="0"/>
              <a:t>Engineering, computer/data science, material science, chemistry, etc.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D7E29AC-8189-D228-3278-1005A3BE90CE}"/>
              </a:ext>
            </a:extLst>
          </p:cNvPr>
          <p:cNvSpPr/>
          <p:nvPr/>
        </p:nvSpPr>
        <p:spPr>
          <a:xfrm>
            <a:off x="8007444" y="3185844"/>
            <a:ext cx="3673607" cy="2056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Accelerator Physics is more than bolting together beamlines: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Materials/Cond. Matter research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Beam dynamics/computation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Machine Learning</a:t>
            </a:r>
          </a:p>
        </p:txBody>
      </p:sp>
    </p:spTree>
    <p:extLst>
      <p:ext uri="{BB962C8B-B14F-4D97-AF65-F5344CB8AC3E}">
        <p14:creationId xmlns:p14="http://schemas.microsoft.com/office/powerpoint/2010/main" val="624225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1E477-052E-5CFD-D62C-ED17247C1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Retention of Current Students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BF57E-2108-3980-829D-FA680C28A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6/5/2023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65E4F1-5004-DAA1-4634-C78C34BC8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Nicole Verboncoeur | P5 Remarks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9EE49D-921C-CFE7-68CF-6FF6FBAB3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902400-8729-8E6F-0B3A-DBCD6F2C732D}"/>
              </a:ext>
            </a:extLst>
          </p:cNvPr>
          <p:cNvSpPr txBox="1"/>
          <p:nvPr/>
        </p:nvSpPr>
        <p:spPr>
          <a:xfrm>
            <a:off x="674914" y="916107"/>
            <a:ext cx="108421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2"/>
                </a:solidFill>
              </a:rPr>
              <a:t>Goal: Maintain current students from underrepresented and marginalized groups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31D859D-DAC0-C30C-D35F-E1BCE10E963D}"/>
              </a:ext>
            </a:extLst>
          </p:cNvPr>
          <p:cNvSpPr txBox="1"/>
          <p:nvPr/>
        </p:nvSpPr>
        <p:spPr>
          <a:xfrm>
            <a:off x="440871" y="1894107"/>
            <a:ext cx="11337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Start from the top down: Keep up with latest research on physics climate, </a:t>
            </a:r>
            <a:r>
              <a:rPr lang="en-US" sz="2400" i="1" dirty="0"/>
              <a:t>especially those in positions of power </a:t>
            </a:r>
            <a:r>
              <a:rPr lang="en-US" sz="2400" dirty="0"/>
              <a:t>[3]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2951756-91D7-CF60-524A-B0E525AFDF94}"/>
              </a:ext>
            </a:extLst>
          </p:cNvPr>
          <p:cNvSpPr txBox="1"/>
          <p:nvPr/>
        </p:nvSpPr>
        <p:spPr>
          <a:xfrm flipH="1">
            <a:off x="440871" y="2794070"/>
            <a:ext cx="11003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Solidarity amongst URM students increases retention during graduate school [4]</a:t>
            </a:r>
          </a:p>
        </p:txBody>
      </p:sp>
      <p:pic>
        <p:nvPicPr>
          <p:cNvPr id="7" name="Picture 6" descr="A picture containing text, screenshot, line, plot&#10;&#10;Description automatically generated">
            <a:extLst>
              <a:ext uri="{FF2B5EF4-FFF2-40B4-BE49-F238E27FC236}">
                <a16:creationId xmlns:a16="http://schemas.microsoft.com/office/drawing/2014/main" id="{9F035D8C-E7AD-75FE-B1DC-8D872E14AC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962" y="3337719"/>
            <a:ext cx="4231478" cy="2936646"/>
          </a:xfrm>
          <a:prstGeom prst="rect">
            <a:avLst/>
          </a:prstGeom>
        </p:spPr>
      </p:pic>
      <p:pic>
        <p:nvPicPr>
          <p:cNvPr id="9" name="Picture 8" descr="A picture containing text, line, screenshot, plot&#10;&#10;Description automatically generated">
            <a:extLst>
              <a:ext uri="{FF2B5EF4-FFF2-40B4-BE49-F238E27FC236}">
                <a16:creationId xmlns:a16="http://schemas.microsoft.com/office/drawing/2014/main" id="{A44FD292-4C66-4353-F55B-5F279F842D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8983" y="3357359"/>
            <a:ext cx="3841617" cy="275828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FD80A24-6FBC-904F-A82C-EB8772BA044E}"/>
              </a:ext>
            </a:extLst>
          </p:cNvPr>
          <p:cNvSpPr txBox="1"/>
          <p:nvPr/>
        </p:nvSpPr>
        <p:spPr>
          <a:xfrm>
            <a:off x="7218593" y="5649685"/>
            <a:ext cx="3433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[6]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46CECF6-7020-2280-058C-2420F72E501F}"/>
              </a:ext>
            </a:extLst>
          </p:cNvPr>
          <p:cNvSpPr txBox="1"/>
          <p:nvPr/>
        </p:nvSpPr>
        <p:spPr>
          <a:xfrm>
            <a:off x="4168351" y="5649685"/>
            <a:ext cx="3433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[5]</a:t>
            </a:r>
          </a:p>
        </p:txBody>
      </p:sp>
    </p:spTree>
    <p:extLst>
      <p:ext uri="{BB962C8B-B14F-4D97-AF65-F5344CB8AC3E}">
        <p14:creationId xmlns:p14="http://schemas.microsoft.com/office/powerpoint/2010/main" val="3479569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07BDA5-2ABA-6C81-4D8B-254127FFC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Message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06418-553D-7E11-F63B-DBACD19EB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6/5/2023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B1C6DC-D0AF-2556-A4C9-D16864071E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Nicole Verboncoeur | P5 Remarks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234655-2D5C-7A6A-B1F5-849290406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EF871256-BE37-7300-D4C9-9104499183D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74330291"/>
              </p:ext>
            </p:extLst>
          </p:nvPr>
        </p:nvGraphicFramePr>
        <p:xfrm>
          <a:off x="451757" y="2198913"/>
          <a:ext cx="11288486" cy="39073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76979379-2FB5-0A8E-9D1B-92D6C823E99B}"/>
              </a:ext>
            </a:extLst>
          </p:cNvPr>
          <p:cNvSpPr txBox="1"/>
          <p:nvPr/>
        </p:nvSpPr>
        <p:spPr>
          <a:xfrm>
            <a:off x="0" y="927933"/>
            <a:ext cx="12192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Why P5 Should Care</a:t>
            </a:r>
            <a:r>
              <a:rPr lang="en-US" sz="2400" dirty="0"/>
              <a:t>: </a:t>
            </a:r>
            <a:r>
              <a:rPr lang="en-US" sz="2800" b="1" dirty="0">
                <a:solidFill>
                  <a:schemeClr val="accent1"/>
                </a:solidFill>
              </a:rPr>
              <a:t>Particle physics relies on accelerators </a:t>
            </a:r>
            <a:r>
              <a:rPr lang="en-US" sz="2800" dirty="0"/>
              <a:t>and accelerator physics. The future of particle physics and the future of accelerator physics are inseparable.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3376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30DB1-0A99-228A-3FB0-6F961FB55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References, Further Reading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C70426-00AE-9A5F-C20F-6621B84496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800" dirty="0"/>
              <a:t>Maxwell Franklin, Eric </a:t>
            </a:r>
            <a:r>
              <a:rPr lang="en-US" sz="1800" dirty="0" err="1"/>
              <a:t>Brewe</a:t>
            </a:r>
            <a:r>
              <a:rPr lang="en-US" sz="1800" dirty="0"/>
              <a:t>, and Annette R. </a:t>
            </a:r>
            <a:r>
              <a:rPr lang="en-US" sz="1800" dirty="0" err="1"/>
              <a:t>Ponnock</a:t>
            </a:r>
            <a:r>
              <a:rPr lang="en-US" sz="1800" dirty="0"/>
              <a:t>. Examining reasons undergraduate women join physics. Phys. Rev. Phys. Educ. Res. 19, 010110 – Published 21 February 2023. </a:t>
            </a:r>
            <a:r>
              <a:rPr lang="en-US" sz="1800" dirty="0">
                <a:hlinkClick r:id="rId2"/>
              </a:rPr>
              <a:t>https://doi.org/10.1103/PhysRevPhysEducRes.19.010110</a:t>
            </a:r>
            <a:endParaRPr lang="en-US" sz="1800" dirty="0"/>
          </a:p>
          <a:p>
            <a:pPr marL="342900" indent="-342900">
              <a:buFont typeface="+mj-lt"/>
              <a:buAutoNum type="arabicPeriod"/>
            </a:pPr>
            <a:r>
              <a:rPr lang="en-US" sz="1800" dirty="0"/>
              <a:t>Report of the HEPAP Subcommittee for Review of the United States Particle Accelerator School (2015). </a:t>
            </a:r>
            <a:r>
              <a:rPr lang="en-US" sz="1800" dirty="0">
                <a:hlinkClick r:id="rId3"/>
              </a:rPr>
              <a:t>https://science.osti.gov/-/media/hep/hepap/pdf/Reports/HEPAP_USPAS_Subcommittee_Final_Report.pdf</a:t>
            </a:r>
            <a:endParaRPr lang="en-US" sz="1800" dirty="0"/>
          </a:p>
          <a:p>
            <a:pPr marL="342900" indent="-342900">
              <a:buFont typeface="+mj-lt"/>
              <a:buAutoNum type="arabicPeriod"/>
            </a:pPr>
            <a:r>
              <a:rPr lang="en-US" sz="1800" dirty="0"/>
              <a:t>M. Dancy and A. Hodari, “How well-intentioned white male physicists maintain ignorance of inequity and justify inaction,” arXiv:2210.03522.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/>
              <a:t>Scherr, R. E., Lopez, M. A., &amp; Rosario-Franco, M. (2020). Isolation and connectedness among Black and Latinx physics graduate students. Physical Review Physics Education Research, 16(2), 020132. https://doi.org/10.1103/PhysRevPhysEducRes.16.020132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/>
              <a:t>Physics degrees earned by underrepresented minorities, AIP: Education and </a:t>
            </a:r>
            <a:r>
              <a:rPr lang="en-US" sz="1800" dirty="0" err="1"/>
              <a:t>DiversityCollege</a:t>
            </a:r>
            <a:r>
              <a:rPr lang="en-US" sz="1800" dirty="0"/>
              <a:t> Park, MD). from </a:t>
            </a:r>
            <a:r>
              <a:rPr lang="en-US" sz="1800" dirty="0">
                <a:hlinkClick r:id="rId4"/>
              </a:rPr>
              <a:t>https://www.aps.org/programs/education/statistics/phdpopulation.cfm</a:t>
            </a:r>
            <a:r>
              <a:rPr lang="en-US" sz="1800" dirty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/>
              <a:t>Bachelor’s degrees earned by women, by major, AIP: Education and </a:t>
            </a:r>
            <a:r>
              <a:rPr lang="en-US" sz="1800" dirty="0" err="1"/>
              <a:t>DiversityCollege</a:t>
            </a:r>
            <a:r>
              <a:rPr lang="en-US" sz="1800" dirty="0"/>
              <a:t> Park, MD). from https://www.aps.org/programs/education/statistics/womenmajors.cfm.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Special thanks to Ritchie Patterson and Matthias </a:t>
            </a:r>
            <a:r>
              <a:rPr lang="en-US" sz="1800" dirty="0" err="1"/>
              <a:t>Liepe</a:t>
            </a:r>
            <a:r>
              <a:rPr lang="en-US" sz="1800" dirty="0"/>
              <a:t> for their advice </a:t>
            </a:r>
            <a:r>
              <a:rPr lang="en-US" sz="1800"/>
              <a:t>and discussions</a:t>
            </a:r>
            <a:endParaRPr lang="en-US" sz="1800" dirty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5EF9B0-4E04-30E4-4A10-FEA8783A7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6/5/2023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A82095-488C-CFF1-5BAF-F9B064C45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Nicole Verboncoeur | P5 Remarks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CADEE6-8BB0-94EE-1920-EB0379A15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1446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ornell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31B1B"/>
      </a:accent1>
      <a:accent2>
        <a:srgbClr val="6EB33F"/>
      </a:accent2>
      <a:accent3>
        <a:srgbClr val="F8981D"/>
      </a:accent3>
      <a:accent4>
        <a:srgbClr val="073849"/>
      </a:accent4>
      <a:accent5>
        <a:srgbClr val="A2998B"/>
      </a:accent5>
      <a:accent6>
        <a:srgbClr val="9FAD9F"/>
      </a:accent6>
      <a:hlink>
        <a:srgbClr val="006699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_nmv39" id="{E9E4105B-9927-4218-A942-ECE68B1CB4B3}" vid="{7B438164-8FAD-4D50-A698-BAD8D8A95B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CLASSE_Dark</Template>
  <TotalTime>4794</TotalTime>
  <Words>540</Words>
  <Application>Microsoft Office PowerPoint</Application>
  <PresentationFormat>Widescreen</PresentationFormat>
  <Paragraphs>45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The Need for Accelerator Physics Outreach</vt:lpstr>
      <vt:lpstr>Retention of Current Students</vt:lpstr>
      <vt:lpstr>The Message</vt:lpstr>
      <vt:lpstr>References, Further Reading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Roadmap</dc:title>
  <dc:creator>Nicole M Verboncoeur</dc:creator>
  <cp:lastModifiedBy>Nicole M Verboncoeur</cp:lastModifiedBy>
  <cp:revision>10</cp:revision>
  <dcterms:created xsi:type="dcterms:W3CDTF">2023-06-01T15:37:43Z</dcterms:created>
  <dcterms:modified xsi:type="dcterms:W3CDTF">2023-06-05T14:59:05Z</dcterms:modified>
</cp:coreProperties>
</file>