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6" r:id="rId3"/>
    <p:sldId id="278" r:id="rId4"/>
    <p:sldId id="280" r:id="rId5"/>
    <p:sldId id="279" r:id="rId6"/>
  </p:sldIdLst>
  <p:sldSz cx="12192000" cy="6858000"/>
  <p:notesSz cx="7099300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DE"/>
    <a:srgbClr val="003FBC"/>
    <a:srgbClr val="FFFF61"/>
    <a:srgbClr val="9A0000"/>
    <a:srgbClr val="FF8C8C"/>
    <a:srgbClr val="002E8A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45"/>
    <p:restoredTop sz="99821" autoAdjust="0"/>
  </p:normalViewPr>
  <p:slideViewPr>
    <p:cSldViewPr snapToGrid="0">
      <p:cViewPr varScale="1">
        <p:scale>
          <a:sx n="123" d="100"/>
          <a:sy n="123" d="100"/>
        </p:scale>
        <p:origin x="-9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294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9100CC-7E80-0A4E-A694-EC391BAE0D0E}" type="datetimeFigureOut">
              <a:rPr lang="en-US"/>
              <a:t>5/31/2023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576263"/>
            <a:ext cx="5118100" cy="2878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930" y="3646081"/>
            <a:ext cx="5679440" cy="34541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294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C2FEBE-04E2-2949-ACFA-1F7B99823A8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97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ADD75-35EA-EA42-A9B9-F4CAF35E61B5}" type="datetime1">
              <a:rPr lang="en-US"/>
              <a:t>5/31/2023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9C4228-A435-CF4A-AB1E-A6957B1B34D6}" type="datetime1">
              <a:rPr lang="en-US"/>
              <a:t>5/31/2023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833FF9-F8D0-A64E-BAA5-F88E466D267A}" type="datetime1">
              <a:rPr lang="en-US"/>
              <a:t>5/31/2023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8E15D9-E517-F64D-8595-7BEC0356D83D}" type="datetime1">
              <a:rPr lang="en-US"/>
              <a:t>5/31/2023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D2C5AD-4902-8747-9B57-E99CBA4FF034}" type="datetime1">
              <a:rPr lang="en-US"/>
              <a:t>5/31/2023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D33EF3-4619-F44A-9167-B3445F4395B1}" type="datetime1">
              <a:rPr lang="en-US"/>
              <a:t>5/31/2023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1AA866-3CFE-054A-91A8-222A7BC51759}" type="datetime1">
              <a:rPr lang="en-US"/>
              <a:t>5/31/2023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B98234-DED0-6A49-990A-20F492ACC1A2}" type="datetime1">
              <a:rPr lang="en-US"/>
              <a:t>5/31/2023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3FD2B9-9BAD-4140-A444-DF4A71B50114}" type="datetime1">
              <a:rPr lang="en-US"/>
              <a:t>5/31/2023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F9A4AD-10ED-DE4A-AA8B-87CACE40C81A}" type="datetime1">
              <a:rPr lang="en-US"/>
              <a:t>5/31/2023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E525E3-D914-6E48-9FB3-BF8773628134}" type="datetime1">
              <a:rPr lang="en-US"/>
              <a:t>5/31/2023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198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7F3518-A001-374A-BBBB-2286D010B2D1}" type="datetime1">
              <a:rPr lang="en-US"/>
              <a:t>5/31/2023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4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08720"/>
            <a:ext cx="12191998" cy="9048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Two Lattices for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sz="3600" b="1" dirty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4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IPs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564904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D. Shatilov</a:t>
            </a:r>
          </a:p>
          <a:p>
            <a:pPr algn="ctr"/>
            <a:endParaRPr lang="en-US" sz="1600" b="1" dirty="0"/>
          </a:p>
          <a:p>
            <a:pPr algn="ctr"/>
            <a:r>
              <a:rPr lang="en-US" sz="2400" b="1" dirty="0" smtClean="0"/>
              <a:t>Acknowledgments: </a:t>
            </a:r>
            <a:r>
              <a:rPr lang="en-US" sz="2400" b="1" dirty="0"/>
              <a:t>K. </a:t>
            </a:r>
            <a:r>
              <a:rPr lang="en-US" sz="2400" b="1" dirty="0" smtClean="0"/>
              <a:t>Oide, </a:t>
            </a:r>
            <a:r>
              <a:rPr lang="en-US" sz="2400" b="1" dirty="0"/>
              <a:t>P</a:t>
            </a:r>
            <a:r>
              <a:rPr lang="en-US" sz="2400" b="1" dirty="0" smtClean="0"/>
              <a:t>. Raimondi, M. </a:t>
            </a:r>
            <a:r>
              <a:rPr lang="en-US" sz="2400" b="1" dirty="0" smtClean="0"/>
              <a:t>Hofer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120000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168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 smtClean="0"/>
              <a:t> Optics Design Meeting</a:t>
            </a:r>
            <a:endParaRPr lang="en-US" sz="2000" dirty="0"/>
          </a:p>
          <a:p>
            <a:pPr algn="ctr"/>
            <a:endParaRPr lang="en-US" sz="800" dirty="0" smtClean="0"/>
          </a:p>
          <a:p>
            <a:pPr algn="ctr"/>
            <a:r>
              <a:rPr lang="en-US" sz="1400" dirty="0" smtClean="0"/>
              <a:t>CERN, </a:t>
            </a:r>
            <a:r>
              <a:rPr lang="en-US" sz="1400" dirty="0" smtClean="0"/>
              <a:t>01 Jun </a:t>
            </a:r>
            <a:r>
              <a:rPr lang="en-US" sz="1400" dirty="0" smtClean="0"/>
              <a:t>2023</a:t>
            </a:r>
            <a:endParaRPr lang="ru-RU" sz="1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017508"/>
            <a:ext cx="21145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168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349828"/>
              </p:ext>
            </p:extLst>
          </p:nvPr>
        </p:nvGraphicFramePr>
        <p:xfrm>
          <a:off x="298390" y="792000"/>
          <a:ext cx="678168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560"/>
                <a:gridCol w="2260560"/>
                <a:gridCol w="2260560"/>
              </a:tblGrid>
              <a:tr h="299552"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Baseline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(K. Oide, 25.04)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Alt.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lattice (P. Raimondi)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Perimeter       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[m]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90658.8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91474.9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Momentum comp.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2.86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2.37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Damping partitions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 / 1 / 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1.54 / 1 / 1.46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Energy loss / turn       [MeV]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39.4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33.1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Bunch population        [10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RF voltage, 400 MHz    [MV]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79.2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Hor. emittance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[nm]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0.71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0.34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Ver.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emittance     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[pm]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Energy spread (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SR/BS)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[%]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0.039 / 0.092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0.043 / 0.120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Bunch length (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SR/BS)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[mm]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5.6 / 13.3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5.5 / 15.4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 </a:t>
                      </a:r>
                      <a:r>
                        <a:rPr lang="en-US" sz="1400" i="1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*</a:t>
                      </a:r>
                      <a:r>
                        <a:rPr lang="en-US" sz="1400" i="1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x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/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 </a:t>
                      </a:r>
                      <a:r>
                        <a:rPr lang="en-US" sz="1400" i="1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*</a:t>
                      </a:r>
                      <a:r>
                        <a:rPr lang="en-US" sz="1400" i="1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               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[mm]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110 / 0.7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150 / 0.8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 </a:t>
                      </a:r>
                      <a:r>
                        <a:rPr lang="en-US" sz="1400" i="1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*</a:t>
                      </a:r>
                      <a:r>
                        <a:rPr lang="en-US" sz="1400" i="1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x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/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 </a:t>
                      </a:r>
                      <a:r>
                        <a:rPr lang="en-US" sz="1400" i="1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*</a:t>
                      </a:r>
                      <a:r>
                        <a:rPr lang="en-US" sz="1400" i="1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 dynamic        [mm]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107 / 0.52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146 / 0.56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Length of int.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area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[mm]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0.58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0.47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Synchrotron tune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0.0288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0.0272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Betatron tunes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(full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ring)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0.1584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95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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x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/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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y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 (full footprint size)</a:t>
                      </a:r>
                      <a:endParaRPr lang="ru-RU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0.0082 / 0.293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0.0084 / 0.291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900000"/>
            <a:ext cx="4100512" cy="27670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3780000"/>
            <a:ext cx="4100512" cy="2800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7380000" y="2232000"/>
            <a:ext cx="795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ym typeface="Symbol"/>
              </a:rPr>
              <a:t></a:t>
            </a:r>
            <a:r>
              <a:rPr lang="en-US" sz="1600" baseline="-25000" dirty="0" smtClean="0">
                <a:sym typeface="Symbol"/>
              </a:rPr>
              <a:t>x</a:t>
            </a:r>
            <a:r>
              <a:rPr lang="en-US" sz="1600" dirty="0" smtClean="0">
                <a:sym typeface="Symbol"/>
              </a:rPr>
              <a:t> / </a:t>
            </a:r>
            <a:r>
              <a:rPr lang="ru-RU" sz="1600" dirty="0">
                <a:sym typeface="Symbol"/>
              </a:rPr>
              <a:t></a:t>
            </a:r>
            <a:r>
              <a:rPr lang="en-US" sz="1600" baseline="-25000" dirty="0" smtClean="0">
                <a:sym typeface="Symbol"/>
              </a:rPr>
              <a:t>x0</a:t>
            </a:r>
            <a:endParaRPr lang="ru-RU" sz="1600" baseline="-25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7380000" y="5148000"/>
            <a:ext cx="795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ym typeface="Symbol"/>
              </a:rPr>
              <a:t></a:t>
            </a:r>
            <a:r>
              <a:rPr lang="en-US" sz="1600" baseline="-25000" dirty="0" smtClean="0">
                <a:sym typeface="Symbol"/>
              </a:rPr>
              <a:t>x</a:t>
            </a:r>
            <a:r>
              <a:rPr lang="en-US" sz="1600" dirty="0" smtClean="0">
                <a:sym typeface="Symbol"/>
              </a:rPr>
              <a:t> / </a:t>
            </a:r>
            <a:r>
              <a:rPr lang="ru-RU" sz="1600" dirty="0">
                <a:sym typeface="Symbol"/>
              </a:rPr>
              <a:t></a:t>
            </a:r>
            <a:r>
              <a:rPr lang="en-US" sz="1600" baseline="-25000" dirty="0" smtClean="0">
                <a:sym typeface="Symbol"/>
              </a:rPr>
              <a:t>x0</a:t>
            </a:r>
            <a:endParaRPr lang="ru-RU" sz="16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9900000" y="6408000"/>
            <a:ext cx="423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x</a:t>
            </a:r>
            <a:endParaRPr lang="ru-RU" sz="16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9900000" y="3456000"/>
            <a:ext cx="4233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x</a:t>
            </a:r>
            <a:endParaRPr lang="ru-RU" sz="1600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8280000" y="540000"/>
            <a:ext cx="339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Coherent beam-beam instability</a:t>
            </a:r>
            <a:endParaRPr lang="ru-RU" sz="1600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4563545"/>
              </p:ext>
            </p:extLst>
          </p:nvPr>
        </p:nvGraphicFramePr>
        <p:xfrm>
          <a:off x="10368000" y="1044000"/>
          <a:ext cx="1009260" cy="36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5" imgW="672840" imgH="241200" progId="Equation.DSMT4">
                  <p:embed/>
                </p:oleObj>
              </mc:Choice>
              <mc:Fallback>
                <p:oleObj name="Equation" r:id="rId5" imgW="6728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368000" y="1044000"/>
                        <a:ext cx="1009260" cy="36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429695"/>
              </p:ext>
            </p:extLst>
          </p:nvPr>
        </p:nvGraphicFramePr>
        <p:xfrm>
          <a:off x="10368000" y="3960000"/>
          <a:ext cx="10096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7" imgW="672840" imgH="241200" progId="Equation.DSMT4">
                  <p:embed/>
                </p:oleObj>
              </mc:Choice>
              <mc:Fallback>
                <p:oleObj name="Equation" r:id="rId7" imgW="672840" imgH="2412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8000" y="3960000"/>
                        <a:ext cx="1009650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Овал 8"/>
          <p:cNvSpPr/>
          <p:nvPr/>
        </p:nvSpPr>
        <p:spPr>
          <a:xfrm>
            <a:off x="9180000" y="3420000"/>
            <a:ext cx="72000" cy="72000"/>
          </a:xfrm>
          <a:prstGeom prst="ellipse">
            <a:avLst/>
          </a:prstGeom>
          <a:solidFill>
            <a:srgbClr val="003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168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3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Ideal Case w/o Errors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0" y="900000"/>
            <a:ext cx="2051685" cy="25946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0" y="972000"/>
            <a:ext cx="2908935" cy="24345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0" y="3852000"/>
            <a:ext cx="2051685" cy="25946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3924000"/>
            <a:ext cx="2908935" cy="24345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0" y="3924000"/>
            <a:ext cx="2908935" cy="24345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8000" y="1980000"/>
            <a:ext cx="1232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88000" y="4932000"/>
            <a:ext cx="1232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Alternative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317715" y="3672000"/>
            <a:ext cx="1080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20000" y="1044000"/>
            <a:ext cx="1022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 </a:t>
            </a:r>
            <a:r>
              <a:rPr lang="en-US" sz="1400" dirty="0" smtClean="0">
                <a:sym typeface="Symbol"/>
              </a:rPr>
              <a:t>/</a:t>
            </a:r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y0</a:t>
            </a:r>
            <a:r>
              <a:rPr lang="en-US" sz="1400" dirty="0" smtClean="0">
                <a:sym typeface="Symbol"/>
              </a:rPr>
              <a:t> = 1.2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520000" y="3996000"/>
            <a:ext cx="1022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 </a:t>
            </a:r>
            <a:r>
              <a:rPr lang="en-US" sz="1400" dirty="0" smtClean="0">
                <a:sym typeface="Symbol"/>
              </a:rPr>
              <a:t>/</a:t>
            </a:r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y0</a:t>
            </a:r>
            <a:r>
              <a:rPr lang="en-US" sz="1400" dirty="0" smtClean="0">
                <a:sym typeface="Symbol"/>
              </a:rPr>
              <a:t> = 1.1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800000" y="540000"/>
            <a:ext cx="90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</a:t>
            </a:r>
            <a:r>
              <a:rPr lang="en-US" sz="1400" dirty="0" err="1" smtClean="0"/>
              <a:t>Equilibr</a:t>
            </a:r>
            <a:r>
              <a:rPr lang="en-US" sz="1400" dirty="0" smtClean="0"/>
              <a:t>. Density                                                                FMA for on-momentum particles</a:t>
            </a:r>
            <a:endParaRPr lang="ru-RU" sz="1400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972000"/>
            <a:ext cx="2908935" cy="243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8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Misalignments of Arc </a:t>
            </a: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Sextupoles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0347" y="774915"/>
            <a:ext cx="9608948" cy="4773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It was found that the main effect comes from the vertical misalignments (explicit betatron coupling).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Horizontal misalignments which result in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1</a:t>
            </a:r>
            <a:r>
              <a:rPr lang="en-US" dirty="0"/>
              <a:t>% beta-beating add very little to this. Therefore, in what follows, we will consider only </a:t>
            </a:r>
            <a:r>
              <a:rPr lang="en-US" dirty="0" smtClean="0"/>
              <a:t>vertical misalignments.</a:t>
            </a:r>
          </a:p>
          <a:p>
            <a:pPr>
              <a:lnSpc>
                <a:spcPct val="130000"/>
              </a:lnSpc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b="1" dirty="0" smtClean="0"/>
              <a:t>Baseline</a:t>
            </a:r>
            <a:r>
              <a:rPr lang="en-US" dirty="0" smtClean="0"/>
              <a:t>:  sigma = 15 </a:t>
            </a:r>
            <a:r>
              <a:rPr lang="en-US" dirty="0" err="1" smtClean="0"/>
              <a:t>mkm</a:t>
            </a:r>
            <a:r>
              <a:rPr lang="en-US" dirty="0"/>
              <a:t> </a:t>
            </a:r>
            <a:r>
              <a:rPr lang="en-US" dirty="0" smtClean="0"/>
              <a:t> =&gt;  </a:t>
            </a:r>
            <a:r>
              <a:rPr lang="en-US" i="1" dirty="0" smtClean="0">
                <a:sym typeface="Symbol"/>
              </a:rPr>
              <a:t></a:t>
            </a:r>
            <a:r>
              <a:rPr lang="en-US" i="1" baseline="-25000" dirty="0" smtClean="0">
                <a:sym typeface="Symbol"/>
              </a:rPr>
              <a:t>y</a:t>
            </a:r>
            <a:r>
              <a:rPr lang="en-US" dirty="0" smtClean="0">
                <a:sym typeface="Symbol"/>
              </a:rPr>
              <a:t> = 0.5 pm, </a:t>
            </a:r>
            <a:r>
              <a:rPr lang="en-US" i="1" dirty="0" smtClean="0">
                <a:sym typeface="Symbol"/>
              </a:rPr>
              <a:t></a:t>
            </a:r>
            <a:r>
              <a:rPr lang="en-US" dirty="0" smtClean="0">
                <a:sym typeface="Symbol"/>
              </a:rPr>
              <a:t> = 0.07 %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ym typeface="Symbol"/>
              </a:rPr>
              <a:t>No other vertical excitation was applied. The nominal emittance “at collision” is 1.4 pm.</a:t>
            </a:r>
            <a:endParaRPr lang="en-US" dirty="0" smtClean="0"/>
          </a:p>
          <a:p>
            <a:pPr>
              <a:lnSpc>
                <a:spcPct val="130000"/>
              </a:lnSpc>
            </a:pPr>
            <a:endParaRPr lang="en-US" dirty="0"/>
          </a:p>
          <a:p>
            <a:pPr>
              <a:lnSpc>
                <a:spcPct val="130000"/>
              </a:lnSpc>
            </a:pPr>
            <a:r>
              <a:rPr lang="en-US" b="1" dirty="0" smtClean="0"/>
              <a:t>Alternative</a:t>
            </a:r>
            <a:r>
              <a:rPr lang="en-US" dirty="0" smtClean="0"/>
              <a:t>:  </a:t>
            </a:r>
            <a:r>
              <a:rPr lang="en-US" dirty="0"/>
              <a:t>sigma = </a:t>
            </a:r>
            <a:r>
              <a:rPr lang="en-US" dirty="0" smtClean="0"/>
              <a:t>30 </a:t>
            </a:r>
            <a:r>
              <a:rPr lang="en-US" dirty="0" err="1"/>
              <a:t>mkm</a:t>
            </a:r>
            <a:r>
              <a:rPr lang="en-US" dirty="0"/>
              <a:t>  =&gt;  </a:t>
            </a:r>
            <a:r>
              <a:rPr lang="en-US" i="1" dirty="0">
                <a:sym typeface="Symbol"/>
              </a:rPr>
              <a:t></a:t>
            </a:r>
            <a:r>
              <a:rPr lang="en-US" i="1" baseline="-25000" dirty="0">
                <a:sym typeface="Symbol"/>
              </a:rPr>
              <a:t>y</a:t>
            </a:r>
            <a:r>
              <a:rPr lang="en-US" dirty="0">
                <a:sym typeface="Symbol"/>
              </a:rPr>
              <a:t> = </a:t>
            </a:r>
            <a:r>
              <a:rPr lang="en-US" dirty="0" smtClean="0">
                <a:sym typeface="Symbol"/>
              </a:rPr>
              <a:t>0.6 </a:t>
            </a:r>
            <a:r>
              <a:rPr lang="en-US" dirty="0">
                <a:sym typeface="Symbol"/>
              </a:rPr>
              <a:t>pm, </a:t>
            </a:r>
            <a:r>
              <a:rPr lang="en-US" i="1" dirty="0">
                <a:sym typeface="Symbol"/>
              </a:rPr>
              <a:t></a:t>
            </a:r>
            <a:r>
              <a:rPr lang="en-US" dirty="0">
                <a:sym typeface="Symbol"/>
              </a:rPr>
              <a:t> = </a:t>
            </a:r>
            <a:r>
              <a:rPr lang="en-US" dirty="0" smtClean="0">
                <a:sym typeface="Symbol"/>
              </a:rPr>
              <a:t>0.18 %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ym typeface="Symbol"/>
              </a:rPr>
              <a:t>Additional vertical noise has been applied, which adds 0.4 pm. Thus we have the nominal emittance of 1 pm without collision.</a:t>
            </a:r>
          </a:p>
          <a:p>
            <a:pPr>
              <a:lnSpc>
                <a:spcPct val="130000"/>
              </a:lnSpc>
            </a:pPr>
            <a:endParaRPr lang="en-US" dirty="0">
              <a:sym typeface="Symbol"/>
            </a:endParaRP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rgbClr val="004ADE"/>
                </a:solidFill>
                <a:sym typeface="Symbol"/>
              </a:rPr>
              <a:t>Weak-strong simulations, where the opposite (strong) bunch has the “nominal” emittance:  1.4 pm for the baseline and 1 pm for the alternative lattice.</a:t>
            </a:r>
            <a:endParaRPr lang="en-US" b="1" dirty="0">
              <a:solidFill>
                <a:srgbClr val="004AD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168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208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0" y="900000"/>
            <a:ext cx="2051685" cy="25660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0" y="972000"/>
            <a:ext cx="2908935" cy="24345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0" y="3852000"/>
            <a:ext cx="2051685" cy="25946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0" y="3924000"/>
            <a:ext cx="2908935" cy="24345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3924000"/>
            <a:ext cx="2908935" cy="24345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972000"/>
            <a:ext cx="2908935" cy="24345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Beam-beam with Misalignments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8000" y="1980000"/>
            <a:ext cx="1232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88000" y="4932000"/>
            <a:ext cx="1232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Alternative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317715" y="3672000"/>
            <a:ext cx="1080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20000" y="1008000"/>
            <a:ext cx="1022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 </a:t>
            </a:r>
            <a:r>
              <a:rPr lang="en-US" sz="1400" dirty="0" smtClean="0">
                <a:sym typeface="Symbol"/>
              </a:rPr>
              <a:t>/</a:t>
            </a:r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y0</a:t>
            </a:r>
            <a:r>
              <a:rPr lang="en-US" sz="1400" dirty="0" smtClean="0">
                <a:sym typeface="Symbol"/>
              </a:rPr>
              <a:t> = 1.7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520000" y="3996000"/>
            <a:ext cx="1022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 </a:t>
            </a:r>
            <a:r>
              <a:rPr lang="en-US" sz="1400" dirty="0" smtClean="0">
                <a:sym typeface="Symbol"/>
              </a:rPr>
              <a:t>/</a:t>
            </a:r>
            <a:r>
              <a:rPr lang="ru-RU" sz="1400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y0</a:t>
            </a:r>
            <a:r>
              <a:rPr lang="en-US" sz="1400" dirty="0" smtClean="0">
                <a:sym typeface="Symbol"/>
              </a:rPr>
              <a:t> = 1.4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800000" y="540000"/>
            <a:ext cx="90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  </a:t>
            </a:r>
            <a:r>
              <a:rPr lang="en-US" sz="1400" dirty="0" err="1" smtClean="0"/>
              <a:t>Equilibr</a:t>
            </a:r>
            <a:r>
              <a:rPr lang="en-US" sz="1400" dirty="0" smtClean="0"/>
              <a:t>. Density                                                                FMA for on-momentum particles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168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95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60719</TotalTime>
  <Words>488</Words>
  <Application>Microsoft Office PowerPoint</Application>
  <DocSecurity>0</DocSecurity>
  <PresentationFormat>Произвольный</PresentationFormat>
  <Paragraphs>88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Office Theme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User</cp:lastModifiedBy>
  <cp:revision>1309</cp:revision>
  <cp:lastPrinted>2021-04-19T12:35:47Z</cp:lastPrinted>
  <dcterms:created xsi:type="dcterms:W3CDTF">2016-07-07T11:05:41Z</dcterms:created>
  <dcterms:modified xsi:type="dcterms:W3CDTF">2023-06-01T12:44:04Z</dcterms:modified>
  <dc:identifier/>
  <dc:language/>
  <cp:version/>
</cp:coreProperties>
</file>