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1"/>
  </p:notesMasterIdLst>
  <p:sldIdLst>
    <p:sldId id="259" r:id="rId2"/>
    <p:sldId id="258" r:id="rId3"/>
    <p:sldId id="261" r:id="rId4"/>
    <p:sldId id="262" r:id="rId5"/>
    <p:sldId id="263" r:id="rId6"/>
    <p:sldId id="267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83" d="100"/>
          <a:sy n="83" d="100"/>
        </p:scale>
        <p:origin x="106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61E54-0D2B-48CB-87A1-36D156ED10E2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8097D-8C19-4556-BCF1-E7567FB08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64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0834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8143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07645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2321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1579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6268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0779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39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780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520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444784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35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425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81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3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93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689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841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61C47-1BC2-4BA9-BBA5-B806A0E5BFFB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073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61C47-1BC2-4BA9-BBA5-B806A0E5BFFB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68E14-BF5D-448D-9F38-C44DABC4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710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Update on Task 3.2</a:t>
            </a:r>
            <a:br>
              <a:rPr lang="en-US" dirty="0"/>
            </a:br>
            <a:r>
              <a:rPr lang="en-US" sz="3600" dirty="0"/>
              <a:t>Concept </a:t>
            </a:r>
            <a:r>
              <a:rPr lang="en-US" sz="3600" dirty="0"/>
              <a:t>of a SC </a:t>
            </a:r>
            <a:r>
              <a:rPr lang="en-US" sz="3600" dirty="0"/>
              <a:t>solenoid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 smtClean="0"/>
          </a:p>
          <a:p>
            <a:r>
              <a:rPr lang="en-US" dirty="0" smtClean="0"/>
              <a:t>Michal </a:t>
            </a:r>
            <a:r>
              <a:rPr lang="en-US" dirty="0" smtClean="0"/>
              <a:t>Duda (PSI</a:t>
            </a:r>
            <a:r>
              <a:rPr lang="en-US" dirty="0" smtClean="0"/>
              <a:t>)</a:t>
            </a:r>
            <a:endParaRPr lang="pl-PL" dirty="0" smtClean="0"/>
          </a:p>
          <a:p>
            <a:r>
              <a:rPr lang="pl-PL" dirty="0"/>
              <a:t>1/06/2023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27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0" t="-924" r="-18720" b="924"/>
          <a:stretch/>
        </p:blipFill>
        <p:spPr>
          <a:xfrm>
            <a:off x="157744" y="3150408"/>
            <a:ext cx="4437716" cy="3707592"/>
          </a:xfrm>
          <a:prstGeom prst="rect">
            <a:avLst/>
          </a:prstGeom>
        </p:spPr>
      </p:pic>
      <p:sp>
        <p:nvSpPr>
          <p:cNvPr id="8" name="Textfeld 4"/>
          <p:cNvSpPr txBox="1"/>
          <p:nvPr/>
        </p:nvSpPr>
        <p:spPr>
          <a:xfrm>
            <a:off x="3359950" y="3838593"/>
            <a:ext cx="2982364" cy="21602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Experimental </a:t>
            </a:r>
            <a:r>
              <a:rPr lang="de-CH" kern="1000" spc="30" dirty="0" err="1">
                <a:cs typeface="Franklin Gothic Book"/>
              </a:rPr>
              <a:t>setup</a:t>
            </a:r>
            <a:endParaRPr lang="de-CH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HTS </a:t>
            </a:r>
            <a:r>
              <a:rPr lang="de-CH" sz="1400" kern="1000" spc="30" dirty="0" err="1">
                <a:cs typeface="Franklin Gothic Book"/>
              </a:rPr>
              <a:t>solenoid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assembly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Warm </a:t>
            </a:r>
            <a:r>
              <a:rPr lang="de-CH" sz="1400" kern="1000" spc="30" dirty="0" err="1">
                <a:cs typeface="Franklin Gothic Book"/>
              </a:rPr>
              <a:t>wide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bore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through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tube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Vacuum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chamber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Thermal </a:t>
            </a:r>
            <a:r>
              <a:rPr lang="de-CH" sz="1400" kern="1000" spc="30" dirty="0" err="1">
                <a:cs typeface="Franklin Gothic Book"/>
              </a:rPr>
              <a:t>shielding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Cryo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coolers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Electrical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and</a:t>
            </a:r>
            <a:r>
              <a:rPr lang="de-CH" sz="1400" kern="1000" spc="30" dirty="0">
                <a:cs typeface="Franklin Gothic Book"/>
              </a:rPr>
              <a:t> thermal Leads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Thermal </a:t>
            </a:r>
            <a:r>
              <a:rPr lang="de-CH" sz="1400" kern="1000" spc="30" dirty="0" err="1">
                <a:cs typeface="Franklin Gothic Book"/>
              </a:rPr>
              <a:t>lead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 smtClean="0">
                <a:cs typeface="Franklin Gothic Book"/>
              </a:rPr>
              <a:t>buffers</a:t>
            </a:r>
            <a:endParaRPr lang="pl-PL" sz="1400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de-CH" kern="1000" spc="30" dirty="0">
                <a:cs typeface="Franklin Gothic Book"/>
              </a:rPr>
              <a:t>Support </a:t>
            </a:r>
            <a:r>
              <a:rPr lang="de-CH" kern="1000" spc="30" dirty="0" err="1">
                <a:cs typeface="Franklin Gothic Book"/>
              </a:rPr>
              <a:t>structure</a:t>
            </a:r>
            <a:endParaRPr lang="de-CH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Ground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support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frame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Backbone </a:t>
            </a:r>
            <a:r>
              <a:rPr lang="de-CH" sz="1400" kern="1000" spc="30" dirty="0" err="1">
                <a:cs typeface="Franklin Gothic Book"/>
              </a:rPr>
              <a:t>frame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for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vacuum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 smtClean="0">
                <a:cs typeface="Franklin Gothic Book"/>
              </a:rPr>
              <a:t>chamber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de-CH" kern="1000" spc="30" dirty="0">
              <a:cs typeface="Franklin Gothic Book"/>
            </a:endParaRPr>
          </a:p>
        </p:txBody>
      </p:sp>
      <p:sp>
        <p:nvSpPr>
          <p:cNvPr id="10" name="Titel 2"/>
          <p:cNvSpPr txBox="1">
            <a:spLocks/>
          </p:cNvSpPr>
          <p:nvPr/>
        </p:nvSpPr>
        <p:spPr>
          <a:xfrm>
            <a:off x="2068351" y="297175"/>
            <a:ext cx="6708025" cy="50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err="1"/>
              <a:t>HTS</a:t>
            </a:r>
            <a:r>
              <a:rPr lang="pl-PL" dirty="0"/>
              <a:t> solenoid for </a:t>
            </a:r>
            <a:r>
              <a:rPr lang="pl-PL" dirty="0" err="1"/>
              <a:t>P</a:t>
            </a:r>
            <a:r>
              <a:rPr lang="pl-PL" baseline="30000" dirty="0" err="1"/>
              <a:t>3</a:t>
            </a:r>
            <a:r>
              <a:rPr lang="pl-PL" dirty="0"/>
              <a:t> </a:t>
            </a:r>
            <a:r>
              <a:rPr lang="pl-PL" dirty="0" err="1"/>
              <a:t>experiment</a:t>
            </a:r>
            <a:endParaRPr lang="en-US" dirty="0"/>
          </a:p>
        </p:txBody>
      </p:sp>
      <p:pic>
        <p:nvPicPr>
          <p:cNvPr id="12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45" y="962327"/>
            <a:ext cx="5502599" cy="2082528"/>
          </a:xfrm>
          <a:prstGeom prst="rect">
            <a:avLst/>
          </a:prstGeom>
        </p:spPr>
      </p:pic>
      <p:pic>
        <p:nvPicPr>
          <p:cNvPr id="13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877" y="1824835"/>
            <a:ext cx="1914091" cy="1582064"/>
          </a:xfrm>
          <a:prstGeom prst="rect">
            <a:avLst/>
          </a:prstGeom>
        </p:spPr>
      </p:pic>
      <p:cxnSp>
        <p:nvCxnSpPr>
          <p:cNvPr id="14" name="Gerade Verbindung mit Pfeil 11"/>
          <p:cNvCxnSpPr/>
          <p:nvPr/>
        </p:nvCxnSpPr>
        <p:spPr bwMode="auto">
          <a:xfrm>
            <a:off x="4563100" y="1182288"/>
            <a:ext cx="288032" cy="240552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feld 17"/>
          <p:cNvSpPr txBox="1"/>
          <p:nvPr/>
        </p:nvSpPr>
        <p:spPr>
          <a:xfrm>
            <a:off x="3443332" y="902144"/>
            <a:ext cx="1152128" cy="457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kern="1000" spc="30" dirty="0">
                <a:cs typeface="Franklin Gothic Book"/>
              </a:rPr>
              <a:t>Lead </a:t>
            </a:r>
            <a:r>
              <a:rPr lang="de-CH" sz="1400" kern="1000" spc="30" dirty="0" err="1">
                <a:cs typeface="Franklin Gothic Book"/>
              </a:rPr>
              <a:t>shield</a:t>
            </a:r>
            <a:r>
              <a:rPr lang="de-CH" sz="1400" kern="1000" spc="30" dirty="0">
                <a:cs typeface="Franklin Gothic Book"/>
              </a:rPr>
              <a:t/>
            </a:r>
            <a:br>
              <a:rPr lang="de-CH" sz="1400" kern="1000" spc="30" dirty="0">
                <a:cs typeface="Franklin Gothic Book"/>
              </a:rPr>
            </a:br>
            <a:r>
              <a:rPr lang="de-CH" sz="1400" kern="1000" spc="30" dirty="0" err="1">
                <a:cs typeface="Franklin Gothic Book"/>
              </a:rPr>
              <a:t>and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gate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valve</a:t>
            </a:r>
            <a:endParaRPr lang="de-CH" sz="1400" kern="1000" spc="30" dirty="0">
              <a:cs typeface="Franklin Gothic Book"/>
            </a:endParaRPr>
          </a:p>
        </p:txBody>
      </p:sp>
      <p:sp>
        <p:nvSpPr>
          <p:cNvPr id="16" name="Textfeld 24"/>
          <p:cNvSpPr txBox="1"/>
          <p:nvPr/>
        </p:nvSpPr>
        <p:spPr>
          <a:xfrm>
            <a:off x="4455102" y="2940520"/>
            <a:ext cx="1120788" cy="28409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kern="1000" spc="30" dirty="0">
                <a:cs typeface="Franklin Gothic Book"/>
              </a:rPr>
              <a:t>Mineral </a:t>
            </a:r>
            <a:r>
              <a:rPr lang="de-CH" sz="1400" kern="1000" spc="30" dirty="0" err="1">
                <a:cs typeface="Franklin Gothic Book"/>
              </a:rPr>
              <a:t>girder</a:t>
            </a:r>
            <a:endParaRPr lang="de-CH" sz="1400" kern="1000" spc="30" dirty="0">
              <a:cs typeface="Franklin Gothic Book"/>
            </a:endParaRPr>
          </a:p>
        </p:txBody>
      </p:sp>
      <p:cxnSp>
        <p:nvCxnSpPr>
          <p:cNvPr id="17" name="Gerade Verbindung mit Pfeil 25"/>
          <p:cNvCxnSpPr/>
          <p:nvPr/>
        </p:nvCxnSpPr>
        <p:spPr bwMode="auto">
          <a:xfrm flipH="1" flipV="1">
            <a:off x="4887150" y="2719730"/>
            <a:ext cx="72008" cy="22079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Gerade Verbindung mit Pfeil 27"/>
          <p:cNvCxnSpPr/>
          <p:nvPr/>
        </p:nvCxnSpPr>
        <p:spPr bwMode="auto">
          <a:xfrm>
            <a:off x="7482069" y="1504984"/>
            <a:ext cx="129225" cy="288032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feld 32"/>
          <p:cNvSpPr txBox="1"/>
          <p:nvPr/>
        </p:nvSpPr>
        <p:spPr>
          <a:xfrm>
            <a:off x="6451587" y="987931"/>
            <a:ext cx="2494345" cy="50066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DN63CF </a:t>
            </a:r>
            <a:r>
              <a:rPr lang="de-CH" sz="1400" kern="1000" spc="30" dirty="0" err="1">
                <a:cs typeface="Franklin Gothic Book"/>
              </a:rPr>
              <a:t>wide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bore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flange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DN160CF </a:t>
            </a:r>
            <a:r>
              <a:rPr lang="de-CH" sz="1400" kern="1000" spc="30" dirty="0" err="1">
                <a:cs typeface="Franklin Gothic Book"/>
              </a:rPr>
              <a:t>bellow</a:t>
            </a:r>
            <a:endParaRPr lang="de-CH" sz="1400" kern="1000" spc="30" dirty="0">
              <a:cs typeface="Franklin Gothic Book"/>
            </a:endParaRPr>
          </a:p>
        </p:txBody>
      </p:sp>
      <p:cxnSp>
        <p:nvCxnSpPr>
          <p:cNvPr id="20" name="Gerade Verbindung mit Pfeil 13"/>
          <p:cNvCxnSpPr/>
          <p:nvPr/>
        </p:nvCxnSpPr>
        <p:spPr bwMode="auto">
          <a:xfrm flipH="1">
            <a:off x="5605851" y="1594120"/>
            <a:ext cx="649817" cy="72008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21" name="Foliennummernplatzhalter 3"/>
          <p:cNvSpPr>
            <a:spLocks noGrp="1"/>
          </p:cNvSpPr>
          <p:nvPr>
            <p:ph type="sldNum" sz="quarter" idx="16"/>
          </p:nvPr>
        </p:nvSpPr>
        <p:spPr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noProof="1" smtClean="0"/>
              <a:t>Page </a:t>
            </a:r>
            <a:fld id="{EBC07571-3134-BB4B-B83F-1A9FE18D34F3}" type="slidenum">
              <a:rPr lang="en-US" noProof="1" dirty="0" smtClean="0"/>
              <a:pPr algn="r">
                <a:defRPr/>
              </a:pPr>
              <a:t>2</a:t>
            </a:fld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9943157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67" y="1076353"/>
            <a:ext cx="3248538" cy="5013176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473" y="3295094"/>
            <a:ext cx="4169067" cy="2980216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68351" y="297175"/>
            <a:ext cx="6708025" cy="5085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Specification Requirements</a:t>
            </a:r>
            <a:endParaRPr lang="en-US" dirty="0"/>
          </a:p>
        </p:txBody>
      </p:sp>
      <p:sp>
        <p:nvSpPr>
          <p:cNvPr id="27" name="Textfeld 26"/>
          <p:cNvSpPr txBox="1"/>
          <p:nvPr/>
        </p:nvSpPr>
        <p:spPr>
          <a:xfrm>
            <a:off x="6937848" y="186426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dirty="0">
                <a:cs typeface="Franklin Gothic Book"/>
              </a:rPr>
              <a:t>DN40CF gate valve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dirty="0">
                <a:cs typeface="Franklin Gothic Book"/>
              </a:rPr>
              <a:t>Lead shield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dirty="0">
                <a:cs typeface="Franklin Gothic Book"/>
              </a:rPr>
              <a:t>DN40CF bellow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dirty="0">
                <a:cs typeface="Franklin Gothic Book"/>
              </a:rPr>
              <a:t>Shielding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dirty="0">
                <a:cs typeface="Franklin Gothic Book"/>
              </a:rPr>
              <a:t>Chamber</a:t>
            </a:r>
          </a:p>
        </p:txBody>
      </p:sp>
      <p:cxnSp>
        <p:nvCxnSpPr>
          <p:cNvPr id="29" name="Gerade Verbindung mit Pfeil 28"/>
          <p:cNvCxnSpPr/>
          <p:nvPr/>
        </p:nvCxnSpPr>
        <p:spPr bwMode="auto">
          <a:xfrm flipH="1">
            <a:off x="3890502" y="1902885"/>
            <a:ext cx="422971" cy="730096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23" name="Textfeld 22"/>
          <p:cNvSpPr txBox="1"/>
          <p:nvPr/>
        </p:nvSpPr>
        <p:spPr>
          <a:xfrm>
            <a:off x="3972350" y="13251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Needs of fine adjustment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of vacuum chamber</a:t>
            </a:r>
          </a:p>
        </p:txBody>
      </p:sp>
      <p:sp>
        <p:nvSpPr>
          <p:cNvPr id="39" name="Rechteck 38"/>
          <p:cNvSpPr/>
          <p:nvPr/>
        </p:nvSpPr>
        <p:spPr bwMode="auto">
          <a:xfrm>
            <a:off x="4306368" y="3295570"/>
            <a:ext cx="4169067" cy="2980216"/>
          </a:xfrm>
          <a:prstGeom prst="rect">
            <a:avLst/>
          </a:prstGeom>
          <a:noFill/>
          <a:ln w="15875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" charset="0"/>
            </a:endParaRPr>
          </a:p>
        </p:txBody>
      </p:sp>
      <p:sp>
        <p:nvSpPr>
          <p:cNvPr id="40" name="Rechteck 39"/>
          <p:cNvSpPr/>
          <p:nvPr/>
        </p:nvSpPr>
        <p:spPr bwMode="auto">
          <a:xfrm>
            <a:off x="2182827" y="2790860"/>
            <a:ext cx="504056" cy="415663"/>
          </a:xfrm>
          <a:prstGeom prst="rect">
            <a:avLst/>
          </a:prstGeom>
          <a:solidFill>
            <a:schemeClr val="bg1">
              <a:alpha val="39000"/>
            </a:schemeClr>
          </a:solidFill>
          <a:ln w="19050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imes" charset="0"/>
            </a:endParaRPr>
          </a:p>
        </p:txBody>
      </p:sp>
      <p:cxnSp>
        <p:nvCxnSpPr>
          <p:cNvPr id="42" name="Gerader Verbinder 41"/>
          <p:cNvCxnSpPr/>
          <p:nvPr/>
        </p:nvCxnSpPr>
        <p:spPr bwMode="auto">
          <a:xfrm>
            <a:off x="2686885" y="2790858"/>
            <a:ext cx="5795655" cy="504712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Gerader Verbinder 43"/>
          <p:cNvCxnSpPr/>
          <p:nvPr/>
        </p:nvCxnSpPr>
        <p:spPr bwMode="auto">
          <a:xfrm>
            <a:off x="2686885" y="3206521"/>
            <a:ext cx="1619483" cy="857252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Gerader Verbinder 45"/>
          <p:cNvCxnSpPr/>
          <p:nvPr/>
        </p:nvCxnSpPr>
        <p:spPr bwMode="auto">
          <a:xfrm>
            <a:off x="2182829" y="3206521"/>
            <a:ext cx="2123539" cy="3076154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Gerader Verbinder 47"/>
          <p:cNvCxnSpPr/>
          <p:nvPr/>
        </p:nvCxnSpPr>
        <p:spPr bwMode="auto">
          <a:xfrm>
            <a:off x="2182827" y="2790860"/>
            <a:ext cx="2130644" cy="49782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Gerader Verbinder 11"/>
          <p:cNvCxnSpPr/>
          <p:nvPr/>
        </p:nvCxnSpPr>
        <p:spPr bwMode="auto">
          <a:xfrm>
            <a:off x="5639211" y="3134513"/>
            <a:ext cx="0" cy="1541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Gerader Verbinder 36"/>
          <p:cNvCxnSpPr/>
          <p:nvPr/>
        </p:nvCxnSpPr>
        <p:spPr bwMode="auto">
          <a:xfrm>
            <a:off x="6647323" y="3206523"/>
            <a:ext cx="0" cy="52133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Gerade Verbindung mit Pfeil 32"/>
          <p:cNvCxnSpPr/>
          <p:nvPr/>
        </p:nvCxnSpPr>
        <p:spPr bwMode="auto">
          <a:xfrm>
            <a:off x="5639211" y="2630459"/>
            <a:ext cx="1008112" cy="22207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35" name="Textfeld 34"/>
          <p:cNvSpPr txBox="1"/>
          <p:nvPr/>
        </p:nvSpPr>
        <p:spPr>
          <a:xfrm>
            <a:off x="5753631" y="2321460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kern="1000" spc="30" dirty="0">
                <a:solidFill>
                  <a:srgbClr val="FF0000"/>
                </a:solidFill>
                <a:cs typeface="Franklin Gothic Book"/>
              </a:rPr>
              <a:t>144 mm</a:t>
            </a:r>
          </a:p>
        </p:txBody>
      </p:sp>
      <p:cxnSp>
        <p:nvCxnSpPr>
          <p:cNvPr id="54" name="Gerader Verbinder 53"/>
          <p:cNvCxnSpPr/>
          <p:nvPr/>
        </p:nvCxnSpPr>
        <p:spPr bwMode="auto">
          <a:xfrm>
            <a:off x="5639211" y="2549809"/>
            <a:ext cx="0" cy="4488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Gerader Verbinder 54"/>
          <p:cNvCxnSpPr/>
          <p:nvPr/>
        </p:nvCxnSpPr>
        <p:spPr bwMode="auto">
          <a:xfrm>
            <a:off x="6647323" y="2549811"/>
            <a:ext cx="0" cy="52133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pPr algn="r">
              <a:defRPr/>
            </a:pPr>
            <a:r>
              <a:rPr lang="en-US" noProof="1" smtClean="0"/>
              <a:t>Page </a:t>
            </a:r>
            <a:fld id="{EBC07571-3134-BB4B-B83F-1A9FE18D34F3}" type="slidenum">
              <a:rPr lang="en-US" noProof="1" dirty="0" smtClean="0"/>
              <a:pPr algn="r">
                <a:defRPr/>
              </a:pPr>
              <a:t>3</a:t>
            </a:fld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10908453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920" y="1751021"/>
            <a:ext cx="3500218" cy="491013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635" y="3263282"/>
            <a:ext cx="3156704" cy="2609127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68351" y="297175"/>
            <a:ext cx="6708025" cy="508500"/>
          </a:xfrm>
        </p:spPr>
        <p:txBody>
          <a:bodyPr>
            <a:normAutofit fontScale="90000"/>
          </a:bodyPr>
          <a:lstStyle/>
          <a:p>
            <a:r>
              <a:rPr lang="en-US" noProof="1" smtClean="0"/>
              <a:t>Support Structures</a:t>
            </a:r>
            <a:endParaRPr lang="en-US" noProof="1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en-US" noProof="1" smtClean="0"/>
              <a:t>Page </a:t>
            </a:r>
            <a:fld id="{EBC07571-3134-BB4B-B83F-1A9FE18D34F3}" type="slidenum">
              <a:rPr lang="en-US" noProof="1" dirty="0" smtClean="0"/>
              <a:pPr algn="r">
                <a:defRPr/>
              </a:pPr>
              <a:t>4</a:t>
            </a:fld>
            <a:endParaRPr lang="en-US" noProof="1"/>
          </a:p>
        </p:txBody>
      </p:sp>
      <p:sp>
        <p:nvSpPr>
          <p:cNvPr id="5" name="Textfeld 4"/>
          <p:cNvSpPr txBox="1"/>
          <p:nvPr/>
        </p:nvSpPr>
        <p:spPr>
          <a:xfrm>
            <a:off x="4827837" y="949693"/>
            <a:ext cx="3906433" cy="186603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kern="1000" spc="30" noProof="1">
                <a:cs typeface="Franklin Gothic Book"/>
              </a:rPr>
              <a:t>Weight of chamber assembly </a:t>
            </a:r>
            <a:r>
              <a:rPr lang="en-US" sz="1600" noProof="1"/>
              <a:t>~ </a:t>
            </a:r>
            <a:r>
              <a:rPr lang="en-US" sz="1600" kern="1000" spc="30" noProof="1">
                <a:cs typeface="Franklin Gothic Book"/>
              </a:rPr>
              <a:t>1 Ton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kern="1000" spc="30" noProof="1">
                <a:cs typeface="Franklin Gothic Book"/>
              </a:rPr>
              <a:t>Force between NC and SC solenoids 30 kN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kern="1000" spc="30" noProof="1">
                <a:cs typeface="Franklin Gothic Book"/>
              </a:rPr>
              <a:t>Welded frames from </a:t>
            </a:r>
            <a:r>
              <a:rPr lang="en-US" sz="1600" noProof="1"/>
              <a:t>▢</a:t>
            </a:r>
            <a:r>
              <a:rPr lang="en-US" sz="1600" kern="1000" spc="30" noProof="1">
                <a:cs typeface="Franklin Gothic Book"/>
              </a:rPr>
              <a:t>80 / D6 and</a:t>
            </a:r>
            <a:br>
              <a:rPr lang="en-US" sz="1600" kern="1000" spc="30" noProof="1">
                <a:cs typeface="Franklin Gothic Book"/>
              </a:rPr>
            </a:br>
            <a:r>
              <a:rPr lang="en-US" sz="1600" noProof="1"/>
              <a:t>▢</a:t>
            </a:r>
            <a:r>
              <a:rPr lang="en-US" sz="1600" kern="1000" spc="30" noProof="1">
                <a:cs typeface="Franklin Gothic Book"/>
              </a:rPr>
              <a:t>100 / D8 stainless steel tubes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kern="1000" spc="30" noProof="1">
                <a:cs typeface="Franklin Gothic Book"/>
              </a:rPr>
              <a:t>Solenoid support directly in contact</a:t>
            </a:r>
            <a:br>
              <a:rPr lang="en-US" sz="1600" kern="1000" spc="30" noProof="1">
                <a:cs typeface="Franklin Gothic Book"/>
              </a:rPr>
            </a:br>
            <a:r>
              <a:rPr lang="en-US" sz="1600" kern="1000" spc="30" noProof="1">
                <a:cs typeface="Franklin Gothic Book"/>
              </a:rPr>
              <a:t>with backbone plate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kern="1000" spc="30" noProof="1">
                <a:cs typeface="Franklin Gothic Book"/>
              </a:rPr>
              <a:t>Earthquake and deviation analysis</a:t>
            </a:r>
          </a:p>
          <a:p>
            <a:pPr>
              <a:lnSpc>
                <a:spcPct val="110000"/>
              </a:lnSpc>
            </a:pPr>
            <a:endParaRPr lang="en-US" sz="1600" kern="1000" spc="30" noProof="1">
              <a:cs typeface="Franklin Gothic Book"/>
            </a:endParaRPr>
          </a:p>
          <a:p>
            <a:pPr>
              <a:lnSpc>
                <a:spcPct val="110000"/>
              </a:lnSpc>
            </a:pPr>
            <a:endParaRPr lang="en-US" sz="1600" kern="1000" spc="30" noProof="1">
              <a:cs typeface="Franklin Gothic Book"/>
            </a:endParaRPr>
          </a:p>
          <a:p>
            <a:pPr>
              <a:lnSpc>
                <a:spcPct val="110000"/>
              </a:lnSpc>
            </a:pPr>
            <a:endParaRPr lang="en-US" sz="1600" kern="1000" spc="30" noProof="1">
              <a:cs typeface="Franklin Gothic Book"/>
            </a:endParaRPr>
          </a:p>
        </p:txBody>
      </p:sp>
      <p:cxnSp>
        <p:nvCxnSpPr>
          <p:cNvPr id="21" name="Gerade Verbindung mit Pfeil 20"/>
          <p:cNvCxnSpPr/>
          <p:nvPr/>
        </p:nvCxnSpPr>
        <p:spPr bwMode="auto">
          <a:xfrm flipV="1">
            <a:off x="6012160" y="4509120"/>
            <a:ext cx="648072" cy="504056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15" name="Textfeld 14"/>
          <p:cNvSpPr txBox="1"/>
          <p:nvPr/>
        </p:nvSpPr>
        <p:spPr>
          <a:xfrm>
            <a:off x="5270376" y="4653136"/>
            <a:ext cx="741784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noProof="1">
                <a:cs typeface="Franklin Gothic Book"/>
              </a:rPr>
              <a:t>G</a:t>
            </a:r>
            <a:r>
              <a:rPr lang="en-US" sz="1400" kern="1000" spc="30" noProof="1">
                <a:cs typeface="Franklin Gothic Book"/>
              </a:rPr>
              <a:t>irder</a:t>
            </a:r>
            <a:br>
              <a:rPr lang="en-US" sz="1400" kern="1000" spc="30" noProof="1">
                <a:cs typeface="Franklin Gothic Book"/>
              </a:rPr>
            </a:br>
            <a:r>
              <a:rPr lang="en-US" sz="1400" kern="1000" spc="30" noProof="1">
                <a:cs typeface="Franklin Gothic Book"/>
              </a:rPr>
              <a:t>brackets</a:t>
            </a:r>
            <a:br>
              <a:rPr lang="en-US" sz="1400" kern="1000" spc="30" noProof="1">
                <a:cs typeface="Franklin Gothic Book"/>
              </a:rPr>
            </a:br>
            <a:r>
              <a:rPr lang="en-US" sz="1400" kern="1000" spc="30" noProof="1">
                <a:cs typeface="Franklin Gothic Book"/>
              </a:rPr>
              <a:t>(D10)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98520" y="2348880"/>
            <a:ext cx="1565168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noProof="1">
                <a:cs typeface="Franklin Gothic Book"/>
              </a:rPr>
              <a:t>Sub mm adjustment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noProof="1">
                <a:cs typeface="Franklin Gothic Book"/>
              </a:rPr>
              <a:t>Vertical /</a:t>
            </a:r>
            <a:br>
              <a:rPr lang="en-US" sz="1400" kern="1000" spc="30" noProof="1">
                <a:cs typeface="Franklin Gothic Book"/>
              </a:rPr>
            </a:br>
            <a:r>
              <a:rPr lang="en-US" sz="1400" kern="1000" spc="30" noProof="1">
                <a:cs typeface="Franklin Gothic Book"/>
              </a:rPr>
              <a:t>horizontal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noProof="1">
                <a:cs typeface="Franklin Gothic Book"/>
              </a:rPr>
              <a:t>Tilt</a:t>
            </a:r>
          </a:p>
        </p:txBody>
      </p:sp>
      <p:cxnSp>
        <p:nvCxnSpPr>
          <p:cNvPr id="17" name="Gerade Verbindung mit Pfeil 16"/>
          <p:cNvCxnSpPr/>
          <p:nvPr/>
        </p:nvCxnSpPr>
        <p:spPr bwMode="auto">
          <a:xfrm>
            <a:off x="883213" y="3197458"/>
            <a:ext cx="448429" cy="519574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25" name="Gerader Verbinder 24"/>
          <p:cNvCxnSpPr/>
          <p:nvPr/>
        </p:nvCxnSpPr>
        <p:spPr bwMode="auto">
          <a:xfrm>
            <a:off x="3131840" y="2768464"/>
            <a:ext cx="1584176" cy="3004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Gerader Verbinder 28"/>
          <p:cNvCxnSpPr/>
          <p:nvPr/>
        </p:nvCxnSpPr>
        <p:spPr bwMode="auto">
          <a:xfrm>
            <a:off x="3923928" y="6309320"/>
            <a:ext cx="792088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Gerade Verbindung mit Pfeil 31"/>
          <p:cNvCxnSpPr/>
          <p:nvPr/>
        </p:nvCxnSpPr>
        <p:spPr bwMode="auto">
          <a:xfrm>
            <a:off x="4710508" y="3068960"/>
            <a:ext cx="0" cy="338437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35" name="Textfeld 34"/>
          <p:cNvSpPr txBox="1"/>
          <p:nvPr/>
        </p:nvSpPr>
        <p:spPr>
          <a:xfrm>
            <a:off x="4427984" y="4281237"/>
            <a:ext cx="914400" cy="914400"/>
          </a:xfrm>
          <a:prstGeom prst="rect">
            <a:avLst/>
          </a:prstGeom>
          <a:noFill/>
        </p:spPr>
        <p:txBody>
          <a:bodyPr vert="vert270"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kern="1000" spc="30" noProof="1">
                <a:cs typeface="Franklin Gothic Book"/>
              </a:rPr>
              <a:t>1200 mm</a:t>
            </a:r>
          </a:p>
        </p:txBody>
      </p:sp>
      <p:cxnSp>
        <p:nvCxnSpPr>
          <p:cNvPr id="36" name="Gerade Verbindung mit Pfeil 35"/>
          <p:cNvCxnSpPr/>
          <p:nvPr/>
        </p:nvCxnSpPr>
        <p:spPr bwMode="auto">
          <a:xfrm flipV="1">
            <a:off x="1289709" y="3675932"/>
            <a:ext cx="1423537" cy="666126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40" name="Textfeld 39"/>
          <p:cNvSpPr txBox="1"/>
          <p:nvPr/>
        </p:nvSpPr>
        <p:spPr>
          <a:xfrm>
            <a:off x="131896" y="4051920"/>
            <a:ext cx="1152305" cy="9612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noProof="1">
                <a:cs typeface="Franklin Gothic Book"/>
              </a:rPr>
              <a:t>Remachined</a:t>
            </a:r>
            <a:br>
              <a:rPr lang="en-US" sz="1400" kern="1000" spc="30" noProof="1">
                <a:cs typeface="Franklin Gothic Book"/>
              </a:rPr>
            </a:br>
            <a:r>
              <a:rPr lang="en-US" sz="1400" kern="1000" spc="30" noProof="1">
                <a:cs typeface="Franklin Gothic Book"/>
              </a:rPr>
              <a:t>support plates</a:t>
            </a:r>
            <a:br>
              <a:rPr lang="en-US" sz="1400" kern="1000" spc="30" noProof="1">
                <a:cs typeface="Franklin Gothic Book"/>
              </a:rPr>
            </a:br>
            <a:r>
              <a:rPr lang="en-US" sz="1400" kern="1000" spc="30" noProof="1">
                <a:cs typeface="Franklin Gothic Book"/>
              </a:rPr>
              <a:t>for precise</a:t>
            </a:r>
            <a:br>
              <a:rPr lang="en-US" sz="1400" kern="1000" spc="30" noProof="1">
                <a:cs typeface="Franklin Gothic Book"/>
              </a:rPr>
            </a:br>
            <a:r>
              <a:rPr lang="en-US" sz="1400" kern="1000" spc="30" noProof="1">
                <a:cs typeface="Franklin Gothic Book"/>
              </a:rPr>
              <a:t>repositioning</a:t>
            </a:r>
          </a:p>
        </p:txBody>
      </p:sp>
      <p:cxnSp>
        <p:nvCxnSpPr>
          <p:cNvPr id="41" name="Gerade Verbindung mit Pfeil 40"/>
          <p:cNvCxnSpPr/>
          <p:nvPr/>
        </p:nvCxnSpPr>
        <p:spPr bwMode="auto">
          <a:xfrm flipV="1">
            <a:off x="1289709" y="3067289"/>
            <a:ext cx="1498241" cy="1274771"/>
          </a:xfrm>
          <a:prstGeom prst="straightConnector1">
            <a:avLst/>
          </a:prstGeom>
          <a:solidFill>
            <a:schemeClr val="accent1"/>
          </a:solidFill>
          <a:ln w="76200" cap="rnd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45" name="Gerade Verbindung mit Pfeil 44"/>
          <p:cNvCxnSpPr/>
          <p:nvPr/>
        </p:nvCxnSpPr>
        <p:spPr bwMode="auto">
          <a:xfrm>
            <a:off x="1590093" y="1407257"/>
            <a:ext cx="448429" cy="519574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46" name="Textfeld 45"/>
          <p:cNvSpPr txBox="1"/>
          <p:nvPr/>
        </p:nvSpPr>
        <p:spPr>
          <a:xfrm>
            <a:off x="994414" y="108054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noProof="1">
                <a:cs typeface="Franklin Gothic Book"/>
              </a:rPr>
              <a:t>Crane</a:t>
            </a:r>
            <a:br>
              <a:rPr lang="en-US" sz="1400" kern="1000" spc="30" noProof="1">
                <a:cs typeface="Franklin Gothic Book"/>
              </a:rPr>
            </a:br>
            <a:r>
              <a:rPr lang="en-US" sz="1400" kern="1000" spc="30" noProof="1">
                <a:cs typeface="Franklin Gothic Book"/>
              </a:rPr>
              <a:t>hooks</a:t>
            </a:r>
            <a:endParaRPr lang="en-US" sz="1400" kern="1000" spc="30" noProof="1"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1689904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105" y="1124746"/>
            <a:ext cx="5111397" cy="4927387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39461" y="297175"/>
            <a:ext cx="8336915" cy="5085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P3 Main Assembly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5</a:t>
            </a:fld>
            <a:endParaRPr lang="en-US" dirty="0"/>
          </a:p>
        </p:txBody>
      </p:sp>
      <p:cxnSp>
        <p:nvCxnSpPr>
          <p:cNvPr id="21" name="Gerade Verbindung mit Pfeil 20"/>
          <p:cNvCxnSpPr/>
          <p:nvPr/>
        </p:nvCxnSpPr>
        <p:spPr bwMode="auto">
          <a:xfrm flipH="1">
            <a:off x="6372200" y="4077074"/>
            <a:ext cx="576064" cy="147483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15" name="Textfeld 14"/>
          <p:cNvSpPr txBox="1"/>
          <p:nvPr/>
        </p:nvSpPr>
        <p:spPr>
          <a:xfrm>
            <a:off x="7062500" y="349939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Air side cabling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and leads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Water</a:t>
            </a:r>
            <a:r>
              <a:rPr lang="de-CH" sz="1400" kern="1000" spc="30" dirty="0">
                <a:cs typeface="Franklin Gothic Book"/>
              </a:rPr>
              <a:t> cooler </a:t>
            </a:r>
            <a:r>
              <a:rPr lang="de-CH" sz="1400" kern="1000" spc="30" dirty="0">
                <a:cs typeface="Franklin Gothic Book"/>
              </a:rPr>
              <a:t/>
            </a:r>
            <a:br>
              <a:rPr lang="de-CH" sz="1400" kern="1000" spc="30" dirty="0">
                <a:cs typeface="Franklin Gothic Book"/>
              </a:rPr>
            </a:br>
            <a:r>
              <a:rPr lang="de-CH" sz="1400" kern="1000" spc="30" dirty="0" err="1">
                <a:cs typeface="Franklin Gothic Book"/>
              </a:rPr>
              <a:t>with</a:t>
            </a:r>
            <a:r>
              <a:rPr lang="de-CH" sz="1400" kern="1000" spc="30" dirty="0">
                <a:cs typeface="Franklin Gothic Book"/>
              </a:rPr>
              <a:t> 50W </a:t>
            </a:r>
            <a:r>
              <a:rPr lang="de-CH" sz="1400" kern="1000" spc="30" dirty="0" err="1">
                <a:cs typeface="Franklin Gothic Book"/>
              </a:rPr>
              <a:t>heater</a:t>
            </a:r>
            <a:r>
              <a:rPr lang="de-CH" sz="1400" kern="1000" spc="30" dirty="0">
                <a:cs typeface="Franklin Gothic Book"/>
              </a:rPr>
              <a:t> 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A = 3 * 300mm</a:t>
            </a:r>
            <a:r>
              <a:rPr lang="de-CH" sz="1400" kern="1000" spc="30" baseline="30000" dirty="0">
                <a:cs typeface="Franklin Gothic Book"/>
              </a:rPr>
              <a:t>2 </a:t>
            </a:r>
            <a:br>
              <a:rPr lang="de-CH" sz="1400" kern="1000" spc="30" baseline="30000" dirty="0">
                <a:cs typeface="Franklin Gothic Book"/>
              </a:rPr>
            </a:br>
            <a:r>
              <a:rPr lang="de-CH" sz="1400" kern="1000" spc="30" dirty="0">
                <a:cs typeface="Franklin Gothic Book"/>
              </a:rPr>
              <a:t>J = 1.3A/mm</a:t>
            </a:r>
            <a:r>
              <a:rPr lang="de-CH" sz="1400" kern="1000" spc="30" baseline="30000" dirty="0">
                <a:cs typeface="Franklin Gothic Book"/>
              </a:rPr>
              <a:t>2</a:t>
            </a:r>
            <a:r>
              <a:rPr lang="de-CH" sz="1400" kern="1000" spc="30" dirty="0">
                <a:cs typeface="Franklin Gothic Book"/>
              </a:rPr>
              <a:t> </a:t>
            </a:r>
            <a:br>
              <a:rPr lang="de-CH" sz="1400" kern="1000" spc="30" dirty="0">
                <a:cs typeface="Franklin Gothic Book"/>
              </a:rPr>
            </a:br>
            <a:r>
              <a:rPr lang="de-CH" sz="1400" kern="1000" spc="30" dirty="0">
                <a:cs typeface="Franklin Gothic Book"/>
              </a:rPr>
              <a:t>@ I = 1.17kA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G10 </a:t>
            </a:r>
            <a:r>
              <a:rPr lang="de-CH" sz="1400" kern="1000" spc="30" dirty="0" err="1">
                <a:cs typeface="Franklin Gothic Book"/>
              </a:rPr>
              <a:t>separator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1400" kern="1000" spc="30" dirty="0">
              <a:cs typeface="Franklin Gothic Book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39461" y="278055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Thermal shielding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case EN AW-1050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and 3 x 10 layer MLI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7 G10 </a:t>
            </a:r>
            <a:r>
              <a:rPr lang="de-CH" sz="1400" kern="1000" spc="30" dirty="0" err="1">
                <a:cs typeface="Franklin Gothic Book"/>
              </a:rPr>
              <a:t>support</a:t>
            </a:r>
            <a:r>
              <a:rPr lang="de-CH" sz="1400" kern="1000" spc="30" dirty="0">
                <a:cs typeface="Franklin Gothic Book"/>
              </a:rPr>
              <a:t/>
            </a:r>
            <a:br>
              <a:rPr lang="de-CH" sz="1400" kern="1000" spc="30" dirty="0">
                <a:cs typeface="Franklin Gothic Book"/>
              </a:rPr>
            </a:br>
            <a:r>
              <a:rPr lang="de-CH" sz="1400" kern="1000" spc="30" dirty="0" err="1">
                <a:cs typeface="Franklin Gothic Book"/>
              </a:rPr>
              <a:t>pillars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Supports </a:t>
            </a:r>
            <a:r>
              <a:rPr lang="de-CH" sz="1400" kern="1000" spc="30" dirty="0" err="1">
                <a:cs typeface="Franklin Gothic Book"/>
              </a:rPr>
              <a:t>only</a:t>
            </a:r>
            <a:r>
              <a:rPr lang="de-CH" sz="1400" kern="1000" spc="30" dirty="0">
                <a:cs typeface="Franklin Gothic Book"/>
              </a:rPr>
              <a:t/>
            </a:r>
            <a:br>
              <a:rPr lang="de-CH" sz="1400" kern="1000" spc="30" dirty="0">
                <a:cs typeface="Franklin Gothic Book"/>
              </a:rPr>
            </a:br>
            <a:r>
              <a:rPr lang="de-CH" sz="1400" kern="1000" spc="30" dirty="0">
                <a:cs typeface="Franklin Gothic Book"/>
              </a:rPr>
              <a:t>Al </a:t>
            </a:r>
            <a:r>
              <a:rPr lang="de-CH" sz="1400" kern="1000" spc="30" dirty="0" err="1">
                <a:cs typeface="Franklin Gothic Book"/>
              </a:rPr>
              <a:t>shield</a:t>
            </a:r>
            <a:r>
              <a:rPr lang="de-CH" sz="1400" kern="1000" spc="30" dirty="0">
                <a:cs typeface="Franklin Gothic Book"/>
              </a:rPr>
              <a:t> D2</a:t>
            </a:r>
            <a:br>
              <a:rPr lang="de-CH" sz="1400" kern="1000" spc="30" dirty="0">
                <a:cs typeface="Franklin Gothic Book"/>
              </a:rPr>
            </a:br>
            <a:r>
              <a:rPr lang="de-CH" sz="1400" kern="1000" spc="30" dirty="0" err="1">
                <a:cs typeface="Franklin Gothic Book"/>
              </a:rPr>
              <a:t>and</a:t>
            </a:r>
            <a:r>
              <a:rPr lang="de-CH" sz="1400" kern="1000" spc="30" dirty="0">
                <a:cs typeface="Franklin Gothic Book"/>
              </a:rPr>
              <a:t> MLI (7kg)</a:t>
            </a:r>
            <a:endParaRPr lang="en-US" sz="1400" kern="1000" spc="30" dirty="0">
              <a:cs typeface="Franklin Gothic Book"/>
            </a:endParaRPr>
          </a:p>
        </p:txBody>
      </p:sp>
      <p:cxnSp>
        <p:nvCxnSpPr>
          <p:cNvPr id="17" name="Gerade Verbindung mit Pfeil 16"/>
          <p:cNvCxnSpPr>
            <a:stCxn id="2" idx="1"/>
          </p:cNvCxnSpPr>
          <p:nvPr/>
        </p:nvCxnSpPr>
        <p:spPr bwMode="auto">
          <a:xfrm>
            <a:off x="1951103" y="3588440"/>
            <a:ext cx="1304092" cy="569879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36" name="Gerade Verbindung mit Pfeil 35"/>
          <p:cNvCxnSpPr/>
          <p:nvPr/>
        </p:nvCxnSpPr>
        <p:spPr bwMode="auto">
          <a:xfrm flipV="1">
            <a:off x="1671021" y="5130425"/>
            <a:ext cx="847423" cy="360040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40" name="Textfeld 39"/>
          <p:cNvSpPr txBox="1"/>
          <p:nvPr/>
        </p:nvSpPr>
        <p:spPr>
          <a:xfrm>
            <a:off x="544043" y="539057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Remachined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vacuum chamber</a:t>
            </a:r>
          </a:p>
        </p:txBody>
      </p:sp>
      <p:cxnSp>
        <p:nvCxnSpPr>
          <p:cNvPr id="41" name="Gerade Verbindung mit Pfeil 40"/>
          <p:cNvCxnSpPr/>
          <p:nvPr/>
        </p:nvCxnSpPr>
        <p:spPr bwMode="auto">
          <a:xfrm flipH="1" flipV="1">
            <a:off x="5616567" y="2250105"/>
            <a:ext cx="918411" cy="72008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30" name="Textfeld 29"/>
          <p:cNvSpPr txBox="1"/>
          <p:nvPr/>
        </p:nvSpPr>
        <p:spPr>
          <a:xfrm>
            <a:off x="6660016" y="2184794"/>
            <a:ext cx="1546297" cy="81215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 err="1">
                <a:cs typeface="Franklin Gothic Book"/>
              </a:rPr>
              <a:t>Cryo</a:t>
            </a:r>
            <a:r>
              <a:rPr lang="en-US" sz="1400" kern="1000" spc="30" dirty="0">
                <a:cs typeface="Franklin Gothic Book"/>
              </a:rPr>
              <a:t> cooler 1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Leads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Thermal </a:t>
            </a:r>
            <a:r>
              <a:rPr lang="de-CH" sz="1400" kern="1000" spc="30" dirty="0" err="1">
                <a:cs typeface="Franklin Gothic Book"/>
              </a:rPr>
              <a:t>shield</a:t>
            </a:r>
            <a:endParaRPr lang="en-US" sz="1400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endParaRPr lang="en-US" sz="1400" kern="1000" spc="30" dirty="0">
              <a:cs typeface="Franklin Gothic Book"/>
            </a:endParaRPr>
          </a:p>
        </p:txBody>
      </p:sp>
      <p:cxnSp>
        <p:nvCxnSpPr>
          <p:cNvPr id="33" name="Gerade Verbindung mit Pfeil 32"/>
          <p:cNvCxnSpPr/>
          <p:nvPr/>
        </p:nvCxnSpPr>
        <p:spPr bwMode="auto">
          <a:xfrm flipH="1" flipV="1">
            <a:off x="5078582" y="5525121"/>
            <a:ext cx="161571" cy="535309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34" name="Gerade Verbindung mit Pfeil 33"/>
          <p:cNvCxnSpPr/>
          <p:nvPr/>
        </p:nvCxnSpPr>
        <p:spPr bwMode="auto">
          <a:xfrm flipV="1">
            <a:off x="3399211" y="4482355"/>
            <a:ext cx="697880" cy="1365425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37" name="Textfeld 36"/>
          <p:cNvSpPr txBox="1"/>
          <p:nvPr/>
        </p:nvSpPr>
        <p:spPr>
          <a:xfrm>
            <a:off x="4702165" y="613853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Thermal lead buffers</a:t>
            </a:r>
            <a:endParaRPr lang="en-US" sz="1400" kern="1000" spc="30" dirty="0">
              <a:cs typeface="Franklin Gothic Book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2681227" y="59225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Warm wide bore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through pipe</a:t>
            </a:r>
            <a:endParaRPr lang="en-US" sz="1400" kern="1000" spc="30" dirty="0">
              <a:cs typeface="Franklin Gothic Book"/>
            </a:endParaRPr>
          </a:p>
        </p:txBody>
      </p:sp>
      <p:cxnSp>
        <p:nvCxnSpPr>
          <p:cNvPr id="22" name="Gerade Verbindung mit Pfeil 21"/>
          <p:cNvCxnSpPr/>
          <p:nvPr/>
        </p:nvCxnSpPr>
        <p:spPr bwMode="auto">
          <a:xfrm>
            <a:off x="2339754" y="1716578"/>
            <a:ext cx="648073" cy="30670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24" name="Textfeld 23"/>
          <p:cNvSpPr txBox="1"/>
          <p:nvPr/>
        </p:nvSpPr>
        <p:spPr>
          <a:xfrm>
            <a:off x="1055150" y="153857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 err="1">
                <a:cs typeface="Franklin Gothic Book"/>
              </a:rPr>
              <a:t>Cryo</a:t>
            </a:r>
            <a:r>
              <a:rPr lang="en-US" sz="1400" kern="1000" spc="30" dirty="0">
                <a:cs typeface="Franklin Gothic Book"/>
              </a:rPr>
              <a:t> cooler 2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Coil </a:t>
            </a:r>
            <a:r>
              <a:rPr lang="de-CH" sz="1400" kern="1000" spc="30" dirty="0" err="1">
                <a:cs typeface="Franklin Gothic Book"/>
              </a:rPr>
              <a:t>assembly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Right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buffer</a:t>
            </a:r>
            <a:endParaRPr lang="en-US" sz="1400" kern="1000" spc="30" dirty="0"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4878035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275223"/>
            <a:ext cx="4660640" cy="3758806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23529" y="297175"/>
            <a:ext cx="8452848" cy="5085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Vacuum Chamber Remachined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6</a:t>
            </a:fld>
            <a:endParaRPr lang="en-US" dirty="0"/>
          </a:p>
        </p:txBody>
      </p:sp>
      <p:cxnSp>
        <p:nvCxnSpPr>
          <p:cNvPr id="21" name="Gerade Verbindung mit Pfeil 20"/>
          <p:cNvCxnSpPr/>
          <p:nvPr/>
        </p:nvCxnSpPr>
        <p:spPr bwMode="auto">
          <a:xfrm>
            <a:off x="5020170" y="2353332"/>
            <a:ext cx="92937" cy="473588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15" name="Textfeld 14"/>
          <p:cNvSpPr txBox="1"/>
          <p:nvPr/>
        </p:nvSpPr>
        <p:spPr>
          <a:xfrm>
            <a:off x="4562968" y="1334423"/>
            <a:ext cx="914400" cy="940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Two DN63CF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Ports for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vacuum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gauges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567237" y="136082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DN160ISO-K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ports for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 err="1">
                <a:cs typeface="Franklin Gothic Book"/>
              </a:rPr>
              <a:t>cryo</a:t>
            </a:r>
            <a:r>
              <a:rPr lang="en-US" sz="1400" kern="1000" spc="30" dirty="0">
                <a:cs typeface="Franklin Gothic Book"/>
              </a:rPr>
              <a:t> cooler 2</a:t>
            </a:r>
          </a:p>
        </p:txBody>
      </p:sp>
      <p:cxnSp>
        <p:nvCxnSpPr>
          <p:cNvPr id="17" name="Gerade Verbindung mit Pfeil 16"/>
          <p:cNvCxnSpPr/>
          <p:nvPr/>
        </p:nvCxnSpPr>
        <p:spPr bwMode="auto">
          <a:xfrm>
            <a:off x="2551984" y="1746477"/>
            <a:ext cx="404444" cy="606857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36" name="Gerade Verbindung mit Pfeil 35"/>
          <p:cNvCxnSpPr/>
          <p:nvPr/>
        </p:nvCxnSpPr>
        <p:spPr bwMode="auto">
          <a:xfrm flipH="1">
            <a:off x="5796138" y="4293096"/>
            <a:ext cx="1001535" cy="0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40" name="Textfeld 39"/>
          <p:cNvSpPr txBox="1"/>
          <p:nvPr/>
        </p:nvSpPr>
        <p:spPr>
          <a:xfrm>
            <a:off x="6971192" y="398176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Remachined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vacuum chamber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dirty="0">
                <a:cs typeface="Franklin Gothic Book"/>
              </a:rPr>
              <a:t>D25 welded stainless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steel chamber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dirty="0">
                <a:cs typeface="Franklin Gothic Book"/>
              </a:rPr>
              <a:t>Front rim remachined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after welding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dirty="0">
                <a:cs typeface="Franklin Gothic Book"/>
              </a:rPr>
              <a:t>O-ring sealed</a:t>
            </a:r>
          </a:p>
        </p:txBody>
      </p:sp>
      <p:cxnSp>
        <p:nvCxnSpPr>
          <p:cNvPr id="33" name="Gerade Verbindung mit Pfeil 32"/>
          <p:cNvCxnSpPr/>
          <p:nvPr/>
        </p:nvCxnSpPr>
        <p:spPr bwMode="auto">
          <a:xfrm flipV="1">
            <a:off x="4716016" y="5064656"/>
            <a:ext cx="0" cy="785659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34" name="Gerade Verbindung mit Pfeil 33"/>
          <p:cNvCxnSpPr/>
          <p:nvPr/>
        </p:nvCxnSpPr>
        <p:spPr bwMode="auto">
          <a:xfrm>
            <a:off x="1403650" y="3441846"/>
            <a:ext cx="886205" cy="0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37" name="Textfeld 36"/>
          <p:cNvSpPr txBox="1"/>
          <p:nvPr/>
        </p:nvSpPr>
        <p:spPr>
          <a:xfrm>
            <a:off x="4135700" y="593016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24x M6 holes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for coil support pillars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with alignment pockets</a:t>
            </a:r>
            <a:endParaRPr lang="en-US" sz="1400" kern="1000" spc="30" dirty="0">
              <a:cs typeface="Franklin Gothic Book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2681227" y="59225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7x M8 holes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for thermal Al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Shield mount</a:t>
            </a:r>
            <a:endParaRPr lang="en-US" sz="1400" kern="1000" spc="30" dirty="0">
              <a:cs typeface="Franklin Gothic Book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6732240" y="178035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DN160ISO-K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ports for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 err="1">
                <a:cs typeface="Franklin Gothic Book"/>
              </a:rPr>
              <a:t>cryo</a:t>
            </a:r>
            <a:r>
              <a:rPr lang="en-US" sz="1400" kern="1000" spc="30" dirty="0">
                <a:cs typeface="Franklin Gothic Book"/>
              </a:rPr>
              <a:t> cooler 1</a:t>
            </a:r>
          </a:p>
        </p:txBody>
      </p:sp>
      <p:cxnSp>
        <p:nvCxnSpPr>
          <p:cNvPr id="23" name="Gerade Verbindung mit Pfeil 22"/>
          <p:cNvCxnSpPr/>
          <p:nvPr/>
        </p:nvCxnSpPr>
        <p:spPr bwMode="auto">
          <a:xfrm flipH="1">
            <a:off x="6156176" y="2164729"/>
            <a:ext cx="477028" cy="156142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35" name="Gerade Verbindung mit Pfeil 34"/>
          <p:cNvCxnSpPr/>
          <p:nvPr/>
        </p:nvCxnSpPr>
        <p:spPr bwMode="auto">
          <a:xfrm>
            <a:off x="3806856" y="2053650"/>
            <a:ext cx="217848" cy="746560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bg1">
                <a:lumMod val="65000"/>
              </a:schemeClr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39" name="Textfeld 38"/>
          <p:cNvSpPr txBox="1"/>
          <p:nvPr/>
        </p:nvSpPr>
        <p:spPr>
          <a:xfrm>
            <a:off x="3387458" y="146496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solidFill>
                  <a:schemeClr val="bg1">
                    <a:lumMod val="65000"/>
                  </a:schemeClr>
                </a:solidFill>
                <a:cs typeface="Franklin Gothic Book"/>
              </a:rPr>
              <a:t>Spare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solidFill>
                  <a:schemeClr val="bg1">
                    <a:lumMod val="65000"/>
                  </a:schemeClr>
                </a:solidFill>
                <a:cs typeface="Franklin Gothic Book"/>
              </a:rPr>
              <a:t>DN63CF port</a:t>
            </a:r>
          </a:p>
        </p:txBody>
      </p:sp>
      <p:cxnSp>
        <p:nvCxnSpPr>
          <p:cNvPr id="42" name="Gerade Verbindung mit Pfeil 41"/>
          <p:cNvCxnSpPr/>
          <p:nvPr/>
        </p:nvCxnSpPr>
        <p:spPr bwMode="auto">
          <a:xfrm flipH="1">
            <a:off x="6797671" y="3369492"/>
            <a:ext cx="583422" cy="0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43" name="Textfeld 42"/>
          <p:cNvSpPr txBox="1"/>
          <p:nvPr/>
        </p:nvSpPr>
        <p:spPr>
          <a:xfrm>
            <a:off x="7524328" y="324022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DN100CF port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for leads</a:t>
            </a:r>
          </a:p>
        </p:txBody>
      </p:sp>
      <p:sp>
        <p:nvSpPr>
          <p:cNvPr id="47" name="Textfeld 46"/>
          <p:cNvSpPr txBox="1"/>
          <p:nvPr/>
        </p:nvSpPr>
        <p:spPr>
          <a:xfrm>
            <a:off x="323528" y="299695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DN100CF port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for electrical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feedthrough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instrumentation</a:t>
            </a:r>
          </a:p>
          <a:p>
            <a:pPr>
              <a:lnSpc>
                <a:spcPct val="110000"/>
              </a:lnSpc>
            </a:pPr>
            <a:endParaRPr lang="en-US" sz="1400" kern="1000" spc="30" dirty="0">
              <a:cs typeface="Franklin Gothic Book"/>
            </a:endParaRPr>
          </a:p>
        </p:txBody>
      </p:sp>
      <p:cxnSp>
        <p:nvCxnSpPr>
          <p:cNvPr id="49" name="Gerade Verbindung mit Pfeil 48"/>
          <p:cNvCxnSpPr/>
          <p:nvPr/>
        </p:nvCxnSpPr>
        <p:spPr bwMode="auto">
          <a:xfrm>
            <a:off x="1475658" y="5157192"/>
            <a:ext cx="886205" cy="0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50" name="Textfeld 49"/>
          <p:cNvSpPr txBox="1"/>
          <p:nvPr/>
        </p:nvSpPr>
        <p:spPr>
          <a:xfrm>
            <a:off x="297114" y="486965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DN100CF port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for vacuum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pumps</a:t>
            </a:r>
          </a:p>
        </p:txBody>
      </p:sp>
      <p:cxnSp>
        <p:nvCxnSpPr>
          <p:cNvPr id="51" name="Gerade Verbindung mit Pfeil 50"/>
          <p:cNvCxnSpPr/>
          <p:nvPr/>
        </p:nvCxnSpPr>
        <p:spPr bwMode="auto">
          <a:xfrm>
            <a:off x="1403650" y="4293096"/>
            <a:ext cx="886205" cy="0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B9B9B9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52" name="Textfeld 51"/>
          <p:cNvSpPr txBox="1"/>
          <p:nvPr/>
        </p:nvSpPr>
        <p:spPr>
          <a:xfrm>
            <a:off x="323528" y="415025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solidFill>
                  <a:schemeClr val="bg1">
                    <a:lumMod val="65000"/>
                  </a:schemeClr>
                </a:solidFill>
                <a:cs typeface="Franklin Gothic Book"/>
              </a:rPr>
              <a:t>Spare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solidFill>
                  <a:schemeClr val="bg1">
                    <a:lumMod val="65000"/>
                  </a:schemeClr>
                </a:solidFill>
                <a:cs typeface="Franklin Gothic Book"/>
              </a:rPr>
              <a:t>DN100CF port</a:t>
            </a:r>
          </a:p>
        </p:txBody>
      </p:sp>
      <p:cxnSp>
        <p:nvCxnSpPr>
          <p:cNvPr id="57" name="Gerade Verbindung mit Pfeil 56"/>
          <p:cNvCxnSpPr/>
          <p:nvPr/>
        </p:nvCxnSpPr>
        <p:spPr bwMode="auto">
          <a:xfrm flipH="1" flipV="1">
            <a:off x="2812414" y="4372170"/>
            <a:ext cx="326015" cy="1411889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63" name="Gerade Verbindung mit Pfeil 62"/>
          <p:cNvCxnSpPr/>
          <p:nvPr/>
        </p:nvCxnSpPr>
        <p:spPr bwMode="auto">
          <a:xfrm flipH="1" flipV="1">
            <a:off x="4794602" y="4653138"/>
            <a:ext cx="1685034" cy="1491387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65" name="Textfeld 64"/>
          <p:cNvSpPr txBox="1"/>
          <p:nvPr/>
        </p:nvSpPr>
        <p:spPr>
          <a:xfrm>
            <a:off x="6594452" y="58503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DN160CF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upstream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port</a:t>
            </a:r>
            <a:endParaRPr lang="en-US" sz="1400" kern="1000" spc="30" dirty="0">
              <a:cs typeface="Franklin Gothic Book"/>
            </a:endParaRPr>
          </a:p>
        </p:txBody>
      </p:sp>
      <p:cxnSp>
        <p:nvCxnSpPr>
          <p:cNvPr id="68" name="Gerade Verbindung mit Pfeil 67"/>
          <p:cNvCxnSpPr/>
          <p:nvPr/>
        </p:nvCxnSpPr>
        <p:spPr bwMode="auto">
          <a:xfrm>
            <a:off x="1918758" y="2631312"/>
            <a:ext cx="705824" cy="296416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B9B9B9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70" name="Textfeld 69"/>
          <p:cNvSpPr txBox="1"/>
          <p:nvPr/>
        </p:nvSpPr>
        <p:spPr>
          <a:xfrm>
            <a:off x="741929" y="226396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solidFill>
                  <a:schemeClr val="bg1">
                    <a:lumMod val="65000"/>
                  </a:schemeClr>
                </a:solidFill>
                <a:cs typeface="Franklin Gothic Book"/>
              </a:rPr>
              <a:t>4 benchmarks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solidFill>
                  <a:schemeClr val="bg1">
                    <a:lumMod val="65000"/>
                  </a:schemeClr>
                </a:solidFill>
                <a:cs typeface="Franklin Gothic Book"/>
              </a:rPr>
              <a:t>for metrology</a:t>
            </a:r>
          </a:p>
        </p:txBody>
      </p:sp>
    </p:spTree>
    <p:extLst>
      <p:ext uri="{BB962C8B-B14F-4D97-AF65-F5344CB8AC3E}">
        <p14:creationId xmlns:p14="http://schemas.microsoft.com/office/powerpoint/2010/main" val="23584183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56" y="1247212"/>
            <a:ext cx="6048672" cy="386220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595" y="4291740"/>
            <a:ext cx="2209973" cy="2253947"/>
          </a:xfrm>
          <a:prstGeom prst="rect">
            <a:avLst/>
          </a:prstGeom>
        </p:spPr>
      </p:pic>
      <p:pic>
        <p:nvPicPr>
          <p:cNvPr id="54" name="Grafik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545" y="3627011"/>
            <a:ext cx="2031511" cy="1728816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1815" y="297175"/>
            <a:ext cx="8324561" cy="5085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Solenoid Access Bore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8200632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7</a:t>
            </a:fld>
            <a:endParaRPr lang="en-US" dirty="0"/>
          </a:p>
        </p:txBody>
      </p:sp>
      <p:sp>
        <p:nvSpPr>
          <p:cNvPr id="16" name="Textfeld 15"/>
          <p:cNvSpPr txBox="1"/>
          <p:nvPr/>
        </p:nvSpPr>
        <p:spPr>
          <a:xfrm>
            <a:off x="1049583" y="9379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DN160CF</a:t>
            </a:r>
          </a:p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Bellow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one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side</a:t>
            </a:r>
            <a:r>
              <a:rPr lang="en-US" sz="1400" kern="1000" spc="30" dirty="0">
                <a:cs typeface="Franklin Gothic Book"/>
              </a:rPr>
              <a:t/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rotatable</a:t>
            </a:r>
          </a:p>
        </p:txBody>
      </p:sp>
      <p:cxnSp>
        <p:nvCxnSpPr>
          <p:cNvPr id="17" name="Gerade Verbindung mit Pfeil 16"/>
          <p:cNvCxnSpPr/>
          <p:nvPr/>
        </p:nvCxnSpPr>
        <p:spPr bwMode="auto">
          <a:xfrm>
            <a:off x="1963983" y="1325860"/>
            <a:ext cx="648072" cy="638194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33" name="Gerade Verbindung mit Pfeil 32"/>
          <p:cNvCxnSpPr/>
          <p:nvPr/>
        </p:nvCxnSpPr>
        <p:spPr bwMode="auto">
          <a:xfrm flipV="1">
            <a:off x="811855" y="3768347"/>
            <a:ext cx="299644" cy="579056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42" name="Gerade Verbindung mit Pfeil 41"/>
          <p:cNvCxnSpPr/>
          <p:nvPr/>
        </p:nvCxnSpPr>
        <p:spPr bwMode="auto">
          <a:xfrm>
            <a:off x="1496693" y="3130476"/>
            <a:ext cx="1639049" cy="0"/>
          </a:xfrm>
          <a:prstGeom prst="straightConnector1">
            <a:avLst/>
          </a:prstGeom>
          <a:solidFill>
            <a:schemeClr val="accent1"/>
          </a:solidFill>
          <a:ln w="95250" cap="sq" cmpd="sng" algn="ctr">
            <a:solidFill>
              <a:srgbClr val="FF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41" name="Textfeld 40"/>
          <p:cNvSpPr txBox="1"/>
          <p:nvPr/>
        </p:nvSpPr>
        <p:spPr>
          <a:xfrm>
            <a:off x="2982749" y="54058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kern="1000" spc="30" dirty="0">
                <a:cs typeface="Franklin Gothic Book"/>
              </a:rPr>
              <a:t>W </a:t>
            </a:r>
            <a:r>
              <a:rPr lang="de-CH" sz="1400" kern="1000" spc="30" dirty="0" err="1">
                <a:cs typeface="Franklin Gothic Book"/>
              </a:rPr>
              <a:t>target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insertion</a:t>
            </a:r>
            <a:endParaRPr lang="de-CH" sz="1400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de-CH" sz="1400" kern="1000" spc="30" dirty="0" err="1">
                <a:cs typeface="Franklin Gothic Book"/>
              </a:rPr>
              <a:t>upstream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side</a:t>
            </a:r>
            <a:endParaRPr lang="de-CH" sz="1400" kern="1000" spc="30" dirty="0">
              <a:cs typeface="Franklin Gothic Book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5219340" y="2924075"/>
            <a:ext cx="72008" cy="432048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0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cxnSp>
        <p:nvCxnSpPr>
          <p:cNvPr id="44" name="Gerade Verbindung mit Pfeil 43"/>
          <p:cNvCxnSpPr/>
          <p:nvPr/>
        </p:nvCxnSpPr>
        <p:spPr bwMode="auto">
          <a:xfrm flipV="1">
            <a:off x="3813364" y="3140099"/>
            <a:ext cx="1385785" cy="2215728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46" name="Textfeld 45"/>
          <p:cNvSpPr txBox="1"/>
          <p:nvPr/>
        </p:nvSpPr>
        <p:spPr>
          <a:xfrm>
            <a:off x="451815" y="44914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DN63CF-R</a:t>
            </a:r>
          </a:p>
          <a:p>
            <a:pPr>
              <a:lnSpc>
                <a:spcPct val="110000"/>
              </a:lnSpc>
            </a:pPr>
            <a:r>
              <a:rPr lang="de-CH" sz="1400" kern="1000" spc="30" dirty="0" err="1">
                <a:cs typeface="Franklin Gothic Book"/>
              </a:rPr>
              <a:t>wide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bore</a:t>
            </a:r>
            <a:endParaRPr lang="de-CH" sz="1400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de-CH" sz="1400" kern="1000" spc="30" dirty="0" err="1">
                <a:cs typeface="Franklin Gothic Book"/>
              </a:rPr>
              <a:t>upstream</a:t>
            </a:r>
            <a:endParaRPr lang="de-CH" sz="1400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de-CH" sz="1400" kern="1000" spc="30" dirty="0" err="1">
                <a:cs typeface="Franklin Gothic Book"/>
              </a:rPr>
              <a:t>flange</a:t>
            </a:r>
            <a:endParaRPr lang="en-US" sz="1400" kern="1000" spc="30" dirty="0">
              <a:cs typeface="Franklin Gothic Book"/>
            </a:endParaRPr>
          </a:p>
        </p:txBody>
      </p:sp>
      <p:cxnSp>
        <p:nvCxnSpPr>
          <p:cNvPr id="48" name="Gerade Verbindung mit Pfeil 47"/>
          <p:cNvCxnSpPr/>
          <p:nvPr/>
        </p:nvCxnSpPr>
        <p:spPr bwMode="auto">
          <a:xfrm flipH="1">
            <a:off x="7375997" y="2984375"/>
            <a:ext cx="579648" cy="1149798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53" name="Textfeld 52"/>
          <p:cNvSpPr txBox="1"/>
          <p:nvPr/>
        </p:nvSpPr>
        <p:spPr>
          <a:xfrm>
            <a:off x="7811629" y="240535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kern="1000" spc="30" dirty="0">
                <a:cs typeface="Franklin Gothic Book"/>
              </a:rPr>
              <a:t>O-ring </a:t>
            </a:r>
            <a:r>
              <a:rPr lang="de-CH" sz="1400" kern="1000" spc="30" dirty="0" err="1">
                <a:cs typeface="Franklin Gothic Book"/>
              </a:rPr>
              <a:t>sealed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retention</a:t>
            </a:r>
            <a:r>
              <a:rPr lang="de-CH" sz="1400" kern="1000" spc="30" dirty="0">
                <a:cs typeface="Franklin Gothic Book"/>
              </a:rPr>
              <a:t/>
            </a:r>
            <a:br>
              <a:rPr lang="de-CH" sz="1400" kern="1000" spc="30" dirty="0">
                <a:cs typeface="Franklin Gothic Book"/>
              </a:rPr>
            </a:br>
            <a:r>
              <a:rPr lang="de-CH" sz="1400" kern="1000" spc="30" dirty="0">
                <a:cs typeface="Franklin Gothic Book"/>
              </a:rPr>
              <a:t>groove</a:t>
            </a:r>
          </a:p>
        </p:txBody>
      </p:sp>
      <p:sp>
        <p:nvSpPr>
          <p:cNvPr id="55" name="Rechteck 54"/>
          <p:cNvSpPr/>
          <p:nvPr/>
        </p:nvSpPr>
        <p:spPr bwMode="auto">
          <a:xfrm>
            <a:off x="7004543" y="3627011"/>
            <a:ext cx="1800200" cy="172881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sp>
        <p:nvSpPr>
          <p:cNvPr id="56" name="Rechteck 55"/>
          <p:cNvSpPr/>
          <p:nvPr/>
        </p:nvSpPr>
        <p:spPr bwMode="auto">
          <a:xfrm>
            <a:off x="6068440" y="2427394"/>
            <a:ext cx="812283" cy="770969"/>
          </a:xfrm>
          <a:prstGeom prst="rect">
            <a:avLst/>
          </a:prstGeom>
          <a:solidFill>
            <a:schemeClr val="bg1">
              <a:alpha val="44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" charset="0"/>
            </a:endParaRPr>
          </a:p>
        </p:txBody>
      </p:sp>
      <p:cxnSp>
        <p:nvCxnSpPr>
          <p:cNvPr id="60" name="Gerader Verbinder 59"/>
          <p:cNvCxnSpPr/>
          <p:nvPr/>
        </p:nvCxnSpPr>
        <p:spPr bwMode="auto">
          <a:xfrm>
            <a:off x="6068440" y="3198361"/>
            <a:ext cx="936105" cy="215746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Gerader Verbinder 61"/>
          <p:cNvCxnSpPr/>
          <p:nvPr/>
        </p:nvCxnSpPr>
        <p:spPr bwMode="auto">
          <a:xfrm>
            <a:off x="6880721" y="2427394"/>
            <a:ext cx="1924022" cy="119961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Gerader Verbinder 65"/>
          <p:cNvCxnSpPr/>
          <p:nvPr/>
        </p:nvCxnSpPr>
        <p:spPr bwMode="auto">
          <a:xfrm>
            <a:off x="6880721" y="3198361"/>
            <a:ext cx="339846" cy="4286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Gerader Verbinder 68"/>
          <p:cNvCxnSpPr/>
          <p:nvPr/>
        </p:nvCxnSpPr>
        <p:spPr bwMode="auto">
          <a:xfrm>
            <a:off x="6068440" y="2427394"/>
            <a:ext cx="936105" cy="119961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feld 72"/>
          <p:cNvSpPr txBox="1"/>
          <p:nvPr/>
        </p:nvSpPr>
        <p:spPr>
          <a:xfrm>
            <a:off x="7220567" y="127974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DN40CF-R</a:t>
            </a:r>
          </a:p>
          <a:p>
            <a:pPr>
              <a:lnSpc>
                <a:spcPct val="110000"/>
              </a:lnSpc>
            </a:pPr>
            <a:r>
              <a:rPr lang="de-CH" sz="1400" kern="1000" spc="30" dirty="0" err="1">
                <a:cs typeface="Franklin Gothic Book"/>
              </a:rPr>
              <a:t>wide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bore</a:t>
            </a:r>
            <a:endParaRPr lang="de-CH" sz="1400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de-CH" sz="1400" kern="1000" spc="30" dirty="0" err="1">
                <a:cs typeface="Franklin Gothic Book"/>
              </a:rPr>
              <a:t>downstream</a:t>
            </a:r>
            <a:endParaRPr lang="de-CH" sz="1400" kern="1000" spc="30" dirty="0">
              <a:cs typeface="Franklin Gothic Book"/>
            </a:endParaRPr>
          </a:p>
          <a:p>
            <a:pPr>
              <a:lnSpc>
                <a:spcPct val="110000"/>
              </a:lnSpc>
            </a:pPr>
            <a:r>
              <a:rPr lang="de-CH" sz="1400" kern="1000" spc="30" dirty="0" err="1">
                <a:cs typeface="Franklin Gothic Book"/>
              </a:rPr>
              <a:t>flange</a:t>
            </a:r>
            <a:endParaRPr lang="en-US" sz="1400" kern="1000" spc="30" dirty="0">
              <a:cs typeface="Franklin Gothic Book"/>
            </a:endParaRPr>
          </a:p>
        </p:txBody>
      </p:sp>
      <p:cxnSp>
        <p:nvCxnSpPr>
          <p:cNvPr id="74" name="Gerade Verbindung mit Pfeil 73"/>
          <p:cNvCxnSpPr/>
          <p:nvPr/>
        </p:nvCxnSpPr>
        <p:spPr bwMode="auto">
          <a:xfrm flipH="1">
            <a:off x="6724650" y="2046233"/>
            <a:ext cx="351903" cy="634740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716122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477" y="2229328"/>
            <a:ext cx="3425245" cy="371703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423073"/>
            <a:ext cx="3017512" cy="4238079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16689" y="297175"/>
            <a:ext cx="8359687" cy="5085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Thermal Lead Buffers: Casting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8200632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8</a:t>
            </a:fld>
            <a:endParaRPr lang="en-US" dirty="0"/>
          </a:p>
        </p:txBody>
      </p:sp>
      <p:sp>
        <p:nvSpPr>
          <p:cNvPr id="27" name="Textfeld 26"/>
          <p:cNvSpPr txBox="1"/>
          <p:nvPr/>
        </p:nvSpPr>
        <p:spPr>
          <a:xfrm>
            <a:off x="1343946" y="1375501"/>
            <a:ext cx="3156047" cy="115735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dirty="0">
                <a:cs typeface="Franklin Gothic Book"/>
              </a:rPr>
              <a:t>Melting </a:t>
            </a:r>
            <a:r>
              <a:rPr lang="en-US" sz="1400" kern="1000" spc="30" dirty="0" err="1">
                <a:cs typeface="Franklin Gothic Book"/>
              </a:rPr>
              <a:t>Pb</a:t>
            </a:r>
            <a:r>
              <a:rPr lang="en-US" sz="1400" kern="1000" spc="30" dirty="0">
                <a:cs typeface="Franklin Gothic Book"/>
              </a:rPr>
              <a:t> (119kg) directly in SS cage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dirty="0">
                <a:cs typeface="Franklin Gothic Book"/>
              </a:rPr>
              <a:t>Support structure for Cu braids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(allow for some excess length)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dirty="0">
                <a:cs typeface="Franklin Gothic Book"/>
              </a:rPr>
              <a:t>Cu braids with solder stop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kern="1000" spc="30" dirty="0">
                <a:cs typeface="Franklin Gothic Book"/>
              </a:rPr>
              <a:t>Submerge Cu braids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1400" kern="1000" spc="30" dirty="0">
              <a:cs typeface="Franklin Gothic Book"/>
            </a:endParaRPr>
          </a:p>
        </p:txBody>
      </p:sp>
      <p:cxnSp>
        <p:nvCxnSpPr>
          <p:cNvPr id="29" name="Gerade Verbindung mit Pfeil 28"/>
          <p:cNvCxnSpPr/>
          <p:nvPr/>
        </p:nvCxnSpPr>
        <p:spPr bwMode="auto">
          <a:xfrm>
            <a:off x="1619674" y="3356992"/>
            <a:ext cx="638673" cy="93104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cxnSp>
        <p:nvCxnSpPr>
          <p:cNvPr id="17" name="Gerade Verbindung mit Pfeil 16"/>
          <p:cNvCxnSpPr/>
          <p:nvPr/>
        </p:nvCxnSpPr>
        <p:spPr bwMode="auto">
          <a:xfrm>
            <a:off x="5804058" y="2160467"/>
            <a:ext cx="386940" cy="1385373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22" name="Textfeld 21"/>
          <p:cNvSpPr txBox="1"/>
          <p:nvPr/>
        </p:nvSpPr>
        <p:spPr>
          <a:xfrm>
            <a:off x="5114438" y="1618459"/>
            <a:ext cx="1905834" cy="54200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Pits (H25) around braids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for better flexibility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05272" y="2992898"/>
            <a:ext cx="1130424" cy="49792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To </a:t>
            </a:r>
            <a:r>
              <a:rPr lang="en-US" sz="1400" kern="1000" spc="30" dirty="0" err="1">
                <a:cs typeface="Franklin Gothic Book"/>
              </a:rPr>
              <a:t>cryo</a:t>
            </a:r>
            <a:r>
              <a:rPr lang="en-US" sz="1400" kern="1000" spc="30" dirty="0">
                <a:cs typeface="Franklin Gothic Book"/>
              </a:rPr>
              <a:t> cooler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cold head</a:t>
            </a:r>
          </a:p>
        </p:txBody>
      </p:sp>
      <p:cxnSp>
        <p:nvCxnSpPr>
          <p:cNvPr id="13" name="Gerade Verbindung mit Pfeil 12"/>
          <p:cNvCxnSpPr/>
          <p:nvPr/>
        </p:nvCxnSpPr>
        <p:spPr bwMode="auto">
          <a:xfrm flipH="1" flipV="1">
            <a:off x="3653425" y="3490825"/>
            <a:ext cx="479705" cy="55015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  <p:sp>
        <p:nvSpPr>
          <p:cNvPr id="16" name="Textfeld 15"/>
          <p:cNvSpPr txBox="1"/>
          <p:nvPr/>
        </p:nvSpPr>
        <p:spPr>
          <a:xfrm>
            <a:off x="4219630" y="3285771"/>
            <a:ext cx="914400" cy="5032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To coil pack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terminal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2167172" y="5229200"/>
            <a:ext cx="820652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100" kern="1000" spc="30" dirty="0">
                <a:cs typeface="Franklin Gothic Book"/>
              </a:rPr>
              <a:t>Right thermal</a:t>
            </a:r>
            <a:br>
              <a:rPr lang="en-US" sz="1100" kern="1000" spc="30" dirty="0">
                <a:cs typeface="Franklin Gothic Book"/>
              </a:rPr>
            </a:br>
            <a:r>
              <a:rPr lang="en-US" sz="1100" kern="1000" spc="30" dirty="0">
                <a:cs typeface="Franklin Gothic Book"/>
              </a:rPr>
              <a:t>lead buffer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7286232" y="4458816"/>
            <a:ext cx="742152" cy="33833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100" kern="1000" spc="30" dirty="0">
                <a:cs typeface="Franklin Gothic Book"/>
              </a:rPr>
              <a:t>Left thermal</a:t>
            </a:r>
            <a:br>
              <a:rPr lang="en-US" sz="1100" kern="1000" spc="30" dirty="0">
                <a:cs typeface="Franklin Gothic Book"/>
              </a:rPr>
            </a:br>
            <a:r>
              <a:rPr lang="en-US" sz="1100" kern="1000" spc="30" dirty="0">
                <a:cs typeface="Franklin Gothic Book"/>
              </a:rPr>
              <a:t>lead buffer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7787210" y="1903625"/>
            <a:ext cx="989165" cy="44525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1400" kern="1000" spc="30" dirty="0">
                <a:cs typeface="Franklin Gothic Book"/>
              </a:rPr>
              <a:t>4 integrated</a:t>
            </a:r>
            <a:br>
              <a:rPr lang="en-US" sz="1400" kern="1000" spc="30" dirty="0">
                <a:cs typeface="Franklin Gothic Book"/>
              </a:rPr>
            </a:br>
            <a:r>
              <a:rPr lang="en-US" sz="1400" kern="1000" spc="30" dirty="0">
                <a:cs typeface="Franklin Gothic Book"/>
              </a:rPr>
              <a:t>crane hooks</a:t>
            </a:r>
          </a:p>
        </p:txBody>
      </p:sp>
      <p:cxnSp>
        <p:nvCxnSpPr>
          <p:cNvPr id="23" name="Gerade Verbindung mit Pfeil 22"/>
          <p:cNvCxnSpPr/>
          <p:nvPr/>
        </p:nvCxnSpPr>
        <p:spPr bwMode="auto">
          <a:xfrm flipH="1">
            <a:off x="8123203" y="2423073"/>
            <a:ext cx="121206" cy="789905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010000"/>
            </a:solidFill>
            <a:prstDash val="solid"/>
            <a:bevel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00988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636912"/>
            <a:ext cx="3788950" cy="3429000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348" y="1402123"/>
            <a:ext cx="3540431" cy="4536106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95537" y="297175"/>
            <a:ext cx="8380840" cy="5085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Assembly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8200632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9</a:t>
            </a:fld>
            <a:endParaRPr lang="en-US" dirty="0"/>
          </a:p>
        </p:txBody>
      </p:sp>
      <p:sp>
        <p:nvSpPr>
          <p:cNvPr id="12" name="Textfeld 11"/>
          <p:cNvSpPr txBox="1"/>
          <p:nvPr/>
        </p:nvSpPr>
        <p:spPr>
          <a:xfrm>
            <a:off x="395536" y="2638472"/>
            <a:ext cx="2016224" cy="172663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kern="1000" spc="30" dirty="0" err="1">
                <a:cs typeface="Franklin Gothic Book"/>
              </a:rPr>
              <a:t>Assembly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of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Coil pack </a:t>
            </a:r>
            <a:r>
              <a:rPr lang="de-CH" sz="1400" kern="1000" spc="30" dirty="0" err="1">
                <a:cs typeface="Franklin Gothic Book"/>
              </a:rPr>
              <a:t>supports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Shield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supports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Thermal </a:t>
            </a:r>
            <a:r>
              <a:rPr lang="de-CH" sz="1400" kern="1000" spc="30" dirty="0" err="1">
                <a:cs typeface="Franklin Gothic Book"/>
              </a:rPr>
              <a:t>shield</a:t>
            </a:r>
            <a:r>
              <a:rPr lang="de-CH" sz="1400" kern="1000" spc="30" dirty="0">
                <a:cs typeface="Franklin Gothic Book"/>
              </a:rPr>
              <a:t/>
            </a:r>
            <a:br>
              <a:rPr lang="de-CH" sz="1400" kern="1000" spc="30" dirty="0">
                <a:cs typeface="Franklin Gothic Book"/>
              </a:rPr>
            </a:br>
            <a:r>
              <a:rPr lang="de-CH" sz="1400" kern="1000" spc="30" dirty="0">
                <a:cs typeface="Franklin Gothic Book"/>
              </a:rPr>
              <a:t>(</a:t>
            </a:r>
            <a:r>
              <a:rPr lang="de-CH" sz="1400" kern="1000" spc="30" dirty="0" err="1">
                <a:cs typeface="Franklin Gothic Book"/>
              </a:rPr>
              <a:t>with</a:t>
            </a:r>
            <a:r>
              <a:rPr lang="de-CH" sz="1400" kern="1000" spc="30" dirty="0">
                <a:cs typeface="Franklin Gothic Book"/>
              </a:rPr>
              <a:t> MLI, not </a:t>
            </a:r>
            <a:r>
              <a:rPr lang="de-CH" sz="1400" kern="1000" spc="30" dirty="0" err="1">
                <a:cs typeface="Franklin Gothic Book"/>
              </a:rPr>
              <a:t>shown</a:t>
            </a:r>
            <a:r>
              <a:rPr lang="de-CH" sz="1400" kern="1000" spc="30" dirty="0">
                <a:cs typeface="Franklin Gothic Book"/>
              </a:rPr>
              <a:t>)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Coil pack</a:t>
            </a:r>
          </a:p>
          <a:p>
            <a:pPr>
              <a:lnSpc>
                <a:spcPct val="110000"/>
              </a:lnSpc>
            </a:pPr>
            <a:r>
              <a:rPr lang="de-CH" sz="1400" kern="1000" spc="30" dirty="0">
                <a:cs typeface="Franklin Gothic Book"/>
              </a:rPr>
              <a:t>in horizontal </a:t>
            </a:r>
            <a:r>
              <a:rPr lang="de-CH" sz="1400" kern="1000" spc="30" dirty="0" err="1">
                <a:cs typeface="Franklin Gothic Book"/>
              </a:rPr>
              <a:t>position</a:t>
            </a:r>
            <a:r>
              <a:rPr lang="de-CH" sz="1400" kern="1000" spc="30" dirty="0">
                <a:cs typeface="Franklin Gothic Book"/>
              </a:rPr>
              <a:t>.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020430" y="1052736"/>
            <a:ext cx="2180203" cy="1440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kern="1000" spc="30" dirty="0" err="1">
                <a:cs typeface="Franklin Gothic Book"/>
              </a:rPr>
              <a:t>Assembly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of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 err="1">
                <a:cs typeface="Franklin Gothic Book"/>
              </a:rPr>
              <a:t>Cryo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coolers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Flex </a:t>
            </a:r>
            <a:r>
              <a:rPr lang="de-CH" sz="1400" kern="1000" spc="30" dirty="0" err="1">
                <a:cs typeface="Franklin Gothic Book"/>
              </a:rPr>
              <a:t>cables</a:t>
            </a:r>
            <a:r>
              <a:rPr lang="de-CH" sz="1400" kern="1000" spc="30" dirty="0">
                <a:cs typeface="Franklin Gothic Book"/>
              </a:rPr>
              <a:t>, HTS </a:t>
            </a:r>
            <a:r>
              <a:rPr lang="de-CH" sz="1400" kern="1000" spc="30" dirty="0" err="1">
                <a:cs typeface="Franklin Gothic Book"/>
              </a:rPr>
              <a:t>leads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Supports </a:t>
            </a:r>
            <a:r>
              <a:rPr lang="de-CH" sz="1400" kern="1000" spc="30" dirty="0" err="1">
                <a:cs typeface="Franklin Gothic Book"/>
              </a:rPr>
              <a:t>for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lead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buffers</a:t>
            </a:r>
            <a:endParaRPr lang="de-CH" sz="1400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CH" sz="1400" kern="1000" spc="30" dirty="0">
                <a:cs typeface="Franklin Gothic Book"/>
              </a:rPr>
              <a:t>Coil pack</a:t>
            </a:r>
          </a:p>
          <a:p>
            <a:pPr>
              <a:lnSpc>
                <a:spcPct val="110000"/>
              </a:lnSpc>
            </a:pPr>
            <a:r>
              <a:rPr lang="de-CH" sz="1400" kern="1000" spc="30" dirty="0">
                <a:cs typeface="Franklin Gothic Book"/>
              </a:rPr>
              <a:t>in </a:t>
            </a:r>
            <a:r>
              <a:rPr lang="de-CH" sz="1400" kern="1000" spc="30" dirty="0" err="1">
                <a:cs typeface="Franklin Gothic Book"/>
              </a:rPr>
              <a:t>vertical</a:t>
            </a:r>
            <a:r>
              <a:rPr lang="de-CH" sz="1400" kern="1000" spc="30" dirty="0">
                <a:cs typeface="Franklin Gothic Book"/>
              </a:rPr>
              <a:t> </a:t>
            </a:r>
            <a:r>
              <a:rPr lang="de-CH" sz="1400" kern="1000" spc="30" dirty="0" err="1">
                <a:cs typeface="Franklin Gothic Book"/>
              </a:rPr>
              <a:t>position</a:t>
            </a:r>
            <a:r>
              <a:rPr lang="de-CH" sz="1400" kern="1000" spc="30" dirty="0">
                <a:cs typeface="Franklin Gothic Book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462240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505</Words>
  <Application>Microsoft Office PowerPoint</Application>
  <PresentationFormat>On-screen Show (4:3)</PresentationFormat>
  <Paragraphs>150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Franklin Gothic Book</vt:lpstr>
      <vt:lpstr>Rockwell</vt:lpstr>
      <vt:lpstr>Symbol</vt:lpstr>
      <vt:lpstr>Times</vt:lpstr>
      <vt:lpstr>Office Theme</vt:lpstr>
      <vt:lpstr>Update on Task 3.2 Concept of a SC solenoid</vt:lpstr>
      <vt:lpstr>PowerPoint Presentation</vt:lpstr>
      <vt:lpstr>Specification Requirements</vt:lpstr>
      <vt:lpstr>Support Structures</vt:lpstr>
      <vt:lpstr>P3 Main Assembly</vt:lpstr>
      <vt:lpstr>Vacuum Chamber Remachined</vt:lpstr>
      <vt:lpstr>Solenoid Access Bore </vt:lpstr>
      <vt:lpstr>Thermal Lead Buffers: Casting</vt:lpstr>
      <vt:lpstr>Assembly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cryostat design status</dc:title>
  <dc:creator>Duda Michal</dc:creator>
  <cp:lastModifiedBy>Duda Michal</cp:lastModifiedBy>
  <cp:revision>12</cp:revision>
  <dcterms:created xsi:type="dcterms:W3CDTF">2022-09-20T13:14:42Z</dcterms:created>
  <dcterms:modified xsi:type="dcterms:W3CDTF">2023-06-01T07:36:23Z</dcterms:modified>
</cp:coreProperties>
</file>