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Pinyon Script"/>
      <p:regular r:id="rId24"/>
    </p:embeddedFont>
    <p:embeddedFont>
      <p:font typeface="Lexend ExtraBold"/>
      <p:bold r:id="rId25"/>
    </p:embeddedFont>
    <p:embeddedFont>
      <p:font typeface="Roboto"/>
      <p:regular r:id="rId26"/>
      <p:bold r:id="rId27"/>
      <p:italic r:id="rId28"/>
      <p:boldItalic r:id="rId29"/>
    </p:embeddedFont>
    <p:embeddedFont>
      <p:font typeface="Roboto Medium"/>
      <p:regular r:id="rId30"/>
      <p:bold r:id="rId31"/>
      <p:italic r:id="rId32"/>
      <p:boldItalic r:id="rId33"/>
    </p:embeddedFont>
    <p:embeddedFont>
      <p:font typeface="Lexend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1440">
          <p15:clr>
            <a:srgbClr val="9AA0A6"/>
          </p15:clr>
        </p15:guide>
        <p15:guide id="4" pos="4320">
          <p15:clr>
            <a:srgbClr val="9AA0A6"/>
          </p15:clr>
        </p15:guide>
        <p15:guide id="5" orient="horz" pos="810">
          <p15:clr>
            <a:srgbClr val="9AA0A6"/>
          </p15:clr>
        </p15:guide>
        <p15:guide id="6" orient="horz" pos="2389">
          <p15:clr>
            <a:srgbClr val="9AA0A6"/>
          </p15:clr>
        </p15:guide>
        <p15:guide id="7" pos="720">
          <p15:clr>
            <a:srgbClr val="9AA0A6"/>
          </p15:clr>
        </p15:guide>
        <p15:guide id="8" pos="2160">
          <p15:clr>
            <a:srgbClr val="9AA0A6"/>
          </p15:clr>
        </p15:guide>
        <p15:guide id="9" pos="3600">
          <p15:clr>
            <a:srgbClr val="9AA0A6"/>
          </p15:clr>
        </p15:guide>
        <p15:guide id="10" pos="504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440"/>
        <p:guide pos="4320"/>
        <p:guide pos="810" orient="horz"/>
        <p:guide pos="2389" orient="horz"/>
        <p:guide pos="720"/>
        <p:guide pos="2160"/>
        <p:guide pos="3600"/>
        <p:guide pos="50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PinyonScript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font" Target="fonts/LexendExtraBold-bold.fntdata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Medium-bold.fntdata"/><Relationship Id="rId30" Type="http://schemas.openxmlformats.org/officeDocument/2006/relationships/font" Target="fonts/RobotoMedium-regular.fntdata"/><Relationship Id="rId11" Type="http://schemas.openxmlformats.org/officeDocument/2006/relationships/slide" Target="slides/slide5.xml"/><Relationship Id="rId33" Type="http://schemas.openxmlformats.org/officeDocument/2006/relationships/font" Target="fonts/RobotoMedium-boldItalic.fntdata"/><Relationship Id="rId10" Type="http://schemas.openxmlformats.org/officeDocument/2006/relationships/slide" Target="slides/slide4.xml"/><Relationship Id="rId32" Type="http://schemas.openxmlformats.org/officeDocument/2006/relationships/font" Target="fonts/RobotoMedium-italic.fntdata"/><Relationship Id="rId13" Type="http://schemas.openxmlformats.org/officeDocument/2006/relationships/slide" Target="slides/slide7.xml"/><Relationship Id="rId35" Type="http://schemas.openxmlformats.org/officeDocument/2006/relationships/font" Target="fonts/Lexend-bold.fntdata"/><Relationship Id="rId12" Type="http://schemas.openxmlformats.org/officeDocument/2006/relationships/slide" Target="slides/slide6.xml"/><Relationship Id="rId34" Type="http://schemas.openxmlformats.org/officeDocument/2006/relationships/font" Target="fonts/Lexend-regular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2bec56032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52bec560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Thanks for having me and giving me the chance to share with you our recent work on ‘the geometric qml programme’.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As we will see, </a:t>
            </a:r>
            <a:r>
              <a:rPr b="1" lang="es"/>
              <a:t>certain phenomena</a:t>
            </a:r>
            <a:r>
              <a:rPr lang="es"/>
              <a:t> that are </a:t>
            </a:r>
            <a:r>
              <a:rPr b="1" lang="es"/>
              <a:t>critical</a:t>
            </a:r>
            <a:r>
              <a:rPr lang="es"/>
              <a:t> for the </a:t>
            </a:r>
            <a:r>
              <a:rPr b="1" lang="es"/>
              <a:t>performance and scalability</a:t>
            </a:r>
            <a:r>
              <a:rPr lang="es"/>
              <a:t> of</a:t>
            </a:r>
            <a:r>
              <a:rPr b="1" lang="es"/>
              <a:t> QNNs,</a:t>
            </a:r>
            <a:r>
              <a:rPr lang="es"/>
              <a:t> like </a:t>
            </a:r>
            <a:r>
              <a:rPr b="1" lang="es"/>
              <a:t>barren plateaus and overparametrization</a:t>
            </a:r>
            <a:r>
              <a:rPr lang="es"/>
              <a:t>, can be </a:t>
            </a:r>
            <a:r>
              <a:rPr b="1" lang="es"/>
              <a:t>linked</a:t>
            </a:r>
            <a:r>
              <a:rPr lang="es"/>
              <a:t> to the </a:t>
            </a:r>
            <a:r>
              <a:rPr b="1" lang="es"/>
              <a:t>size of the set of unitaries that are reachable</a:t>
            </a:r>
            <a:r>
              <a:rPr lang="es"/>
              <a:t> by the QNN, the breadth of ‘expressible’ unitares.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9a6763d1c3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9a6763d1c3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9a6763d1c3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9a6763d1c3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9a6763d1c3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9a6763d1c3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9a6763d1c3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9a6763d1c3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9e6a5567a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29e6a5567a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9e9185e5e3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9e9185e5e3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40d2b89756_8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40d2b89756_8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9a6763d1c3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29a6763d1c3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9e9185e5e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9e9185e5e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9e9185e5e3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9e9185e5e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Thanks for having me and giving me the chance to share with you our recent work on ‘the geometric qml programme’.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As we will see, </a:t>
            </a:r>
            <a:r>
              <a:rPr b="1" lang="es"/>
              <a:t>certain phenomena</a:t>
            </a:r>
            <a:r>
              <a:rPr lang="es"/>
              <a:t> that are </a:t>
            </a:r>
            <a:r>
              <a:rPr b="1" lang="es"/>
              <a:t>critical</a:t>
            </a:r>
            <a:r>
              <a:rPr lang="es"/>
              <a:t> for the </a:t>
            </a:r>
            <a:r>
              <a:rPr b="1" lang="es"/>
              <a:t>performance and scalability</a:t>
            </a:r>
            <a:r>
              <a:rPr lang="es"/>
              <a:t> of</a:t>
            </a:r>
            <a:r>
              <a:rPr b="1" lang="es"/>
              <a:t> QNNs,</a:t>
            </a:r>
            <a:r>
              <a:rPr lang="es"/>
              <a:t> like </a:t>
            </a:r>
            <a:r>
              <a:rPr b="1" lang="es"/>
              <a:t>barren plateaus and overparametrization</a:t>
            </a:r>
            <a:r>
              <a:rPr lang="es"/>
              <a:t>, can be </a:t>
            </a:r>
            <a:r>
              <a:rPr b="1" lang="es"/>
              <a:t>linked</a:t>
            </a:r>
            <a:r>
              <a:rPr lang="es"/>
              <a:t> to the </a:t>
            </a:r>
            <a:r>
              <a:rPr b="1" lang="es"/>
              <a:t>size of the set of unitaries that are reachable</a:t>
            </a:r>
            <a:r>
              <a:rPr lang="es"/>
              <a:t> by the QNN, the breadth of ‘expressible’ unitares.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9e9185e5e3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9e9185e5e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9e9185e5e3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9e9185e5e3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9e9185e5e3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9e9185e5e3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9a6763d1c3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9a6763d1c3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9a6763d1c3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9a6763d1c3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circuit expressiveness: </a:t>
            </a:r>
            <a:r>
              <a:rPr lang="es">
                <a:solidFill>
                  <a:schemeClr val="dk1"/>
                </a:solidFill>
              </a:rPr>
              <a:t>deep (&gt;log) problem-agnostic (universal) ansatzes show BP (McClean)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initial state: entanglement-induced BPs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observable: cost-function-globality-induced BPs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lie-algebraic perspective: allows for a unified framing of these.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 particular, can capture expressiveness of PQCs beyond universal gatests → QAOA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s"/>
            </a:br>
            <a:r>
              <a:rPr lang="es"/>
              <a:t>google: deep random HEA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LANL: cost function globality dep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entanglement-induced: if initial state is entangled / entanglement is generated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diagnosing: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9a6763d1c3_0_6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9a6763d1c3_0_6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Text Areas_White Background">
  <p:cSld name="2 Text Areas_White Background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143000"/>
            <a:ext cx="38406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F7E"/>
              </a:buClr>
              <a:buSzPts val="1800"/>
              <a:buNone/>
              <a:defRPr b="1" i="0" sz="1800">
                <a:solidFill>
                  <a:srgbClr val="000F7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2" type="body"/>
          </p:nvPr>
        </p:nvSpPr>
        <p:spPr>
          <a:xfrm>
            <a:off x="457200" y="457200"/>
            <a:ext cx="82296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F7E"/>
              </a:buClr>
              <a:buSzPts val="2400"/>
              <a:buNone/>
              <a:defRPr b="1" i="0" sz="2400">
                <a:solidFill>
                  <a:srgbClr val="000F7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idx="3" type="body"/>
          </p:nvPr>
        </p:nvSpPr>
        <p:spPr>
          <a:xfrm>
            <a:off x="4846320" y="1143000"/>
            <a:ext cx="38406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F7E"/>
              </a:buClr>
              <a:buSzPts val="1800"/>
              <a:buNone/>
              <a:defRPr b="1" i="0" sz="1800">
                <a:solidFill>
                  <a:srgbClr val="000F7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4" type="body"/>
          </p:nvPr>
        </p:nvSpPr>
        <p:spPr>
          <a:xfrm>
            <a:off x="457200" y="1508760"/>
            <a:ext cx="3840600" cy="30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302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048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5" type="body"/>
          </p:nvPr>
        </p:nvSpPr>
        <p:spPr>
          <a:xfrm>
            <a:off x="4846320" y="1508760"/>
            <a:ext cx="3840600" cy="30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302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048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3" name="Google Shape;93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4" name="Google Shape;9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5" name="Google Shape;105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6" name="Google Shape;10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9" name="Google Shape;10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0" name="Google Shape;120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1" name="Google Shape;121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25" name="Google Shape;12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8" name="Google Shape;128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9" name="Google Shape;12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0" name="Google Shape;9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jpg"/><Relationship Id="rId4" Type="http://schemas.openxmlformats.org/officeDocument/2006/relationships/image" Target="../media/image14.png"/><Relationship Id="rId5" Type="http://schemas.openxmlformats.org/officeDocument/2006/relationships/image" Target="../media/image19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30.png"/><Relationship Id="rId5" Type="http://schemas.openxmlformats.org/officeDocument/2006/relationships/image" Target="../media/image28.png"/><Relationship Id="rId6" Type="http://schemas.openxmlformats.org/officeDocument/2006/relationships/image" Target="../media/image25.png"/><Relationship Id="rId7" Type="http://schemas.openxmlformats.org/officeDocument/2006/relationships/image" Target="../media/image3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29.png"/><Relationship Id="rId5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0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0.jpg"/><Relationship Id="rId4" Type="http://schemas.openxmlformats.org/officeDocument/2006/relationships/image" Target="../media/image14.png"/><Relationship Id="rId9" Type="http://schemas.openxmlformats.org/officeDocument/2006/relationships/image" Target="../media/image39.png"/><Relationship Id="rId5" Type="http://schemas.openxmlformats.org/officeDocument/2006/relationships/image" Target="../media/image19.png"/><Relationship Id="rId6" Type="http://schemas.openxmlformats.org/officeDocument/2006/relationships/image" Target="../media/image35.jpg"/><Relationship Id="rId7" Type="http://schemas.openxmlformats.org/officeDocument/2006/relationships/image" Target="../media/image38.png"/><Relationship Id="rId8" Type="http://schemas.openxmlformats.org/officeDocument/2006/relationships/image" Target="../media/image3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g"/><Relationship Id="rId4" Type="http://schemas.openxmlformats.org/officeDocument/2006/relationships/image" Target="../media/image14.png"/><Relationship Id="rId5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Relationship Id="rId4" Type="http://schemas.openxmlformats.org/officeDocument/2006/relationships/image" Target="../media/image27.png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4727" y="4315978"/>
            <a:ext cx="2228255" cy="89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6"/>
          <p:cNvSpPr txBox="1"/>
          <p:nvPr/>
        </p:nvSpPr>
        <p:spPr>
          <a:xfrm>
            <a:off x="0" y="4673400"/>
            <a:ext cx="4015800" cy="47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latin typeface="Roboto"/>
                <a:ea typeface="Roboto"/>
                <a:cs typeface="Roboto"/>
                <a:sym typeface="Roboto"/>
              </a:rPr>
              <a:t>1. Theoretical Division, Los Alamos National Laboratory</a:t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latin typeface="Roboto"/>
                <a:ea typeface="Roboto"/>
                <a:cs typeface="Roboto"/>
                <a:sym typeface="Roboto"/>
              </a:rPr>
              <a:t>2. </a:t>
            </a:r>
            <a:r>
              <a:rPr b="1" lang="es" sz="1000"/>
              <a:t>Center for Nonlinear Studies,</a:t>
            </a:r>
            <a:r>
              <a:rPr b="1" lang="es" sz="1000">
                <a:latin typeface="Roboto"/>
                <a:ea typeface="Roboto"/>
                <a:cs typeface="Roboto"/>
                <a:sym typeface="Roboto"/>
              </a:rPr>
              <a:t> Los Alamos National Laboratory</a:t>
            </a:r>
            <a:endParaRPr sz="7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8" name="Google Shape;13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2077" y="4389184"/>
            <a:ext cx="1168452" cy="744888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6"/>
          <p:cNvSpPr txBox="1"/>
          <p:nvPr/>
        </p:nvSpPr>
        <p:spPr>
          <a:xfrm>
            <a:off x="137975" y="109525"/>
            <a:ext cx="4015800" cy="602400"/>
          </a:xfrm>
          <a:prstGeom prst="rect">
            <a:avLst/>
          </a:prstGeom>
          <a:solidFill>
            <a:srgbClr val="1D1C1D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Diego Garcia-</a:t>
            </a:r>
            <a:r>
              <a:rPr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Martin</a:t>
            </a:r>
            <a:r>
              <a:rPr baseline="30000"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1</a:t>
            </a:r>
            <a:r>
              <a:rPr baseline="30000"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,2</a:t>
            </a:r>
            <a:r>
              <a:rPr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@ QTML23</a:t>
            </a:r>
            <a:endParaRPr sz="2400">
              <a:solidFill>
                <a:srgbClr val="FFFFFF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40" name="Google Shape;140;p26"/>
          <p:cNvSpPr txBox="1"/>
          <p:nvPr/>
        </p:nvSpPr>
        <p:spPr>
          <a:xfrm>
            <a:off x="224425" y="784625"/>
            <a:ext cx="8776800" cy="656100"/>
          </a:xfrm>
          <a:prstGeom prst="rect">
            <a:avLst/>
          </a:prstGeom>
          <a:solidFill>
            <a:srgbClr val="1D1C1D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The landscape of QAOA Max-Cut Lie algebras:</a:t>
            </a:r>
            <a:endParaRPr i="1" sz="3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41" name="Google Shape;141;p26"/>
          <p:cNvGrpSpPr/>
          <p:nvPr/>
        </p:nvGrpSpPr>
        <p:grpSpPr>
          <a:xfrm>
            <a:off x="224425" y="1513425"/>
            <a:ext cx="8204225" cy="3607500"/>
            <a:chOff x="224425" y="1513425"/>
            <a:chExt cx="8204225" cy="3607500"/>
          </a:xfrm>
        </p:grpSpPr>
        <p:pic>
          <p:nvPicPr>
            <p:cNvPr id="142" name="Google Shape;142;p2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61050" y="2194175"/>
              <a:ext cx="2926750" cy="29267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26"/>
            <p:cNvSpPr txBox="1"/>
            <p:nvPr/>
          </p:nvSpPr>
          <p:spPr>
            <a:xfrm>
              <a:off x="224425" y="1513425"/>
              <a:ext cx="3000000" cy="554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400">
                  <a:latin typeface="Roboto Medium"/>
                  <a:ea typeface="Roboto Medium"/>
                  <a:cs typeface="Roboto Medium"/>
                  <a:sym typeface="Roboto Medium"/>
                </a:rPr>
                <a:t>Diego Garcia-Martin</a:t>
              </a:r>
              <a:endParaRPr/>
            </a:p>
          </p:txBody>
        </p:sp>
        <p:sp>
          <p:nvSpPr>
            <p:cNvPr id="144" name="Google Shape;144;p26"/>
            <p:cNvSpPr txBox="1"/>
            <p:nvPr/>
          </p:nvSpPr>
          <p:spPr>
            <a:xfrm>
              <a:off x="3625950" y="2216500"/>
              <a:ext cx="4802700" cy="1121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Roboto"/>
                <a:buChar char="●"/>
              </a:pPr>
              <a:r>
                <a:rPr b="1" lang="es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I am not Diego. </a:t>
              </a:r>
              <a:endParaRPr b="1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429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Roboto"/>
                <a:buChar char="●"/>
              </a:pPr>
              <a:r>
                <a:rPr b="1" lang="es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If you came to see Diego, you are right to be pissed off. I apologize</a:t>
              </a:r>
              <a:r>
                <a:rPr lang="es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1275" y="2943800"/>
            <a:ext cx="4834775" cy="78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5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MAXCUT and QAOA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  <p:pic>
        <p:nvPicPr>
          <p:cNvPr id="251" name="Google Shape;25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1725" y="1273750"/>
            <a:ext cx="1637200" cy="198270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5"/>
          <p:cNvSpPr txBox="1"/>
          <p:nvPr/>
        </p:nvSpPr>
        <p:spPr>
          <a:xfrm>
            <a:off x="3171275" y="812050"/>
            <a:ext cx="592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chemeClr val="dk1"/>
                </a:solidFill>
              </a:rPr>
              <a:t>QAOA</a:t>
            </a:r>
            <a:r>
              <a:rPr lang="es" sz="1800">
                <a:solidFill>
                  <a:schemeClr val="dk1"/>
                </a:solidFill>
              </a:rPr>
              <a:t>: variational quantum algorithm with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3" name="Google Shape;253;p35"/>
          <p:cNvSpPr txBox="1"/>
          <p:nvPr/>
        </p:nvSpPr>
        <p:spPr>
          <a:xfrm>
            <a:off x="3171275" y="2584800"/>
            <a:ext cx="592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and 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254" name="Google Shape;254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15300" y="1328150"/>
            <a:ext cx="2043399" cy="13546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|\psi\rangle = |+\rangle^{\otimes n}" id="255" name="Google Shape;255;p35" title="MathEquation,#0000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73719" y="1739436"/>
            <a:ext cx="1637200" cy="378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8925" y="4047113"/>
            <a:ext cx="3115725" cy="49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6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MAXCUT and QAOA: </a:t>
            </a:r>
            <a:r>
              <a:rPr lang="es" sz="2500">
                <a:latin typeface="Lexend"/>
                <a:ea typeface="Lexend"/>
                <a:cs typeface="Lexend"/>
                <a:sym typeface="Lexend"/>
              </a:rPr>
              <a:t>various ansatzes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62" name="Google Shape;26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013" y="902475"/>
            <a:ext cx="7691973" cy="239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6"/>
          <p:cNvSpPr txBox="1"/>
          <p:nvPr/>
        </p:nvSpPr>
        <p:spPr>
          <a:xfrm>
            <a:off x="740550" y="3443200"/>
            <a:ext cx="7662900" cy="1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chemeClr val="dk1"/>
                </a:solidFill>
              </a:rPr>
              <a:t>Sn, symmetric group.</a:t>
            </a:r>
            <a:r>
              <a:rPr lang="es" sz="1300">
                <a:solidFill>
                  <a:schemeClr val="dk1"/>
                </a:solidFill>
              </a:rPr>
              <a:t> Its action on graphs generates new (isomorphic) graphs.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chemeClr val="dk1"/>
                </a:solidFill>
              </a:rPr>
              <a:t>Automorphism group (graph):</a:t>
            </a:r>
            <a:r>
              <a:rPr lang="es" sz="1300">
                <a:solidFill>
                  <a:schemeClr val="dk1"/>
                </a:solidFill>
              </a:rPr>
              <a:t> graph-dependent subgroup of Sn that leaves a given graph invariant.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chemeClr val="dk1"/>
                </a:solidFill>
              </a:rPr>
              <a:t>Aut(complete graph ) = Sn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chemeClr val="dk1"/>
                </a:solidFill>
              </a:rPr>
              <a:t>Aut(random graph n&gt;&gt;) = trivial → in this regime (the relevant for maxcut) orb = free!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1" y="1179450"/>
            <a:ext cx="3952774" cy="296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7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FREE/MA ANSATZ: </a:t>
            </a:r>
            <a:r>
              <a:rPr lang="es" sz="2500">
                <a:latin typeface="Lexend"/>
                <a:ea typeface="Lexend"/>
                <a:cs typeface="Lexend"/>
                <a:sym typeface="Lexend"/>
              </a:rPr>
              <a:t>Dynamical Lie Algebra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70" name="Google Shape;27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6696" y="1249696"/>
            <a:ext cx="3952776" cy="75888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7"/>
          <p:cNvSpPr txBox="1"/>
          <p:nvPr/>
        </p:nvSpPr>
        <p:spPr>
          <a:xfrm>
            <a:off x="362325" y="2497000"/>
            <a:ext cx="4056600" cy="11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We can </a:t>
            </a:r>
            <a:r>
              <a:rPr b="1" lang="es" sz="1800">
                <a:solidFill>
                  <a:schemeClr val="dk1"/>
                </a:solidFill>
              </a:rPr>
              <a:t>completely characterize</a:t>
            </a:r>
            <a:r>
              <a:rPr lang="es" sz="1800">
                <a:solidFill>
                  <a:schemeClr val="dk1"/>
                </a:solidFill>
              </a:rPr>
              <a:t> and classify the </a:t>
            </a:r>
            <a:r>
              <a:rPr b="1" lang="es" sz="1800">
                <a:solidFill>
                  <a:schemeClr val="dk1"/>
                </a:solidFill>
              </a:rPr>
              <a:t>MA-QAOA DLAs</a:t>
            </a:r>
            <a:r>
              <a:rPr lang="es" sz="1800">
                <a:solidFill>
                  <a:schemeClr val="dk1"/>
                </a:solidFill>
              </a:rPr>
              <a:t> for </a:t>
            </a:r>
            <a:r>
              <a:rPr b="1" i="1" lang="es" sz="1800">
                <a:solidFill>
                  <a:schemeClr val="dk1"/>
                </a:solidFill>
              </a:rPr>
              <a:t>any </a:t>
            </a:r>
            <a:r>
              <a:rPr b="1" lang="es" sz="1800">
                <a:solidFill>
                  <a:schemeClr val="dk1"/>
                </a:solidFill>
              </a:rPr>
              <a:t>graph.</a:t>
            </a:r>
            <a:endParaRPr b="1" sz="1800">
              <a:solidFill>
                <a:schemeClr val="dk1"/>
              </a:solidFill>
            </a:endParaRPr>
          </a:p>
        </p:txBody>
      </p:sp>
      <p:grpSp>
        <p:nvGrpSpPr>
          <p:cNvPr id="272" name="Google Shape;272;p37"/>
          <p:cNvGrpSpPr/>
          <p:nvPr/>
        </p:nvGrpSpPr>
        <p:grpSpPr>
          <a:xfrm>
            <a:off x="4614525" y="3691625"/>
            <a:ext cx="3952800" cy="1178300"/>
            <a:chOff x="4614525" y="3691625"/>
            <a:chExt cx="3952800" cy="1178300"/>
          </a:xfrm>
        </p:grpSpPr>
        <p:pic>
          <p:nvPicPr>
            <p:cNvPr descr="\mathfrak{g}=\mathfrak{su}(d/2)\oplus\mathfrak{su}(d/2)" id="273" name="Google Shape;273;p37" title="MathEquation,#00000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760375" y="4504475"/>
              <a:ext cx="2923700" cy="365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4" name="Google Shape;274;p37"/>
            <p:cNvSpPr txBox="1"/>
            <p:nvPr/>
          </p:nvSpPr>
          <p:spPr>
            <a:xfrm>
              <a:off x="4614525" y="4140725"/>
              <a:ext cx="20598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800">
                  <a:solidFill>
                    <a:schemeClr val="dk1"/>
                  </a:solidFill>
                </a:rPr>
                <a:t>relevant case:</a:t>
              </a:r>
              <a:endParaRPr b="1" sz="1800">
                <a:solidFill>
                  <a:schemeClr val="dk1"/>
                </a:solidFill>
              </a:endParaRPr>
            </a:p>
          </p:txBody>
        </p:sp>
        <p:sp>
          <p:nvSpPr>
            <p:cNvPr id="275" name="Google Shape;275;p37"/>
            <p:cNvSpPr/>
            <p:nvPr/>
          </p:nvSpPr>
          <p:spPr>
            <a:xfrm>
              <a:off x="4614525" y="3691625"/>
              <a:ext cx="3952800" cy="365400"/>
            </a:xfrm>
            <a:prstGeom prst="rect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8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chemeClr val="dk1"/>
                </a:solidFill>
                <a:latin typeface="Lexend ExtraBold"/>
                <a:ea typeface="Lexend ExtraBold"/>
                <a:cs typeface="Lexend ExtraBold"/>
                <a:sym typeface="Lexend ExtraBold"/>
              </a:rPr>
              <a:t>FREE ANSATZ</a:t>
            </a: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: </a:t>
            </a:r>
            <a:r>
              <a:rPr lang="es" sz="2500">
                <a:latin typeface="Lexend"/>
                <a:ea typeface="Lexend"/>
                <a:cs typeface="Lexend"/>
                <a:sym typeface="Lexend"/>
              </a:rPr>
              <a:t>Exact Variance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81" name="Google Shape;28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3402" y="1227675"/>
            <a:ext cx="6697200" cy="153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8"/>
          <p:cNvSpPr txBox="1"/>
          <p:nvPr/>
        </p:nvSpPr>
        <p:spPr>
          <a:xfrm>
            <a:off x="989850" y="3231800"/>
            <a:ext cx="73455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For all relevant </a:t>
            </a:r>
            <a:r>
              <a:rPr b="1" lang="es" sz="1800">
                <a:solidFill>
                  <a:schemeClr val="dk1"/>
                </a:solidFill>
              </a:rPr>
              <a:t>graphs</a:t>
            </a:r>
            <a:r>
              <a:rPr lang="es" sz="1800">
                <a:solidFill>
                  <a:schemeClr val="dk1"/>
                </a:solidFill>
              </a:rPr>
              <a:t>, </a:t>
            </a:r>
            <a:r>
              <a:rPr b="1" lang="es" sz="1800">
                <a:solidFill>
                  <a:schemeClr val="dk1"/>
                </a:solidFill>
              </a:rPr>
              <a:t>MA-QAOA exhibits BP</a:t>
            </a:r>
            <a:r>
              <a:rPr lang="es" sz="1800">
                <a:solidFill>
                  <a:schemeClr val="dk1"/>
                </a:solidFill>
              </a:rPr>
              <a:t>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Trivially, same holds for </a:t>
            </a:r>
            <a:r>
              <a:rPr b="1" lang="es" sz="1800">
                <a:solidFill>
                  <a:schemeClr val="dk1"/>
                </a:solidFill>
              </a:rPr>
              <a:t>ORB.</a:t>
            </a:r>
            <a:endParaRPr b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9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chemeClr val="dk1"/>
                </a:solidFill>
                <a:latin typeface="Lexend ExtraBold"/>
                <a:ea typeface="Lexend ExtraBold"/>
                <a:cs typeface="Lexend ExtraBold"/>
                <a:sym typeface="Lexend ExtraBold"/>
              </a:rPr>
              <a:t>STD</a:t>
            </a:r>
            <a:r>
              <a:rPr lang="es" sz="2500">
                <a:solidFill>
                  <a:schemeClr val="dk1"/>
                </a:solidFill>
                <a:latin typeface="Lexend ExtraBold"/>
                <a:ea typeface="Lexend ExtraBold"/>
                <a:cs typeface="Lexend ExtraBold"/>
                <a:sym typeface="Lexend ExtraBold"/>
              </a:rPr>
              <a:t> ANSATZ</a:t>
            </a: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:</a:t>
            </a:r>
            <a:endParaRPr sz="2500"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  <p:pic>
        <p:nvPicPr>
          <p:cNvPr descr="\mathfrak{g}\sim\mathfrak{g}_{{\rm Free}} = \mathfrak{su}(d/2)\oplus \mathfrak{su}(d/2)" id="288" name="Google Shape;288;p39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1013" y="1463125"/>
            <a:ext cx="7494526" cy="69325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9"/>
          <p:cNvSpPr txBox="1"/>
          <p:nvPr/>
        </p:nvSpPr>
        <p:spPr>
          <a:xfrm>
            <a:off x="292625" y="779925"/>
            <a:ext cx="3275100" cy="5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slightly more nuanced but: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90" name="Google Shape;290;p39"/>
          <p:cNvSpPr txBox="1"/>
          <p:nvPr/>
        </p:nvSpPr>
        <p:spPr>
          <a:xfrm>
            <a:off x="292625" y="2504700"/>
            <a:ext cx="83934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chemeClr val="dk1"/>
                </a:solidFill>
              </a:rPr>
              <a:t>consequence: </a:t>
            </a:r>
            <a:r>
              <a:rPr lang="es" sz="1800">
                <a:solidFill>
                  <a:schemeClr val="dk1"/>
                </a:solidFill>
              </a:rPr>
              <a:t>standard QAOA follows same fate… </a:t>
            </a:r>
            <a:r>
              <a:rPr b="1" lang="es" sz="1800">
                <a:solidFill>
                  <a:schemeClr val="dk1"/>
                </a:solidFill>
              </a:rPr>
              <a:t>almost universal DLA</a:t>
            </a:r>
            <a:r>
              <a:rPr lang="es" sz="1800">
                <a:solidFill>
                  <a:schemeClr val="dk1"/>
                </a:solidFill>
              </a:rPr>
              <a:t> that combined with </a:t>
            </a:r>
            <a:r>
              <a:rPr b="1" lang="es" sz="1800">
                <a:solidFill>
                  <a:schemeClr val="dk1"/>
                </a:solidFill>
              </a:rPr>
              <a:t>deep ansatz</a:t>
            </a:r>
            <a:r>
              <a:rPr lang="es" sz="1800">
                <a:solidFill>
                  <a:schemeClr val="dk1"/>
                </a:solidFill>
              </a:rPr>
              <a:t> + </a:t>
            </a:r>
            <a:r>
              <a:rPr b="1" lang="es" sz="1800">
                <a:solidFill>
                  <a:schemeClr val="dk1"/>
                </a:solidFill>
              </a:rPr>
              <a:t>random initialization</a:t>
            </a:r>
            <a:r>
              <a:rPr lang="es" sz="1800">
                <a:solidFill>
                  <a:schemeClr val="dk1"/>
                </a:solidFill>
              </a:rPr>
              <a:t> means a no go.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0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chemeClr val="dk1"/>
                </a:solidFill>
                <a:latin typeface="Lexend ExtraBold"/>
                <a:ea typeface="Lexend ExtraBold"/>
                <a:cs typeface="Lexend ExtraBold"/>
                <a:sym typeface="Lexend ExtraBold"/>
              </a:rPr>
              <a:t>DISCUSSION:</a:t>
            </a:r>
            <a:endParaRPr sz="2500"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  <p:sp>
        <p:nvSpPr>
          <p:cNvPr id="296" name="Google Shape;296;p40"/>
          <p:cNvSpPr txBox="1"/>
          <p:nvPr/>
        </p:nvSpPr>
        <p:spPr>
          <a:xfrm>
            <a:off x="236350" y="754075"/>
            <a:ext cx="8610000" cy="14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s" sz="1800">
                <a:solidFill>
                  <a:schemeClr val="dk1"/>
                </a:solidFill>
              </a:rPr>
              <a:t>QAOA</a:t>
            </a:r>
            <a:r>
              <a:rPr lang="es" sz="1800">
                <a:solidFill>
                  <a:schemeClr val="dk1"/>
                </a:solidFill>
              </a:rPr>
              <a:t> doesnt seem to be much of a </a:t>
            </a:r>
            <a:r>
              <a:rPr b="1" lang="es" sz="1800">
                <a:solidFill>
                  <a:schemeClr val="dk1"/>
                </a:solidFill>
              </a:rPr>
              <a:t>“problem-inspired” ansatz</a:t>
            </a:r>
            <a:r>
              <a:rPr lang="es" sz="1800">
                <a:solidFill>
                  <a:schemeClr val="dk1"/>
                </a:solidFill>
              </a:rPr>
              <a:t> after all.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EXACTLY same DLA for different graphs!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</a:rPr>
              <a:t>In the deep regime the </a:t>
            </a:r>
            <a:r>
              <a:rPr b="1" lang="es" sz="1600">
                <a:solidFill>
                  <a:schemeClr val="dk1"/>
                </a:solidFill>
              </a:rPr>
              <a:t>graph-dependent information</a:t>
            </a:r>
            <a:r>
              <a:rPr lang="es" sz="1600">
                <a:solidFill>
                  <a:schemeClr val="dk1"/>
                </a:solidFill>
              </a:rPr>
              <a:t> –except automorphisms– </a:t>
            </a:r>
            <a:r>
              <a:rPr b="1" lang="es" sz="1600">
                <a:solidFill>
                  <a:schemeClr val="dk1"/>
                </a:solidFill>
              </a:rPr>
              <a:t>gets </a:t>
            </a:r>
            <a:r>
              <a:rPr b="1" lang="es" sz="1600">
                <a:solidFill>
                  <a:schemeClr val="dk1"/>
                </a:solidFill>
              </a:rPr>
              <a:t>washed</a:t>
            </a:r>
            <a:r>
              <a:rPr b="1" lang="es" sz="1600">
                <a:solidFill>
                  <a:schemeClr val="dk1"/>
                </a:solidFill>
              </a:rPr>
              <a:t> out. </a:t>
            </a:r>
            <a:r>
              <a:rPr lang="es" sz="1600">
                <a:solidFill>
                  <a:schemeClr val="dk1"/>
                </a:solidFill>
              </a:rPr>
              <a:t>We did maxcut but expect same to happen in other combinatorial opt problems.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97" name="Google Shape;297;p40"/>
          <p:cNvSpPr txBox="1"/>
          <p:nvPr/>
        </p:nvSpPr>
        <p:spPr>
          <a:xfrm>
            <a:off x="236350" y="2250925"/>
            <a:ext cx="8610000" cy="27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s" sz="1800">
                <a:solidFill>
                  <a:schemeClr val="dk1"/>
                </a:solidFill>
              </a:rPr>
              <a:t>“Loopholes”</a:t>
            </a:r>
            <a:r>
              <a:rPr lang="es" sz="1800">
                <a:solidFill>
                  <a:schemeClr val="dk1"/>
                </a:solidFill>
              </a:rPr>
              <a:t> and </a:t>
            </a:r>
            <a:r>
              <a:rPr b="1" lang="es" sz="1800">
                <a:solidFill>
                  <a:schemeClr val="dk1"/>
                </a:solidFill>
              </a:rPr>
              <a:t>opportunities</a:t>
            </a:r>
            <a:r>
              <a:rPr lang="es" sz="1800">
                <a:solidFill>
                  <a:schemeClr val="dk1"/>
                </a:solidFill>
              </a:rPr>
              <a:t>:</a:t>
            </a:r>
            <a:endParaRPr sz="1800">
              <a:solidFill>
                <a:schemeClr val="dk1"/>
              </a:solidFill>
            </a:endParaRPr>
          </a:p>
          <a:p>
            <a:pPr indent="-3429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b="1" lang="es" sz="1800">
                <a:solidFill>
                  <a:schemeClr val="dk1"/>
                </a:solidFill>
              </a:rPr>
              <a:t>shallow regime:</a:t>
            </a:r>
            <a:r>
              <a:rPr lang="es" sz="1800">
                <a:solidFill>
                  <a:schemeClr val="dk1"/>
                </a:solidFill>
              </a:rPr>
              <a:t> specific graph </a:t>
            </a:r>
            <a:r>
              <a:rPr b="1" lang="es" sz="1800">
                <a:solidFill>
                  <a:schemeClr val="dk1"/>
                </a:solidFill>
              </a:rPr>
              <a:t>topology</a:t>
            </a:r>
            <a:r>
              <a:rPr lang="es" sz="1800">
                <a:solidFill>
                  <a:schemeClr val="dk1"/>
                </a:solidFill>
              </a:rPr>
              <a:t> </a:t>
            </a:r>
            <a:r>
              <a:rPr b="1" lang="es" sz="1800">
                <a:solidFill>
                  <a:schemeClr val="dk1"/>
                </a:solidFill>
              </a:rPr>
              <a:t>not </a:t>
            </a:r>
            <a:r>
              <a:rPr b="1" lang="es" sz="1800">
                <a:solidFill>
                  <a:schemeClr val="dk1"/>
                </a:solidFill>
              </a:rPr>
              <a:t>washed</a:t>
            </a:r>
            <a:r>
              <a:rPr b="1" lang="es" sz="1800">
                <a:solidFill>
                  <a:schemeClr val="dk1"/>
                </a:solidFill>
              </a:rPr>
              <a:t> out</a:t>
            </a:r>
            <a:r>
              <a:rPr lang="es" sz="1800">
                <a:solidFill>
                  <a:schemeClr val="dk1"/>
                </a:solidFill>
              </a:rPr>
              <a:t>.</a:t>
            </a:r>
            <a:endParaRPr sz="1800">
              <a:solidFill>
                <a:schemeClr val="dk1"/>
              </a:solidFill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We don't have a theory for BP here but would guess this regime is trainable. It's not obvious to me how powerful this regime is / how truly quantum (at least expectation values). </a:t>
            </a:r>
            <a:r>
              <a:rPr b="1" lang="es" sz="1800">
                <a:solidFill>
                  <a:schemeClr val="dk1"/>
                </a:solidFill>
              </a:rPr>
              <a:t>Work is needed!</a:t>
            </a:r>
            <a:endParaRPr b="1" sz="1800">
              <a:solidFill>
                <a:schemeClr val="dk1"/>
              </a:solidFill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b="1" lang="es" sz="1800">
                <a:solidFill>
                  <a:schemeClr val="dk1"/>
                </a:solidFill>
              </a:rPr>
              <a:t>Deep Initializations</a:t>
            </a:r>
            <a:r>
              <a:rPr lang="es" sz="1800">
                <a:solidFill>
                  <a:schemeClr val="dk1"/>
                </a:solidFill>
              </a:rPr>
              <a:t>: if you are going deep </a:t>
            </a:r>
            <a:r>
              <a:rPr lang="es" sz="1800">
                <a:solidFill>
                  <a:schemeClr val="dk1"/>
                </a:solidFill>
              </a:rPr>
              <a:t>don't</a:t>
            </a:r>
            <a:r>
              <a:rPr lang="es" sz="1800">
                <a:solidFill>
                  <a:schemeClr val="dk1"/>
                </a:solidFill>
              </a:rPr>
              <a:t> forget to bring them.</a:t>
            </a:r>
            <a:endParaRPr sz="1800">
              <a:solidFill>
                <a:schemeClr val="dk1"/>
              </a:solidFill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For some reason you are able to initialize in the narrow gorge and use QAOA to do a final tweaking.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41"/>
          <p:cNvPicPr preferRelativeResize="0"/>
          <p:nvPr/>
        </p:nvPicPr>
        <p:blipFill rotWithShape="1">
          <a:blip r:embed="rId3">
            <a:alphaModFix/>
          </a:blip>
          <a:srcRect b="0" l="0" r="0" t="15675"/>
          <a:stretch/>
        </p:blipFill>
        <p:spPr>
          <a:xfrm>
            <a:off x="-17000" y="0"/>
            <a:ext cx="91440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1"/>
          <p:cNvSpPr txBox="1"/>
          <p:nvPr/>
        </p:nvSpPr>
        <p:spPr>
          <a:xfrm>
            <a:off x="2348200" y="759075"/>
            <a:ext cx="44136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Thanks for your attention!</a:t>
            </a:r>
            <a:r>
              <a:rPr lang="es" sz="3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Questions?</a:t>
            </a:r>
            <a:endParaRPr/>
          </a:p>
        </p:txBody>
      </p:sp>
      <p:pic>
        <p:nvPicPr>
          <p:cNvPr id="304" name="Google Shape;304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2102" y="4164603"/>
            <a:ext cx="2228255" cy="89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9452" y="4237809"/>
            <a:ext cx="1168452" cy="7448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6" name="Google Shape;306;p41"/>
          <p:cNvGrpSpPr/>
          <p:nvPr/>
        </p:nvGrpSpPr>
        <p:grpSpPr>
          <a:xfrm>
            <a:off x="667150" y="2103520"/>
            <a:ext cx="1022100" cy="1744655"/>
            <a:chOff x="1657750" y="2103520"/>
            <a:chExt cx="1022100" cy="1744655"/>
          </a:xfrm>
        </p:grpSpPr>
        <p:pic>
          <p:nvPicPr>
            <p:cNvPr id="307" name="Google Shape;307;p41"/>
            <p:cNvPicPr preferRelativeResize="0"/>
            <p:nvPr/>
          </p:nvPicPr>
          <p:blipFill rotWithShape="1">
            <a:blip r:embed="rId6">
              <a:alphaModFix/>
            </a:blip>
            <a:srcRect b="0" l="9917" r="9845" t="13419"/>
            <a:stretch/>
          </p:blipFill>
          <p:spPr>
            <a:xfrm flipH="1">
              <a:off x="1657753" y="2103520"/>
              <a:ext cx="834500" cy="12006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308" name="Google Shape;308;p41"/>
            <p:cNvSpPr txBox="1"/>
            <p:nvPr/>
          </p:nvSpPr>
          <p:spPr>
            <a:xfrm>
              <a:off x="1657750" y="3447975"/>
              <a:ext cx="1022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LANL</a:t>
              </a:r>
              <a:endParaRPr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grpSp>
        <p:nvGrpSpPr>
          <p:cNvPr id="309" name="Google Shape;309;p41"/>
          <p:cNvGrpSpPr/>
          <p:nvPr/>
        </p:nvGrpSpPr>
        <p:grpSpPr>
          <a:xfrm>
            <a:off x="2145150" y="2049122"/>
            <a:ext cx="956100" cy="1799053"/>
            <a:chOff x="2983350" y="2049122"/>
            <a:chExt cx="956100" cy="1799053"/>
          </a:xfrm>
        </p:grpSpPr>
        <p:sp>
          <p:nvSpPr>
            <p:cNvPr id="310" name="Google Shape;310;p41"/>
            <p:cNvSpPr txBox="1"/>
            <p:nvPr/>
          </p:nvSpPr>
          <p:spPr>
            <a:xfrm>
              <a:off x="2983350" y="3447975"/>
              <a:ext cx="956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DUKE</a:t>
              </a:r>
              <a:endParaRPr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  <p:pic>
          <p:nvPicPr>
            <p:cNvPr id="311" name="Google Shape;311;p41"/>
            <p:cNvPicPr preferRelativeResize="0"/>
            <p:nvPr/>
          </p:nvPicPr>
          <p:blipFill rotWithShape="1">
            <a:blip r:embed="rId7">
              <a:alphaModFix/>
            </a:blip>
            <a:srcRect b="0" l="18378" r="13552" t="0"/>
            <a:stretch/>
          </p:blipFill>
          <p:spPr>
            <a:xfrm>
              <a:off x="2983350" y="2049122"/>
              <a:ext cx="891275" cy="1309396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grpSp>
        <p:nvGrpSpPr>
          <p:cNvPr id="312" name="Google Shape;312;p41"/>
          <p:cNvGrpSpPr/>
          <p:nvPr/>
        </p:nvGrpSpPr>
        <p:grpSpPr>
          <a:xfrm>
            <a:off x="3239962" y="2258175"/>
            <a:ext cx="2228400" cy="1596675"/>
            <a:chOff x="3697162" y="2258175"/>
            <a:chExt cx="2228400" cy="1596675"/>
          </a:xfrm>
        </p:grpSpPr>
        <p:pic>
          <p:nvPicPr>
            <p:cNvPr id="313" name="Google Shape;313;p4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4365713" y="2258175"/>
              <a:ext cx="891300" cy="8913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314" name="Google Shape;314;p41"/>
            <p:cNvSpPr txBox="1"/>
            <p:nvPr/>
          </p:nvSpPr>
          <p:spPr>
            <a:xfrm>
              <a:off x="3697162" y="3454650"/>
              <a:ext cx="2228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UBA (Buenos Aires)</a:t>
              </a:r>
              <a:endParaRPr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grpSp>
        <p:nvGrpSpPr>
          <p:cNvPr id="315" name="Google Shape;315;p41"/>
          <p:cNvGrpSpPr/>
          <p:nvPr/>
        </p:nvGrpSpPr>
        <p:grpSpPr>
          <a:xfrm>
            <a:off x="7435019" y="2103528"/>
            <a:ext cx="956106" cy="1744647"/>
            <a:chOff x="7373694" y="2103528"/>
            <a:chExt cx="956106" cy="1744647"/>
          </a:xfrm>
        </p:grpSpPr>
        <p:pic>
          <p:nvPicPr>
            <p:cNvPr id="316" name="Google Shape;316;p41"/>
            <p:cNvPicPr preferRelativeResize="0"/>
            <p:nvPr/>
          </p:nvPicPr>
          <p:blipFill rotWithShape="1">
            <a:blip r:embed="rId9">
              <a:alphaModFix/>
            </a:blip>
            <a:srcRect b="0" l="11849" r="8513" t="0"/>
            <a:stretch/>
          </p:blipFill>
          <p:spPr>
            <a:xfrm>
              <a:off x="7373694" y="2103528"/>
              <a:ext cx="956055" cy="1200599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317" name="Google Shape;317;p41"/>
            <p:cNvSpPr txBox="1"/>
            <p:nvPr/>
          </p:nvSpPr>
          <p:spPr>
            <a:xfrm>
              <a:off x="7373700" y="3447975"/>
              <a:ext cx="956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Julich</a:t>
              </a:r>
              <a:endParaRPr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pic>
        <p:nvPicPr>
          <p:cNvPr id="318" name="Google Shape;318;p4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808938" y="2189794"/>
            <a:ext cx="830225" cy="1041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9" name="Google Shape;319;p41"/>
          <p:cNvSpPr txBox="1"/>
          <p:nvPr/>
        </p:nvSpPr>
        <p:spPr>
          <a:xfrm>
            <a:off x="5389512" y="3454638"/>
            <a:ext cx="222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Normal Comp.</a:t>
            </a:r>
            <a:endParaRPr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7450" y="1004800"/>
            <a:ext cx="3677499" cy="341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2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chemeClr val="dk1"/>
                </a:solidFill>
                <a:latin typeface="Lexend ExtraBold"/>
                <a:ea typeface="Lexend ExtraBold"/>
                <a:cs typeface="Lexend ExtraBold"/>
                <a:sym typeface="Lexend ExtraBold"/>
              </a:rPr>
              <a:t>FREE ANSATZ</a:t>
            </a: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: </a:t>
            </a:r>
            <a:r>
              <a:rPr lang="es" sz="2200">
                <a:latin typeface="Lexend"/>
                <a:ea typeface="Lexend"/>
                <a:cs typeface="Lexend"/>
                <a:sym typeface="Lexend"/>
              </a:rPr>
              <a:t>Barren Plateau with a single layer!</a:t>
            </a:r>
            <a:endParaRPr sz="11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326" name="Google Shape;326;p42"/>
          <p:cNvSpPr txBox="1"/>
          <p:nvPr/>
        </p:nvSpPr>
        <p:spPr>
          <a:xfrm>
            <a:off x="395950" y="1206500"/>
            <a:ext cx="4101300" cy="14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When the graph has O(n) edges → even a single layer of MA-QAOA exhibits a BP.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/>
        </p:nvSpPr>
        <p:spPr>
          <a:xfrm>
            <a:off x="4319250" y="3006275"/>
            <a:ext cx="3000000" cy="10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50">
                <a:solidFill>
                  <a:srgbClr val="1D1C1D"/>
                </a:solidFill>
                <a:highlight>
                  <a:srgbClr val="F8F8F8"/>
                </a:highlight>
              </a:rPr>
              <a:t>gello im diego garxia martin ans today i want to talk about qaoa maxcut.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50">
                <a:solidFill>
                  <a:srgbClr val="1D1C1D"/>
                </a:solidFill>
                <a:highlight>
                  <a:srgbClr val="F8F8F8"/>
                </a:highlight>
              </a:rPr>
              <a:t>no, ictually im not siego diego is this awesome and very good looking guy here depicted.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4727" y="4315978"/>
            <a:ext cx="2228255" cy="89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8"/>
          <p:cNvSpPr txBox="1"/>
          <p:nvPr/>
        </p:nvSpPr>
        <p:spPr>
          <a:xfrm>
            <a:off x="0" y="4673400"/>
            <a:ext cx="4015800" cy="47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latin typeface="Roboto"/>
                <a:ea typeface="Roboto"/>
                <a:cs typeface="Roboto"/>
                <a:sym typeface="Roboto"/>
              </a:rPr>
              <a:t>1. Theoretical Division, Los Alamos National Laboratory</a:t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latin typeface="Roboto"/>
                <a:ea typeface="Roboto"/>
                <a:cs typeface="Roboto"/>
                <a:sym typeface="Roboto"/>
              </a:rPr>
              <a:t>2. </a:t>
            </a:r>
            <a:r>
              <a:rPr b="1" lang="es" sz="1000"/>
              <a:t>Center for Nonlinear Studies,</a:t>
            </a:r>
            <a:r>
              <a:rPr b="1" lang="es" sz="1000">
                <a:latin typeface="Roboto"/>
                <a:ea typeface="Roboto"/>
                <a:cs typeface="Roboto"/>
                <a:sym typeface="Roboto"/>
              </a:rPr>
              <a:t> Los Alamos National Laboratory</a:t>
            </a:r>
            <a:endParaRPr sz="7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6" name="Google Shape;15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2077" y="4389184"/>
            <a:ext cx="1168452" cy="74488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8"/>
          <p:cNvSpPr txBox="1"/>
          <p:nvPr/>
        </p:nvSpPr>
        <p:spPr>
          <a:xfrm>
            <a:off x="137975" y="109525"/>
            <a:ext cx="4015800" cy="602400"/>
          </a:xfrm>
          <a:prstGeom prst="rect">
            <a:avLst/>
          </a:prstGeom>
          <a:solidFill>
            <a:srgbClr val="1D1C1D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Martin Larocca</a:t>
            </a:r>
            <a:r>
              <a:rPr baseline="30000"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1,2</a:t>
            </a:r>
            <a:r>
              <a:rPr lang="es" sz="24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@ QTML23</a:t>
            </a:r>
            <a:endParaRPr sz="2400">
              <a:solidFill>
                <a:srgbClr val="FFFFFF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58" name="Google Shape;158;p28"/>
          <p:cNvSpPr txBox="1"/>
          <p:nvPr/>
        </p:nvSpPr>
        <p:spPr>
          <a:xfrm>
            <a:off x="224425" y="784625"/>
            <a:ext cx="8776800" cy="602400"/>
          </a:xfrm>
          <a:prstGeom prst="rect">
            <a:avLst/>
          </a:prstGeom>
          <a:solidFill>
            <a:srgbClr val="1D1C1D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The landscape of QAOA Max-Cut Lie algebras</a:t>
            </a:r>
            <a:endParaRPr b="1" sz="3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8"/>
          <p:cNvSpPr txBox="1"/>
          <p:nvPr/>
        </p:nvSpPr>
        <p:spPr>
          <a:xfrm>
            <a:off x="450175" y="2305650"/>
            <a:ext cx="8420400" cy="744900"/>
          </a:xfrm>
          <a:prstGeom prst="rect">
            <a:avLst/>
          </a:prstGeom>
          <a:solidFill>
            <a:srgbClr val="1D1C1D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if you go </a:t>
            </a:r>
            <a:r>
              <a:rPr b="1" i="1" lang="es"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deep</a:t>
            </a:r>
            <a:r>
              <a:rPr i="1" lang="es"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b="1" i="1" lang="es"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dont forget your initialization</a:t>
            </a:r>
            <a:r>
              <a:rPr i="1" lang="es"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i="1" sz="3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/>
          <p:nvPr/>
        </p:nvSpPr>
        <p:spPr>
          <a:xfrm>
            <a:off x="3269700" y="2307900"/>
            <a:ext cx="26046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what is this talk about?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0"/>
          <p:cNvPicPr preferRelativeResize="0"/>
          <p:nvPr/>
        </p:nvPicPr>
        <p:blipFill rotWithShape="1">
          <a:blip r:embed="rId3">
            <a:alphaModFix/>
          </a:blip>
          <a:srcRect b="0" l="20044" r="0" t="0"/>
          <a:stretch/>
        </p:blipFill>
        <p:spPr>
          <a:xfrm>
            <a:off x="235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5412" y="1285200"/>
            <a:ext cx="1142975" cy="1714451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0"/>
          <p:cNvSpPr txBox="1"/>
          <p:nvPr/>
        </p:nvSpPr>
        <p:spPr>
          <a:xfrm>
            <a:off x="120900" y="0"/>
            <a:ext cx="8374800" cy="19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chemeClr val="dk2"/>
                </a:solidFill>
                <a:latin typeface="Pinyon Script"/>
                <a:ea typeface="Pinyon Script"/>
                <a:cs typeface="Pinyon Script"/>
                <a:sym typeface="Pinyon Script"/>
              </a:rPr>
              <a:t>Barren Platos</a:t>
            </a:r>
            <a:endParaRPr b="1" sz="6000">
              <a:solidFill>
                <a:schemeClr val="dk2"/>
              </a:solidFill>
              <a:latin typeface="Pinyon Script"/>
              <a:ea typeface="Pinyon Script"/>
              <a:cs typeface="Pinyon Script"/>
              <a:sym typeface="Pinyon Script"/>
            </a:endParaRPr>
          </a:p>
        </p:txBody>
      </p:sp>
      <p:pic>
        <p:nvPicPr>
          <p:cNvPr id="172" name="Google Shape;17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8737" y="1019975"/>
            <a:ext cx="1142975" cy="1714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2359" y="2062954"/>
            <a:ext cx="339200" cy="508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004" y="2242025"/>
            <a:ext cx="19050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9129" y="2242025"/>
            <a:ext cx="19050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21" y="1763238"/>
            <a:ext cx="505575" cy="75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3817" y="2128726"/>
            <a:ext cx="958600" cy="1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0043" y="2185512"/>
            <a:ext cx="1985756" cy="10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1"/>
          <p:cNvSpPr txBox="1"/>
          <p:nvPr/>
        </p:nvSpPr>
        <p:spPr>
          <a:xfrm>
            <a:off x="932275" y="1361400"/>
            <a:ext cx="2172300" cy="1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Roboto"/>
                <a:ea typeface="Roboto"/>
                <a:cs typeface="Roboto"/>
                <a:sym typeface="Roboto"/>
              </a:rPr>
              <a:t>Deep</a:t>
            </a:r>
            <a:r>
              <a:rPr lang="es" sz="1800">
                <a:latin typeface="Roboto"/>
                <a:ea typeface="Roboto"/>
                <a:cs typeface="Roboto"/>
                <a:sym typeface="Roboto"/>
              </a:rPr>
              <a:t> (= poly depth) </a:t>
            </a:r>
            <a:r>
              <a:rPr b="1" lang="es" sz="1800">
                <a:latin typeface="Roboto"/>
                <a:ea typeface="Roboto"/>
                <a:cs typeface="Roboto"/>
                <a:sym typeface="Roboto"/>
              </a:rPr>
              <a:t>QAOA ansatz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31"/>
          <p:cNvSpPr txBox="1"/>
          <p:nvPr/>
        </p:nvSpPr>
        <p:spPr>
          <a:xfrm>
            <a:off x="3509750" y="2128725"/>
            <a:ext cx="1549500" cy="6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Roboto"/>
                <a:ea typeface="Roboto"/>
                <a:cs typeface="Roboto"/>
                <a:sym typeface="Roboto"/>
              </a:rPr>
              <a:t>random init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p31"/>
          <p:cNvSpPr txBox="1"/>
          <p:nvPr/>
        </p:nvSpPr>
        <p:spPr>
          <a:xfrm>
            <a:off x="6388050" y="1118825"/>
            <a:ext cx="1549500" cy="6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Roboto"/>
                <a:ea typeface="Roboto"/>
                <a:cs typeface="Roboto"/>
                <a:sym typeface="Roboto"/>
              </a:rPr>
              <a:t>barren plateau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6" name="Google Shape;18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09750" y="2777027"/>
            <a:ext cx="1359275" cy="1234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1"/>
          <p:cNvSpPr/>
          <p:nvPr/>
        </p:nvSpPr>
        <p:spPr>
          <a:xfrm>
            <a:off x="2590800" y="2901175"/>
            <a:ext cx="573900" cy="5739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p31"/>
          <p:cNvSpPr/>
          <p:nvPr/>
        </p:nvSpPr>
        <p:spPr>
          <a:xfrm>
            <a:off x="5166925" y="2743625"/>
            <a:ext cx="852900" cy="480300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2"/>
          <p:cNvSpPr/>
          <p:nvPr/>
        </p:nvSpPr>
        <p:spPr>
          <a:xfrm>
            <a:off x="2375650" y="1012300"/>
            <a:ext cx="2084400" cy="190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2"/>
          <p:cNvSpPr txBox="1"/>
          <p:nvPr/>
        </p:nvSpPr>
        <p:spPr>
          <a:xfrm>
            <a:off x="266700" y="191875"/>
            <a:ext cx="8610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latin typeface="Lexend ExtraBold"/>
                <a:ea typeface="Lexend ExtraBold"/>
                <a:cs typeface="Lexend ExtraBold"/>
                <a:sym typeface="Lexend ExtraBold"/>
              </a:rPr>
              <a:t>Variational Quantum Algorithms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  <p:pic>
        <p:nvPicPr>
          <p:cNvPr id="195" name="Google Shape;19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0164" y="1080329"/>
            <a:ext cx="1820380" cy="13732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_1,H_2,H_3" id="196" name="Google Shape;196;p32" title="MathEquation,#000000"/>
          <p:cNvPicPr preferRelativeResize="0"/>
          <p:nvPr/>
        </p:nvPicPr>
        <p:blipFill rotWithShape="1">
          <a:blip r:embed="rId4">
            <a:alphaModFix/>
          </a:blip>
          <a:srcRect b="6916" l="0" r="73916" t="0"/>
          <a:stretch/>
        </p:blipFill>
        <p:spPr>
          <a:xfrm>
            <a:off x="2852164" y="2571740"/>
            <a:ext cx="311144" cy="2540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_1,H_2,H_3" id="197" name="Google Shape;197;p32" title="MathEquation,#000000"/>
          <p:cNvPicPr preferRelativeResize="0"/>
          <p:nvPr/>
        </p:nvPicPr>
        <p:blipFill rotWithShape="1">
          <a:blip r:embed="rId4">
            <a:alphaModFix/>
          </a:blip>
          <a:srcRect b="0" l="72258" r="0" t="6916"/>
          <a:stretch/>
        </p:blipFill>
        <p:spPr>
          <a:xfrm>
            <a:off x="3941541" y="2571743"/>
            <a:ext cx="330924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_1,H_2,H_3" id="198" name="Google Shape;198;p32" title="MathEquation,#000000"/>
          <p:cNvPicPr preferRelativeResize="0"/>
          <p:nvPr/>
        </p:nvPicPr>
        <p:blipFill rotWithShape="1">
          <a:blip r:embed="rId4">
            <a:alphaModFix/>
          </a:blip>
          <a:srcRect b="15160" l="34942" r="37316" t="0"/>
          <a:stretch/>
        </p:blipFill>
        <p:spPr>
          <a:xfrm>
            <a:off x="3491343" y="2582993"/>
            <a:ext cx="330926" cy="231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_{\theta} = \prod_{m=1}^M e^{i H_m \theta_m}" id="199" name="Google Shape;199;p32" title="MathEquation,#0000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1810" y="3011100"/>
            <a:ext cx="2573364" cy="466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|\psi\rangle" id="200" name="Google Shape;200;p32" title="MathEquation,#0000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73950" y="1628600"/>
            <a:ext cx="626580" cy="5693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_{\theta} = \langle \psi_{\theta}|O|\psi_{\theta}\rangle" id="201" name="Google Shape;201;p32" title="MathEquation,#0000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35176" y="1731587"/>
            <a:ext cx="2627750" cy="466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2" name="Google Shape;202;p32"/>
          <p:cNvCxnSpPr>
            <a:stCxn id="201" idx="2"/>
          </p:cNvCxnSpPr>
          <p:nvPr/>
        </p:nvCxnSpPr>
        <p:spPr>
          <a:xfrm>
            <a:off x="6049051" y="2198012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3" name="Google Shape;203;p32"/>
          <p:cNvGrpSpPr/>
          <p:nvPr/>
        </p:nvGrpSpPr>
        <p:grpSpPr>
          <a:xfrm>
            <a:off x="1546400" y="2368150"/>
            <a:ext cx="4179900" cy="1647300"/>
            <a:chOff x="1546400" y="2368150"/>
            <a:chExt cx="4179900" cy="1647300"/>
          </a:xfrm>
        </p:grpSpPr>
        <p:cxnSp>
          <p:nvCxnSpPr>
            <p:cNvPr id="204" name="Google Shape;204;p32"/>
            <p:cNvCxnSpPr/>
            <p:nvPr/>
          </p:nvCxnSpPr>
          <p:spPr>
            <a:xfrm>
              <a:off x="5726175" y="2583000"/>
              <a:ext cx="0" cy="14232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5" name="Google Shape;205;p32"/>
            <p:cNvCxnSpPr/>
            <p:nvPr/>
          </p:nvCxnSpPr>
          <p:spPr>
            <a:xfrm>
              <a:off x="1546400" y="3993025"/>
              <a:ext cx="4179900" cy="69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6" name="Google Shape;206;p32"/>
            <p:cNvCxnSpPr/>
            <p:nvPr/>
          </p:nvCxnSpPr>
          <p:spPr>
            <a:xfrm rot="10800000">
              <a:off x="1546400" y="2368150"/>
              <a:ext cx="0" cy="16473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207" name="Google Shape;207;p32"/>
          <p:cNvSpPr txBox="1"/>
          <p:nvPr/>
        </p:nvSpPr>
        <p:spPr>
          <a:xfrm>
            <a:off x="5950325" y="2874875"/>
            <a:ext cx="2499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Update parameters to minimize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3"/>
          <p:cNvSpPr txBox="1"/>
          <p:nvPr/>
        </p:nvSpPr>
        <p:spPr>
          <a:xfrm>
            <a:off x="202500" y="335400"/>
            <a:ext cx="48354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latin typeface="Lexend"/>
                <a:ea typeface="Lexend"/>
                <a:cs typeface="Lexend"/>
                <a:sym typeface="Lexend"/>
              </a:rPr>
              <a:t>The </a:t>
            </a:r>
            <a:r>
              <a:rPr lang="es" sz="2700">
                <a:latin typeface="Lexend ExtraBold"/>
                <a:ea typeface="Lexend ExtraBold"/>
                <a:cs typeface="Lexend ExtraBold"/>
                <a:sym typeface="Lexend ExtraBold"/>
              </a:rPr>
              <a:t>Barren Plateau</a:t>
            </a:r>
            <a:r>
              <a:rPr lang="es" sz="2000">
                <a:latin typeface="Lexend ExtraBold"/>
                <a:ea typeface="Lexend ExtraBold"/>
                <a:cs typeface="Lexend ExtraBold"/>
                <a:sym typeface="Lexend ExtraBold"/>
              </a:rPr>
              <a:t> </a:t>
            </a:r>
            <a:r>
              <a:rPr lang="es" sz="2000">
                <a:latin typeface="Lexend"/>
                <a:ea typeface="Lexend"/>
                <a:cs typeface="Lexend"/>
                <a:sym typeface="Lexend"/>
              </a:rPr>
              <a:t>problem: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descr="{\rm Var}_{\theta} [ C_{\theta} ] \in \mathcal{O}(\frac{1}{{\rm exp}(n)})" id="213" name="Google Shape;213;p33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2925" y="460562"/>
            <a:ext cx="2591140" cy="482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3"/>
          <p:cNvSpPr txBox="1"/>
          <p:nvPr/>
        </p:nvSpPr>
        <p:spPr>
          <a:xfrm>
            <a:off x="370250" y="925675"/>
            <a:ext cx="8310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latin typeface="Lexend"/>
                <a:ea typeface="Lexend"/>
                <a:cs typeface="Lexend"/>
                <a:sym typeface="Lexend"/>
              </a:rPr>
              <a:t>Expectation values </a:t>
            </a:r>
            <a:r>
              <a:rPr lang="es" sz="1300">
                <a:latin typeface="Lexend ExtraBold"/>
                <a:ea typeface="Lexend ExtraBold"/>
                <a:cs typeface="Lexend ExtraBold"/>
                <a:sym typeface="Lexend ExtraBold"/>
              </a:rPr>
              <a:t>concentrate (over landscape):</a:t>
            </a:r>
            <a:r>
              <a:rPr lang="es" sz="1300">
                <a:latin typeface="Lexend"/>
                <a:ea typeface="Lexend"/>
                <a:cs typeface="Lexend"/>
                <a:sym typeface="Lexend"/>
              </a:rPr>
              <a:t> if I sample points with vhp I will not be able to see a difference from the mean → cannot determine descent direction with poly shots</a:t>
            </a:r>
            <a:endParaRPr sz="13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15" name="Google Shape;215;p33"/>
          <p:cNvSpPr txBox="1"/>
          <p:nvPr/>
        </p:nvSpPr>
        <p:spPr>
          <a:xfrm>
            <a:off x="202500" y="1531125"/>
            <a:ext cx="7974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latin typeface="Lexend ExtraBold"/>
                <a:ea typeface="Lexend ExtraBold"/>
                <a:cs typeface="Lexend ExtraBold"/>
                <a:sym typeface="Lexend ExtraBold"/>
              </a:rPr>
              <a:t>why do BPs happen?</a:t>
            </a:r>
            <a:endParaRPr sz="1300"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  <p:sp>
        <p:nvSpPr>
          <p:cNvPr id="216" name="Google Shape;216;p33"/>
          <p:cNvSpPr txBox="1"/>
          <p:nvPr/>
        </p:nvSpPr>
        <p:spPr>
          <a:xfrm>
            <a:off x="0" y="4826875"/>
            <a:ext cx="9144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latin typeface="Lexend"/>
                <a:ea typeface="Lexend"/>
                <a:cs typeface="Lexend"/>
                <a:sym typeface="Lexend"/>
              </a:rPr>
              <a:t>[*] ML21’: </a:t>
            </a:r>
            <a:r>
              <a:rPr b="1" lang="es" sz="1000">
                <a:latin typeface="Lexend"/>
                <a:ea typeface="Lexend"/>
                <a:cs typeface="Lexend"/>
                <a:sym typeface="Lexend"/>
              </a:rPr>
              <a:t>ML</a:t>
            </a:r>
            <a:r>
              <a:rPr lang="es" sz="1000">
                <a:latin typeface="Lexend"/>
                <a:ea typeface="Lexend"/>
                <a:cs typeface="Lexend"/>
                <a:sym typeface="Lexend"/>
              </a:rPr>
              <a:t> et al., Diagnosing barren plateaus with tools from quantum optimal control, Quantum 6, 824 (2022).</a:t>
            </a:r>
            <a:endParaRPr sz="1000">
              <a:latin typeface="Lexend"/>
              <a:ea typeface="Lexend"/>
              <a:cs typeface="Lexend"/>
              <a:sym typeface="Lexend"/>
            </a:endParaRPr>
          </a:p>
        </p:txBody>
      </p:sp>
      <p:grpSp>
        <p:nvGrpSpPr>
          <p:cNvPr id="217" name="Google Shape;217;p33"/>
          <p:cNvGrpSpPr/>
          <p:nvPr/>
        </p:nvGrpSpPr>
        <p:grpSpPr>
          <a:xfrm>
            <a:off x="278700" y="1916030"/>
            <a:ext cx="8317750" cy="1388070"/>
            <a:chOff x="202500" y="1992230"/>
            <a:chExt cx="8317750" cy="1388070"/>
          </a:xfrm>
        </p:grpSpPr>
        <p:sp>
          <p:nvSpPr>
            <p:cNvPr id="218" name="Google Shape;218;p33"/>
            <p:cNvSpPr/>
            <p:nvPr/>
          </p:nvSpPr>
          <p:spPr>
            <a:xfrm>
              <a:off x="209950" y="2040800"/>
              <a:ext cx="8310300" cy="1339500"/>
            </a:xfrm>
            <a:prstGeom prst="rect">
              <a:avLst/>
            </a:prstGeom>
            <a:solidFill>
              <a:srgbClr val="D9D9D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19" name="Google Shape;219;p33"/>
            <p:cNvGrpSpPr/>
            <p:nvPr/>
          </p:nvGrpSpPr>
          <p:grpSpPr>
            <a:xfrm>
              <a:off x="202500" y="1992230"/>
              <a:ext cx="8132076" cy="1339582"/>
              <a:chOff x="202500" y="1992230"/>
              <a:chExt cx="8132076" cy="1339582"/>
            </a:xfrm>
          </p:grpSpPr>
          <p:sp>
            <p:nvSpPr>
              <p:cNvPr id="220" name="Google Shape;220;p33"/>
              <p:cNvSpPr txBox="1"/>
              <p:nvPr/>
            </p:nvSpPr>
            <p:spPr>
              <a:xfrm>
                <a:off x="283075" y="2716212"/>
                <a:ext cx="57648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>
                    <a:latin typeface="Lexend ExtraBold"/>
                    <a:ea typeface="Lexend ExtraBold"/>
                    <a:cs typeface="Lexend ExtraBold"/>
                    <a:sym typeface="Lexend ExtraBold"/>
                  </a:rPr>
                  <a:t>Intuition: </a:t>
                </a:r>
                <a:r>
                  <a:rPr lang="es">
                    <a:latin typeface="Lexend"/>
                    <a:ea typeface="Lexend"/>
                    <a:cs typeface="Lexend"/>
                    <a:sym typeface="Lexend"/>
                  </a:rPr>
                  <a:t>the DLA constitutes the fingerprint of a PQC</a:t>
                </a:r>
                <a:endParaRPr>
                  <a:latin typeface="Lexend"/>
                  <a:ea typeface="Lexend"/>
                  <a:cs typeface="Lexend"/>
                  <a:sym typeface="Lexen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>
                    <a:latin typeface="Lexend"/>
                    <a:ea typeface="Lexend"/>
                    <a:cs typeface="Lexend"/>
                    <a:sym typeface="Lexend"/>
                  </a:rPr>
                  <a:t>since it characterizes its (potential) expressiveness</a:t>
                </a:r>
                <a:endParaRPr>
                  <a:latin typeface="Lexend"/>
                  <a:ea typeface="Lexend"/>
                  <a:cs typeface="Lexend"/>
                  <a:sym typeface="Lexend"/>
                </a:endParaRPr>
              </a:p>
            </p:txBody>
          </p:sp>
          <p:sp>
            <p:nvSpPr>
              <p:cNvPr id="221" name="Google Shape;221;p33"/>
              <p:cNvSpPr txBox="1"/>
              <p:nvPr/>
            </p:nvSpPr>
            <p:spPr>
              <a:xfrm>
                <a:off x="202500" y="1992230"/>
                <a:ext cx="3543600" cy="81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600">
                    <a:latin typeface="Lexend"/>
                    <a:ea typeface="Lexend"/>
                    <a:cs typeface="Lexend"/>
                    <a:sym typeface="Lexend"/>
                  </a:rPr>
                  <a:t>Dynamical Lie algebra</a:t>
                </a:r>
                <a:r>
                  <a:rPr lang="es" sz="1600">
                    <a:latin typeface="Lexend ExtraBold"/>
                    <a:ea typeface="Lexend ExtraBold"/>
                    <a:cs typeface="Lexend ExtraBold"/>
                    <a:sym typeface="Lexend ExtraBold"/>
                  </a:rPr>
                  <a:t> (DLA) </a:t>
                </a:r>
                <a:r>
                  <a:rPr baseline="30000" lang="es" sz="1600">
                    <a:latin typeface="Lexend ExtraBold"/>
                    <a:ea typeface="Lexend ExtraBold"/>
                    <a:cs typeface="Lexend ExtraBold"/>
                    <a:sym typeface="Lexend ExtraBold"/>
                  </a:rPr>
                  <a:t>[*]</a:t>
                </a:r>
                <a:endParaRPr sz="2700">
                  <a:latin typeface="Lexend ExtraBold"/>
                  <a:ea typeface="Lexend ExtraBold"/>
                  <a:cs typeface="Lexend ExtraBold"/>
                  <a:sym typeface="Lexend Extra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2500">
                    <a:latin typeface="Lexend ExtraBold"/>
                    <a:ea typeface="Lexend ExtraBold"/>
                    <a:cs typeface="Lexend ExtraBold"/>
                    <a:sym typeface="Lexend ExtraBold"/>
                  </a:rPr>
                  <a:t>‘The DNA of PQCs’</a:t>
                </a:r>
                <a:endParaRPr sz="2700">
                  <a:latin typeface="Lexend ExtraBold"/>
                  <a:ea typeface="Lexend ExtraBold"/>
                  <a:cs typeface="Lexend ExtraBold"/>
                  <a:sym typeface="Lexend ExtraBold"/>
                </a:endParaRPr>
              </a:p>
            </p:txBody>
          </p:sp>
          <p:pic>
            <p:nvPicPr>
              <p:cNvPr descr="\mathfrak{g}={\rm span}_{\mathbb{R}}\langle \{ i H_j\}\rangle_{{\rm Lie}}\subseteq \mathfrak{u}(d)" id="222" name="Google Shape;222;p33" title="MathEquation,#000000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3913950" y="2163263"/>
                <a:ext cx="4420626" cy="442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descr="\forall \theta,\, U(\theta)\in e^{\mathfrak{g}}\subseteq \mathbb{U}(d)" id="223" name="Google Shape;223;p33" title="MathEquation,#000000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720545" y="2874724"/>
                <a:ext cx="2274900" cy="2985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24" name="Google Shape;224;p33"/>
          <p:cNvSpPr txBox="1"/>
          <p:nvPr/>
        </p:nvSpPr>
        <p:spPr>
          <a:xfrm>
            <a:off x="278700" y="3405325"/>
            <a:ext cx="7974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latin typeface="Lexend ExtraBold"/>
                <a:ea typeface="Lexend ExtraBold"/>
                <a:cs typeface="Lexend ExtraBold"/>
                <a:sym typeface="Lexend ExtraBold"/>
              </a:rPr>
              <a:t>Conjecture ML21’: </a:t>
            </a:r>
            <a:r>
              <a:rPr lang="es" sz="1300">
                <a:latin typeface="Lexend"/>
                <a:ea typeface="Lexend"/>
                <a:cs typeface="Lexend"/>
                <a:sym typeface="Lexend"/>
              </a:rPr>
              <a:t>Var ~ 1/dimg   (more expressive = more concentrating)</a:t>
            </a:r>
            <a:endParaRPr sz="1300"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34"/>
          <p:cNvGrpSpPr/>
          <p:nvPr/>
        </p:nvGrpSpPr>
        <p:grpSpPr>
          <a:xfrm>
            <a:off x="228600" y="533400"/>
            <a:ext cx="8566562" cy="2160675"/>
            <a:chOff x="228600" y="762000"/>
            <a:chExt cx="8566562" cy="2160675"/>
          </a:xfrm>
        </p:grpSpPr>
        <p:pic>
          <p:nvPicPr>
            <p:cNvPr id="230" name="Google Shape;230;p34"/>
            <p:cNvPicPr preferRelativeResize="0"/>
            <p:nvPr/>
          </p:nvPicPr>
          <p:blipFill rotWithShape="1">
            <a:blip r:embed="rId3">
              <a:alphaModFix/>
            </a:blip>
            <a:srcRect b="50597" l="0" r="0" t="0"/>
            <a:stretch/>
          </p:blipFill>
          <p:spPr>
            <a:xfrm>
              <a:off x="228600" y="762000"/>
              <a:ext cx="4267198" cy="12933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31" name="Google Shape;231;p34"/>
            <p:cNvGrpSpPr/>
            <p:nvPr/>
          </p:nvGrpSpPr>
          <p:grpSpPr>
            <a:xfrm>
              <a:off x="228600" y="818425"/>
              <a:ext cx="8566562" cy="2104250"/>
              <a:chOff x="228600" y="894625"/>
              <a:chExt cx="8566562" cy="2104250"/>
            </a:xfrm>
          </p:grpSpPr>
          <p:pic>
            <p:nvPicPr>
              <p:cNvPr id="232" name="Google Shape;232;p34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4648200" y="894625"/>
                <a:ext cx="4146962" cy="21042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3" name="Google Shape;233;p3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66140"/>
              <a:stretch/>
            </p:blipFill>
            <p:spPr>
              <a:xfrm>
                <a:off x="228600" y="2055332"/>
                <a:ext cx="4267198" cy="8863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34" name="Google Shape;234;p34"/>
          <p:cNvSpPr txBox="1"/>
          <p:nvPr/>
        </p:nvSpPr>
        <p:spPr>
          <a:xfrm>
            <a:off x="202500" y="-45600"/>
            <a:ext cx="88689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Lexend ExtraBold"/>
                <a:ea typeface="Lexend ExtraBold"/>
                <a:cs typeface="Lexend ExtraBold"/>
                <a:sym typeface="Lexend ExtraBold"/>
              </a:rPr>
              <a:t>RESOLVED RECENTLY (SEPT23)!</a:t>
            </a:r>
            <a:endParaRPr sz="1500">
              <a:latin typeface="Lexend ExtraBold"/>
              <a:ea typeface="Lexend ExtraBold"/>
              <a:cs typeface="Lexend ExtraBold"/>
              <a:sym typeface="Lexend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Lexend"/>
                <a:ea typeface="Lexend"/>
                <a:cs typeface="Lexend"/>
                <a:sym typeface="Lexend"/>
              </a:rPr>
              <a:t>just the typical QIP deadline</a:t>
            </a:r>
            <a:r>
              <a:rPr lang="es">
                <a:latin typeface="Lexend ExtraBold"/>
                <a:ea typeface="Lexend ExtraBold"/>
                <a:cs typeface="Lexend ExtraBold"/>
                <a:sym typeface="Lexend ExtraBold"/>
              </a:rPr>
              <a:t> </a:t>
            </a:r>
            <a:r>
              <a:rPr lang="es">
                <a:latin typeface="Lexend"/>
                <a:ea typeface="Lexend"/>
                <a:cs typeface="Lexend"/>
                <a:sym typeface="Lexend"/>
              </a:rPr>
              <a:t>situation… </a:t>
            </a:r>
            <a:r>
              <a:rPr lang="es">
                <a:latin typeface="Lexend ExtraBold"/>
                <a:ea typeface="Lexend ExtraBold"/>
                <a:cs typeface="Lexend ExtraBold"/>
                <a:sym typeface="Lexend ExtraBold"/>
              </a:rPr>
              <a:t>two proofs</a:t>
            </a:r>
            <a:r>
              <a:rPr lang="es">
                <a:latin typeface="Lexend"/>
                <a:ea typeface="Lexend"/>
                <a:cs typeface="Lexend"/>
                <a:sym typeface="Lexend"/>
              </a:rPr>
              <a:t> for the </a:t>
            </a:r>
            <a:r>
              <a:rPr lang="es">
                <a:latin typeface="Lexend ExtraBold"/>
                <a:ea typeface="Lexend ExtraBold"/>
                <a:cs typeface="Lexend ExtraBold"/>
                <a:sym typeface="Lexend ExtraBold"/>
              </a:rPr>
              <a:t>conjecture</a:t>
            </a:r>
            <a:r>
              <a:rPr lang="es">
                <a:latin typeface="Lexend"/>
                <a:ea typeface="Lexend"/>
                <a:cs typeface="Lexend"/>
                <a:sym typeface="Lexend"/>
              </a:rPr>
              <a:t> came out simultanously!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grpSp>
        <p:nvGrpSpPr>
          <p:cNvPr id="235" name="Google Shape;235;p34"/>
          <p:cNvGrpSpPr/>
          <p:nvPr/>
        </p:nvGrpSpPr>
        <p:grpSpPr>
          <a:xfrm>
            <a:off x="115550" y="2906100"/>
            <a:ext cx="8867800" cy="1294700"/>
            <a:chOff x="115550" y="3591900"/>
            <a:chExt cx="8867800" cy="1294700"/>
          </a:xfrm>
        </p:grpSpPr>
        <p:sp>
          <p:nvSpPr>
            <p:cNvPr id="236" name="Google Shape;236;p34"/>
            <p:cNvSpPr/>
            <p:nvPr/>
          </p:nvSpPr>
          <p:spPr>
            <a:xfrm>
              <a:off x="381000" y="3651200"/>
              <a:ext cx="5138700" cy="1235400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34"/>
            <p:cNvSpPr txBox="1"/>
            <p:nvPr/>
          </p:nvSpPr>
          <p:spPr>
            <a:xfrm>
              <a:off x="2242275" y="4486350"/>
              <a:ext cx="1661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expressiveness</a:t>
              </a:r>
              <a:endParaRPr/>
            </a:p>
          </p:txBody>
        </p:sp>
        <p:pic>
          <p:nvPicPr>
            <p:cNvPr id="238" name="Google Shape;238;p3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4975" y="3826027"/>
              <a:ext cx="4546801" cy="7703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9" name="Google Shape;239;p34"/>
            <p:cNvSpPr txBox="1"/>
            <p:nvPr/>
          </p:nvSpPr>
          <p:spPr>
            <a:xfrm>
              <a:off x="3505425" y="3674250"/>
              <a:ext cx="728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locality</a:t>
              </a:r>
              <a:endParaRPr/>
            </a:p>
          </p:txBody>
        </p:sp>
        <p:sp>
          <p:nvSpPr>
            <p:cNvPr id="240" name="Google Shape;240;p34"/>
            <p:cNvSpPr txBox="1"/>
            <p:nvPr/>
          </p:nvSpPr>
          <p:spPr>
            <a:xfrm>
              <a:off x="4183500" y="4432450"/>
              <a:ext cx="133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entanglement</a:t>
              </a:r>
              <a:endParaRPr/>
            </a:p>
          </p:txBody>
        </p:sp>
        <p:sp>
          <p:nvSpPr>
            <p:cNvPr id="241" name="Google Shape;241;p34"/>
            <p:cNvSpPr txBox="1"/>
            <p:nvPr/>
          </p:nvSpPr>
          <p:spPr>
            <a:xfrm>
              <a:off x="115550" y="3591900"/>
              <a:ext cx="133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latin typeface="Roboto"/>
                  <a:ea typeface="Roboto"/>
                  <a:cs typeface="Roboto"/>
                  <a:sym typeface="Roboto"/>
                </a:rPr>
                <a:t>new result:</a:t>
              </a:r>
              <a:endParaRPr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2" name="Google Shape;242;p34"/>
            <p:cNvSpPr txBox="1"/>
            <p:nvPr/>
          </p:nvSpPr>
          <p:spPr>
            <a:xfrm>
              <a:off x="5617950" y="3651200"/>
              <a:ext cx="3365400" cy="12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000">
                  <a:latin typeface="Roboto"/>
                  <a:ea typeface="Roboto"/>
                  <a:cs typeface="Roboto"/>
                  <a:sym typeface="Roboto"/>
                </a:rPr>
                <a:t>“new physics”:</a:t>
              </a:r>
              <a:r>
                <a:rPr lang="es" sz="1000">
                  <a:latin typeface="Roboto"/>
                  <a:ea typeface="Roboto"/>
                  <a:cs typeface="Roboto"/>
                  <a:sym typeface="Roboto"/>
                </a:rPr>
                <a:t> (besides the conjectured dependence on </a:t>
              </a:r>
              <a:r>
                <a:rPr i="1" lang="es" sz="1000">
                  <a:latin typeface="Roboto"/>
                  <a:ea typeface="Roboto"/>
                  <a:cs typeface="Roboto"/>
                  <a:sym typeface="Roboto"/>
                </a:rPr>
                <a:t>expressiveness</a:t>
              </a:r>
              <a:r>
                <a:rPr lang="es" sz="1000">
                  <a:latin typeface="Roboto"/>
                  <a:ea typeface="Roboto"/>
                  <a:cs typeface="Roboto"/>
                  <a:sym typeface="Roboto"/>
                </a:rPr>
                <a:t>) the exact expression provides unforeseen connection between DLA and two other reported </a:t>
              </a:r>
              <a:r>
                <a:rPr i="1" lang="es" sz="1000">
                  <a:latin typeface="Roboto"/>
                  <a:ea typeface="Roboto"/>
                  <a:cs typeface="Roboto"/>
                  <a:sym typeface="Roboto"/>
                </a:rPr>
                <a:t>causes </a:t>
              </a:r>
              <a:r>
                <a:rPr lang="es" sz="1000">
                  <a:latin typeface="Roboto"/>
                  <a:ea typeface="Roboto"/>
                  <a:cs typeface="Roboto"/>
                  <a:sym typeface="Roboto"/>
                </a:rPr>
                <a:t>of BP: </a:t>
              </a:r>
              <a:r>
                <a:rPr i="1" lang="es" sz="1000">
                  <a:latin typeface="Roboto"/>
                  <a:ea typeface="Roboto"/>
                  <a:cs typeface="Roboto"/>
                  <a:sym typeface="Roboto"/>
                </a:rPr>
                <a:t>entanglement</a:t>
              </a:r>
              <a:r>
                <a:rPr lang="es" sz="1000">
                  <a:latin typeface="Roboto"/>
                  <a:ea typeface="Roboto"/>
                  <a:cs typeface="Roboto"/>
                  <a:sym typeface="Roboto"/>
                </a:rPr>
                <a:t> and </a:t>
              </a:r>
              <a:r>
                <a:rPr i="1" lang="es" sz="1000">
                  <a:latin typeface="Roboto"/>
                  <a:ea typeface="Roboto"/>
                  <a:cs typeface="Roboto"/>
                  <a:sym typeface="Roboto"/>
                </a:rPr>
                <a:t>locality</a:t>
              </a:r>
              <a:r>
                <a:rPr lang="es" sz="100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000">
                  <a:latin typeface="Roboto"/>
                  <a:ea typeface="Roboto"/>
                  <a:cs typeface="Roboto"/>
                  <a:sym typeface="Roboto"/>
                </a:rPr>
                <a:t>it is official:</a:t>
              </a:r>
              <a:r>
                <a:rPr lang="es" sz="1000">
                  <a:latin typeface="Roboto"/>
                  <a:ea typeface="Roboto"/>
                  <a:cs typeface="Roboto"/>
                  <a:sym typeface="Roboto"/>
                </a:rPr>
                <a:t> symmetry = less concentration = less QPU time for a given task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43" name="Google Shape;243;p34"/>
          <p:cNvSpPr txBox="1"/>
          <p:nvPr/>
        </p:nvSpPr>
        <p:spPr>
          <a:xfrm>
            <a:off x="115550" y="2532750"/>
            <a:ext cx="7974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latin typeface="Lexend ExtraBold"/>
                <a:ea typeface="Lexend ExtraBold"/>
                <a:cs typeface="Lexend ExtraBold"/>
                <a:sym typeface="Lexend ExtraBold"/>
              </a:rPr>
              <a:t>Conjecture ML21’: </a:t>
            </a:r>
            <a:r>
              <a:rPr lang="es" sz="1300">
                <a:latin typeface="Lexend"/>
                <a:ea typeface="Lexend"/>
                <a:cs typeface="Lexend"/>
                <a:sym typeface="Lexend"/>
              </a:rPr>
              <a:t>Var ~ 1/dimg   (more expressive = more concentrating)</a:t>
            </a:r>
            <a:endParaRPr sz="1300"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  <p:sp>
        <p:nvSpPr>
          <p:cNvPr id="244" name="Google Shape;244;p34"/>
          <p:cNvSpPr txBox="1"/>
          <p:nvPr/>
        </p:nvSpPr>
        <p:spPr>
          <a:xfrm>
            <a:off x="228600" y="4303900"/>
            <a:ext cx="79749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latin typeface="Lexend ExtraBold"/>
                <a:ea typeface="Lexend ExtraBold"/>
                <a:cs typeface="Lexend ExtraBold"/>
                <a:sym typeface="Lexend ExtraBold"/>
              </a:rPr>
              <a:t>Remark: </a:t>
            </a:r>
            <a:r>
              <a:rPr lang="es" sz="1300">
                <a:latin typeface="Lexend"/>
                <a:ea typeface="Lexend"/>
                <a:cs typeface="Lexend"/>
                <a:sym typeface="Lexend"/>
              </a:rPr>
              <a:t>the theory assumes O in g. Luckily, this is the case of QAOA (and other popular VQAs).</a:t>
            </a:r>
            <a:endParaRPr sz="13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latin typeface="Lexend"/>
                <a:ea typeface="Lexend"/>
                <a:cs typeface="Lexend"/>
                <a:sym typeface="Lexend"/>
              </a:rPr>
              <a:t>For a theory beyond this constraint </a:t>
            </a:r>
            <a:r>
              <a:rPr lang="es" sz="1300">
                <a:latin typeface="Lexend"/>
                <a:ea typeface="Lexend"/>
                <a:cs typeface="Lexend"/>
                <a:sym typeface="Lexend"/>
              </a:rPr>
              <a:t>see:</a:t>
            </a:r>
            <a:endParaRPr sz="13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latin typeface="Lexend"/>
                <a:ea typeface="Lexend"/>
                <a:cs typeface="Lexend"/>
                <a:sym typeface="Lexend"/>
              </a:rPr>
              <a:t>Diaz  et al., Showcasing a Barren Plateau Theory Beyond the Dynamical Lie Algebra, </a:t>
            </a:r>
            <a:r>
              <a:rPr i="1" lang="es" sz="1100"/>
              <a:t>arXiv:2310.11505</a:t>
            </a:r>
            <a:r>
              <a:rPr lang="es" sz="1100"/>
              <a:t> (2023).</a:t>
            </a:r>
            <a:endParaRPr sz="13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