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93" r:id="rId2"/>
    <p:sldMasterId id="2147483727" r:id="rId3"/>
  </p:sldMasterIdLst>
  <p:notesMasterIdLst>
    <p:notesMasterId r:id="rId34"/>
  </p:notesMasterIdLst>
  <p:handoutMasterIdLst>
    <p:handoutMasterId r:id="rId35"/>
  </p:handoutMasterIdLst>
  <p:sldIdLst>
    <p:sldId id="277" r:id="rId4"/>
    <p:sldId id="305" r:id="rId5"/>
    <p:sldId id="295" r:id="rId6"/>
    <p:sldId id="367" r:id="rId7"/>
    <p:sldId id="355" r:id="rId8"/>
    <p:sldId id="369" r:id="rId9"/>
    <p:sldId id="370" r:id="rId10"/>
    <p:sldId id="332" r:id="rId11"/>
    <p:sldId id="371" r:id="rId12"/>
    <p:sldId id="372" r:id="rId13"/>
    <p:sldId id="373" r:id="rId14"/>
    <p:sldId id="380" r:id="rId15"/>
    <p:sldId id="377" r:id="rId16"/>
    <p:sldId id="381" r:id="rId17"/>
    <p:sldId id="375" r:id="rId18"/>
    <p:sldId id="376" r:id="rId19"/>
    <p:sldId id="384" r:id="rId20"/>
    <p:sldId id="385" r:id="rId21"/>
    <p:sldId id="390" r:id="rId22"/>
    <p:sldId id="387" r:id="rId23"/>
    <p:sldId id="383" r:id="rId24"/>
    <p:sldId id="396" r:id="rId25"/>
    <p:sldId id="388" r:id="rId26"/>
    <p:sldId id="389" r:id="rId27"/>
    <p:sldId id="391" r:id="rId28"/>
    <p:sldId id="393" r:id="rId29"/>
    <p:sldId id="392" r:id="rId30"/>
    <p:sldId id="395" r:id="rId31"/>
    <p:sldId id="321" r:id="rId32"/>
    <p:sldId id="329" r:id="rId3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userDrawn="1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D7E"/>
    <a:srgbClr val="C55A11"/>
    <a:srgbClr val="000F7E"/>
    <a:srgbClr val="EB0E1D"/>
    <a:srgbClr val="FF9129"/>
    <a:srgbClr val="0070C1"/>
    <a:srgbClr val="09198D"/>
    <a:srgbClr val="00AA64"/>
    <a:srgbClr val="1A70B8"/>
    <a:srgbClr val="0A19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9258" autoAdjust="0"/>
    <p:restoredTop sz="94953"/>
  </p:normalViewPr>
  <p:slideViewPr>
    <p:cSldViewPr snapToGrid="0" snapToObjects="1" showGuides="1">
      <p:cViewPr varScale="1">
        <p:scale>
          <a:sx n="90" d="100"/>
          <a:sy n="90" d="100"/>
        </p:scale>
        <p:origin x="44" y="76"/>
      </p:cViewPr>
      <p:guideLst>
        <p:guide/>
        <p:guide orient="horz" pos="1620"/>
      </p:guideLst>
    </p:cSldViewPr>
  </p:slideViewPr>
  <p:outlineViewPr>
    <p:cViewPr>
      <p:scale>
        <a:sx n="33" d="100"/>
        <a:sy n="33" d="100"/>
      </p:scale>
      <p:origin x="0" y="-381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napToGrid="0" snapToObjects="1" showGuides="1">
      <p:cViewPr varScale="1">
        <p:scale>
          <a:sx n="90" d="100"/>
          <a:sy n="90" d="100"/>
        </p:scale>
        <p:origin x="3840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CE6B804-3E45-364D-A045-BB358CB8E69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F8BAC92-B99D-FF4D-A990-D686745CA78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05749E-04CE-F245-A958-C4F030697BC8}" type="datetimeFigureOut">
              <a:rPr lang="en-US" smtClean="0"/>
              <a:t>11/20/2023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D6A46C-39E5-FF4C-9921-815AC4BE943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EFC7B7-2133-5C4A-AC28-C1AA9FF1ACA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9CEA21-F2A0-454B-B622-7D3A8835AF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8695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3F264E-8066-E947-B6B5-B5BD434D7B6B}" type="datetimeFigureOut">
              <a:rPr lang="en-US" smtClean="0"/>
              <a:t>11/20/2023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D8D52D-A3F1-4B43-9554-93E43582DB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839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D8D52D-A3F1-4B43-9554-93E43582DB8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7345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00F7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2A78D693-BA62-1E4A-A3D2-53CDC72AAEC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8560" y="190440"/>
            <a:ext cx="8805439" cy="4953060"/>
          </a:xfrm>
          <a:prstGeom prst="rect">
            <a:avLst/>
          </a:prstGeom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7374" y="1486403"/>
            <a:ext cx="3830320" cy="1169551"/>
          </a:xfrm>
        </p:spPr>
        <p:txBody>
          <a:bodyPr lIns="0" tIns="0" rIns="0" bIns="0" anchor="t" anchorCtr="0">
            <a:normAutofit/>
          </a:bodyPr>
          <a:lstStyle>
            <a:lvl1pPr algn="l" fontAlgn="t">
              <a:lnSpc>
                <a:spcPct val="100000"/>
              </a:lnSpc>
              <a:defRPr sz="24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add title of presentation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7200" y="2671309"/>
            <a:ext cx="3830320" cy="485140"/>
          </a:xfrm>
        </p:spPr>
        <p:txBody>
          <a:bodyPr lIns="0" tIns="0" rIns="0" bIns="0"/>
          <a:lstStyle>
            <a:lvl1pPr marL="0" indent="0" algn="l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ea typeface="Source Sans Pro Semibold" panose="020B0503030403020204" pitchFamily="34" charset="0"/>
                <a:cs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add presenter or presenting org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5D57AE5-8F4A-FA4E-90E4-E2EE525E9D9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-58373"/>
            <a:ext cx="3331464" cy="1529754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1000446-DC24-2642-A21F-0BEA0073149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3297127"/>
            <a:ext cx="2714105" cy="243609"/>
          </a:xfrm>
        </p:spPr>
        <p:txBody>
          <a:bodyPr lIns="0" tIns="0" rIns="0" bIns="0"/>
          <a:lstStyle>
            <a:lvl1pPr>
              <a:buNone/>
              <a:defRPr sz="12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the date of the presentation</a:t>
            </a:r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85AE9854-7A76-C34E-9D7F-DE749A698C73}"/>
              </a:ext>
            </a:extLst>
          </p:cNvPr>
          <p:cNvSpPr txBox="1">
            <a:spLocks/>
          </p:cNvSpPr>
          <p:nvPr userDrawn="1"/>
        </p:nvSpPr>
        <p:spPr>
          <a:xfrm>
            <a:off x="8705088" y="4849122"/>
            <a:ext cx="220485" cy="20285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457200" rtl="0" eaLnBrk="1" latinLnBrk="0" hangingPunct="1">
              <a:defRPr sz="7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 </a:t>
            </a:r>
            <a:fld id="{F16E1515-8F3D-DE4D-94E5-8D9BEBCD7A49}" type="slidenum">
              <a:rPr lang="en-US" smtClean="0">
                <a:solidFill>
                  <a:schemeClr val="bg1">
                    <a:lumMod val="6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DD9D28ED-2D06-3A46-9727-8A9B2D7E7F63}"/>
              </a:ext>
            </a:extLst>
          </p:cNvPr>
          <p:cNvSpPr txBox="1">
            <a:spLocks/>
          </p:cNvSpPr>
          <p:nvPr userDrawn="1"/>
        </p:nvSpPr>
        <p:spPr>
          <a:xfrm>
            <a:off x="8074152" y="4846002"/>
            <a:ext cx="609914" cy="14850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457200" rtl="0" eaLnBrk="1" latinLnBrk="0" hangingPunct="1">
              <a:defRPr sz="700" b="0" i="0" kern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Source Sans Pro Semibold" panose="020B0503030403020204" pitchFamily="34" charset="0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B39BF0A-C635-544F-850F-946AD8E7975B}" type="datetime1">
              <a:rPr lang="en-US" smtClean="0"/>
              <a:pPr/>
              <a:t>11/20/2023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8615BFA-90C1-0F46-AAA7-8C67D48F466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4140122"/>
            <a:ext cx="2597150" cy="379412"/>
          </a:xfrm>
        </p:spPr>
        <p:txBody>
          <a:bodyPr lIns="0" tIns="0" rIns="0" bIns="0" anchor="t" anchorCtr="0"/>
          <a:lstStyle>
            <a:lvl1pPr>
              <a:buFontTx/>
              <a:buNone/>
              <a:defRPr sz="1000">
                <a:solidFill>
                  <a:schemeClr val="bg1">
                    <a:lumMod val="65000"/>
                  </a:schemeClr>
                </a:solidFill>
              </a:defRPr>
            </a:lvl1pPr>
            <a:lvl2pPr>
              <a:buFontTx/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2pPr>
            <a:lvl3pPr>
              <a:buFontTx/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3pPr>
            <a:lvl4pPr>
              <a:buFontTx/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4pPr>
            <a:lvl5pPr>
              <a:buFontTx/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add LA-UR number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414CA33-8F7C-674C-8C40-9D83B5A1C57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36401" y="4751400"/>
            <a:ext cx="598099" cy="27463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45E8F88-2F04-A24D-B64D-D31A64C16106}"/>
              </a:ext>
            </a:extLst>
          </p:cNvPr>
          <p:cNvSpPr txBox="1"/>
          <p:nvPr userDrawn="1"/>
        </p:nvSpPr>
        <p:spPr>
          <a:xfrm>
            <a:off x="918682" y="4859907"/>
            <a:ext cx="3888259" cy="769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Managed by Triad National Security, LLC, for the U.S. Department of Energy’s NNSA.</a:t>
            </a:r>
          </a:p>
        </p:txBody>
      </p:sp>
    </p:spTree>
    <p:extLst>
      <p:ext uri="{BB962C8B-B14F-4D97-AF65-F5344CB8AC3E}">
        <p14:creationId xmlns:p14="http://schemas.microsoft.com/office/powerpoint/2010/main" val="113205315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 Areas_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D46214E2-32D4-424B-9DE1-4EDE4429688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57200" y="1143000"/>
            <a:ext cx="3840480" cy="272381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240E4E95-1B27-5348-9471-7BB69800EDD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457200"/>
            <a:ext cx="8229600" cy="66751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 i="0">
                <a:latin typeface="Acumin Pro" panose="020B0504020202020204" pitchFamily="34" charset="77"/>
              </a:defRPr>
            </a:lvl2pPr>
            <a:lvl3pPr>
              <a:buNone/>
              <a:defRPr b="1" i="0">
                <a:latin typeface="Acumin Pro" panose="020B0504020202020204" pitchFamily="34" charset="77"/>
              </a:defRPr>
            </a:lvl3pPr>
            <a:lvl4pPr>
              <a:buNone/>
              <a:defRPr b="1" i="0">
                <a:latin typeface="Acumin Pro" panose="020B0504020202020204" pitchFamily="34" charset="77"/>
              </a:defRPr>
            </a:lvl4pPr>
            <a:lvl5pPr>
              <a:buNone/>
              <a:defRPr b="1" i="0">
                <a:latin typeface="Acumin Pro" panose="020B0504020202020204" pitchFamily="34" charset="77"/>
              </a:defRPr>
            </a:lvl5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28" name="Text Placeholder 12">
            <a:extLst>
              <a:ext uri="{FF2B5EF4-FFF2-40B4-BE49-F238E27FC236}">
                <a16:creationId xmlns:a16="http://schemas.microsoft.com/office/drawing/2014/main" id="{1B65E676-959E-0E41-8EAD-45D6F7E076B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846320" y="1143000"/>
            <a:ext cx="3840480" cy="272381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181900B1-3D44-764E-9A42-70386E05E54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57200" y="1508760"/>
            <a:ext cx="3840480" cy="3034768"/>
          </a:xfrm>
        </p:spPr>
        <p:txBody>
          <a:bodyPr lIns="0" tIns="0" rIns="0" bIns="0">
            <a:noAutofit/>
          </a:bodyPr>
          <a:lstStyle>
            <a:lvl1pPr marL="182880" indent="-182880">
              <a:lnSpc>
                <a:spcPct val="100000"/>
              </a:lnSpc>
              <a:spcBef>
                <a:spcPts val="600"/>
              </a:spcBef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add first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28685422-C0F4-174C-BFA6-015246A3D42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846320" y="1508760"/>
            <a:ext cx="3840480" cy="3034768"/>
          </a:xfrm>
        </p:spPr>
        <p:txBody>
          <a:bodyPr lIns="0" tIns="0" rIns="0" bIns="0">
            <a:noAutofit/>
          </a:bodyPr>
          <a:lstStyle>
            <a:lvl1pPr marL="182880" indent="-182880">
              <a:lnSpc>
                <a:spcPct val="100000"/>
              </a:lnSpc>
              <a:spcBef>
                <a:spcPts val="600"/>
              </a:spcBef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add first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87810906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 and Text_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84D7D689-7F2D-0348-816C-97C77A8DA1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457200"/>
            <a:ext cx="8229600" cy="667512"/>
          </a:xfrm>
        </p:spPr>
        <p:txBody>
          <a:bodyPr lIns="0" tIns="0" rIns="0" bIns="0" anchor="t" anchorCtr="0">
            <a:normAutofit/>
          </a:bodyPr>
          <a:lstStyle>
            <a:lvl1pPr algn="l">
              <a:lnSpc>
                <a:spcPct val="100000"/>
              </a:lnSpc>
              <a:defRPr sz="2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24" name="Picture Placeholder 9">
            <a:extLst>
              <a:ext uri="{FF2B5EF4-FFF2-40B4-BE49-F238E27FC236}">
                <a16:creationId xmlns:a16="http://schemas.microsoft.com/office/drawing/2014/main" id="{DB2A39F7-5A62-2B4C-A657-BD57B5768EF5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457200" y="1143000"/>
            <a:ext cx="3685032" cy="2029968"/>
          </a:xfr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</p:txBody>
      </p:sp>
      <p:sp>
        <p:nvSpPr>
          <p:cNvPr id="25" name="Text Placeholder 12">
            <a:extLst>
              <a:ext uri="{FF2B5EF4-FFF2-40B4-BE49-F238E27FC236}">
                <a16:creationId xmlns:a16="http://schemas.microsoft.com/office/drawing/2014/main" id="{6CCEB416-B433-8F46-8DFF-FFAC7ACCA5F6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57200" y="3520440"/>
            <a:ext cx="3685032" cy="181084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26" name="Text Placeholder 12">
            <a:extLst>
              <a:ext uri="{FF2B5EF4-FFF2-40B4-BE49-F238E27FC236}">
                <a16:creationId xmlns:a16="http://schemas.microsoft.com/office/drawing/2014/main" id="{66B16311-DD9F-7D43-964B-E92B217DC39E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57200" y="3840480"/>
            <a:ext cx="3685032" cy="73152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text </a:t>
            </a:r>
          </a:p>
        </p:txBody>
      </p:sp>
      <p:sp>
        <p:nvSpPr>
          <p:cNvPr id="23" name="Text Placeholder 13">
            <a:extLst>
              <a:ext uri="{FF2B5EF4-FFF2-40B4-BE49-F238E27FC236}">
                <a16:creationId xmlns:a16="http://schemas.microsoft.com/office/drawing/2014/main" id="{023AA45D-8199-F644-847B-E64A5EC3FB8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3246120"/>
            <a:ext cx="3685032" cy="1828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7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  <p:sp>
        <p:nvSpPr>
          <p:cNvPr id="33" name="Picture Placeholder 9">
            <a:extLst>
              <a:ext uri="{FF2B5EF4-FFF2-40B4-BE49-F238E27FC236}">
                <a16:creationId xmlns:a16="http://schemas.microsoft.com/office/drawing/2014/main" id="{2652C890-3579-2E47-9AB6-1D78A5E47643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5001768" y="1143000"/>
            <a:ext cx="3685032" cy="2029968"/>
          </a:xfr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</p:txBody>
      </p:sp>
      <p:sp>
        <p:nvSpPr>
          <p:cNvPr id="34" name="Text Placeholder 12">
            <a:extLst>
              <a:ext uri="{FF2B5EF4-FFF2-40B4-BE49-F238E27FC236}">
                <a16:creationId xmlns:a16="http://schemas.microsoft.com/office/drawing/2014/main" id="{DD1D0C09-D811-144F-BEBD-275B6A12072D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5001768" y="3520440"/>
            <a:ext cx="3685032" cy="181084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35" name="Text Placeholder 12">
            <a:extLst>
              <a:ext uri="{FF2B5EF4-FFF2-40B4-BE49-F238E27FC236}">
                <a16:creationId xmlns:a16="http://schemas.microsoft.com/office/drawing/2014/main" id="{2213ED2D-D77F-7D49-9E2D-96B09A5A751F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5001768" y="3840480"/>
            <a:ext cx="3685032" cy="73152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text </a:t>
            </a:r>
          </a:p>
        </p:txBody>
      </p:sp>
      <p:sp>
        <p:nvSpPr>
          <p:cNvPr id="36" name="Text Placeholder 13">
            <a:extLst>
              <a:ext uri="{FF2B5EF4-FFF2-40B4-BE49-F238E27FC236}">
                <a16:creationId xmlns:a16="http://schemas.microsoft.com/office/drawing/2014/main" id="{5AA83665-F240-0345-B903-C8950DEFAF0A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5001768" y="3246120"/>
            <a:ext cx="3685032" cy="1828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7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</p:spTree>
    <p:extLst>
      <p:ext uri="{BB962C8B-B14F-4D97-AF65-F5344CB8AC3E}">
        <p14:creationId xmlns:p14="http://schemas.microsoft.com/office/powerpoint/2010/main" val="335206463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_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13F276B-7B5E-4A45-AB9F-2B475F2AEAB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7200" y="1143000"/>
            <a:ext cx="2493282" cy="2029968"/>
          </a:xfr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225D86E-8C5D-1841-9FAC-7F27816076D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57200" y="3520440"/>
            <a:ext cx="2496312" cy="1828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24" name="Text Placeholder 12">
            <a:extLst>
              <a:ext uri="{FF2B5EF4-FFF2-40B4-BE49-F238E27FC236}">
                <a16:creationId xmlns:a16="http://schemas.microsoft.com/office/drawing/2014/main" id="{3F0E9DEE-404F-3B49-8159-94FE1CD3739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57200" y="3840480"/>
            <a:ext cx="2496312" cy="73152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text 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F7A3DBA4-BE0E-254D-B5C0-8A64DDD66A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457200"/>
            <a:ext cx="8229600" cy="667512"/>
          </a:xfrm>
        </p:spPr>
        <p:txBody>
          <a:bodyPr lIns="0" tIns="0" rIns="0" bIns="0" anchor="t" anchorCtr="0">
            <a:normAutofit/>
          </a:bodyPr>
          <a:lstStyle>
            <a:lvl1pPr algn="l">
              <a:lnSpc>
                <a:spcPct val="100000"/>
              </a:lnSpc>
              <a:defRPr sz="2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33" name="Text Placeholder 13">
            <a:extLst>
              <a:ext uri="{FF2B5EF4-FFF2-40B4-BE49-F238E27FC236}">
                <a16:creationId xmlns:a16="http://schemas.microsoft.com/office/drawing/2014/main" id="{41D2BBC2-2746-3640-A719-673E2A8446C3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57200" y="3246120"/>
            <a:ext cx="2496312" cy="1828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7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  <p:sp>
        <p:nvSpPr>
          <p:cNvPr id="34" name="Picture Placeholder 9">
            <a:extLst>
              <a:ext uri="{FF2B5EF4-FFF2-40B4-BE49-F238E27FC236}">
                <a16:creationId xmlns:a16="http://schemas.microsoft.com/office/drawing/2014/main" id="{89502A4B-C79D-094E-AB5C-63DF6E12EF81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3327400" y="1143000"/>
            <a:ext cx="2496312" cy="2029968"/>
          </a:xfr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</p:txBody>
      </p:sp>
      <p:sp>
        <p:nvSpPr>
          <p:cNvPr id="35" name="Text Placeholder 12">
            <a:extLst>
              <a:ext uri="{FF2B5EF4-FFF2-40B4-BE49-F238E27FC236}">
                <a16:creationId xmlns:a16="http://schemas.microsoft.com/office/drawing/2014/main" id="{5EAC29D9-3DBA-0242-8290-359D5CA84B64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335992" y="3520440"/>
            <a:ext cx="2496312" cy="1828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36" name="Text Placeholder 12">
            <a:extLst>
              <a:ext uri="{FF2B5EF4-FFF2-40B4-BE49-F238E27FC236}">
                <a16:creationId xmlns:a16="http://schemas.microsoft.com/office/drawing/2014/main" id="{3F9A309D-AA80-C54C-9A92-012D53D91C2B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3335992" y="3840480"/>
            <a:ext cx="2496312" cy="73152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text </a:t>
            </a:r>
          </a:p>
        </p:txBody>
      </p:sp>
      <p:sp>
        <p:nvSpPr>
          <p:cNvPr id="37" name="Text Placeholder 13">
            <a:extLst>
              <a:ext uri="{FF2B5EF4-FFF2-40B4-BE49-F238E27FC236}">
                <a16:creationId xmlns:a16="http://schemas.microsoft.com/office/drawing/2014/main" id="{03EA5BB2-66F6-4F44-964B-E9F9D73F216A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335991" y="3246120"/>
            <a:ext cx="2496312" cy="1828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7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  <p:sp>
        <p:nvSpPr>
          <p:cNvPr id="38" name="Picture Placeholder 9">
            <a:extLst>
              <a:ext uri="{FF2B5EF4-FFF2-40B4-BE49-F238E27FC236}">
                <a16:creationId xmlns:a16="http://schemas.microsoft.com/office/drawing/2014/main" id="{898309A4-718B-084E-8229-17E4D40AEA42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6188617" y="1143000"/>
            <a:ext cx="2496312" cy="2029968"/>
          </a:xfr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</p:txBody>
      </p:sp>
      <p:sp>
        <p:nvSpPr>
          <p:cNvPr id="39" name="Text Placeholder 12">
            <a:extLst>
              <a:ext uri="{FF2B5EF4-FFF2-40B4-BE49-F238E27FC236}">
                <a16:creationId xmlns:a16="http://schemas.microsoft.com/office/drawing/2014/main" id="{36A0BC0D-8996-364B-A361-13CBBB9B4789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6198777" y="3520440"/>
            <a:ext cx="2496312" cy="1828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 i="0">
                <a:solidFill>
                  <a:srgbClr val="09198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40" name="Text Placeholder 12">
            <a:extLst>
              <a:ext uri="{FF2B5EF4-FFF2-40B4-BE49-F238E27FC236}">
                <a16:creationId xmlns:a16="http://schemas.microsoft.com/office/drawing/2014/main" id="{8D60D97D-2394-F140-9FBA-975ED64074F0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199632" y="3840480"/>
            <a:ext cx="2496312" cy="73152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text </a:t>
            </a:r>
          </a:p>
        </p:txBody>
      </p:sp>
      <p:sp>
        <p:nvSpPr>
          <p:cNvPr id="41" name="Text Placeholder 13">
            <a:extLst>
              <a:ext uri="{FF2B5EF4-FFF2-40B4-BE49-F238E27FC236}">
                <a16:creationId xmlns:a16="http://schemas.microsoft.com/office/drawing/2014/main" id="{5AA90BFA-AE15-3049-88D8-EA2FDB94E716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198067" y="3246120"/>
            <a:ext cx="2496312" cy="1828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700" b="0" i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</p:spTree>
    <p:extLst>
      <p:ext uri="{BB962C8B-B14F-4D97-AF65-F5344CB8AC3E}">
        <p14:creationId xmlns:p14="http://schemas.microsoft.com/office/powerpoint/2010/main" val="29293230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6" userDrawn="1">
          <p15:clr>
            <a:srgbClr val="FBAE40"/>
          </p15:clr>
        </p15:guide>
        <p15:guide id="2" pos="48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_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9">
            <a:extLst>
              <a:ext uri="{FF2B5EF4-FFF2-40B4-BE49-F238E27FC236}">
                <a16:creationId xmlns:a16="http://schemas.microsoft.com/office/drawing/2014/main" id="{61FE822B-AC64-EF4D-8FBA-F5A67DA6075B}"/>
              </a:ext>
            </a:extLst>
          </p:cNvPr>
          <p:cNvSpPr>
            <a:spLocks noGrp="1"/>
          </p:cNvSpPr>
          <p:nvPr>
            <p:ph type="pic" sz="quarter" idx="49"/>
          </p:nvPr>
        </p:nvSpPr>
        <p:spPr>
          <a:xfrm>
            <a:off x="457200" y="1143000"/>
            <a:ext cx="1828800" cy="2029968"/>
          </a:xfr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</p:txBody>
      </p:sp>
      <p:sp>
        <p:nvSpPr>
          <p:cNvPr id="31" name="Text Placeholder 12">
            <a:extLst>
              <a:ext uri="{FF2B5EF4-FFF2-40B4-BE49-F238E27FC236}">
                <a16:creationId xmlns:a16="http://schemas.microsoft.com/office/drawing/2014/main" id="{55F05C8A-25A6-8743-93FA-19E18F32CEE5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457200" y="3520440"/>
            <a:ext cx="1828800" cy="1828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35" name="Text Placeholder 12">
            <a:extLst>
              <a:ext uri="{FF2B5EF4-FFF2-40B4-BE49-F238E27FC236}">
                <a16:creationId xmlns:a16="http://schemas.microsoft.com/office/drawing/2014/main" id="{5FCE87CD-A10E-D049-9E39-8C800BEF41A7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57200" y="3840480"/>
            <a:ext cx="1828800" cy="73152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text </a:t>
            </a:r>
          </a:p>
        </p:txBody>
      </p:sp>
      <p:sp>
        <p:nvSpPr>
          <p:cNvPr id="50" name="Text Placeholder 13">
            <a:extLst>
              <a:ext uri="{FF2B5EF4-FFF2-40B4-BE49-F238E27FC236}">
                <a16:creationId xmlns:a16="http://schemas.microsoft.com/office/drawing/2014/main" id="{7B382B21-A741-2447-9794-C4BAAA2A348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57200" y="3246120"/>
            <a:ext cx="1828800" cy="1828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7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  <p:sp>
        <p:nvSpPr>
          <p:cNvPr id="71" name="Title 1">
            <a:extLst>
              <a:ext uri="{FF2B5EF4-FFF2-40B4-BE49-F238E27FC236}">
                <a16:creationId xmlns:a16="http://schemas.microsoft.com/office/drawing/2014/main" id="{819E2C4F-8306-5F45-9827-3921D5E3EB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457200"/>
            <a:ext cx="8229600" cy="667512"/>
          </a:xfrm>
        </p:spPr>
        <p:txBody>
          <a:bodyPr lIns="0" tIns="0" rIns="0" bIns="0" anchor="t" anchorCtr="0">
            <a:normAutofit/>
          </a:bodyPr>
          <a:lstStyle>
            <a:lvl1pPr algn="l">
              <a:lnSpc>
                <a:spcPct val="100000"/>
              </a:lnSpc>
              <a:defRPr sz="2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20" name="Picture Placeholder 9">
            <a:extLst>
              <a:ext uri="{FF2B5EF4-FFF2-40B4-BE49-F238E27FC236}">
                <a16:creationId xmlns:a16="http://schemas.microsoft.com/office/drawing/2014/main" id="{D4247F89-81E5-374A-93B4-95F0EBEEB198}"/>
              </a:ext>
            </a:extLst>
          </p:cNvPr>
          <p:cNvSpPr>
            <a:spLocks noGrp="1"/>
          </p:cNvSpPr>
          <p:nvPr>
            <p:ph type="pic" sz="quarter" idx="51"/>
          </p:nvPr>
        </p:nvSpPr>
        <p:spPr>
          <a:xfrm>
            <a:off x="2600960" y="1143000"/>
            <a:ext cx="1828800" cy="2029968"/>
          </a:xfr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</p:txBody>
      </p:sp>
      <p:sp>
        <p:nvSpPr>
          <p:cNvPr id="21" name="Text Placeholder 12">
            <a:extLst>
              <a:ext uri="{FF2B5EF4-FFF2-40B4-BE49-F238E27FC236}">
                <a16:creationId xmlns:a16="http://schemas.microsoft.com/office/drawing/2014/main" id="{F7F65FAA-0013-D547-8E1C-08509B0C9756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2600960" y="3520440"/>
            <a:ext cx="1828800" cy="1828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22" name="Text Placeholder 12">
            <a:extLst>
              <a:ext uri="{FF2B5EF4-FFF2-40B4-BE49-F238E27FC236}">
                <a16:creationId xmlns:a16="http://schemas.microsoft.com/office/drawing/2014/main" id="{E0CC8275-50BB-9D46-8CBD-03E17397C17B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2600960" y="3840480"/>
            <a:ext cx="1828800" cy="73152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text </a:t>
            </a:r>
          </a:p>
        </p:txBody>
      </p:sp>
      <p:sp>
        <p:nvSpPr>
          <p:cNvPr id="23" name="Text Placeholder 13">
            <a:extLst>
              <a:ext uri="{FF2B5EF4-FFF2-40B4-BE49-F238E27FC236}">
                <a16:creationId xmlns:a16="http://schemas.microsoft.com/office/drawing/2014/main" id="{657B4D06-BD92-7545-B5A7-8502A750427B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2600960" y="3246120"/>
            <a:ext cx="1828800" cy="1828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7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  <p:sp>
        <p:nvSpPr>
          <p:cNvPr id="24" name="Picture Placeholder 9">
            <a:extLst>
              <a:ext uri="{FF2B5EF4-FFF2-40B4-BE49-F238E27FC236}">
                <a16:creationId xmlns:a16="http://schemas.microsoft.com/office/drawing/2014/main" id="{CF4ED884-6C25-824B-BDBF-AF0431A6640B}"/>
              </a:ext>
            </a:extLst>
          </p:cNvPr>
          <p:cNvSpPr>
            <a:spLocks noGrp="1"/>
          </p:cNvSpPr>
          <p:nvPr>
            <p:ph type="pic" sz="quarter" idx="55"/>
          </p:nvPr>
        </p:nvSpPr>
        <p:spPr>
          <a:xfrm>
            <a:off x="4734560" y="1143000"/>
            <a:ext cx="1828800" cy="2029968"/>
          </a:xfr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</p:txBody>
      </p:sp>
      <p:sp>
        <p:nvSpPr>
          <p:cNvPr id="25" name="Text Placeholder 12">
            <a:extLst>
              <a:ext uri="{FF2B5EF4-FFF2-40B4-BE49-F238E27FC236}">
                <a16:creationId xmlns:a16="http://schemas.microsoft.com/office/drawing/2014/main" id="{AA0BC496-BA6C-7C4D-AC5E-A59885AE42AF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4734560" y="3520440"/>
            <a:ext cx="1828800" cy="1828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26" name="Text Placeholder 12">
            <a:extLst>
              <a:ext uri="{FF2B5EF4-FFF2-40B4-BE49-F238E27FC236}">
                <a16:creationId xmlns:a16="http://schemas.microsoft.com/office/drawing/2014/main" id="{07D1AADA-118E-BE41-B80B-51BBD18F656A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4734560" y="3840480"/>
            <a:ext cx="1828800" cy="73152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text </a:t>
            </a:r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E24E11C2-3904-B24A-8E60-8EA03D6D30B9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4734560" y="3246120"/>
            <a:ext cx="1828800" cy="1828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7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  <p:sp>
        <p:nvSpPr>
          <p:cNvPr id="28" name="Picture Placeholder 9">
            <a:extLst>
              <a:ext uri="{FF2B5EF4-FFF2-40B4-BE49-F238E27FC236}">
                <a16:creationId xmlns:a16="http://schemas.microsoft.com/office/drawing/2014/main" id="{17E6B775-F183-E24D-B8C8-C5A9D75E35BE}"/>
              </a:ext>
            </a:extLst>
          </p:cNvPr>
          <p:cNvSpPr>
            <a:spLocks noGrp="1"/>
          </p:cNvSpPr>
          <p:nvPr>
            <p:ph type="pic" sz="quarter" idx="59"/>
          </p:nvPr>
        </p:nvSpPr>
        <p:spPr>
          <a:xfrm>
            <a:off x="6858000" y="1143000"/>
            <a:ext cx="1828800" cy="2029968"/>
          </a:xfr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</p:txBody>
      </p:sp>
      <p:sp>
        <p:nvSpPr>
          <p:cNvPr id="29" name="Text Placeholder 12">
            <a:extLst>
              <a:ext uri="{FF2B5EF4-FFF2-40B4-BE49-F238E27FC236}">
                <a16:creationId xmlns:a16="http://schemas.microsoft.com/office/drawing/2014/main" id="{7BA052C5-1320-4341-BC7F-17F881F3CCB5}"/>
              </a:ext>
            </a:extLst>
          </p:cNvPr>
          <p:cNvSpPr>
            <a:spLocks noGrp="1"/>
          </p:cNvSpPr>
          <p:nvPr>
            <p:ph type="body" sz="quarter" idx="60" hasCustomPrompt="1"/>
          </p:nvPr>
        </p:nvSpPr>
        <p:spPr>
          <a:xfrm>
            <a:off x="6858000" y="3520440"/>
            <a:ext cx="1828800" cy="1828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32" name="Text Placeholder 12">
            <a:extLst>
              <a:ext uri="{FF2B5EF4-FFF2-40B4-BE49-F238E27FC236}">
                <a16:creationId xmlns:a16="http://schemas.microsoft.com/office/drawing/2014/main" id="{2BD7FEF4-B67E-064E-B1C5-49DA8EA68519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6858000" y="3840480"/>
            <a:ext cx="1828800" cy="73152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text </a:t>
            </a:r>
          </a:p>
        </p:txBody>
      </p:sp>
      <p:sp>
        <p:nvSpPr>
          <p:cNvPr id="33" name="Text Placeholder 13">
            <a:extLst>
              <a:ext uri="{FF2B5EF4-FFF2-40B4-BE49-F238E27FC236}">
                <a16:creationId xmlns:a16="http://schemas.microsoft.com/office/drawing/2014/main" id="{EF1030E4-D0AC-614F-A18A-38721222865A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6858000" y="3246120"/>
            <a:ext cx="1828800" cy="1828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7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</p:spTree>
    <p:extLst>
      <p:ext uri="{BB962C8B-B14F-4D97-AF65-F5344CB8AC3E}">
        <p14:creationId xmlns:p14="http://schemas.microsoft.com/office/powerpoint/2010/main" val="261949560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White_Visual D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50C70A86-A745-E949-B1D0-41B5D2173B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457200"/>
            <a:ext cx="8229600" cy="667512"/>
          </a:xfrm>
        </p:spPr>
        <p:txBody>
          <a:bodyPr lIns="0" tIns="0" rIns="0" bIns="0" anchor="t" anchorCtr="0">
            <a:normAutofit/>
          </a:bodyPr>
          <a:lstStyle>
            <a:lvl1pPr algn="l">
              <a:lnSpc>
                <a:spcPct val="100000"/>
              </a:lnSpc>
              <a:defRPr sz="2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374AFBB-4A85-9144-9EB0-15F9294B61F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57200" y="1143000"/>
            <a:ext cx="8229600" cy="3106216"/>
          </a:xfrm>
        </p:spPr>
        <p:txBody>
          <a:bodyPr/>
          <a:lstStyle>
            <a:lvl1pPr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add graph, photo, or data visualization</a:t>
            </a:r>
          </a:p>
        </p:txBody>
      </p:sp>
      <p:sp>
        <p:nvSpPr>
          <p:cNvPr id="17" name="Text Placeholder 13">
            <a:extLst>
              <a:ext uri="{FF2B5EF4-FFF2-40B4-BE49-F238E27FC236}">
                <a16:creationId xmlns:a16="http://schemas.microsoft.com/office/drawing/2014/main" id="{F0B3C679-22DF-8940-B381-273549871C6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4396742"/>
            <a:ext cx="8229600" cy="1828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7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371237F-D7E9-904A-BC33-1E69BDE7303D}"/>
              </a:ext>
            </a:extLst>
          </p:cNvPr>
          <p:cNvSpPr/>
          <p:nvPr userDrawn="1"/>
        </p:nvSpPr>
        <p:spPr>
          <a:xfrm>
            <a:off x="-832136" y="0"/>
            <a:ext cx="565609" cy="565609"/>
          </a:xfrm>
          <a:prstGeom prst="rect">
            <a:avLst/>
          </a:prstGeom>
          <a:solidFill>
            <a:srgbClr val="0A19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A7B0030-82A1-3149-AAC5-8B912D85AC60}"/>
              </a:ext>
            </a:extLst>
          </p:cNvPr>
          <p:cNvSpPr/>
          <p:nvPr userDrawn="1"/>
        </p:nvSpPr>
        <p:spPr>
          <a:xfrm>
            <a:off x="-832136" y="999242"/>
            <a:ext cx="565609" cy="565609"/>
          </a:xfrm>
          <a:prstGeom prst="rect">
            <a:avLst/>
          </a:prstGeom>
          <a:solidFill>
            <a:srgbClr val="1A70B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F678108-D8E6-6F48-9E71-79B4060AB9EF}"/>
              </a:ext>
            </a:extLst>
          </p:cNvPr>
          <p:cNvSpPr/>
          <p:nvPr userDrawn="1"/>
        </p:nvSpPr>
        <p:spPr>
          <a:xfrm>
            <a:off x="-832136" y="2036191"/>
            <a:ext cx="565609" cy="565609"/>
          </a:xfrm>
          <a:prstGeom prst="rect">
            <a:avLst/>
          </a:prstGeom>
          <a:solidFill>
            <a:srgbClr val="00AA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2500438-DFE5-1541-A57C-CCDAE308867C}"/>
              </a:ext>
            </a:extLst>
          </p:cNvPr>
          <p:cNvSpPr/>
          <p:nvPr userDrawn="1"/>
        </p:nvSpPr>
        <p:spPr>
          <a:xfrm>
            <a:off x="-832136" y="3073140"/>
            <a:ext cx="565609" cy="565609"/>
          </a:xfrm>
          <a:prstGeom prst="rect">
            <a:avLst/>
          </a:prstGeom>
          <a:solidFill>
            <a:srgbClr val="FF912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EA0A870-4CCE-B041-ADAA-FFD498F6B5DE}"/>
              </a:ext>
            </a:extLst>
          </p:cNvPr>
          <p:cNvSpPr txBox="1"/>
          <p:nvPr userDrawn="1"/>
        </p:nvSpPr>
        <p:spPr>
          <a:xfrm>
            <a:off x="-1784645" y="-715416"/>
            <a:ext cx="15181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LANL-APPROVED </a:t>
            </a:r>
          </a:p>
          <a:p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COLOR PALETTE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BAD157-F0FF-E841-B877-5FF726EE6DB4}"/>
              </a:ext>
            </a:extLst>
          </p:cNvPr>
          <p:cNvSpPr txBox="1"/>
          <p:nvPr userDrawn="1"/>
        </p:nvSpPr>
        <p:spPr>
          <a:xfrm>
            <a:off x="-2109430" y="-2497"/>
            <a:ext cx="1307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PRIMARY COLOR: ULTRAMARINE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5EF9DA1-1206-D94F-936A-8C56D3FA0437}"/>
              </a:ext>
            </a:extLst>
          </p:cNvPr>
          <p:cNvSpPr txBox="1"/>
          <p:nvPr userDrawn="1"/>
        </p:nvSpPr>
        <p:spPr>
          <a:xfrm>
            <a:off x="-2109430" y="987317"/>
            <a:ext cx="1307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SECONDARY COLOR: BLUE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418CEFD-1271-3F43-A3DB-664C3A2A6F61}"/>
              </a:ext>
            </a:extLst>
          </p:cNvPr>
          <p:cNvSpPr txBox="1"/>
          <p:nvPr userDrawn="1"/>
        </p:nvSpPr>
        <p:spPr>
          <a:xfrm>
            <a:off x="-2109430" y="2033693"/>
            <a:ext cx="1307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EXTENDED PALETTE: GREEN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52C2957-98B7-7447-A979-8F5F9439F931}"/>
              </a:ext>
            </a:extLst>
          </p:cNvPr>
          <p:cNvSpPr txBox="1"/>
          <p:nvPr userDrawn="1"/>
        </p:nvSpPr>
        <p:spPr>
          <a:xfrm>
            <a:off x="-2109430" y="3080068"/>
            <a:ext cx="1307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EXTENDED PALETTE: ORANGE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17D5F0D-5C60-5143-BF1E-4A0546C4287F}"/>
              </a:ext>
            </a:extLst>
          </p:cNvPr>
          <p:cNvSpPr/>
          <p:nvPr userDrawn="1"/>
        </p:nvSpPr>
        <p:spPr>
          <a:xfrm>
            <a:off x="-832136" y="4156183"/>
            <a:ext cx="565609" cy="565609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2CA6A2F-D5F2-CB4B-A618-B3021CB6FE30}"/>
              </a:ext>
            </a:extLst>
          </p:cNvPr>
          <p:cNvSpPr txBox="1"/>
          <p:nvPr userDrawn="1"/>
        </p:nvSpPr>
        <p:spPr>
          <a:xfrm>
            <a:off x="-2109430" y="4163111"/>
            <a:ext cx="1307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MONOCHROMATIC: GREY</a:t>
            </a:r>
          </a:p>
        </p:txBody>
      </p:sp>
    </p:spTree>
    <p:extLst>
      <p:ext uri="{BB962C8B-B14F-4D97-AF65-F5344CB8AC3E}">
        <p14:creationId xmlns:p14="http://schemas.microsoft.com/office/powerpoint/2010/main" val="416387624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ue Background 2_TOC or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49708-8F60-B848-8CBD-C589BF8C177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7200" y="457200"/>
            <a:ext cx="8229600" cy="685800"/>
          </a:xfrm>
        </p:spPr>
        <p:txBody>
          <a:bodyPr anchor="t" anchorCtr="0"/>
          <a:lstStyle>
            <a:lvl1pPr algn="l">
              <a:defRPr sz="2400" baseline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to add Title, Table of Contents, or Agenda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F7BDE90-6843-5841-BCCB-3479AD558E8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0" y="1143000"/>
            <a:ext cx="8229600" cy="3200400"/>
          </a:xfrm>
        </p:spPr>
        <p:txBody>
          <a:bodyPr/>
          <a:lstStyle>
            <a:lvl1pPr marL="228600" indent="-217488">
              <a:buClr>
                <a:srgbClr val="3296DC"/>
              </a:buClr>
              <a:buFont typeface="+mj-lt"/>
              <a:buAutoNum type="arabicPeriod"/>
              <a:tabLst/>
              <a:defRPr/>
            </a:lvl1pPr>
            <a:lvl2pPr marL="458788" indent="-230188">
              <a:buClr>
                <a:srgbClr val="3296DC"/>
              </a:buClr>
              <a:buFont typeface="+mj-lt"/>
              <a:buAutoNum type="arabicPeriod"/>
              <a:tabLst/>
              <a:defRPr/>
            </a:lvl2pPr>
            <a:lvl3pPr marL="687388" indent="-228600">
              <a:buClr>
                <a:srgbClr val="3296DC"/>
              </a:buClr>
              <a:buFont typeface="+mj-lt"/>
              <a:buAutoNum type="arabicPeriod"/>
              <a:tabLst/>
              <a:defRPr/>
            </a:lvl3pPr>
            <a:lvl4pPr marL="1546225" indent="-174625">
              <a:tabLst/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912847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OGO_Blue BG_Title and text only">
    <p:bg>
      <p:bgPr>
        <a:solidFill>
          <a:srgbClr val="000F7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C2C70FB-7F53-074A-B6BE-83A5226B14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8077"/>
          <a:stretch/>
        </p:blipFill>
        <p:spPr>
          <a:xfrm>
            <a:off x="4572000" y="190440"/>
            <a:ext cx="4571999" cy="4953060"/>
          </a:xfrm>
          <a:prstGeom prst="rect">
            <a:avLst/>
          </a:prstGeom>
          <a:ln>
            <a:noFill/>
          </a:ln>
        </p:spPr>
      </p:pic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1D7EDC4A-BEF6-BF42-9D9A-F47ED202C474}"/>
              </a:ext>
            </a:extLst>
          </p:cNvPr>
          <p:cNvSpPr txBox="1">
            <a:spLocks/>
          </p:cNvSpPr>
          <p:nvPr userDrawn="1"/>
        </p:nvSpPr>
        <p:spPr>
          <a:xfrm>
            <a:off x="8705088" y="4846001"/>
            <a:ext cx="220485" cy="20285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457200" rtl="0" eaLnBrk="1" latinLnBrk="0" hangingPunct="1">
              <a:defRPr sz="7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 </a:t>
            </a:r>
            <a:fld id="{F16E1515-8F3D-DE4D-94E5-8D9BEBCD7A49}" type="slidenum">
              <a:rPr lang="en-US" smtClean="0">
                <a:solidFill>
                  <a:schemeClr val="bg1">
                    <a:lumMod val="6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90837E2F-4F21-1044-BFBE-A09264C747AB}"/>
              </a:ext>
            </a:extLst>
          </p:cNvPr>
          <p:cNvSpPr txBox="1">
            <a:spLocks/>
          </p:cNvSpPr>
          <p:nvPr userDrawn="1"/>
        </p:nvSpPr>
        <p:spPr>
          <a:xfrm>
            <a:off x="8074152" y="4846002"/>
            <a:ext cx="609914" cy="14850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457200" rtl="0" eaLnBrk="1" latinLnBrk="0" hangingPunct="1">
              <a:defRPr sz="700" b="0" i="0" kern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Source Sans Pro Semibold" panose="020B0503030403020204" pitchFamily="34" charset="0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B39BF0A-C635-544F-850F-946AD8E7975B}" type="datetime1">
              <a:rPr lang="en-US" smtClean="0"/>
              <a:pPr/>
              <a:t>11/20/2023</a:t>
            </a:fld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7296882-4466-CA4B-838A-C94D33F4B27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457200"/>
            <a:ext cx="8229600" cy="669156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 i="0">
                <a:latin typeface="Acumin Pro" panose="020B0504020202020204" pitchFamily="34" charset="77"/>
              </a:defRPr>
            </a:lvl2pPr>
            <a:lvl3pPr>
              <a:buNone/>
              <a:defRPr b="1" i="0">
                <a:latin typeface="Acumin Pro" panose="020B0504020202020204" pitchFamily="34" charset="77"/>
              </a:defRPr>
            </a:lvl3pPr>
            <a:lvl4pPr>
              <a:buNone/>
              <a:defRPr b="1" i="0">
                <a:latin typeface="Acumin Pro" panose="020B0504020202020204" pitchFamily="34" charset="77"/>
              </a:defRPr>
            </a:lvl4pPr>
            <a:lvl5pPr>
              <a:buNone/>
              <a:defRPr b="1" i="0">
                <a:latin typeface="Acumin Pro" panose="020B0504020202020204" pitchFamily="34" charset="77"/>
              </a:defRPr>
            </a:lvl5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479DEE7-37EE-CA4D-8507-ABBFE1A5E82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7200" y="1143000"/>
            <a:ext cx="8229600" cy="3195638"/>
          </a:xfrm>
        </p:spPr>
        <p:txBody>
          <a:bodyPr wrap="square" lIns="0" tIns="0" rIns="0" bIns="0">
            <a:noAutofit/>
          </a:bodyPr>
          <a:lstStyle>
            <a:lvl1pPr marL="230188" indent="-230188">
              <a:lnSpc>
                <a:spcPct val="100000"/>
              </a:lnSpc>
              <a:spcBef>
                <a:spcPts val="600"/>
              </a:spcBef>
              <a:tabLst/>
              <a:defRPr>
                <a:solidFill>
                  <a:schemeClr val="bg1"/>
                </a:solidFill>
              </a:defRPr>
            </a:lvl1pPr>
            <a:lvl2pPr marL="460375" indent="-230188">
              <a:tabLst/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 marL="914400" indent="-227013">
              <a:tabLst/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US" dirty="0"/>
              <a:t>Click to add first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637250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OGO_Blue BG_Title and text only">
    <p:bg>
      <p:bgPr>
        <a:solidFill>
          <a:srgbClr val="000F7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C2C70FB-7F53-074A-B6BE-83A5226B14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8077"/>
          <a:stretch/>
        </p:blipFill>
        <p:spPr>
          <a:xfrm>
            <a:off x="4572000" y="190440"/>
            <a:ext cx="4571999" cy="4953060"/>
          </a:xfrm>
          <a:prstGeom prst="rect">
            <a:avLst/>
          </a:prstGeom>
          <a:ln>
            <a:noFill/>
          </a:ln>
        </p:spPr>
      </p:pic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1D7EDC4A-BEF6-BF42-9D9A-F47ED202C474}"/>
              </a:ext>
            </a:extLst>
          </p:cNvPr>
          <p:cNvSpPr txBox="1">
            <a:spLocks/>
          </p:cNvSpPr>
          <p:nvPr userDrawn="1"/>
        </p:nvSpPr>
        <p:spPr>
          <a:xfrm>
            <a:off x="8705088" y="4846001"/>
            <a:ext cx="220485" cy="20285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457200" rtl="0" eaLnBrk="1" latinLnBrk="0" hangingPunct="1">
              <a:defRPr sz="7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 </a:t>
            </a:r>
            <a:fld id="{F16E1515-8F3D-DE4D-94E5-8D9BEBCD7A49}" type="slidenum">
              <a:rPr lang="en-US" smtClean="0">
                <a:solidFill>
                  <a:schemeClr val="bg1">
                    <a:lumMod val="6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90837E2F-4F21-1044-BFBE-A09264C747AB}"/>
              </a:ext>
            </a:extLst>
          </p:cNvPr>
          <p:cNvSpPr txBox="1">
            <a:spLocks/>
          </p:cNvSpPr>
          <p:nvPr userDrawn="1"/>
        </p:nvSpPr>
        <p:spPr>
          <a:xfrm>
            <a:off x="8074152" y="4846002"/>
            <a:ext cx="609914" cy="14850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457200" rtl="0" eaLnBrk="1" latinLnBrk="0" hangingPunct="1">
              <a:defRPr sz="700" b="0" i="0" kern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Source Sans Pro Semibold" panose="020B0503030403020204" pitchFamily="34" charset="0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B39BF0A-C635-544F-850F-946AD8E7975B}" type="datetime1">
              <a:rPr lang="en-US" smtClean="0"/>
              <a:pPr/>
              <a:t>11/20/2023</a:t>
            </a:fld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7296882-4466-CA4B-838A-C94D33F4B27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457200"/>
            <a:ext cx="8229600" cy="669156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 i="0">
                <a:latin typeface="Acumin Pro" panose="020B0504020202020204" pitchFamily="34" charset="77"/>
              </a:defRPr>
            </a:lvl2pPr>
            <a:lvl3pPr>
              <a:buNone/>
              <a:defRPr b="1" i="0">
                <a:latin typeface="Acumin Pro" panose="020B0504020202020204" pitchFamily="34" charset="77"/>
              </a:defRPr>
            </a:lvl3pPr>
            <a:lvl4pPr>
              <a:buNone/>
              <a:defRPr b="1" i="0">
                <a:latin typeface="Acumin Pro" panose="020B0504020202020204" pitchFamily="34" charset="77"/>
              </a:defRPr>
            </a:lvl4pPr>
            <a:lvl5pPr>
              <a:buNone/>
              <a:defRPr b="1" i="0">
                <a:latin typeface="Acumin Pro" panose="020B0504020202020204" pitchFamily="34" charset="77"/>
              </a:defRPr>
            </a:lvl5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479DEE7-37EE-CA4D-8507-ABBFE1A5E82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7200" y="1143000"/>
            <a:ext cx="8229600" cy="3195638"/>
          </a:xfrm>
        </p:spPr>
        <p:txBody>
          <a:bodyPr wrap="square" lIns="0" tIns="0" rIns="0" bIns="0">
            <a:noAutofit/>
          </a:bodyPr>
          <a:lstStyle>
            <a:lvl1pPr marL="230188" indent="-230188">
              <a:lnSpc>
                <a:spcPct val="100000"/>
              </a:lnSpc>
              <a:spcBef>
                <a:spcPts val="600"/>
              </a:spcBef>
              <a:tabLst/>
              <a:defRPr>
                <a:solidFill>
                  <a:schemeClr val="bg1"/>
                </a:solidFill>
              </a:defRPr>
            </a:lvl1pPr>
            <a:lvl2pPr marL="460375" indent="-230188">
              <a:tabLst/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 marL="914400" indent="-227013">
              <a:tabLst/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US" dirty="0"/>
              <a:t>Click to add first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1287048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C or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4C25BDFE-288F-694A-8F3E-5EA7C70FB20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457200"/>
            <a:ext cx="8229600" cy="667512"/>
          </a:xfrm>
        </p:spPr>
        <p:txBody>
          <a:bodyPr lIns="0" tIns="0" rIns="0" bIns="0" anchor="t" anchorCtr="0">
            <a:noAutofit/>
          </a:bodyPr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add Title, Table of Contents, or Agenda</a:t>
            </a:r>
          </a:p>
        </p:txBody>
      </p:sp>
      <p:sp>
        <p:nvSpPr>
          <p:cNvPr id="13" name="Text Placeholder 10">
            <a:extLst>
              <a:ext uri="{FF2B5EF4-FFF2-40B4-BE49-F238E27FC236}">
                <a16:creationId xmlns:a16="http://schemas.microsoft.com/office/drawing/2014/main" id="{543AE689-5E80-EF4B-BEB2-12EB7E2E757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73671" y="2035380"/>
            <a:ext cx="1098804" cy="843802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EF08DEE9-E8E9-294E-AFDB-272348017E8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897816" y="2035380"/>
            <a:ext cx="1098804" cy="843802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7" name="Text Placeholder 10">
            <a:extLst>
              <a:ext uri="{FF2B5EF4-FFF2-40B4-BE49-F238E27FC236}">
                <a16:creationId xmlns:a16="http://schemas.microsoft.com/office/drawing/2014/main" id="{F515D795-953A-8047-83C7-D0752DBDB0F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311063" y="2035380"/>
            <a:ext cx="1098804" cy="843802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EC01086B-B4A6-8A48-849F-4A810C93BBC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751419" y="2035380"/>
            <a:ext cx="1098804" cy="843802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21" name="Text Placeholder 10">
            <a:extLst>
              <a:ext uri="{FF2B5EF4-FFF2-40B4-BE49-F238E27FC236}">
                <a16:creationId xmlns:a16="http://schemas.microsoft.com/office/drawing/2014/main" id="{C2E775BD-5F42-B44F-98CB-85BE7A979F1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176589" y="2035380"/>
            <a:ext cx="1098804" cy="843802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23" name="Text Placeholder 10">
            <a:extLst>
              <a:ext uri="{FF2B5EF4-FFF2-40B4-BE49-F238E27FC236}">
                <a16:creationId xmlns:a16="http://schemas.microsoft.com/office/drawing/2014/main" id="{9266F9AF-0547-674E-8536-FB560908A4E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603643" y="2035380"/>
            <a:ext cx="1098804" cy="843802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1F14FC34-4139-5E42-8B4C-3D14628AB150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473671" y="1589748"/>
            <a:ext cx="248625" cy="213487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100" b="0" i="0">
                <a:solidFill>
                  <a:srgbClr val="69C3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39" name="Text Placeholder 37">
            <a:extLst>
              <a:ext uri="{FF2B5EF4-FFF2-40B4-BE49-F238E27FC236}">
                <a16:creationId xmlns:a16="http://schemas.microsoft.com/office/drawing/2014/main" id="{9C51006D-405B-1540-844A-A08EDAFBA83C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1917717" y="1589748"/>
            <a:ext cx="248625" cy="213487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100" b="0" i="0">
                <a:solidFill>
                  <a:srgbClr val="69C3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02</a:t>
            </a:r>
          </a:p>
        </p:txBody>
      </p:sp>
      <p:sp>
        <p:nvSpPr>
          <p:cNvPr id="40" name="Text Placeholder 37">
            <a:extLst>
              <a:ext uri="{FF2B5EF4-FFF2-40B4-BE49-F238E27FC236}">
                <a16:creationId xmlns:a16="http://schemas.microsoft.com/office/drawing/2014/main" id="{B91A61BE-01BD-F145-9B92-D20E78E3DAB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321193" y="1589748"/>
            <a:ext cx="248625" cy="213487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100" b="0" i="0">
                <a:solidFill>
                  <a:srgbClr val="69C3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03</a:t>
            </a:r>
          </a:p>
        </p:txBody>
      </p:sp>
      <p:sp>
        <p:nvSpPr>
          <p:cNvPr id="41" name="Text Placeholder 37">
            <a:extLst>
              <a:ext uri="{FF2B5EF4-FFF2-40B4-BE49-F238E27FC236}">
                <a16:creationId xmlns:a16="http://schemas.microsoft.com/office/drawing/2014/main" id="{D5F2828C-B1EF-364B-8D48-33FAC26A311E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4745412" y="1589748"/>
            <a:ext cx="248625" cy="213487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100" b="0" i="0">
                <a:solidFill>
                  <a:srgbClr val="69C3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04</a:t>
            </a:r>
          </a:p>
        </p:txBody>
      </p:sp>
      <p:sp>
        <p:nvSpPr>
          <p:cNvPr id="42" name="Text Placeholder 37">
            <a:extLst>
              <a:ext uri="{FF2B5EF4-FFF2-40B4-BE49-F238E27FC236}">
                <a16:creationId xmlns:a16="http://schemas.microsoft.com/office/drawing/2014/main" id="{0D5B74BE-11D4-3E4C-AA8A-16543EABA184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6200883" y="1589748"/>
            <a:ext cx="248625" cy="213487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100" b="0" i="0">
                <a:solidFill>
                  <a:srgbClr val="69C3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05</a:t>
            </a:r>
          </a:p>
        </p:txBody>
      </p:sp>
      <p:sp>
        <p:nvSpPr>
          <p:cNvPr id="43" name="Text Placeholder 37">
            <a:extLst>
              <a:ext uri="{FF2B5EF4-FFF2-40B4-BE49-F238E27FC236}">
                <a16:creationId xmlns:a16="http://schemas.microsoft.com/office/drawing/2014/main" id="{A61A0372-A989-7542-8743-212304AD1943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600235" y="1589748"/>
            <a:ext cx="248625" cy="213487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100" b="0" i="0">
                <a:solidFill>
                  <a:srgbClr val="69C3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06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FF70A5-083D-2649-B16E-E603A2ACAC1F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457519" y="3042072"/>
            <a:ext cx="1097280" cy="1289050"/>
          </a:xfrm>
        </p:spPr>
        <p:txBody>
          <a:bodyPr/>
          <a:lstStyle>
            <a:lvl1pPr marL="114300" indent="-114300">
              <a:tabLst/>
              <a:defRPr sz="1200"/>
            </a:lvl1pPr>
            <a:lvl2pPr marL="230188" indent="-115888">
              <a:tabLst/>
              <a:defRPr sz="10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/>
              <a:t>Click to add section summary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E60BD62F-9DEA-AD47-9777-0410E222A0EB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1868606" y="3044952"/>
            <a:ext cx="1130626" cy="1289050"/>
          </a:xfrm>
        </p:spPr>
        <p:txBody>
          <a:bodyPr/>
          <a:lstStyle>
            <a:lvl1pPr marL="114300" indent="-114300">
              <a:tabLst/>
              <a:defRPr sz="1200"/>
            </a:lvl1pPr>
            <a:lvl2pPr marL="230188" indent="-115888">
              <a:tabLst/>
              <a:defRPr sz="10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/>
              <a:t>Click to add section summary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6520748F-3B1C-7D44-9F74-07C77A95BDF4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3298553" y="3044952"/>
            <a:ext cx="1130626" cy="1289050"/>
          </a:xfrm>
        </p:spPr>
        <p:txBody>
          <a:bodyPr/>
          <a:lstStyle>
            <a:lvl1pPr marL="114300" indent="-114300">
              <a:tabLst/>
              <a:defRPr sz="1200"/>
            </a:lvl1pPr>
            <a:lvl2pPr marL="230188" indent="-115888">
              <a:tabLst/>
              <a:defRPr sz="10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/>
              <a:t>Click to add section summary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31" name="Text Placeholder 2">
            <a:extLst>
              <a:ext uri="{FF2B5EF4-FFF2-40B4-BE49-F238E27FC236}">
                <a16:creationId xmlns:a16="http://schemas.microsoft.com/office/drawing/2014/main" id="{41F05B3B-46BF-E34A-B6EB-3B5C40F9DF42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4743305" y="3044952"/>
            <a:ext cx="1130626" cy="1289050"/>
          </a:xfrm>
        </p:spPr>
        <p:txBody>
          <a:bodyPr/>
          <a:lstStyle>
            <a:lvl1pPr marL="114300" indent="-114300">
              <a:tabLst/>
              <a:defRPr sz="1200"/>
            </a:lvl1pPr>
            <a:lvl2pPr marL="230188" indent="-115888">
              <a:tabLst/>
              <a:defRPr sz="10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/>
              <a:t>Click to add section summary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5" name="Text Placeholder 2">
            <a:extLst>
              <a:ext uri="{FF2B5EF4-FFF2-40B4-BE49-F238E27FC236}">
                <a16:creationId xmlns:a16="http://schemas.microsoft.com/office/drawing/2014/main" id="{70A64131-E697-7142-892C-FECA1AF2C56E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6172200" y="3044952"/>
            <a:ext cx="1130626" cy="1289050"/>
          </a:xfrm>
        </p:spPr>
        <p:txBody>
          <a:bodyPr/>
          <a:lstStyle>
            <a:lvl1pPr marL="114300" indent="-114300">
              <a:tabLst/>
              <a:defRPr sz="1200"/>
            </a:lvl1pPr>
            <a:lvl2pPr marL="230188" indent="-115888">
              <a:tabLst/>
              <a:defRPr sz="10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/>
              <a:t>Click to add section summary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EF72F97E-E60E-FB4D-82AA-CB9ACA474A87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7596233" y="3044952"/>
            <a:ext cx="1130626" cy="1289050"/>
          </a:xfrm>
        </p:spPr>
        <p:txBody>
          <a:bodyPr/>
          <a:lstStyle>
            <a:lvl1pPr marL="114300" indent="-114300">
              <a:tabLst/>
              <a:defRPr sz="1200"/>
            </a:lvl1pPr>
            <a:lvl2pPr marL="230188" indent="-115888">
              <a:tabLst/>
              <a:defRPr sz="10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/>
              <a:t>Click to add section summary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75213319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Only-No Subhead">
    <p:bg>
      <p:bgPr>
        <a:solidFill>
          <a:srgbClr val="000F7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5FC89D9-A95D-984D-AA31-A11221C38E3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457200"/>
            <a:ext cx="8229600" cy="669156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 i="0">
                <a:latin typeface="Acumin Pro" panose="020B0504020202020204" pitchFamily="34" charset="77"/>
              </a:defRPr>
            </a:lvl2pPr>
            <a:lvl3pPr>
              <a:buNone/>
              <a:defRPr b="1" i="0">
                <a:latin typeface="Acumin Pro" panose="020B0504020202020204" pitchFamily="34" charset="77"/>
              </a:defRPr>
            </a:lvl3pPr>
            <a:lvl4pPr>
              <a:buNone/>
              <a:defRPr b="1" i="0">
                <a:latin typeface="Acumin Pro" panose="020B0504020202020204" pitchFamily="34" charset="77"/>
              </a:defRPr>
            </a:lvl4pPr>
            <a:lvl5pPr>
              <a:buNone/>
              <a:defRPr b="1" i="0">
                <a:latin typeface="Acumin Pro" panose="020B0504020202020204" pitchFamily="34" charset="77"/>
              </a:defRPr>
            </a:lvl5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424F4C0B-8E0E-D247-8998-89B0F977E90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7200" y="1143000"/>
            <a:ext cx="12463272" cy="3195638"/>
          </a:xfrm>
        </p:spPr>
        <p:txBody>
          <a:bodyPr wrap="square" lIns="0" tIns="0" rIns="0" bIns="0">
            <a:noAutofit/>
          </a:bodyPr>
          <a:lstStyle>
            <a:lvl1pPr marL="230188" indent="-230188">
              <a:lnSpc>
                <a:spcPct val="100000"/>
              </a:lnSpc>
              <a:spcBef>
                <a:spcPts val="600"/>
              </a:spcBef>
              <a:tabLst/>
              <a:defRPr>
                <a:solidFill>
                  <a:schemeClr val="bg1"/>
                </a:solidFill>
              </a:defRPr>
            </a:lvl1pPr>
            <a:lvl2pPr marL="460375" indent="-230188">
              <a:tabLst/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 marL="914400" indent="-227013">
              <a:tabLst/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US" dirty="0"/>
              <a:t>Click to add first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8689557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hoto Statement_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6CF9DAC-DCA3-AD4A-B1B3-5725742FC10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76672" y="0"/>
            <a:ext cx="3767327" cy="5143500"/>
          </a:xfrm>
          <a:noFill/>
          <a:ln>
            <a:noFill/>
          </a:ln>
        </p:spPr>
        <p:txBody>
          <a:bodyPr/>
          <a:lstStyle>
            <a:lvl1pPr>
              <a:buFontTx/>
              <a:buNone/>
              <a:defRPr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E3296A8-807F-5647-9E27-81056A80893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457200"/>
            <a:ext cx="4526280" cy="669156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 i="0">
                <a:latin typeface="Acumin Pro" panose="020B0504020202020204" pitchFamily="34" charset="77"/>
              </a:defRPr>
            </a:lvl2pPr>
            <a:lvl3pPr>
              <a:buNone/>
              <a:defRPr b="1" i="0">
                <a:latin typeface="Acumin Pro" panose="020B0504020202020204" pitchFamily="34" charset="77"/>
              </a:defRPr>
            </a:lvl3pPr>
            <a:lvl4pPr>
              <a:buNone/>
              <a:defRPr b="1" i="0">
                <a:latin typeface="Acumin Pro" panose="020B0504020202020204" pitchFamily="34" charset="77"/>
              </a:defRPr>
            </a:lvl4pPr>
            <a:lvl5pPr>
              <a:buNone/>
              <a:defRPr b="1" i="0">
                <a:latin typeface="Acumin Pro" panose="020B0504020202020204" pitchFamily="34" charset="77"/>
              </a:defRPr>
            </a:lvl5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66E7E14-724D-564D-8C8A-AA19AF322B9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871609" y="4420821"/>
            <a:ext cx="1505063" cy="4251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7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C950A1-C470-5C48-B92A-282D2269A94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7200" y="1143000"/>
            <a:ext cx="4525963" cy="3195638"/>
          </a:xfrm>
        </p:spPr>
        <p:txBody>
          <a:bodyPr lIns="0" tIns="0" rIns="0" bIns="0">
            <a:noAutofit/>
          </a:bodyPr>
          <a:lstStyle>
            <a:lvl1pPr marL="230188" indent="-230188">
              <a:lnSpc>
                <a:spcPct val="100000"/>
              </a:lnSpc>
              <a:spcBef>
                <a:spcPts val="600"/>
              </a:spcBef>
              <a:tabLst/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add first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25594958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Background_TOC or 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49708-8F60-B848-8CBD-C589BF8C177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7200" y="457200"/>
            <a:ext cx="8229600" cy="685800"/>
          </a:xfrm>
        </p:spPr>
        <p:txBody>
          <a:bodyPr anchor="t" anchorCtr="0"/>
          <a:lstStyle>
            <a:lvl1pPr algn="l">
              <a:defRPr sz="2400" baseline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to add Title, Table of Contents, or Agenda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F7BDE90-6843-5841-BCCB-3479AD558E8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0" y="1143000"/>
            <a:ext cx="8229600" cy="3200400"/>
          </a:xfrm>
        </p:spPr>
        <p:txBody>
          <a:bodyPr/>
          <a:lstStyle>
            <a:lvl1pPr marL="228600" indent="-228600">
              <a:buClr>
                <a:schemeClr val="bg1"/>
              </a:buClr>
              <a:tabLst/>
              <a:defRPr/>
            </a:lvl1pPr>
            <a:lvl2pPr marL="458788" indent="-230188">
              <a:buClr>
                <a:schemeClr val="bg1"/>
              </a:buClr>
              <a:buFont typeface="System Font Regular"/>
              <a:buChar char="⁃"/>
              <a:tabLst/>
              <a:defRPr/>
            </a:lvl2pPr>
            <a:lvl3pPr marL="687388" indent="-228600">
              <a:buClr>
                <a:schemeClr val="bg1"/>
              </a:buClr>
              <a:tabLst/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7602086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Background 2_TOC or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49708-8F60-B848-8CBD-C589BF8C177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7200" y="457200"/>
            <a:ext cx="8229600" cy="685800"/>
          </a:xfrm>
        </p:spPr>
        <p:txBody>
          <a:bodyPr anchor="t" anchorCtr="0"/>
          <a:lstStyle>
            <a:lvl1pPr algn="l">
              <a:defRPr sz="2400" baseline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to add Title, Table of Contents, or Agenda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F7BDE90-6843-5841-BCCB-3479AD558E8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0" y="1143000"/>
            <a:ext cx="8229600" cy="3200400"/>
          </a:xfrm>
        </p:spPr>
        <p:txBody>
          <a:bodyPr/>
          <a:lstStyle>
            <a:lvl1pPr marL="228600" indent="-217488">
              <a:buClr>
                <a:srgbClr val="3296DC"/>
              </a:buClr>
              <a:buFont typeface="+mj-lt"/>
              <a:buAutoNum type="arabicPeriod"/>
              <a:tabLst/>
              <a:defRPr/>
            </a:lvl1pPr>
            <a:lvl2pPr marL="458788" indent="-230188">
              <a:buClr>
                <a:srgbClr val="3296DC"/>
              </a:buClr>
              <a:buFont typeface="+mj-lt"/>
              <a:buAutoNum type="arabicPeriod"/>
              <a:tabLst/>
              <a:defRPr/>
            </a:lvl2pPr>
            <a:lvl3pPr marL="687388" indent="-228600">
              <a:buClr>
                <a:srgbClr val="3296DC"/>
              </a:buClr>
              <a:buFont typeface="+mj-lt"/>
              <a:buAutoNum type="arabicPeriod"/>
              <a:tabLst/>
              <a:defRPr/>
            </a:lvl3pPr>
            <a:lvl4pPr marL="1546225" indent="-174625">
              <a:tabLst/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829875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683448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6218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6455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86500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96385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2203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11/20/2023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744286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11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-No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5FC89D9-A95D-984D-AA31-A11221C38E3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457200"/>
            <a:ext cx="8229600" cy="669156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 i="0">
                <a:latin typeface="Acumin Pro" panose="020B0504020202020204" pitchFamily="34" charset="77"/>
              </a:defRPr>
            </a:lvl2pPr>
            <a:lvl3pPr>
              <a:buNone/>
              <a:defRPr b="1" i="0">
                <a:latin typeface="Acumin Pro" panose="020B0504020202020204" pitchFamily="34" charset="77"/>
              </a:defRPr>
            </a:lvl3pPr>
            <a:lvl4pPr>
              <a:buNone/>
              <a:defRPr b="1" i="0">
                <a:latin typeface="Acumin Pro" panose="020B0504020202020204" pitchFamily="34" charset="77"/>
              </a:defRPr>
            </a:lvl4pPr>
            <a:lvl5pPr>
              <a:buNone/>
              <a:defRPr b="1" i="0">
                <a:latin typeface="Acumin Pro" panose="020B0504020202020204" pitchFamily="34" charset="77"/>
              </a:defRPr>
            </a:lvl5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424F4C0B-8E0E-D247-8998-89B0F977E90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7200" y="1143000"/>
            <a:ext cx="8229600" cy="3195638"/>
          </a:xfrm>
        </p:spPr>
        <p:txBody>
          <a:bodyPr wrap="square" lIns="0" tIns="0" rIns="0" bIns="0">
            <a:noAutofit/>
          </a:bodyPr>
          <a:lstStyle>
            <a:lvl1pPr marL="230188" indent="-230188">
              <a:lnSpc>
                <a:spcPct val="100000"/>
              </a:lnSpc>
              <a:spcBef>
                <a:spcPts val="600"/>
              </a:spcBef>
              <a:tabLst/>
              <a:defRPr>
                <a:solidFill>
                  <a:schemeClr val="tx1"/>
                </a:solidFill>
              </a:defRPr>
            </a:lvl1pPr>
            <a:lvl2pPr marL="460375" indent="-230188">
              <a:tabLst/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 marL="914400" indent="-227013">
              <a:tabLst/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add first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77655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31782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844025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056879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225D86E-8C5D-1841-9FAC-7F27816076D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57200" y="1143000"/>
            <a:ext cx="8226055" cy="272381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5FC89D9-A95D-984D-AA31-A11221C38E3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457200"/>
            <a:ext cx="8226054" cy="669156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 i="0">
                <a:latin typeface="Acumin Pro" panose="020B0504020202020204" pitchFamily="34" charset="77"/>
              </a:defRPr>
            </a:lvl2pPr>
            <a:lvl3pPr>
              <a:buNone/>
              <a:defRPr b="1" i="0">
                <a:latin typeface="Acumin Pro" panose="020B0504020202020204" pitchFamily="34" charset="77"/>
              </a:defRPr>
            </a:lvl3pPr>
            <a:lvl4pPr>
              <a:buNone/>
              <a:defRPr b="1" i="0">
                <a:latin typeface="Acumin Pro" panose="020B0504020202020204" pitchFamily="34" charset="77"/>
              </a:defRPr>
            </a:lvl4pPr>
            <a:lvl5pPr>
              <a:buNone/>
              <a:defRPr b="1" i="0">
                <a:latin typeface="Acumin Pro" panose="020B0504020202020204" pitchFamily="34" charset="77"/>
              </a:defRPr>
            </a:lvl5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790429E5-795A-8A43-A273-2BC100111C0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7200" y="1508760"/>
            <a:ext cx="8226054" cy="2906613"/>
          </a:xfrm>
        </p:spPr>
        <p:txBody>
          <a:bodyPr lIns="0" tIns="0" rIns="0" bIns="0">
            <a:noAutofit/>
          </a:bodyPr>
          <a:lstStyle>
            <a:lvl1pPr marL="182880" indent="-182880">
              <a:lnSpc>
                <a:spcPct val="100000"/>
              </a:lnSpc>
              <a:spcBef>
                <a:spcPts val="600"/>
              </a:spcBef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add first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7835779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08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_w logo wtrm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51CB73A-3EB2-0F4B-A749-FE602CE5F2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7867" t="3208" r="30052" b="19629"/>
          <a:stretch/>
        </p:blipFill>
        <p:spPr>
          <a:xfrm>
            <a:off x="3064933" y="-141546"/>
            <a:ext cx="6079068" cy="5285046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5FC89D9-A95D-984D-AA31-A11221C38E3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457200"/>
            <a:ext cx="8226054" cy="669156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 i="0">
                <a:latin typeface="Acumin Pro" panose="020B0504020202020204" pitchFamily="34" charset="77"/>
              </a:defRPr>
            </a:lvl2pPr>
            <a:lvl3pPr>
              <a:buNone/>
              <a:defRPr b="1" i="0">
                <a:latin typeface="Acumin Pro" panose="020B0504020202020204" pitchFamily="34" charset="77"/>
              </a:defRPr>
            </a:lvl3pPr>
            <a:lvl4pPr>
              <a:buNone/>
              <a:defRPr b="1" i="0">
                <a:latin typeface="Acumin Pro" panose="020B0504020202020204" pitchFamily="34" charset="77"/>
              </a:defRPr>
            </a:lvl4pPr>
            <a:lvl5pPr>
              <a:buNone/>
              <a:defRPr b="1" i="0">
                <a:latin typeface="Acumin Pro" panose="020B0504020202020204" pitchFamily="34" charset="77"/>
              </a:defRPr>
            </a:lvl5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790429E5-795A-8A43-A273-2BC100111C0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7200" y="1142999"/>
            <a:ext cx="8226054" cy="3200400"/>
          </a:xfrm>
        </p:spPr>
        <p:txBody>
          <a:bodyPr lIns="0" tIns="0" rIns="0" bIns="0">
            <a:noAutofit/>
          </a:bodyPr>
          <a:lstStyle>
            <a:lvl1pPr marL="230188" indent="-230188">
              <a:lnSpc>
                <a:spcPct val="100000"/>
              </a:lnSpc>
              <a:spcBef>
                <a:spcPts val="600"/>
              </a:spcBef>
              <a:tabLst/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add first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351EB0E6-A70D-CE45-BB73-DE0110A910ED}"/>
              </a:ext>
            </a:extLst>
          </p:cNvPr>
          <p:cNvSpPr txBox="1">
            <a:spLocks/>
          </p:cNvSpPr>
          <p:nvPr userDrawn="1"/>
        </p:nvSpPr>
        <p:spPr>
          <a:xfrm>
            <a:off x="8705088" y="4846001"/>
            <a:ext cx="220485" cy="20285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457200" rtl="0" eaLnBrk="1" latinLnBrk="0" hangingPunct="1">
              <a:defRPr sz="7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 </a:t>
            </a:r>
            <a:fld id="{F16E1515-8F3D-DE4D-94E5-8D9BEBCD7A49}" type="slidenum">
              <a:rPr lang="en-US" smtClean="0">
                <a:solidFill>
                  <a:schemeClr val="bg1">
                    <a:lumMod val="6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E7AA508B-E60F-E649-B511-759C564E884D}"/>
              </a:ext>
            </a:extLst>
          </p:cNvPr>
          <p:cNvSpPr txBox="1">
            <a:spLocks/>
          </p:cNvSpPr>
          <p:nvPr userDrawn="1"/>
        </p:nvSpPr>
        <p:spPr>
          <a:xfrm>
            <a:off x="8074152" y="4846320"/>
            <a:ext cx="609914" cy="14850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457200" rtl="0" eaLnBrk="1" latinLnBrk="0" hangingPunct="1">
              <a:defRPr sz="700" b="0" i="0" kern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Source Sans Pro Semibold" panose="020B0503030403020204" pitchFamily="34" charset="0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B39BF0A-C635-544F-850F-946AD8E7975B}" type="datetime1">
              <a:rPr lang="en-US" smtClean="0"/>
              <a:pPr/>
              <a:t>11/20/2023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9799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8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225D86E-8C5D-1841-9FAC-7F27816076D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57200" y="1143000"/>
            <a:ext cx="8226055" cy="272381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5FC89D9-A95D-984D-AA31-A11221C38E3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457200"/>
            <a:ext cx="8226054" cy="669156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 i="0">
                <a:latin typeface="Acumin Pro" panose="020B0504020202020204" pitchFamily="34" charset="77"/>
              </a:defRPr>
            </a:lvl2pPr>
            <a:lvl3pPr>
              <a:buNone/>
              <a:defRPr b="1" i="0">
                <a:latin typeface="Acumin Pro" panose="020B0504020202020204" pitchFamily="34" charset="77"/>
              </a:defRPr>
            </a:lvl3pPr>
            <a:lvl4pPr>
              <a:buNone/>
              <a:defRPr b="1" i="0">
                <a:latin typeface="Acumin Pro" panose="020B0504020202020204" pitchFamily="34" charset="77"/>
              </a:defRPr>
            </a:lvl4pPr>
            <a:lvl5pPr>
              <a:buNone/>
              <a:defRPr b="1" i="0">
                <a:latin typeface="Acumin Pro" panose="020B0504020202020204" pitchFamily="34" charset="77"/>
              </a:defRPr>
            </a:lvl5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790429E5-795A-8A43-A273-2BC100111C0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7200" y="1508760"/>
            <a:ext cx="8226054" cy="2906613"/>
          </a:xfrm>
        </p:spPr>
        <p:txBody>
          <a:bodyPr lIns="0" tIns="0" rIns="0" bIns="0">
            <a:noAutofit/>
          </a:bodyPr>
          <a:lstStyle>
            <a:lvl1pPr marL="182880" indent="-182880">
              <a:lnSpc>
                <a:spcPct val="100000"/>
              </a:lnSpc>
              <a:spcBef>
                <a:spcPts val="600"/>
              </a:spcBef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add first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6502341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08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White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78287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 userDrawn="1">
          <p15:clr>
            <a:srgbClr val="FBAE40"/>
          </p15:clr>
        </p15:guide>
        <p15:guide id="2" pos="288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ent with Text and 1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6CF9DAC-DCA3-AD4A-B1B3-5725742FC10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76672" y="0"/>
            <a:ext cx="3767327" cy="5143500"/>
          </a:xfrm>
          <a:noFill/>
          <a:ln>
            <a:noFill/>
          </a:ln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D1DBF6C-0676-5247-8404-7764B27D9124}"/>
              </a:ext>
            </a:extLst>
          </p:cNvPr>
          <p:cNvSpPr/>
          <p:nvPr userDrawn="1"/>
        </p:nvSpPr>
        <p:spPr>
          <a:xfrm>
            <a:off x="0" y="0"/>
            <a:ext cx="5376672" cy="5143500"/>
          </a:xfrm>
          <a:prstGeom prst="rect">
            <a:avLst/>
          </a:prstGeom>
          <a:solidFill>
            <a:srgbClr val="000F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EDF54824-3A03-A745-AD49-C744B2A21DE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457200"/>
            <a:ext cx="4523368" cy="669156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 i="0">
                <a:latin typeface="Acumin Pro" panose="020B0504020202020204" pitchFamily="34" charset="77"/>
              </a:defRPr>
            </a:lvl2pPr>
            <a:lvl3pPr>
              <a:buNone/>
              <a:defRPr b="1" i="0">
                <a:latin typeface="Acumin Pro" panose="020B0504020202020204" pitchFamily="34" charset="77"/>
              </a:defRPr>
            </a:lvl3pPr>
            <a:lvl4pPr>
              <a:buNone/>
              <a:defRPr b="1" i="0">
                <a:latin typeface="Acumin Pro" panose="020B0504020202020204" pitchFamily="34" charset="77"/>
              </a:defRPr>
            </a:lvl4pPr>
            <a:lvl5pPr>
              <a:buNone/>
              <a:defRPr b="1" i="0">
                <a:latin typeface="Acumin Pro" panose="020B0504020202020204" pitchFamily="34" charset="77"/>
              </a:defRPr>
            </a:lvl5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17" name="Text Placeholder 13">
            <a:extLst>
              <a:ext uri="{FF2B5EF4-FFF2-40B4-BE49-F238E27FC236}">
                <a16:creationId xmlns:a16="http://schemas.microsoft.com/office/drawing/2014/main" id="{2709C09F-8C0C-7248-AEB2-1C7859F51F5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871609" y="4420821"/>
            <a:ext cx="1505254" cy="4251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7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6E94CDEA-D510-9F45-84BD-82CAA8464E4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7200" y="1143000"/>
            <a:ext cx="4525963" cy="3195638"/>
          </a:xfrm>
        </p:spPr>
        <p:txBody>
          <a:bodyPr lIns="0" tIns="0" rIns="0" bIns="0">
            <a:noAutofit/>
          </a:bodyPr>
          <a:lstStyle>
            <a:lvl1pPr marL="182880" indent="-182880">
              <a:lnSpc>
                <a:spcPct val="100000"/>
              </a:lnSpc>
              <a:spcBef>
                <a:spcPts val="600"/>
              </a:spcBef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US" dirty="0"/>
              <a:t>Click to add first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444A7A8-335B-174E-9471-7B8989F4296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9184" y="4809234"/>
            <a:ext cx="1037332" cy="202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92554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hotos_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856035B-8130-D844-B0F2-44CBE0D2869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376673" y="2571750"/>
            <a:ext cx="3767327" cy="2571750"/>
          </a:xfrm>
          <a:noFill/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6CF9DAC-DCA3-AD4A-B1B3-5725742FC10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76672" y="0"/>
            <a:ext cx="3767328" cy="2571750"/>
          </a:xfrm>
          <a:noFill/>
          <a:ln>
            <a:noFill/>
          </a:ln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B4117486-5C49-E242-8CBE-03C8F871124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457200"/>
            <a:ext cx="4523368" cy="66751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 i="0">
                <a:latin typeface="Acumin Pro" panose="020B0504020202020204" pitchFamily="34" charset="77"/>
              </a:defRPr>
            </a:lvl2pPr>
            <a:lvl3pPr>
              <a:buNone/>
              <a:defRPr b="1" i="0">
                <a:latin typeface="Acumin Pro" panose="020B0504020202020204" pitchFamily="34" charset="77"/>
              </a:defRPr>
            </a:lvl3pPr>
            <a:lvl4pPr>
              <a:buNone/>
              <a:defRPr b="1" i="0">
                <a:latin typeface="Acumin Pro" panose="020B0504020202020204" pitchFamily="34" charset="77"/>
              </a:defRPr>
            </a:lvl4pPr>
            <a:lvl5pPr>
              <a:buNone/>
              <a:defRPr b="1" i="0">
                <a:latin typeface="Acumin Pro" panose="020B0504020202020204" pitchFamily="34" charset="77"/>
              </a:defRPr>
            </a:lvl5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24" name="Text Placeholder 13">
            <a:extLst>
              <a:ext uri="{FF2B5EF4-FFF2-40B4-BE49-F238E27FC236}">
                <a16:creationId xmlns:a16="http://schemas.microsoft.com/office/drawing/2014/main" id="{FE409C5D-AFD1-7745-A713-F12280BE810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871609" y="4420821"/>
            <a:ext cx="1505254" cy="4251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7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E46F9CE-9C02-284E-A17F-0C31F82B2F5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57200" y="1143000"/>
            <a:ext cx="4525963" cy="3195638"/>
          </a:xfrm>
        </p:spPr>
        <p:txBody>
          <a:bodyPr lIns="0" tIns="0" rIns="0" bIns="0">
            <a:noAutofit/>
          </a:bodyPr>
          <a:lstStyle>
            <a:lvl1pPr marL="182880" indent="-182880">
              <a:lnSpc>
                <a:spcPct val="100000"/>
              </a:lnSpc>
              <a:spcBef>
                <a:spcPts val="600"/>
              </a:spcBef>
              <a:defRPr/>
            </a:lvl1pPr>
          </a:lstStyle>
          <a:p>
            <a:pPr lvl="0"/>
            <a:r>
              <a:rPr lang="en-US" dirty="0"/>
              <a:t>Click to add first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79677387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ent with 2 Photos and Blu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856035B-8130-D844-B0F2-44CBE0D2869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376673" y="2571750"/>
            <a:ext cx="3767328" cy="2571750"/>
          </a:xfrm>
          <a:noFill/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rgbClr val="09198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D1DBF6C-0676-5247-8404-7764B27D9124}"/>
              </a:ext>
            </a:extLst>
          </p:cNvPr>
          <p:cNvSpPr/>
          <p:nvPr userDrawn="1"/>
        </p:nvSpPr>
        <p:spPr>
          <a:xfrm>
            <a:off x="0" y="0"/>
            <a:ext cx="5376672" cy="5143500"/>
          </a:xfrm>
          <a:prstGeom prst="rect">
            <a:avLst/>
          </a:prstGeom>
          <a:solidFill>
            <a:srgbClr val="000F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6CF9DAC-DCA3-AD4A-B1B3-5725742FC10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76672" y="0"/>
            <a:ext cx="3767328" cy="2571750"/>
          </a:xfrm>
          <a:noFill/>
          <a:ln>
            <a:noFill/>
          </a:ln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rgbClr val="09198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225C079B-5F34-5149-9937-5E0A7D19101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457200"/>
            <a:ext cx="4523368" cy="66751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 i="0">
                <a:latin typeface="Acumin Pro" panose="020B0504020202020204" pitchFamily="34" charset="77"/>
              </a:defRPr>
            </a:lvl2pPr>
            <a:lvl3pPr>
              <a:buNone/>
              <a:defRPr b="1" i="0">
                <a:latin typeface="Acumin Pro" panose="020B0504020202020204" pitchFamily="34" charset="77"/>
              </a:defRPr>
            </a:lvl3pPr>
            <a:lvl4pPr>
              <a:buNone/>
              <a:defRPr b="1" i="0">
                <a:latin typeface="Acumin Pro" panose="020B0504020202020204" pitchFamily="34" charset="77"/>
              </a:defRPr>
            </a:lvl4pPr>
            <a:lvl5pPr>
              <a:buNone/>
              <a:defRPr b="1" i="0">
                <a:latin typeface="Acumin Pro" panose="020B0504020202020204" pitchFamily="34" charset="77"/>
              </a:defRPr>
            </a:lvl5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21" name="Text Placeholder 13">
            <a:extLst>
              <a:ext uri="{FF2B5EF4-FFF2-40B4-BE49-F238E27FC236}">
                <a16:creationId xmlns:a16="http://schemas.microsoft.com/office/drawing/2014/main" id="{2C113B2A-25B6-4D4F-BE66-8FD128DADFB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871609" y="4420821"/>
            <a:ext cx="1505254" cy="4251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7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24511911-ADCF-3F4A-9C7A-1469A5E0746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57200" y="1143000"/>
            <a:ext cx="4525963" cy="3195638"/>
          </a:xfrm>
        </p:spPr>
        <p:txBody>
          <a:bodyPr lIns="0" tIns="0" rIns="0" bIns="0">
            <a:noAutofit/>
          </a:bodyPr>
          <a:lstStyle>
            <a:lvl1pPr marL="182880" indent="-182880">
              <a:lnSpc>
                <a:spcPct val="100000"/>
              </a:lnSpc>
              <a:spcBef>
                <a:spcPts val="600"/>
              </a:spcBef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US" dirty="0"/>
              <a:t>Click to add first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3BC7184-67F4-D44E-A683-638A4BD086F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9184" y="4809234"/>
            <a:ext cx="1037332" cy="202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40220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6627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43000"/>
            <a:ext cx="8229600" cy="332841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53C9D7-E9D0-FF4B-A8C0-A88200BA90FB}"/>
              </a:ext>
            </a:extLst>
          </p:cNvPr>
          <p:cNvSpPr txBox="1">
            <a:spLocks/>
          </p:cNvSpPr>
          <p:nvPr userDrawn="1"/>
        </p:nvSpPr>
        <p:spPr>
          <a:xfrm>
            <a:off x="8708182" y="4846001"/>
            <a:ext cx="220485" cy="20285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457200" rtl="0" eaLnBrk="1" latinLnBrk="0" hangingPunct="1">
              <a:defRPr sz="7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 </a:t>
            </a:r>
            <a:fld id="{F16E1515-8F3D-DE4D-94E5-8D9BEBCD7A49}" type="slidenum">
              <a:rPr lang="en-US" smtClean="0">
                <a:solidFill>
                  <a:schemeClr val="bg1">
                    <a:lumMod val="6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D9D28ED-2D06-3A46-9727-8A9B2D7E7F63}"/>
              </a:ext>
            </a:extLst>
          </p:cNvPr>
          <p:cNvSpPr txBox="1">
            <a:spLocks/>
          </p:cNvSpPr>
          <p:nvPr userDrawn="1"/>
        </p:nvSpPr>
        <p:spPr>
          <a:xfrm>
            <a:off x="8076886" y="4846002"/>
            <a:ext cx="609914" cy="14850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457200" rtl="0" eaLnBrk="1" latinLnBrk="0" hangingPunct="1">
              <a:defRPr sz="700" b="0" i="0" kern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Source Sans Pro Semibold" panose="020B0503030403020204" pitchFamily="34" charset="0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B39BF0A-C635-544F-850F-946AD8E7975B}" type="datetime1">
              <a:rPr lang="en-US" smtClean="0"/>
              <a:pPr/>
              <a:t>11/20/2023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0DDB747-6C5D-1648-A189-AC12B7E17882}"/>
              </a:ext>
            </a:extLst>
          </p:cNvPr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329184" y="4811397"/>
            <a:ext cx="1033271" cy="202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560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7" r:id="rId2"/>
    <p:sldLayoutId id="2147483692" r:id="rId3"/>
    <p:sldLayoutId id="2147483707" r:id="rId4"/>
    <p:sldLayoutId id="2147483686" r:id="rId5"/>
    <p:sldLayoutId id="2147483690" r:id="rId6"/>
    <p:sldLayoutId id="2147483667" r:id="rId7"/>
    <p:sldLayoutId id="2147483688" r:id="rId8"/>
    <p:sldLayoutId id="2147483674" r:id="rId9"/>
    <p:sldLayoutId id="2147483684" r:id="rId10"/>
    <p:sldLayoutId id="2147483678" r:id="rId11"/>
    <p:sldLayoutId id="2147483680" r:id="rId12"/>
    <p:sldLayoutId id="2147483682" r:id="rId13"/>
    <p:sldLayoutId id="2147483689" r:id="rId14"/>
    <p:sldLayoutId id="2147483724" r:id="rId15"/>
    <p:sldLayoutId id="2147483740" r:id="rId16"/>
  </p:sldLayoutIdLst>
  <p:hf hdr="0"/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sz="2400" b="1" kern="1200">
          <a:solidFill>
            <a:srgbClr val="000F7E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30188" indent="-222250" algn="l" defTabSz="6858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tabLst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460375" indent="-230188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−"/>
        <a:tabLst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88975" indent="-231775" algn="l" defTabSz="685800" rtl="0" eaLnBrk="1" latinLnBrk="0" hangingPunct="1">
        <a:lnSpc>
          <a:spcPct val="90000"/>
        </a:lnSpc>
        <a:spcBef>
          <a:spcPts val="375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914400" indent="-227013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−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08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0F7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39A08365-AEEB-3D48-A287-0A6C23C5D3D6}"/>
              </a:ext>
            </a:extLst>
          </p:cNvPr>
          <p:cNvSpPr txBox="1">
            <a:spLocks/>
          </p:cNvSpPr>
          <p:nvPr userDrawn="1"/>
        </p:nvSpPr>
        <p:spPr>
          <a:xfrm>
            <a:off x="8705088" y="4849122"/>
            <a:ext cx="220485" cy="20285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457200" rtl="0" eaLnBrk="1" latinLnBrk="0" hangingPunct="1">
              <a:defRPr sz="7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 </a:t>
            </a:r>
            <a:fld id="{F16E1515-8F3D-DE4D-94E5-8D9BEBCD7A49}" type="slidenum">
              <a:rPr lang="en-US" smtClean="0">
                <a:solidFill>
                  <a:schemeClr val="bg1">
                    <a:lumMod val="6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B198D408-451C-7649-B63F-9BB20EE7A64E}"/>
              </a:ext>
            </a:extLst>
          </p:cNvPr>
          <p:cNvSpPr txBox="1">
            <a:spLocks/>
          </p:cNvSpPr>
          <p:nvPr userDrawn="1"/>
        </p:nvSpPr>
        <p:spPr>
          <a:xfrm>
            <a:off x="8074152" y="4846002"/>
            <a:ext cx="609914" cy="14850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457200" rtl="0" eaLnBrk="1" latinLnBrk="0" hangingPunct="1">
              <a:defRPr sz="700" b="0" i="0" kern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Source Sans Pro Semibold" panose="020B0503030403020204" pitchFamily="34" charset="0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B39BF0A-C635-544F-850F-946AD8E7975B}" type="datetime1">
              <a:rPr lang="en-US" smtClean="0"/>
              <a:pPr/>
              <a:t>11/20/2023</a:t>
            </a:fld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999391D-1BCF-B249-A015-254233AECE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57200"/>
            <a:ext cx="7886700" cy="66751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82BBD0-F847-394A-96EA-C2F6C3D006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143000"/>
            <a:ext cx="7886700" cy="32623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F50E74A-F632-C648-A3E6-DE91F9708731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329184" y="4809234"/>
            <a:ext cx="1037332" cy="202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94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675" r:id="rId2"/>
    <p:sldLayoutId id="2147483708" r:id="rId3"/>
    <p:sldLayoutId id="2147483694" r:id="rId4"/>
    <p:sldLayoutId id="2147483705" r:id="rId5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0663" algn="l" defTabSz="914400" rtl="0" eaLnBrk="1" latinLnBrk="0" hangingPunct="1">
        <a:lnSpc>
          <a:spcPct val="100000"/>
        </a:lnSpc>
        <a:spcBef>
          <a:spcPts val="600"/>
        </a:spcBef>
        <a:buClr>
          <a:schemeClr val="bg1"/>
        </a:buClr>
        <a:buFont typeface="Arial" panose="020B0604020202020204" pitchFamily="34" charset="0"/>
        <a:buChar char="•"/>
        <a:tabLst/>
        <a:defRPr sz="1800" b="0" i="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458788" indent="-230188" algn="l" defTabSz="914400" rtl="0" eaLnBrk="1" latinLnBrk="0" hangingPunct="1">
        <a:lnSpc>
          <a:spcPct val="90000"/>
        </a:lnSpc>
        <a:spcBef>
          <a:spcPts val="375"/>
        </a:spcBef>
        <a:buClr>
          <a:schemeClr val="bg1"/>
        </a:buClr>
        <a:buSzPct val="100000"/>
        <a:buFont typeface="System Font Regular"/>
        <a:buChar char="–"/>
        <a:tabLst/>
        <a:defRPr sz="16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87388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Font typeface="Wingdings" pitchFamily="2" charset="2"/>
        <a:buChar char="§"/>
        <a:tabLst/>
        <a:defRPr sz="14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917575" indent="-230188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SzPct val="100000"/>
        <a:buFont typeface="System Font Regular"/>
        <a:buChar char="–"/>
        <a:tabLst/>
        <a:defRPr sz="12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q"/>
        <a:defRPr sz="16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08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11/20/2023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CBC86DE6-F61C-C2CD-1730-8C2941B819E0}"/>
              </a:ext>
            </a:extLst>
          </p:cNvPr>
          <p:cNvSpPr txBox="1">
            <a:spLocks/>
          </p:cNvSpPr>
          <p:nvPr userDrawn="1"/>
        </p:nvSpPr>
        <p:spPr>
          <a:xfrm>
            <a:off x="8705088" y="4849122"/>
            <a:ext cx="220485" cy="20285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457200" rtl="0" eaLnBrk="1" latinLnBrk="0" hangingPunct="1">
              <a:defRPr sz="7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 </a:t>
            </a:r>
            <a:fld id="{F16E1515-8F3D-DE4D-94E5-8D9BEBCD7A49}" type="slidenum">
              <a:rPr lang="en-US" smtClean="0">
                <a:solidFill>
                  <a:schemeClr val="bg1">
                    <a:lumMod val="6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3C339E90-1389-0FCA-2D88-7CCC6AC17431}"/>
              </a:ext>
            </a:extLst>
          </p:cNvPr>
          <p:cNvSpPr txBox="1">
            <a:spLocks/>
          </p:cNvSpPr>
          <p:nvPr userDrawn="1"/>
        </p:nvSpPr>
        <p:spPr>
          <a:xfrm>
            <a:off x="8074152" y="4846002"/>
            <a:ext cx="609914" cy="14850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457200" rtl="0" eaLnBrk="1" latinLnBrk="0" hangingPunct="1">
              <a:defRPr sz="700" b="0" i="0" kern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Source Sans Pro Semibold" panose="020B0503030403020204" pitchFamily="34" charset="0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B39BF0A-C635-544F-850F-946AD8E7975B}" type="datetime1">
              <a:rPr lang="en-US" smtClean="0"/>
              <a:pPr/>
              <a:t>11/20/2023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5D74F62-D4A6-BA39-77E9-A188F6FAB368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329184" y="4809234"/>
            <a:ext cx="1037332" cy="202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092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  <p:sldLayoutId id="2147483739" r:id="rId12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08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3.xml"/><Relationship Id="rId5" Type="http://schemas.openxmlformats.org/officeDocument/2006/relationships/image" Target="../media/image24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1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28.pn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3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3.xml"/><Relationship Id="rId5" Type="http://schemas.openxmlformats.org/officeDocument/2006/relationships/image" Target="../media/image40.png"/><Relationship Id="rId4" Type="http://schemas.openxmlformats.org/officeDocument/2006/relationships/image" Target="../media/image38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13" Type="http://schemas.openxmlformats.org/officeDocument/2006/relationships/image" Target="../media/image50.png"/><Relationship Id="rId3" Type="http://schemas.openxmlformats.org/officeDocument/2006/relationships/image" Target="../media/image41.png"/><Relationship Id="rId7" Type="http://schemas.openxmlformats.org/officeDocument/2006/relationships/image" Target="../media/image44.png"/><Relationship Id="rId12" Type="http://schemas.openxmlformats.org/officeDocument/2006/relationships/image" Target="../media/image4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43.png"/><Relationship Id="rId11" Type="http://schemas.openxmlformats.org/officeDocument/2006/relationships/image" Target="../media/image48.png"/><Relationship Id="rId5" Type="http://schemas.openxmlformats.org/officeDocument/2006/relationships/image" Target="../media/image420.png"/><Relationship Id="rId15" Type="http://schemas.openxmlformats.org/officeDocument/2006/relationships/image" Target="../media/image52.png"/><Relationship Id="rId10" Type="http://schemas.openxmlformats.org/officeDocument/2006/relationships/image" Target="../media/image47.png"/><Relationship Id="rId4" Type="http://schemas.openxmlformats.org/officeDocument/2006/relationships/image" Target="../media/image42.png"/><Relationship Id="rId9" Type="http://schemas.openxmlformats.org/officeDocument/2006/relationships/image" Target="../media/image46.png"/><Relationship Id="rId14" Type="http://schemas.openxmlformats.org/officeDocument/2006/relationships/image" Target="../media/image5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54.png"/><Relationship Id="rId5" Type="http://schemas.openxmlformats.org/officeDocument/2006/relationships/image" Target="../media/image20.png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38.jf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3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jpg"/><Relationship Id="rId13" Type="http://schemas.openxmlformats.org/officeDocument/2006/relationships/image" Target="../media/image83.png"/><Relationship Id="rId3" Type="http://schemas.openxmlformats.org/officeDocument/2006/relationships/image" Target="../media/image74.jpg"/><Relationship Id="rId7" Type="http://schemas.openxmlformats.org/officeDocument/2006/relationships/image" Target="../media/image78.png"/><Relationship Id="rId12" Type="http://schemas.openxmlformats.org/officeDocument/2006/relationships/image" Target="../media/image82.jfif"/><Relationship Id="rId2" Type="http://schemas.openxmlformats.org/officeDocument/2006/relationships/image" Target="../media/image73.jp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77.png"/><Relationship Id="rId11" Type="http://schemas.openxmlformats.org/officeDocument/2006/relationships/image" Target="../media/image81.jpg"/><Relationship Id="rId5" Type="http://schemas.openxmlformats.org/officeDocument/2006/relationships/image" Target="../media/image76.png"/><Relationship Id="rId10" Type="http://schemas.microsoft.com/office/2007/relationships/hdphoto" Target="../media/hdphoto1.wdp"/><Relationship Id="rId4" Type="http://schemas.openxmlformats.org/officeDocument/2006/relationships/image" Target="../media/image75.png"/><Relationship Id="rId9" Type="http://schemas.openxmlformats.org/officeDocument/2006/relationships/image" Target="../media/image80.png"/><Relationship Id="rId14" Type="http://schemas.openxmlformats.org/officeDocument/2006/relationships/image" Target="../media/image8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3.xml"/><Relationship Id="rId5" Type="http://schemas.openxmlformats.org/officeDocument/2006/relationships/image" Target="../media/image20.png"/><Relationship Id="rId4" Type="http://schemas.openxmlformats.org/officeDocument/2006/relationships/image" Target="../media/image1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22.png"/><Relationship Id="rId5" Type="http://schemas.openxmlformats.org/officeDocument/2006/relationships/image" Target="../media/image23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F3B99C6-D0D0-D441-BB88-E3B30F0BF5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373" y="1486403"/>
            <a:ext cx="8441299" cy="1169551"/>
          </a:xfrm>
        </p:spPr>
        <p:txBody>
          <a:bodyPr/>
          <a:lstStyle/>
          <a:p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A Unified Theory of Barren Plateaus for Deep Parametrized Quantum Circuits</a:t>
            </a:r>
            <a:b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endParaRPr lang="en-US" sz="18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Subtitle 14">
            <a:extLst>
              <a:ext uri="{FF2B5EF4-FFF2-40B4-BE49-F238E27FC236}">
                <a16:creationId xmlns:a16="http://schemas.microsoft.com/office/drawing/2014/main" id="{7859A57D-2C14-6348-B5C3-04566EA082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7200" y="2513997"/>
            <a:ext cx="8298738" cy="1670045"/>
          </a:xfrm>
        </p:spPr>
        <p:txBody>
          <a:bodyPr>
            <a:normAutofit fontScale="92500" lnSpcReduction="20000"/>
          </a:bodyPr>
          <a:lstStyle/>
          <a:p>
            <a:r>
              <a:rPr lang="en-US" sz="1900" dirty="0"/>
              <a:t>Marco Cerezo</a:t>
            </a:r>
          </a:p>
          <a:p>
            <a:r>
              <a:rPr lang="en-US" sz="1900" dirty="0"/>
              <a:t>CCS-3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r>
              <a:rPr lang="en-US" sz="1100" dirty="0"/>
              <a:t>“</a:t>
            </a:r>
            <a:r>
              <a:rPr lang="en-US" sz="1100" i="1" dirty="0"/>
              <a:t>A Unified Theory of Barren Plateaus for Deep Parametrized Quantum Circuits</a:t>
            </a:r>
            <a:r>
              <a:rPr lang="en-US" sz="1100" dirty="0"/>
              <a:t>” </a:t>
            </a:r>
            <a:r>
              <a:rPr lang="en-US" sz="1100" dirty="0" err="1"/>
              <a:t>arxiv</a:t>
            </a:r>
            <a:r>
              <a:rPr lang="en-US" sz="1100" dirty="0"/>
              <a:t> 2309.09342 (2023)</a:t>
            </a:r>
          </a:p>
          <a:p>
            <a:r>
              <a:rPr lang="en-US" sz="1100" dirty="0"/>
              <a:t>Michael Ragone, Bojko N. Bakalov, Frédéric Sauvage, Alexander F. Kemper, Carlos Ortiz Marrero, Martin Larocca, </a:t>
            </a:r>
            <a:r>
              <a:rPr lang="en-US" sz="1100" b="1" u="sng" dirty="0"/>
              <a:t>MC</a:t>
            </a:r>
          </a:p>
          <a:p>
            <a:r>
              <a:rPr lang="en-US" sz="1100" dirty="0"/>
              <a:t>“</a:t>
            </a:r>
            <a:r>
              <a:rPr lang="en-US" sz="1100" i="1" dirty="0"/>
              <a:t>Showcasing a Barren Plateau Theory Beyond the Dynamical Lie Algebra” </a:t>
            </a:r>
            <a:r>
              <a:rPr lang="en-US" sz="1100" dirty="0" smtClean="0"/>
              <a:t>arXiv:2310.11505 (2023).</a:t>
            </a:r>
            <a:endParaRPr lang="en-US" sz="1100" dirty="0"/>
          </a:p>
          <a:p>
            <a:r>
              <a:rPr lang="en-US" sz="1100" dirty="0"/>
              <a:t>N. L. Diaz, Diego García-Martín, Sujay Kazi, Martin Larocca, and </a:t>
            </a:r>
            <a:r>
              <a:rPr lang="en-US" sz="1100" b="1" u="sng" dirty="0"/>
              <a:t>MC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397A665-BC2C-524C-A7EC-3526226D8D2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4184042"/>
            <a:ext cx="2714105" cy="243609"/>
          </a:xfrm>
        </p:spPr>
        <p:txBody>
          <a:bodyPr/>
          <a:lstStyle/>
          <a:p>
            <a:r>
              <a:rPr lang="en-US" dirty="0" smtClean="0"/>
              <a:t>11/21/2023   @QTML, CERN </a:t>
            </a:r>
            <a:endParaRPr lang="en-US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F944ADC2-4BBE-A04E-9F43-2E4E7BE0DB0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619327" y="4856286"/>
            <a:ext cx="2597150" cy="379412"/>
          </a:xfrm>
        </p:spPr>
        <p:txBody>
          <a:bodyPr/>
          <a:lstStyle/>
          <a:p>
            <a:r>
              <a:rPr lang="en-US"/>
              <a:t>LA-UR-23-31823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3624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indoor, bedclothes, projector&#10;&#10;Description automatically generated">
            <a:extLst>
              <a:ext uri="{FF2B5EF4-FFF2-40B4-BE49-F238E27FC236}">
                <a16:creationId xmlns:a16="http://schemas.microsoft.com/office/drawing/2014/main" id="{03B30AAC-0C37-7660-CED2-3B91E7F0473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0" y="-1"/>
            <a:ext cx="9144000" cy="5143500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C52EFE6-5206-4649-8D40-C38CF802E44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7200" y="145266"/>
            <a:ext cx="8226054" cy="422679"/>
          </a:xfrm>
        </p:spPr>
        <p:txBody>
          <a:bodyPr/>
          <a:lstStyle/>
          <a:p>
            <a:r>
              <a:rPr lang="en-US" dirty="0"/>
              <a:t>Entanglement in the initial state</a:t>
            </a:r>
          </a:p>
          <a:p>
            <a:r>
              <a:rPr lang="en-US" sz="1600" dirty="0"/>
              <a:t>or, why </a:t>
            </a:r>
            <a:r>
              <a:rPr lang="en-US" sz="1600" dirty="0">
                <a:solidFill>
                  <a:srgbClr val="C55A11"/>
                </a:solidFill>
              </a:rPr>
              <a:t>untamed</a:t>
            </a:r>
            <a:r>
              <a:rPr lang="en-US" sz="1600" dirty="0"/>
              <a:t> entanglement can be bad</a:t>
            </a:r>
            <a:endParaRPr lang="en-US" sz="1600" dirty="0">
              <a:solidFill>
                <a:srgbClr val="C55A11"/>
              </a:solidFill>
            </a:endParaRPr>
          </a:p>
        </p:txBody>
      </p:sp>
      <p:sp>
        <p:nvSpPr>
          <p:cNvPr id="6" name="Text Placeholder 9">
            <a:extLst>
              <a:ext uri="{FF2B5EF4-FFF2-40B4-BE49-F238E27FC236}">
                <a16:creationId xmlns:a16="http://schemas.microsoft.com/office/drawing/2014/main" id="{AC180546-A275-390A-340B-63729F031A32}"/>
              </a:ext>
            </a:extLst>
          </p:cNvPr>
          <p:cNvSpPr txBox="1">
            <a:spLocks/>
          </p:cNvSpPr>
          <p:nvPr/>
        </p:nvSpPr>
        <p:spPr>
          <a:xfrm>
            <a:off x="457200" y="924492"/>
            <a:ext cx="8226054" cy="329451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2880" indent="-182880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4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F3573C9-FB82-30F2-DF77-555BE7479C64}"/>
              </a:ext>
            </a:extLst>
          </p:cNvPr>
          <p:cNvSpPr txBox="1"/>
          <p:nvPr/>
        </p:nvSpPr>
        <p:spPr>
          <a:xfrm>
            <a:off x="0" y="4857714"/>
            <a:ext cx="904728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Subtleties in the trainability of quantum machine learning models, S. </a:t>
            </a:r>
            <a:r>
              <a:rPr lang="en-US" sz="900" i="1" dirty="0" err="1">
                <a:latin typeface="Arial" panose="020B0604020202020204" pitchFamily="34" charset="0"/>
                <a:cs typeface="Arial" panose="020B0604020202020204" pitchFamily="34" charset="0"/>
              </a:rPr>
              <a:t>Thanasilp</a:t>
            </a: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 et al, </a:t>
            </a:r>
            <a:r>
              <a:rPr lang="en-US" sz="900" i="1" dirty="0" err="1">
                <a:latin typeface="Arial" panose="020B0604020202020204" pitchFamily="34" charset="0"/>
                <a:cs typeface="Arial" panose="020B0604020202020204" pitchFamily="34" charset="0"/>
              </a:rPr>
              <a:t>arxiv</a:t>
            </a: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 (2021).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0604C5F-6C8F-EDFF-5302-CA626668A9E6}"/>
              </a:ext>
            </a:extLst>
          </p:cNvPr>
          <p:cNvCxnSpPr/>
          <p:nvPr/>
        </p:nvCxnSpPr>
        <p:spPr>
          <a:xfrm>
            <a:off x="5161085" y="1222131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 Placeholder 9">
                <a:extLst>
                  <a:ext uri="{FF2B5EF4-FFF2-40B4-BE49-F238E27FC236}">
                    <a16:creationId xmlns:a16="http://schemas.microsoft.com/office/drawing/2014/main" id="{5CBE7426-15FC-EA0B-AC08-7A812D4D5A8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23093" y="1076938"/>
                <a:ext cx="4809392" cy="3651062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182880" indent="-182880" algn="l" defTabSz="685800" rtl="0" eaLnBrk="1" latinLnBrk="0" hangingPunct="1">
                  <a:lnSpc>
                    <a:spcPct val="10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16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What if we take a </a:t>
                </a:r>
                <a:r>
                  <a:rPr lang="en-US" sz="1600" dirty="0">
                    <a:solidFill>
                      <a:srgbClr val="C55A1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local measurement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600" b="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but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US" sz="1600" b="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follows a </a:t>
                </a:r>
                <a:r>
                  <a:rPr lang="en-US" sz="1600" b="0" dirty="0">
                    <a:solidFill>
                      <a:srgbClr val="C55A1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volume law of entanglement</a:t>
                </a:r>
                <a:r>
                  <a:rPr lang="en-US" sz="1600" b="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? </a:t>
                </a:r>
              </a:p>
              <a:p>
                <a:pPr marL="0" indent="0">
                  <a:buNone/>
                </a:pPr>
                <a:endParaRPr lang="en-US" sz="1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sz="1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sz="1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sz="1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sz="1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sz="1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sz="1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sz="1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n-US" sz="1600" dirty="0">
                    <a:solidFill>
                      <a:srgbClr val="000000"/>
                    </a:solidFill>
                  </a:rPr>
                  <a:t>Has a BP: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Va</m:t>
                    </m:r>
                    <m:sSub>
                      <m:sSubPr>
                        <m:ctrlPr>
                          <a:rPr lang="en-U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b>
                        <m:r>
                          <a:rPr lang="en-US" sz="1600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𝛉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U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ℓ</m:t>
                            </m:r>
                          </m:e>
                          <m:sub>
                            <m:r>
                              <a:rPr lang="en-US" sz="16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𝜽</m:t>
                            </m:r>
                          </m:sub>
                        </m:sSub>
                        <m:d>
                          <m:dPr>
                            <m:ctrlPr>
                              <a:rPr lang="en-US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𝜌</m:t>
                            </m:r>
                            <m:r>
                              <a:rPr lang="en-US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en-US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𝑂</m:t>
                            </m:r>
                          </m:e>
                        </m:d>
                      </m:e>
                    </m:d>
                    <m:r>
                      <a:rPr lang="en-US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𝒪</m:t>
                    </m:r>
                    <m:d>
                      <m:dPr>
                        <m:ctrlPr>
                          <a:rPr lang="en-U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lin"/>
                            <m:ctrlPr>
                              <a:rPr lang="en-US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sz="1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p>
                                <m:r>
                                  <a:rPr lang="en-US" sz="1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p>
                            </m:sSup>
                          </m:den>
                        </m:f>
                      </m:e>
                    </m:d>
                  </m:oMath>
                </a14:m>
                <a:endParaRPr lang="en-US" sz="1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n-US" sz="16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Despite no expressiveness and local measurements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sz="1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sz="1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sz="1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sz="1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sz="1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0" name="Text Placeholder 9">
                <a:extLst>
                  <a:ext uri="{FF2B5EF4-FFF2-40B4-BE49-F238E27FC236}">
                    <a16:creationId xmlns:a16="http://schemas.microsoft.com/office/drawing/2014/main" id="{5CBE7426-15FC-EA0B-AC08-7A812D4D5A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093" y="1076938"/>
                <a:ext cx="4809392" cy="3651062"/>
              </a:xfrm>
              <a:prstGeom prst="rect">
                <a:avLst/>
              </a:prstGeom>
              <a:blipFill>
                <a:blip r:embed="rId3"/>
                <a:stretch>
                  <a:fillRect l="-2535" t="-1836" b="-88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20">
            <a:extLst>
              <a:ext uri="{FF2B5EF4-FFF2-40B4-BE49-F238E27FC236}">
                <a16:creationId xmlns:a16="http://schemas.microsoft.com/office/drawing/2014/main" id="{A40EC0AA-A522-DD2B-F9E9-87F7F0223E7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770188" y="1715646"/>
            <a:ext cx="926116" cy="191582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701785F-6116-12DC-C568-7D2A406444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27221" y="400187"/>
            <a:ext cx="3890140" cy="4625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289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indoor, bedclothes, projector&#10;&#10;Description automatically generated">
            <a:extLst>
              <a:ext uri="{FF2B5EF4-FFF2-40B4-BE49-F238E27FC236}">
                <a16:creationId xmlns:a16="http://schemas.microsoft.com/office/drawing/2014/main" id="{03B30AAC-0C37-7660-CED2-3B91E7F0473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0" y="-1"/>
            <a:ext cx="9144000" cy="5143500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C52EFE6-5206-4649-8D40-C38CF802E44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7200" y="145266"/>
            <a:ext cx="8226054" cy="422679"/>
          </a:xfrm>
        </p:spPr>
        <p:txBody>
          <a:bodyPr/>
          <a:lstStyle/>
          <a:p>
            <a:r>
              <a:rPr lang="en-US" dirty="0"/>
              <a:t>And of course, Noise</a:t>
            </a:r>
          </a:p>
          <a:p>
            <a:r>
              <a:rPr lang="en-US" sz="1600" dirty="0"/>
              <a:t>or, why </a:t>
            </a:r>
            <a:r>
              <a:rPr lang="en-US" sz="1600" dirty="0">
                <a:solidFill>
                  <a:srgbClr val="C55A11"/>
                </a:solidFill>
              </a:rPr>
              <a:t>existence is pain</a:t>
            </a:r>
          </a:p>
        </p:txBody>
      </p:sp>
      <p:sp>
        <p:nvSpPr>
          <p:cNvPr id="6" name="Text Placeholder 9">
            <a:extLst>
              <a:ext uri="{FF2B5EF4-FFF2-40B4-BE49-F238E27FC236}">
                <a16:creationId xmlns:a16="http://schemas.microsoft.com/office/drawing/2014/main" id="{AC180546-A275-390A-340B-63729F031A32}"/>
              </a:ext>
            </a:extLst>
          </p:cNvPr>
          <p:cNvSpPr txBox="1">
            <a:spLocks/>
          </p:cNvSpPr>
          <p:nvPr/>
        </p:nvSpPr>
        <p:spPr>
          <a:xfrm>
            <a:off x="457200" y="924492"/>
            <a:ext cx="8226054" cy="329451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2880" indent="-182880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4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F3573C9-FB82-30F2-DF77-555BE7479C64}"/>
              </a:ext>
            </a:extLst>
          </p:cNvPr>
          <p:cNvSpPr txBox="1"/>
          <p:nvPr/>
        </p:nvSpPr>
        <p:spPr>
          <a:xfrm>
            <a:off x="0" y="4857714"/>
            <a:ext cx="904728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Noise Induced-barren plateaus, S. Wang et al, Nat. </a:t>
            </a:r>
            <a:r>
              <a:rPr lang="en-US" sz="900" i="1" dirty="0" err="1">
                <a:latin typeface="Arial" panose="020B0604020202020204" pitchFamily="34" charset="0"/>
                <a:cs typeface="Arial" panose="020B0604020202020204" pitchFamily="34" charset="0"/>
              </a:rPr>
              <a:t>Commun</a:t>
            </a: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. (2021).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0604C5F-6C8F-EDFF-5302-CA626668A9E6}"/>
              </a:ext>
            </a:extLst>
          </p:cNvPr>
          <p:cNvCxnSpPr/>
          <p:nvPr/>
        </p:nvCxnSpPr>
        <p:spPr>
          <a:xfrm>
            <a:off x="5161085" y="1222131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FD2AF18B-E75B-6426-26E6-188807AF0E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4454" y="1019020"/>
            <a:ext cx="4695092" cy="3556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831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indoor, bedclothes, projector&#10;&#10;Description automatically generated">
            <a:extLst>
              <a:ext uri="{FF2B5EF4-FFF2-40B4-BE49-F238E27FC236}">
                <a16:creationId xmlns:a16="http://schemas.microsoft.com/office/drawing/2014/main" id="{03B30AAC-0C37-7660-CED2-3B91E7F0473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0" y="-1"/>
            <a:ext cx="9144000" cy="5143500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C52EFE6-5206-4649-8D40-C38CF802E44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7200" y="145266"/>
            <a:ext cx="8226054" cy="422679"/>
          </a:xfrm>
        </p:spPr>
        <p:txBody>
          <a:bodyPr/>
          <a:lstStyle/>
          <a:p>
            <a:r>
              <a:rPr lang="en-US" dirty="0"/>
              <a:t>Previous understanding of BPs</a:t>
            </a:r>
            <a:br>
              <a:rPr lang="en-US" dirty="0"/>
            </a:br>
            <a:r>
              <a:rPr lang="en-US" sz="1600" dirty="0"/>
              <a:t>or, yes this slide looks ugly, but it will get better soon.</a:t>
            </a:r>
            <a:endParaRPr lang="en-US" dirty="0"/>
          </a:p>
        </p:txBody>
      </p:sp>
      <p:sp>
        <p:nvSpPr>
          <p:cNvPr id="6" name="Text Placeholder 9">
            <a:extLst>
              <a:ext uri="{FF2B5EF4-FFF2-40B4-BE49-F238E27FC236}">
                <a16:creationId xmlns:a16="http://schemas.microsoft.com/office/drawing/2014/main" id="{AC180546-A275-390A-340B-63729F031A32}"/>
              </a:ext>
            </a:extLst>
          </p:cNvPr>
          <p:cNvSpPr txBox="1">
            <a:spLocks/>
          </p:cNvSpPr>
          <p:nvPr/>
        </p:nvSpPr>
        <p:spPr>
          <a:xfrm>
            <a:off x="457200" y="924492"/>
            <a:ext cx="8226054" cy="329451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2880" indent="-182880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4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0604C5F-6C8F-EDFF-5302-CA626668A9E6}"/>
              </a:ext>
            </a:extLst>
          </p:cNvPr>
          <p:cNvCxnSpPr/>
          <p:nvPr/>
        </p:nvCxnSpPr>
        <p:spPr>
          <a:xfrm>
            <a:off x="5161085" y="1222131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A black background with a brown rectangle&#10;&#10;Description automatically generated">
            <a:extLst>
              <a:ext uri="{FF2B5EF4-FFF2-40B4-BE49-F238E27FC236}">
                <a16:creationId xmlns:a16="http://schemas.microsoft.com/office/drawing/2014/main" id="{6ACED0C6-7E7D-4C1F-76F7-A67CF157AE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1036" y="1011951"/>
            <a:ext cx="3532910" cy="3746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144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6751B7F-2043-4EB0-FEA2-56B81CEEA7F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63768" y="258433"/>
            <a:ext cx="8686159" cy="669156"/>
          </a:xfrm>
        </p:spPr>
        <p:txBody>
          <a:bodyPr/>
          <a:lstStyle/>
          <a:p>
            <a:r>
              <a:rPr lang="en-US" dirty="0"/>
              <a:t>Can we understand and unify all these sources of BPs?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 Placeholder 4">
                <a:extLst>
                  <a:ext uri="{FF2B5EF4-FFF2-40B4-BE49-F238E27FC236}">
                    <a16:creationId xmlns:a16="http://schemas.microsoft.com/office/drawing/2014/main" id="{1F1B1705-0684-50C2-031D-66AC6020D7D9}"/>
                  </a:ext>
                </a:extLst>
              </p:cNvPr>
              <p:cNvSpPr>
                <a:spLocks noGrp="1"/>
              </p:cNvSpPr>
              <p:nvPr>
                <p:ph type="body" sz="quarter" idx="19"/>
              </p:nvPr>
            </p:nvSpPr>
            <p:spPr>
              <a:xfrm>
                <a:off x="194071" y="694592"/>
                <a:ext cx="8755857" cy="4098794"/>
              </a:xfrm>
            </p:spPr>
            <p:txBody>
              <a:bodyPr/>
              <a:lstStyle/>
              <a:p>
                <a:pPr marL="0" indent="0">
                  <a:buNone/>
                </a:pPr>
                <a:endParaRPr lang="en-US" sz="1600" dirty="0"/>
              </a:p>
              <a:p>
                <a:pPr marL="0" indent="0">
                  <a:buNone/>
                </a:pPr>
                <a:r>
                  <a:rPr lang="en-US" sz="1600" dirty="0">
                    <a:solidFill>
                      <a:srgbClr val="FFBD7E"/>
                    </a:solidFill>
                  </a:rPr>
                  <a:t>Yes</a:t>
                </a:r>
                <a:r>
                  <a:rPr lang="en-US" sz="1600" dirty="0"/>
                  <a:t>! We need to take a </a:t>
                </a:r>
                <a:r>
                  <a:rPr lang="en-US" sz="1600" dirty="0">
                    <a:solidFill>
                      <a:srgbClr val="FFBD7E"/>
                    </a:solidFill>
                  </a:rPr>
                  <a:t>Lie algebraic</a:t>
                </a:r>
                <a:r>
                  <a:rPr lang="en-US" sz="1600" dirty="0"/>
                  <a:t> perspective. Assume</a:t>
                </a:r>
              </a:p>
              <a:p>
                <a:pPr marL="0" indent="0">
                  <a:buNone/>
                </a:pPr>
                <a:endParaRPr lang="en-US" sz="1600" i="1" dirty="0"/>
              </a:p>
              <a:p>
                <a:pPr marL="0" indent="0">
                  <a:buNone/>
                </a:pPr>
                <a:endParaRPr lang="en-US" sz="1600" dirty="0"/>
              </a:p>
              <a:p>
                <a:pPr marL="0" indent="0">
                  <a:buNone/>
                </a:pPr>
                <a:r>
                  <a:rPr lang="en-US" sz="1600" dirty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𝒢</m:t>
                    </m:r>
                  </m:oMath>
                </a14:m>
                <a:r>
                  <a:rPr lang="en-US" sz="1600" dirty="0"/>
                  <a:t> (</a:t>
                </a:r>
                <a:r>
                  <a:rPr lang="en-US" sz="1600" dirty="0">
                    <a:solidFill>
                      <a:srgbClr val="FFBD7E"/>
                    </a:solidFill>
                  </a:rPr>
                  <a:t>set of generators</a:t>
                </a:r>
                <a:r>
                  <a:rPr lang="en-US" sz="1600" dirty="0"/>
                  <a:t>). </a:t>
                </a:r>
              </a:p>
              <a:p>
                <a:pPr marL="0" indent="0">
                  <a:buNone/>
                </a:pPr>
                <a:r>
                  <a:rPr lang="en-US" sz="1600" dirty="0"/>
                  <a:t>Then we need to construct the circuit’s </a:t>
                </a:r>
                <a:r>
                  <a:rPr lang="en-US" sz="1600" i="1" dirty="0">
                    <a:solidFill>
                      <a:srgbClr val="FFBD7E"/>
                    </a:solidFill>
                  </a:rPr>
                  <a:t>Dynamical Lie algebra (DLA)</a:t>
                </a:r>
                <a:r>
                  <a:rPr lang="en-US" sz="1600" i="1" dirty="0"/>
                  <a:t>: </a:t>
                </a:r>
              </a:p>
              <a:p>
                <a:pPr marL="0" indent="0">
                  <a:buNone/>
                </a:pPr>
                <a:endParaRPr lang="en-US" sz="1600" i="1" dirty="0">
                  <a:solidFill>
                    <a:srgbClr val="FFBD7E"/>
                  </a:solidFill>
                </a:endParaRPr>
              </a:p>
              <a:p>
                <a:pPr marL="0" indent="0">
                  <a:buNone/>
                </a:pPr>
                <a:endParaRPr lang="en-US" sz="1600" i="1" dirty="0">
                  <a:solidFill>
                    <a:srgbClr val="FFBD7E"/>
                  </a:solidFill>
                </a:endParaRPr>
              </a:p>
              <a:p>
                <a:pPr marL="0" indent="0">
                  <a:buNone/>
                </a:pPr>
                <a:r>
                  <a:rPr lang="en-US" sz="1600" i="1" dirty="0"/>
                  <a:t>DLA = subspace spanned by the nested commutators of the generators</a:t>
                </a:r>
              </a:p>
              <a:p>
                <a:pPr marL="0" indent="0">
                  <a:buNone/>
                </a:pPr>
                <a:endParaRPr lang="en-US" sz="1600" i="1" dirty="0"/>
              </a:p>
              <a:p>
                <a:pPr marL="0" indent="0">
                  <a:buNone/>
                </a:pPr>
                <a:r>
                  <a:rPr lang="en-US" sz="1600" dirty="0"/>
                  <a:t>The DLA is important for 2 reasons</a:t>
                </a:r>
                <a:r>
                  <a:rPr lang="en-US" sz="1600" i="1" dirty="0"/>
                  <a:t>:</a:t>
                </a:r>
              </a:p>
              <a:p>
                <a:pPr marL="342900" indent="-342900">
                  <a:buAutoNum type="arabicParenR"/>
                </a:pP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𝑈</m:t>
                    </m:r>
                    <m:d>
                      <m:dPr>
                        <m:ctrlPr>
                          <a:rPr lang="en-US" sz="1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𝜽</m:t>
                        </m:r>
                      </m:e>
                    </m:d>
                    <m:r>
                      <a:rPr lang="en-US" sz="1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US" sz="1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sup>
                    </m:sSup>
                  </m:oMath>
                </a14:m>
                <a:r>
                  <a:rPr lang="en-US" sz="1600" i="1" dirty="0"/>
                  <a:t> </a:t>
                </a:r>
                <a:r>
                  <a:rPr lang="en-US" sz="1600" dirty="0"/>
                  <a:t>for any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𝜽</m:t>
                    </m:r>
                  </m:oMath>
                </a14:m>
                <a:r>
                  <a:rPr lang="en-US" sz="1600" i="1" dirty="0"/>
                  <a:t>,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𝑳</m:t>
                    </m:r>
                  </m:oMath>
                </a14:m>
                <a:r>
                  <a:rPr lang="en-US" sz="1600" i="1" dirty="0"/>
                  <a:t>.</a:t>
                </a:r>
              </a:p>
              <a:p>
                <a:pPr marL="342900" indent="-342900">
                  <a:buAutoNum type="arabicParenR"/>
                </a:pPr>
                <a:r>
                  <a:rPr lang="en-US" sz="1600" i="1" dirty="0"/>
                  <a:t>Quantifies the ultimate expressiveness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𝑈</m:t>
                    </m:r>
                    <m:d>
                      <m:dPr>
                        <m:ctrlPr>
                          <a:rPr lang="en-US" sz="1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𝜽</m:t>
                        </m:r>
                      </m:e>
                    </m:d>
                  </m:oMath>
                </a14:m>
                <a:r>
                  <a:rPr lang="en-US" sz="1600" i="1" dirty="0"/>
                  <a:t>.</a:t>
                </a:r>
                <a:endParaRPr lang="en-US" sz="1600" dirty="0"/>
              </a:p>
              <a:p>
                <a:pPr marL="342900" indent="-342900">
                  <a:buAutoNum type="arabicParenR"/>
                </a:pPr>
                <a:endParaRPr lang="en-US" sz="1600" i="1" dirty="0"/>
              </a:p>
              <a:p>
                <a:pPr marL="0" indent="0">
                  <a:buNone/>
                </a:pPr>
                <a:r>
                  <a:rPr lang="en-US" sz="1600" b="1" i="1" dirty="0"/>
                  <a:t>    </a:t>
                </a:r>
              </a:p>
              <a:p>
                <a:pPr marL="0" indent="0">
                  <a:buNone/>
                </a:pPr>
                <a:r>
                  <a:rPr lang="en-US" sz="1600" b="1" i="1" dirty="0"/>
                  <a:t>   </a:t>
                </a:r>
                <a:endParaRPr lang="en-US" sz="1600" dirty="0"/>
              </a:p>
              <a:p>
                <a:pPr marL="0" indent="0">
                  <a:buNone/>
                </a:pPr>
                <a:endParaRPr lang="en-US" sz="1600" i="1" dirty="0">
                  <a:solidFill>
                    <a:srgbClr val="FFBD7E"/>
                  </a:solidFill>
                </a:endParaRPr>
              </a:p>
              <a:p>
                <a:pPr marL="0" indent="0">
                  <a:buNone/>
                </a:pPr>
                <a:endParaRPr lang="en-US" sz="1600" dirty="0"/>
              </a:p>
            </p:txBody>
          </p:sp>
        </mc:Choice>
        <mc:Fallback xmlns="">
          <p:sp>
            <p:nvSpPr>
              <p:cNvPr id="7" name="Text Placeholder 4">
                <a:extLst>
                  <a:ext uri="{FF2B5EF4-FFF2-40B4-BE49-F238E27FC236}">
                    <a16:creationId xmlns:a16="http://schemas.microsoft.com/office/drawing/2014/main" id="{1F1B1705-0684-50C2-031D-66AC6020D7D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9"/>
              </p:nvPr>
            </p:nvSpPr>
            <p:spPr>
              <a:xfrm>
                <a:off x="194071" y="694592"/>
                <a:ext cx="8755857" cy="4098794"/>
              </a:xfrm>
              <a:blipFill>
                <a:blip r:embed="rId2"/>
                <a:stretch>
                  <a:fillRect l="-1462" b="-26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211D056-4E26-27DC-0194-296C98CFF81D}"/>
                  </a:ext>
                </a:extLst>
              </p:cNvPr>
              <p:cNvSpPr txBox="1"/>
              <p:nvPr/>
            </p:nvSpPr>
            <p:spPr>
              <a:xfrm>
                <a:off x="2466109" y="1472866"/>
                <a:ext cx="3165764" cy="386003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lvl="1"/>
                <a:r>
                  <a:rPr lang="en-US" b="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𝑈</m:t>
                    </m:r>
                    <m:d>
                      <m:d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𝜽</m:t>
                        </m:r>
                      </m:e>
                    </m:d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∏"/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sup>
                      <m:e>
                        <m:sSup>
                          <m:sSup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𝑙</m:t>
                                </m:r>
                              </m:sub>
                            </m:s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𝐻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𝑙</m:t>
                                </m:r>
                              </m:sub>
                            </m:sSub>
                          </m:sup>
                        </m:sSup>
                      </m:e>
                    </m:nary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endParaRPr lang="en-US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211D056-4E26-27DC-0194-296C98CFF8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6109" y="1472866"/>
                <a:ext cx="3165764" cy="386003"/>
              </a:xfrm>
              <a:prstGeom prst="rect">
                <a:avLst/>
              </a:prstGeom>
              <a:blipFill>
                <a:blip r:embed="rId3"/>
                <a:stretch>
                  <a:fillRect t="-109375" b="-17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B21AF58-79E2-3B97-AAA7-402866F1FB3E}"/>
                  </a:ext>
                </a:extLst>
              </p:cNvPr>
              <p:cNvSpPr txBox="1"/>
              <p:nvPr/>
            </p:nvSpPr>
            <p:spPr>
              <a:xfrm>
                <a:off x="2466109" y="2675821"/>
                <a:ext cx="3165764" cy="369332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/>
                        <m:t>𝔤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𝒢</m:t>
                              </m:r>
                            </m:e>
                          </m:d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𝐿𝑖𝑒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⊆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𝑠𝑢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B21AF58-79E2-3B97-AAA7-402866F1FB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6109" y="2675821"/>
                <a:ext cx="3165764" cy="369332"/>
              </a:xfrm>
              <a:prstGeom prst="rect">
                <a:avLst/>
              </a:prstGeom>
              <a:blipFill>
                <a:blip r:embed="rId4"/>
                <a:stretch>
                  <a:fillRect b="-96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A4FE277-5580-7323-DF1A-79A7D787F54A}"/>
                  </a:ext>
                </a:extLst>
              </p:cNvPr>
              <p:cNvSpPr txBox="1"/>
              <p:nvPr/>
            </p:nvSpPr>
            <p:spPr>
              <a:xfrm>
                <a:off x="4877625" y="3833579"/>
                <a:ext cx="5604164" cy="61260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:r>
                  <a:rPr lang="en-US" sz="1400" dirty="0">
                    <a:solidFill>
                      <a:schemeClr val="bg1"/>
                    </a:solidFill>
                  </a:rPr>
                  <a:t>BCH Formula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sup>
                    </m:sSup>
                    <m:sSup>
                      <m:sSupPr>
                        <m:ctrlPr>
                          <a:rPr lang="en-US" sz="1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sup>
                    </m:sSup>
                    <m:r>
                      <a:rPr lang="en-US" sz="1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sup>
                    </m:sSup>
                  </m:oMath>
                </a14:m>
                <a:r>
                  <a:rPr lang="en-US" sz="1400" dirty="0">
                    <a:solidFill>
                      <a:schemeClr val="bg1"/>
                    </a:solidFill>
                  </a:rPr>
                  <a:t> with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sz="1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1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1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1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  <m:r>
                      <a:rPr lang="en-US" sz="1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14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4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  <m:r>
                              <a:rPr lang="en-US" sz="14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14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d>
                      </m:e>
                    </m:d>
                    <m:r>
                      <a:rPr lang="en-US" sz="1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  <m:r>
                      <a:rPr lang="en-US" sz="1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sz="1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1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,[</m:t>
                    </m:r>
                    <m:r>
                      <a:rPr lang="en-US" sz="1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1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1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1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]]</m:t>
                    </m:r>
                  </m:oMath>
                </a14:m>
                <a:r>
                  <a:rPr lang="en-US" sz="1400" dirty="0">
                    <a:solidFill>
                      <a:schemeClr val="bg1"/>
                    </a:solidFill>
                  </a:rPr>
                  <a:t>)</a:t>
                </a:r>
                <a:r>
                  <a:rPr lang="en-US" sz="1400" dirty="0">
                    <a:solidFill>
                      <a:schemeClr val="bg1"/>
                    </a:solidFill>
                  </a:rPr>
                  <a:t>+</a:t>
                </a:r>
                <a:r>
                  <a:rPr lang="en-US" sz="1400" dirty="0" smtClean="0">
                    <a:solidFill>
                      <a:schemeClr val="bg1"/>
                    </a:solidFill>
                  </a:rPr>
                  <a:t>…</a:t>
                </a:r>
                <a:endParaRPr lang="en-US" sz="14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A4FE277-5580-7323-DF1A-79A7D787F5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7625" y="3833579"/>
                <a:ext cx="5604164" cy="612604"/>
              </a:xfrm>
              <a:prstGeom prst="rect">
                <a:avLst/>
              </a:prstGeom>
              <a:blipFill>
                <a:blip r:embed="rId5"/>
                <a:stretch>
                  <a:fillRect l="-326" t="-1000" b="-3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8533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indoor, bedclothes, projector&#10;&#10;Description automatically generated">
            <a:extLst>
              <a:ext uri="{FF2B5EF4-FFF2-40B4-BE49-F238E27FC236}">
                <a16:creationId xmlns:a16="http://schemas.microsoft.com/office/drawing/2014/main" id="{03B30AAC-0C37-7660-CED2-3B91E7F0473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0" y="-1"/>
            <a:ext cx="9144000" cy="5143500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C52EFE6-5206-4649-8D40-C38CF802E44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7200" y="145266"/>
            <a:ext cx="8226054" cy="422679"/>
          </a:xfrm>
        </p:spPr>
        <p:txBody>
          <a:bodyPr/>
          <a:lstStyle/>
          <a:p>
            <a:r>
              <a:rPr lang="en-US" dirty="0"/>
              <a:t>Examples of DLA</a:t>
            </a:r>
          </a:p>
        </p:txBody>
      </p:sp>
      <p:sp>
        <p:nvSpPr>
          <p:cNvPr id="6" name="Text Placeholder 9">
            <a:extLst>
              <a:ext uri="{FF2B5EF4-FFF2-40B4-BE49-F238E27FC236}">
                <a16:creationId xmlns:a16="http://schemas.microsoft.com/office/drawing/2014/main" id="{AC180546-A275-390A-340B-63729F031A32}"/>
              </a:ext>
            </a:extLst>
          </p:cNvPr>
          <p:cNvSpPr txBox="1">
            <a:spLocks/>
          </p:cNvSpPr>
          <p:nvPr/>
        </p:nvSpPr>
        <p:spPr>
          <a:xfrm>
            <a:off x="457200" y="924492"/>
            <a:ext cx="8226054" cy="329451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2880" indent="-182880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4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0604C5F-6C8F-EDFF-5302-CA626668A9E6}"/>
              </a:ext>
            </a:extLst>
          </p:cNvPr>
          <p:cNvCxnSpPr/>
          <p:nvPr/>
        </p:nvCxnSpPr>
        <p:spPr>
          <a:xfrm>
            <a:off x="5161085" y="1222131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id="{71B7FE4D-8EE0-EF68-CFE5-4FA8F84475FA}"/>
              </a:ext>
            </a:extLst>
          </p:cNvPr>
          <p:cNvGrpSpPr/>
          <p:nvPr/>
        </p:nvGrpSpPr>
        <p:grpSpPr>
          <a:xfrm>
            <a:off x="6013353" y="713210"/>
            <a:ext cx="2875964" cy="3948727"/>
            <a:chOff x="6013353" y="713210"/>
            <a:chExt cx="2875964" cy="394872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 Placeholder 9">
                  <a:extLst>
                    <a:ext uri="{FF2B5EF4-FFF2-40B4-BE49-F238E27FC236}">
                      <a16:creationId xmlns:a16="http://schemas.microsoft.com/office/drawing/2014/main" id="{289180F6-636A-2B00-393A-EECFE55544F3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6013353" y="713210"/>
                  <a:ext cx="2875963" cy="3651062"/>
                </a:xfrm>
                <a:prstGeom prst="rect">
                  <a:avLst/>
                </a:prstGeom>
              </p:spPr>
              <p:txBody>
                <a:bodyPr vert="horz" lIns="0" tIns="0" rIns="0" bIns="0" rtlCol="0">
                  <a:noAutofit/>
                </a:bodyPr>
                <a:lstStyle>
                  <a:lvl1pPr marL="182880" indent="-182880" algn="l" defTabSz="685800" rtl="0" eaLnBrk="1" latinLnBrk="0" hangingPunct="1">
                    <a:lnSpc>
                      <a:spcPct val="100000"/>
                    </a:lnSpc>
                    <a:spcBef>
                      <a:spcPts val="600"/>
                    </a:spcBef>
                    <a:buFont typeface="Arial" panose="020B0604020202020204" pitchFamily="34" charset="0"/>
                    <a:buChar char="•"/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143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8572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5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2001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5430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8859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2288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25717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29146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</a:pPr>
                  <a:r>
                    <a:rPr lang="en-US" sz="16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Universal circuit:</a:t>
                  </a:r>
                </a:p>
                <a:p>
                  <a:pPr marL="0" indent="0">
                    <a:buNone/>
                  </a:pPr>
                  <a:endParaRPr lang="en-US" sz="16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0" indent="0" algn="ctr">
                    <a:buNone/>
                  </a:pPr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𝒢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Sup>
                          <m:sSub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d>
                              <m:dPr>
                                <m:begChr m:val="{"/>
                                <m:endChr m:val="}"/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𝑍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sSub>
                                  <m:sSub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𝑌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e>
                            </m:d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b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∪</m:t>
                        </m:r>
                        <m:sSubSup>
                          <m:sSubSup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d>
                              <m:dPr>
                                <m:begChr m:val="{"/>
                                <m:endChr m:val="}"/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+1</m:t>
                                    </m:r>
                                  </m:sub>
                                </m:sSub>
                              </m:e>
                            </m:d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bSup>
                      </m:oMath>
                    </m:oMathPara>
                  </a14:m>
                  <a:endParaRPr lang="en-US" sz="16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0" indent="0" algn="ctr">
                    <a:buNone/>
                  </a:pPr>
                  <a:endParaRPr lang="en-US" sz="16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0" indent="0" algn="ctr">
                    <a:buNone/>
                  </a:pPr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n-US" sz="1600" smtClean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𝔤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𝑠𝑢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16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0" indent="0">
                    <a:buNone/>
                  </a:pPr>
                  <a:endParaRPr lang="en-US" sz="16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11" name="Text Placeholder 9">
                  <a:extLst>
                    <a:ext uri="{FF2B5EF4-FFF2-40B4-BE49-F238E27FC236}">
                      <a16:creationId xmlns:a16="http://schemas.microsoft.com/office/drawing/2014/main" id="{289180F6-636A-2B00-393A-EECFE55544F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13353" y="713210"/>
                  <a:ext cx="2875963" cy="3651062"/>
                </a:xfrm>
                <a:prstGeom prst="rect">
                  <a:avLst/>
                </a:prstGeom>
                <a:blipFill>
                  <a:blip r:embed="rId3"/>
                  <a:stretch>
                    <a:fillRect l="-4237" t="-18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3" name="Picture 12" descr="A black and white rectangular object with black text&#10;&#10;Description automatically generated">
              <a:extLst>
                <a:ext uri="{FF2B5EF4-FFF2-40B4-BE49-F238E27FC236}">
                  <a16:creationId xmlns:a16="http://schemas.microsoft.com/office/drawing/2014/main" id="{98EB363B-55A3-C866-3052-FC121A6EFBE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66241"/>
            <a:stretch/>
          </p:blipFill>
          <p:spPr>
            <a:xfrm>
              <a:off x="6013353" y="3115709"/>
              <a:ext cx="2875964" cy="1546228"/>
            </a:xfrm>
            <a:prstGeom prst="rect">
              <a:avLst/>
            </a:prstGeom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7BCC01F5-76CF-F282-1DE3-C3F1CF7529FD}"/>
              </a:ext>
            </a:extLst>
          </p:cNvPr>
          <p:cNvGrpSpPr/>
          <p:nvPr/>
        </p:nvGrpSpPr>
        <p:grpSpPr>
          <a:xfrm>
            <a:off x="123093" y="713212"/>
            <a:ext cx="2399127" cy="3948725"/>
            <a:chOff x="123093" y="713212"/>
            <a:chExt cx="2399127" cy="394872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 Placeholder 9">
                  <a:extLst>
                    <a:ext uri="{FF2B5EF4-FFF2-40B4-BE49-F238E27FC236}">
                      <a16:creationId xmlns:a16="http://schemas.microsoft.com/office/drawing/2014/main" id="{0BF3EBB7-DB49-9424-6564-2961117729D7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23093" y="713212"/>
                  <a:ext cx="2399127" cy="3651062"/>
                </a:xfrm>
                <a:prstGeom prst="rect">
                  <a:avLst/>
                </a:prstGeom>
              </p:spPr>
              <p:txBody>
                <a:bodyPr vert="horz" lIns="0" tIns="0" rIns="0" bIns="0" rtlCol="0">
                  <a:noAutofit/>
                </a:bodyPr>
                <a:lstStyle>
                  <a:lvl1pPr marL="182880" indent="-182880" algn="l" defTabSz="685800" rtl="0" eaLnBrk="1" latinLnBrk="0" hangingPunct="1">
                    <a:lnSpc>
                      <a:spcPct val="100000"/>
                    </a:lnSpc>
                    <a:spcBef>
                      <a:spcPts val="600"/>
                    </a:spcBef>
                    <a:buFont typeface="Arial" panose="020B0604020202020204" pitchFamily="34" charset="0"/>
                    <a:buChar char="•"/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143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8572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5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2001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5430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8859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2288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25717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29146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</a:pPr>
                  <a:r>
                    <a:rPr lang="en-US" sz="16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Single qubit rotations:</a:t>
                  </a:r>
                </a:p>
                <a:p>
                  <a:pPr marL="0" indent="0">
                    <a:buNone/>
                  </a:pPr>
                  <a:endParaRPr lang="en-US" sz="16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0" indent="0" algn="ctr">
                    <a:buNone/>
                  </a:pPr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𝒢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Sup>
                          <m:sSub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d>
                              <m:dPr>
                                <m:begChr m:val="{"/>
                                <m:endChr m:val="}"/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𝑍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sSub>
                                  <m:sSub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𝑌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e>
                            </m:d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bSup>
                      </m:oMath>
                    </m:oMathPara>
                  </a14:m>
                  <a:endParaRPr lang="en-US" sz="16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0" indent="0" algn="ctr">
                    <a:buNone/>
                  </a:pPr>
                  <a:endParaRPr lang="en-US" sz="16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0" indent="0" algn="ctr">
                    <a:buNone/>
                  </a:pPr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n-US" sz="1600" smtClean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𝔤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𝑠𝑢</m:t>
                        </m:r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d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⊕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oMath>
                    </m:oMathPara>
                  </a14:m>
                  <a:endParaRPr lang="en-US" sz="16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0" indent="0">
                    <a:buNone/>
                  </a:pPr>
                  <a:endParaRPr lang="en-US" sz="16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9" name="Text Placeholder 9">
                  <a:extLst>
                    <a:ext uri="{FF2B5EF4-FFF2-40B4-BE49-F238E27FC236}">
                      <a16:creationId xmlns:a16="http://schemas.microsoft.com/office/drawing/2014/main" id="{0BF3EBB7-DB49-9424-6564-2961117729D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3093" y="713212"/>
                  <a:ext cx="2399127" cy="3651062"/>
                </a:xfrm>
                <a:prstGeom prst="rect">
                  <a:avLst/>
                </a:prstGeom>
                <a:blipFill>
                  <a:blip r:embed="rId5"/>
                  <a:stretch>
                    <a:fillRect l="-5076" t="-18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6" name="Picture 15" descr="A black and white rectangular object with black text&#10;&#10;Description automatically generated">
              <a:extLst>
                <a:ext uri="{FF2B5EF4-FFF2-40B4-BE49-F238E27FC236}">
                  <a16:creationId xmlns:a16="http://schemas.microsoft.com/office/drawing/2014/main" id="{BCD798DE-D9BB-F33B-1F65-281AA15B1C6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84041"/>
            <a:stretch/>
          </p:blipFill>
          <p:spPr>
            <a:xfrm>
              <a:off x="642865" y="3115709"/>
              <a:ext cx="1359583" cy="1546228"/>
            </a:xfrm>
            <a:prstGeom prst="rect">
              <a:avLst/>
            </a:prstGeom>
          </p:spPr>
        </p:pic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4FAE40CA-32E0-6866-CC22-A1F92B069997}"/>
              </a:ext>
            </a:extLst>
          </p:cNvPr>
          <p:cNvGrpSpPr/>
          <p:nvPr/>
        </p:nvGrpSpPr>
        <p:grpSpPr>
          <a:xfrm>
            <a:off x="2934873" y="746217"/>
            <a:ext cx="2452467" cy="3915720"/>
            <a:chOff x="2934873" y="746217"/>
            <a:chExt cx="2452467" cy="3915720"/>
          </a:xfrm>
        </p:grpSpPr>
        <p:pic>
          <p:nvPicPr>
            <p:cNvPr id="14" name="Picture 13" descr="A black and white rectangular object with black text&#10;&#10;Description automatically generated">
              <a:extLst>
                <a:ext uri="{FF2B5EF4-FFF2-40B4-BE49-F238E27FC236}">
                  <a16:creationId xmlns:a16="http://schemas.microsoft.com/office/drawing/2014/main" id="{0A6FE92F-9BF8-1784-0118-D2203CD0A2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26706" r="44507"/>
            <a:stretch/>
          </p:blipFill>
          <p:spPr>
            <a:xfrm>
              <a:off x="2934873" y="3115709"/>
              <a:ext cx="2452467" cy="1546228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 Placeholder 9">
                  <a:extLst>
                    <a:ext uri="{FF2B5EF4-FFF2-40B4-BE49-F238E27FC236}">
                      <a16:creationId xmlns:a16="http://schemas.microsoft.com/office/drawing/2014/main" id="{9858AD2A-F7D8-8DE7-CFBC-3334716C0F19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2961543" y="746217"/>
                  <a:ext cx="2399127" cy="3651062"/>
                </a:xfrm>
                <a:prstGeom prst="rect">
                  <a:avLst/>
                </a:prstGeom>
              </p:spPr>
              <p:txBody>
                <a:bodyPr vert="horz" lIns="0" tIns="0" rIns="0" bIns="0" rtlCol="0">
                  <a:noAutofit/>
                </a:bodyPr>
                <a:lstStyle>
                  <a:lvl1pPr marL="182880" indent="-182880" algn="l" defTabSz="685800" rtl="0" eaLnBrk="1" latinLnBrk="0" hangingPunct="1">
                    <a:lnSpc>
                      <a:spcPct val="100000"/>
                    </a:lnSpc>
                    <a:spcBef>
                      <a:spcPts val="600"/>
                    </a:spcBef>
                    <a:buFont typeface="Arial" panose="020B0604020202020204" pitchFamily="34" charset="0"/>
                    <a:buChar char="•"/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143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8572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5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2001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5430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8859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2288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25717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29146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</a:pPr>
                  <a:r>
                    <a:rPr lang="en-US" sz="16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Matchgate circuit:</a:t>
                  </a:r>
                </a:p>
                <a:p>
                  <a:pPr marL="0" indent="0">
                    <a:buNone/>
                  </a:pPr>
                  <a:endParaRPr lang="en-US" sz="16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0" indent="0" algn="ctr">
                    <a:buNone/>
                  </a:pPr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𝒢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Sup>
                          <m:sSub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d>
                              <m:dPr>
                                <m:begChr m:val="{"/>
                                <m:endChr m:val="}"/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𝑍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e>
                            </m:d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b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∪</m:t>
                        </m:r>
                        <m:sSubSup>
                          <m:sSubSup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d>
                              <m:dPr>
                                <m:begChr m:val="{"/>
                                <m:endChr m:val="}"/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+1</m:t>
                                    </m:r>
                                  </m:sub>
                                </m:sSub>
                              </m:e>
                            </m:d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bSup>
                      </m:oMath>
                    </m:oMathPara>
                  </a14:m>
                  <a:endParaRPr lang="en-US" sz="16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0" indent="0" algn="ctr">
                    <a:buNone/>
                  </a:pPr>
                  <a:endParaRPr lang="en-US" sz="16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0" indent="0" algn="ctr">
                    <a:buNone/>
                  </a:pPr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n-US" sz="1600" smtClean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𝔤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𝑠𝑜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(2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16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0" indent="0">
                    <a:buNone/>
                  </a:pPr>
                  <a:endParaRPr lang="en-US" sz="16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17" name="Text Placeholder 9">
                  <a:extLst>
                    <a:ext uri="{FF2B5EF4-FFF2-40B4-BE49-F238E27FC236}">
                      <a16:creationId xmlns:a16="http://schemas.microsoft.com/office/drawing/2014/main" id="{9858AD2A-F7D8-8DE7-CFBC-3334716C0F1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61543" y="746217"/>
                  <a:ext cx="2399127" cy="3651062"/>
                </a:xfrm>
                <a:prstGeom prst="rect">
                  <a:avLst/>
                </a:prstGeom>
                <a:blipFill>
                  <a:blip r:embed="rId6"/>
                  <a:stretch>
                    <a:fillRect l="-5344" t="-166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855455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indoor, bedclothes, projector&#10;&#10;Description automatically generated">
            <a:extLst>
              <a:ext uri="{FF2B5EF4-FFF2-40B4-BE49-F238E27FC236}">
                <a16:creationId xmlns:a16="http://schemas.microsoft.com/office/drawing/2014/main" id="{03B30AAC-0C37-7660-CED2-3B91E7F0473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0" y="-2"/>
            <a:ext cx="9144000" cy="5143500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C52EFE6-5206-4649-8D40-C38CF802E44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7200" y="145266"/>
            <a:ext cx="8226054" cy="422679"/>
          </a:xfrm>
        </p:spPr>
        <p:txBody>
          <a:bodyPr/>
          <a:lstStyle/>
          <a:p>
            <a:r>
              <a:rPr lang="en-US" dirty="0"/>
              <a:t>Enough math. Why is the DLA important?</a:t>
            </a:r>
            <a:endParaRPr lang="en-US" sz="1600" dirty="0">
              <a:solidFill>
                <a:srgbClr val="C55A11"/>
              </a:solidFill>
            </a:endParaRPr>
          </a:p>
        </p:txBody>
      </p:sp>
      <p:sp>
        <p:nvSpPr>
          <p:cNvPr id="6" name="Text Placeholder 9">
            <a:extLst>
              <a:ext uri="{FF2B5EF4-FFF2-40B4-BE49-F238E27FC236}">
                <a16:creationId xmlns:a16="http://schemas.microsoft.com/office/drawing/2014/main" id="{AC180546-A275-390A-340B-63729F031A32}"/>
              </a:ext>
            </a:extLst>
          </p:cNvPr>
          <p:cNvSpPr txBox="1">
            <a:spLocks/>
          </p:cNvSpPr>
          <p:nvPr/>
        </p:nvSpPr>
        <p:spPr>
          <a:xfrm>
            <a:off x="457200" y="924492"/>
            <a:ext cx="8226054" cy="329451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2880" indent="-182880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4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4482ED5B-571F-5E45-A160-010D652F49EA}"/>
              </a:ext>
            </a:extLst>
          </p:cNvPr>
          <p:cNvSpPr txBox="1">
            <a:spLocks/>
          </p:cNvSpPr>
          <p:nvPr/>
        </p:nvSpPr>
        <p:spPr>
          <a:xfrm>
            <a:off x="297873" y="924492"/>
            <a:ext cx="8548255" cy="36510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2880" indent="-182880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importance of the DLA was </a:t>
            </a:r>
            <a:r>
              <a:rPr lang="en-US" sz="1600" dirty="0">
                <a:solidFill>
                  <a:srgbClr val="C55A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conjectured 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our work [1], and recently </a:t>
            </a:r>
            <a:r>
              <a:rPr lang="en-US" sz="1600" dirty="0">
                <a:solidFill>
                  <a:srgbClr val="C55A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proven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be central in the BP study. A classic QIP deadline induced rush: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FCA4BE5-A985-EC92-227E-05292FED7F90}"/>
              </a:ext>
            </a:extLst>
          </p:cNvPr>
          <p:cNvGrpSpPr/>
          <p:nvPr/>
        </p:nvGrpSpPr>
        <p:grpSpPr>
          <a:xfrm>
            <a:off x="277097" y="1600888"/>
            <a:ext cx="8305792" cy="3215061"/>
            <a:chOff x="277097" y="1600888"/>
            <a:chExt cx="8305792" cy="3215061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478B37D9-85F1-B6D9-80FB-4C96CE5871F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7097" y="1898038"/>
              <a:ext cx="4142504" cy="2287008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9499BDE-8FE5-89F8-0C99-BAF421739A4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17473" y="1600888"/>
              <a:ext cx="3865416" cy="2881308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BF28227-95B6-0300-59B9-B323F7E32EE9}"/>
                </a:ext>
              </a:extLst>
            </p:cNvPr>
            <p:cNvSpPr txBox="1"/>
            <p:nvPr/>
          </p:nvSpPr>
          <p:spPr>
            <a:xfrm>
              <a:off x="1653890" y="4538950"/>
              <a:ext cx="1388918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arXiv:2309.07902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24A9774-2E02-7FF6-6AFB-53BC1AFD0837}"/>
                </a:ext>
              </a:extLst>
            </p:cNvPr>
            <p:cNvSpPr txBox="1"/>
            <p:nvPr/>
          </p:nvSpPr>
          <p:spPr>
            <a:xfrm>
              <a:off x="6101192" y="4538950"/>
              <a:ext cx="1388918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arXiv:2309.09342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8C44D231-54B1-77C5-46D3-27AF71198BDE}"/>
              </a:ext>
            </a:extLst>
          </p:cNvPr>
          <p:cNvGrpSpPr/>
          <p:nvPr/>
        </p:nvGrpSpPr>
        <p:grpSpPr>
          <a:xfrm>
            <a:off x="1416628" y="1113855"/>
            <a:ext cx="7690541" cy="3903264"/>
            <a:chOff x="1416628" y="1113855"/>
            <a:chExt cx="7690541" cy="3903264"/>
          </a:xfrm>
        </p:grpSpPr>
        <p:pic>
          <p:nvPicPr>
            <p:cNvPr id="16" name="Picture 15" descr="A two stickers of a person in a garment&#10;&#10;Description automatically generated">
              <a:extLst>
                <a:ext uri="{FF2B5EF4-FFF2-40B4-BE49-F238E27FC236}">
                  <a16:creationId xmlns:a16="http://schemas.microsoft.com/office/drawing/2014/main" id="{61EC838D-E143-BDB4-E4A4-8EA91045659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6653" r="49274"/>
            <a:stretch/>
          </p:blipFill>
          <p:spPr>
            <a:xfrm>
              <a:off x="4878411" y="1911969"/>
              <a:ext cx="2732891" cy="3105150"/>
            </a:xfrm>
            <a:prstGeom prst="rect">
              <a:avLst/>
            </a:prstGeom>
          </p:spPr>
        </p:pic>
        <p:pic>
          <p:nvPicPr>
            <p:cNvPr id="17" name="Picture 16" descr="A two stickers of a person in a garment&#10;&#10;Description automatically generated">
              <a:extLst>
                <a:ext uri="{FF2B5EF4-FFF2-40B4-BE49-F238E27FC236}">
                  <a16:creationId xmlns:a16="http://schemas.microsoft.com/office/drawing/2014/main" id="{FEF464A3-7A53-C7AF-901A-89C74641488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52744" r="9496"/>
            <a:stretch/>
          </p:blipFill>
          <p:spPr>
            <a:xfrm>
              <a:off x="1416628" y="1113855"/>
              <a:ext cx="2341418" cy="3105150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BD3E909-1DF6-0954-09B1-0A037672ACF3}"/>
                </a:ext>
              </a:extLst>
            </p:cNvPr>
            <p:cNvSpPr txBox="1"/>
            <p:nvPr/>
          </p:nvSpPr>
          <p:spPr>
            <a:xfrm rot="5400000">
              <a:off x="7119642" y="2904145"/>
              <a:ext cx="35133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Image Credits: Stan Lee. </a:t>
              </a:r>
            </a:p>
            <a:p>
              <a:r>
                <a:rPr lang="en-US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ABC’s Spiderman Cartoon: “Double Identity” Season 1, Episode 19 (1968). Yeah, I googled it.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3ABCB407-E203-B2D2-BC24-70D3F1E84139}"/>
              </a:ext>
            </a:extLst>
          </p:cNvPr>
          <p:cNvSpPr txBox="1"/>
          <p:nvPr/>
        </p:nvSpPr>
        <p:spPr>
          <a:xfrm>
            <a:off x="0" y="4857714"/>
            <a:ext cx="904728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[1] Diagnosing Barren Plateaus with tools from quantum optimal control, M. Larocca, et al, Quantum. (2022).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6067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indoor, bedclothes, projector&#10;&#10;Description automatically generated">
            <a:extLst>
              <a:ext uri="{FF2B5EF4-FFF2-40B4-BE49-F238E27FC236}">
                <a16:creationId xmlns:a16="http://schemas.microsoft.com/office/drawing/2014/main" id="{03B30AAC-0C37-7660-CED2-3B91E7F0473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0" y="-2"/>
            <a:ext cx="9144000" cy="5143500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C52EFE6-5206-4649-8D40-C38CF802E44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58140" y="145266"/>
            <a:ext cx="8325114" cy="422679"/>
          </a:xfrm>
        </p:spPr>
        <p:txBody>
          <a:bodyPr/>
          <a:lstStyle/>
          <a:p>
            <a:r>
              <a:rPr lang="en-US" sz="2300" dirty="0"/>
              <a:t>Exact variance formula for states or observables in the DLA</a:t>
            </a:r>
            <a:endParaRPr lang="en-US" sz="2300" dirty="0">
              <a:solidFill>
                <a:srgbClr val="C55A11"/>
              </a:solidFill>
            </a:endParaRPr>
          </a:p>
        </p:txBody>
      </p:sp>
      <p:sp>
        <p:nvSpPr>
          <p:cNvPr id="6" name="Text Placeholder 9">
            <a:extLst>
              <a:ext uri="{FF2B5EF4-FFF2-40B4-BE49-F238E27FC236}">
                <a16:creationId xmlns:a16="http://schemas.microsoft.com/office/drawing/2014/main" id="{AC180546-A275-390A-340B-63729F031A32}"/>
              </a:ext>
            </a:extLst>
          </p:cNvPr>
          <p:cNvSpPr txBox="1">
            <a:spLocks/>
          </p:cNvSpPr>
          <p:nvPr/>
        </p:nvSpPr>
        <p:spPr>
          <a:xfrm>
            <a:off x="457200" y="924492"/>
            <a:ext cx="8226054" cy="329451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2880" indent="-182880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4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 Placeholder 9">
                <a:extLst>
                  <a:ext uri="{FF2B5EF4-FFF2-40B4-BE49-F238E27FC236}">
                    <a16:creationId xmlns:a16="http://schemas.microsoft.com/office/drawing/2014/main" id="{4482ED5B-571F-5E45-A160-010D652F49E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2071" y="924492"/>
                <a:ext cx="8979858" cy="3651062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182880" indent="-182880" algn="l" defTabSz="685800" rtl="0" eaLnBrk="1" latinLnBrk="0" hangingPunct="1">
                  <a:lnSpc>
                    <a:spcPct val="10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16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Given an </a:t>
                </a:r>
                <a:r>
                  <a:rPr lang="en-US" sz="1600" dirty="0">
                    <a:solidFill>
                      <a:srgbClr val="C55A1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arbitrary subalgebra</a:t>
                </a:r>
                <a:r>
                  <a:rPr lang="en-US" sz="16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1600">
                        <a:latin typeface="Arial" panose="020B0604020202020204" pitchFamily="34" charset="0"/>
                        <a:cs typeface="Arial" panose="020B0604020202020204" pitchFamily="34" charset="0"/>
                      </a:rPr>
                      <m:t>𝔨</m:t>
                    </m:r>
                    <m:r>
                      <a:rPr lang="en-US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⊆</m:t>
                    </m:r>
                    <m:r>
                      <a:rPr lang="en-US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𝑠𝑢</m:t>
                    </m:r>
                    <m:r>
                      <a:rPr lang="en-US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(</m:t>
                    </m:r>
                    <m:sSup>
                      <m:sSupPr>
                        <m:ctrlP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</m:e>
                      <m:sup>
                        <m: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𝑛</m:t>
                        </m:r>
                      </m:sup>
                    </m:sSup>
                    <m:r>
                      <a:rPr lang="en-US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</m:oMath>
                </a14:m>
                <a:r>
                  <a:rPr lang="en-US" sz="16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with Hermitian basis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sz="1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6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dim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⁡(</m:t>
                        </m:r>
                        <m:r>
                          <m:rPr>
                            <m:nor/>
                          </m:rPr>
                          <a:rPr lang="en-US" sz="160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𝔨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bSup>
                  </m:oMath>
                </a14:m>
                <a:r>
                  <a:rPr lang="en-US" sz="16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we define the </a:t>
                </a:r>
                <a:r>
                  <a:rPr lang="en-US" sz="1600" dirty="0">
                    <a:solidFill>
                      <a:srgbClr val="C55A1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𝔨-purity </a:t>
                </a:r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of an operator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1600" b="0" i="1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m:t>H</m:t>
                    </m:r>
                  </m:oMath>
                </a14:m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as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𝒫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z="160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𝔨</m:t>
                        </m:r>
                      </m:sub>
                    </m:sSub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Tr</m:t>
                    </m:r>
                    <m:d>
                      <m:dPr>
                        <m:begChr m:val="["/>
                        <m:endChr m:val="]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sz="1600"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m:t>𝔨</m:t>
                            </m:r>
                          </m:sub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16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dim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⁡(</m:t>
                        </m:r>
                        <m:r>
                          <m:rPr>
                            <m:nor/>
                          </m:rPr>
                          <a:rPr lang="en-US" sz="160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𝔨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Tr</m:t>
                        </m:r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["/>
                                <m:endChr m:val="]"/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†</m:t>
                                    </m:r>
                                  </m:sup>
                                </m:sSubSup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𝐻</m:t>
                                </m:r>
                              </m:e>
                            </m:d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nary>
                  </m:oMath>
                </a14:m>
                <a:r>
                  <a:rPr lang="en-US" sz="16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</a:p>
              <a:p>
                <a:pPr marL="0" indent="0">
                  <a:buNone/>
                </a:pPr>
                <a:r>
                  <a:rPr lang="en-US" sz="16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Then, recalling that any DLA</a:t>
                </a:r>
              </a:p>
              <a:p>
                <a:pPr marL="0" indent="0">
                  <a:buNone/>
                </a:pPr>
                <a:endParaRPr lang="en-US" sz="1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sz="1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n-US" sz="16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and </a:t>
                </a:r>
                <a:r>
                  <a:rPr lang="en-US" sz="1600" b="1" u="sng" dirty="0">
                    <a:solidFill>
                      <a:srgbClr val="C55A1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assuming that either </a:t>
                </a:r>
                <a14:m>
                  <m:oMath xmlns:m="http://schemas.openxmlformats.org/officeDocument/2006/math">
                    <m:r>
                      <a:rPr lang="en-US" sz="1600" b="1" i="1" u="sng">
                        <a:solidFill>
                          <a:srgbClr val="C55A11"/>
                        </a:solidFill>
                        <a:latin typeface="Cambria Math" panose="02040503050406030204" pitchFamily="18" charset="0"/>
                      </a:rPr>
                      <m:t>𝝆</m:t>
                    </m:r>
                  </m:oMath>
                </a14:m>
                <a:r>
                  <a:rPr lang="en-US" sz="1600" b="1" u="sng" dirty="0">
                    <a:solidFill>
                      <a:srgbClr val="C55A1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or </a:t>
                </a:r>
                <a14:m>
                  <m:oMath xmlns:m="http://schemas.openxmlformats.org/officeDocument/2006/math">
                    <m:r>
                      <a:rPr lang="en-US" sz="1600" b="1" i="1" u="sng" smtClean="0">
                        <a:solidFill>
                          <a:srgbClr val="C55A11"/>
                        </a:solidFill>
                        <a:latin typeface="Cambria Math" panose="02040503050406030204" pitchFamily="18" charset="0"/>
                      </a:rPr>
                      <m:t>𝑶</m:t>
                    </m:r>
                  </m:oMath>
                </a14:m>
                <a:r>
                  <a:rPr lang="en-US" sz="1600" b="1" u="sng" dirty="0">
                    <a:solidFill>
                      <a:srgbClr val="C55A1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are in </a:t>
                </a:r>
                <a14:m>
                  <m:oMath xmlns:m="http://schemas.openxmlformats.org/officeDocument/2006/math">
                    <m:r>
                      <a:rPr lang="en-US" sz="1600" b="1" i="0" u="sng" smtClean="0">
                        <a:solidFill>
                          <a:srgbClr val="C55A11"/>
                        </a:solidFill>
                        <a:latin typeface="Cambria Math" panose="02040503050406030204" pitchFamily="18" charset="0"/>
                      </a:rPr>
                      <m:t>𝐢</m:t>
                    </m:r>
                    <m:r>
                      <m:rPr>
                        <m:nor/>
                      </m:rPr>
                      <a:rPr lang="en-US" sz="1600" b="1" u="sng">
                        <a:solidFill>
                          <a:srgbClr val="C55A11"/>
                        </a:solidFill>
                      </a:rPr>
                      <m:t>𝔤</m:t>
                    </m:r>
                  </m:oMath>
                </a14:m>
                <a:r>
                  <a:rPr lang="en-US" sz="16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(QAOA, VEQ) and the circuit is a 2-design over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1" i="1" u="sng" smtClean="0">
                            <a:solidFill>
                              <a:srgbClr val="C55A1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1" i="0" u="sng" smtClean="0">
                            <a:solidFill>
                              <a:srgbClr val="C55A11"/>
                            </a:solidFill>
                            <a:latin typeface="Cambria Math" panose="02040503050406030204" pitchFamily="18" charset="0"/>
                          </a:rPr>
                          <m:t>𝐞</m:t>
                        </m:r>
                      </m:e>
                      <m:sup>
                        <m:r>
                          <m:rPr>
                            <m:nor/>
                          </m:rPr>
                          <a:rPr lang="en-US" sz="1600" b="1" u="sng">
                            <a:solidFill>
                              <a:srgbClr val="C55A11"/>
                            </a:solidFill>
                          </a:rPr>
                          <m:t>𝔤</m:t>
                        </m:r>
                      </m:sup>
                    </m:sSup>
                  </m:oMath>
                </a14:m>
                <a:r>
                  <a:rPr lang="en-US" sz="16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</a:t>
                </a:r>
              </a:p>
            </p:txBody>
          </p:sp>
        </mc:Choice>
        <mc:Fallback xmlns="">
          <p:sp>
            <p:nvSpPr>
              <p:cNvPr id="9" name="Text Placeholder 9">
                <a:extLst>
                  <a:ext uri="{FF2B5EF4-FFF2-40B4-BE49-F238E27FC236}">
                    <a16:creationId xmlns:a16="http://schemas.microsoft.com/office/drawing/2014/main" id="{4482ED5B-571F-5E45-A160-010D652F49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071" y="924492"/>
                <a:ext cx="8979858" cy="3651062"/>
              </a:xfrm>
              <a:prstGeom prst="rect">
                <a:avLst/>
              </a:prstGeom>
              <a:blipFill>
                <a:blip r:embed="rId3"/>
                <a:stretch>
                  <a:fillRect l="-1357" r="-16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9BD3E909-1DF6-0954-09B1-0A037672ACF3}"/>
              </a:ext>
            </a:extLst>
          </p:cNvPr>
          <p:cNvSpPr txBox="1"/>
          <p:nvPr/>
        </p:nvSpPr>
        <p:spPr>
          <a:xfrm>
            <a:off x="82071" y="4900642"/>
            <a:ext cx="85482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Unified Theory of Barren Plateaus for Deep Parametrized Quantum Circuits,</a:t>
            </a:r>
            <a:r>
              <a:rPr lang="en-US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M. Ragone et al, </a:t>
            </a:r>
            <a:r>
              <a:rPr lang="en-US" sz="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arxiv</a:t>
            </a:r>
            <a:r>
              <a:rPr lang="en-US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(2023)</a:t>
            </a:r>
            <a:endParaRPr lang="en-US" sz="9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2689AE7-61CA-6540-D3C9-632B5A5067E0}"/>
              </a:ext>
            </a:extLst>
          </p:cNvPr>
          <p:cNvGrpSpPr/>
          <p:nvPr/>
        </p:nvGrpSpPr>
        <p:grpSpPr>
          <a:xfrm>
            <a:off x="1978125" y="2398914"/>
            <a:ext cx="4632960" cy="661720"/>
            <a:chOff x="2255520" y="2204204"/>
            <a:chExt cx="4632960" cy="66172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D0C31490-DB0E-D603-BD27-D91755902019}"/>
                    </a:ext>
                  </a:extLst>
                </p:cNvPr>
                <p:cNvSpPr txBox="1"/>
                <p:nvPr/>
              </p:nvSpPr>
              <p:spPr>
                <a:xfrm>
                  <a:off x="2255520" y="2204204"/>
                  <a:ext cx="4632960" cy="66172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0" indent="0"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n-US" sz="1800" smtClean="0"/>
                          <m:t>𝔤</m:t>
                        </m:r>
                        <m:r>
                          <m:rPr>
                            <m:nor/>
                          </m:rPr>
                          <a:rPr lang="en-US" sz="1800" b="0" i="0" smtClean="0"/>
                          <m:t>=</m:t>
                        </m:r>
                        <m:sSub>
                          <m:sSub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sz="1800"/>
                              <m:t>𝔤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⊕</m:t>
                        </m:r>
                        <m:sSub>
                          <m:sSub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sz="1800"/>
                              <m:t>𝔤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⊕⋯⊕</m:t>
                        </m:r>
                        <m:sSub>
                          <m:sSub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sz="1800"/>
                              <m:t>𝔤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oMath>
                    </m:oMathPara>
                  </a14:m>
                  <a:endParaRPr lang="en-US" sz="18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0" indent="0">
                    <a:buNone/>
                  </a:pPr>
                  <a:endParaRPr lang="en-US" sz="3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0" indent="0">
                    <a:buNone/>
                  </a:pPr>
                  <a:r>
                    <a:rPr lang="en-US" sz="16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                              simple	  abelian	</a:t>
                  </a:r>
                  <a:endParaRPr lang="en-US" sz="18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D0C31490-DB0E-D603-BD27-D9175590201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55520" y="2204204"/>
                  <a:ext cx="4632960" cy="661720"/>
                </a:xfrm>
                <a:prstGeom prst="rect">
                  <a:avLst/>
                </a:prstGeom>
                <a:blipFill>
                  <a:blip r:embed="rId4"/>
                  <a:stretch>
                    <a:fillRect b="-1203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EEB1F2B3-8B38-7D53-DE01-3619170DB35E}"/>
                </a:ext>
              </a:extLst>
            </p:cNvPr>
            <p:cNvCxnSpPr>
              <a:cxnSpLocks/>
            </p:cNvCxnSpPr>
            <p:nvPr/>
          </p:nvCxnSpPr>
          <p:spPr>
            <a:xfrm>
              <a:off x="3764280" y="2563749"/>
              <a:ext cx="128778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F4D7AAD1-4A16-7C07-A52A-B4179F701820}"/>
                </a:ext>
              </a:extLst>
            </p:cNvPr>
            <p:cNvCxnSpPr>
              <a:cxnSpLocks/>
            </p:cNvCxnSpPr>
            <p:nvPr/>
          </p:nvCxnSpPr>
          <p:spPr>
            <a:xfrm>
              <a:off x="5271516" y="2569845"/>
              <a:ext cx="42672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D824C0E-8774-3BC5-D12B-8625C040FFD0}"/>
                  </a:ext>
                </a:extLst>
              </p:cNvPr>
              <p:cNvSpPr txBox="1"/>
              <p:nvPr/>
            </p:nvSpPr>
            <p:spPr>
              <a:xfrm>
                <a:off x="2053937" y="3589551"/>
                <a:ext cx="4627418" cy="1278620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style>
              <a:lnRef idx="2">
                <a:schemeClr val="accent6">
                  <a:shade val="15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8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b>
                          <m:r>
                            <a:rPr lang="en-US" sz="1800" b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𝛉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ℓ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𝜽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𝑂</m:t>
                              </m:r>
                            </m:e>
                          </m:d>
                        </m:e>
                      </m:d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18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Tr</m:t>
                      </m:r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sSub>
                        <m:sSubPr>
                          <m:ctrlP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en-US">
                                  <a:solidFill>
                                    <a:schemeClr val="tx1"/>
                                  </a:solidFill>
                                </a:rPr>
                                <m:t>𝔤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sub>
                      </m:sSub>
                      <m:sSub>
                        <m:sSubPr>
                          <m:ctrlP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en-US">
                                  <a:solidFill>
                                    <a:schemeClr val="tx1"/>
                                  </a:solidFill>
                                </a:rPr>
                                <m:t>𝔤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sub>
                      </m:sSub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sz="1800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algn="ctr"/>
                <a:endParaRPr lang="en-US" sz="1800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Va</m:t>
                    </m:r>
                    <m:sSub>
                      <m:sSubPr>
                        <m:ctrlP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8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b>
                        <m:r>
                          <a:rPr lang="en-US" sz="18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𝛉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ℓ</m:t>
                            </m:r>
                          </m:e>
                          <m:sub>
                            <m:r>
                              <a:rPr lang="en-US" sz="18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𝜽</m:t>
                            </m:r>
                          </m:sub>
                        </m:sSub>
                        <m:d>
                          <m:dPr>
                            <m:ctrlP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𝜌</m:t>
                            </m:r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𝑂</m:t>
                            </m:r>
                          </m:e>
                        </m:d>
                      </m:e>
                    </m:d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=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  <m:e>
                        <m:f>
                          <m:fPr>
                            <m:ctrlP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𝒫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sz="2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</m:sub>
                            </m:sSub>
                            <m:d>
                              <m:dPr>
                                <m:ctrlP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</m:d>
                            <m:sSub>
                              <m:sSubPr>
                                <m:ctrlP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𝒫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sz="20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</m:sub>
                            </m:sSub>
                            <m:d>
                              <m:dPr>
                                <m:ctrlP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𝑂</m:t>
                                </m:r>
                              </m:e>
                            </m:d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dim</m:t>
                            </m:r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⁡(</m:t>
                            </m:r>
                            <m:sSub>
                              <m:sSubPr>
                                <m:ctrlP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nor/>
                                  </m:rPr>
                                  <a:rPr lang="en-US" sz="2000">
                                    <a:solidFill>
                                      <a:schemeClr val="tx1"/>
                                    </a:solidFill>
                                  </a:rPr>
                                  <m:t>𝔤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den>
                        </m:f>
                      </m:e>
                    </m:nary>
                  </m:oMath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D824C0E-8774-3BC5-D12B-8625C040FF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3937" y="3589551"/>
                <a:ext cx="4627418" cy="127862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C056724E-A77E-B8DB-FA46-9CFEF06CABEF}"/>
              </a:ext>
            </a:extLst>
          </p:cNvPr>
          <p:cNvSpPr txBox="1"/>
          <p:nvPr/>
        </p:nvSpPr>
        <p:spPr>
          <a:xfrm rot="2758031">
            <a:off x="6089305" y="4034339"/>
            <a:ext cx="1994735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EXACT Formulae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C79EAC2-3FBB-2688-68E8-AB125568CA07}"/>
              </a:ext>
            </a:extLst>
          </p:cNvPr>
          <p:cNvGrpSpPr/>
          <p:nvPr/>
        </p:nvGrpSpPr>
        <p:grpSpPr>
          <a:xfrm>
            <a:off x="6508945" y="2496207"/>
            <a:ext cx="2552984" cy="584775"/>
            <a:chOff x="3284143" y="2925496"/>
            <a:chExt cx="3312768" cy="584775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76034ED-45A2-3BA0-A5A1-C487A11C3ED8}"/>
                </a:ext>
              </a:extLst>
            </p:cNvPr>
            <p:cNvSpPr txBox="1"/>
            <p:nvPr/>
          </p:nvSpPr>
          <p:spPr>
            <a:xfrm>
              <a:off x="4016606" y="2925496"/>
              <a:ext cx="2580305" cy="584775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en-US" sz="1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We have bounds for circuit depth</a:t>
              </a:r>
              <a:endParaRPr lang="en-US" sz="1600" dirty="0"/>
            </a:p>
          </p:txBody>
        </p:sp>
        <p:sp>
          <p:nvSpPr>
            <p:cNvPr id="10" name="Arrow: Curved Down 9">
              <a:extLst>
                <a:ext uri="{FF2B5EF4-FFF2-40B4-BE49-F238E27FC236}">
                  <a16:creationId xmlns:a16="http://schemas.microsoft.com/office/drawing/2014/main" id="{174B0CDC-41B2-2E31-5FE9-A7820CC136B1}"/>
                </a:ext>
              </a:extLst>
            </p:cNvPr>
            <p:cNvSpPr/>
            <p:nvPr/>
          </p:nvSpPr>
          <p:spPr>
            <a:xfrm rot="19002966" flipH="1">
              <a:off x="3284143" y="3104555"/>
              <a:ext cx="626533" cy="259997"/>
            </a:xfrm>
            <a:prstGeom prst="curvedDown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14103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indoor, bedclothes, projector&#10;&#10;Description automatically generated">
            <a:extLst>
              <a:ext uri="{FF2B5EF4-FFF2-40B4-BE49-F238E27FC236}">
                <a16:creationId xmlns:a16="http://schemas.microsoft.com/office/drawing/2014/main" id="{03B30AAC-0C37-7660-CED2-3B91E7F0473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0" y="-2"/>
            <a:ext cx="9144000" cy="5143500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C52EFE6-5206-4649-8D40-C38CF802E44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58140" y="145266"/>
            <a:ext cx="8325114" cy="422679"/>
          </a:xfrm>
        </p:spPr>
        <p:txBody>
          <a:bodyPr/>
          <a:lstStyle/>
          <a:p>
            <a:r>
              <a:rPr lang="en-US" sz="2300" dirty="0"/>
              <a:t>What can we learn from here?</a:t>
            </a:r>
            <a:endParaRPr lang="en-US" sz="2300" dirty="0">
              <a:solidFill>
                <a:srgbClr val="C55A11"/>
              </a:solidFill>
            </a:endParaRPr>
          </a:p>
        </p:txBody>
      </p:sp>
      <p:sp>
        <p:nvSpPr>
          <p:cNvPr id="6" name="Text Placeholder 9">
            <a:extLst>
              <a:ext uri="{FF2B5EF4-FFF2-40B4-BE49-F238E27FC236}">
                <a16:creationId xmlns:a16="http://schemas.microsoft.com/office/drawing/2014/main" id="{AC180546-A275-390A-340B-63729F031A32}"/>
              </a:ext>
            </a:extLst>
          </p:cNvPr>
          <p:cNvSpPr txBox="1">
            <a:spLocks/>
          </p:cNvSpPr>
          <p:nvPr/>
        </p:nvSpPr>
        <p:spPr>
          <a:xfrm>
            <a:off x="457200" y="924492"/>
            <a:ext cx="8226054" cy="329451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2880" indent="-182880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4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 Placeholder 9">
                <a:extLst>
                  <a:ext uri="{FF2B5EF4-FFF2-40B4-BE49-F238E27FC236}">
                    <a16:creationId xmlns:a16="http://schemas.microsoft.com/office/drawing/2014/main" id="{4482ED5B-571F-5E45-A160-010D652F49E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7873" y="573422"/>
                <a:ext cx="8548255" cy="3917463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182880" indent="-182880" algn="l" defTabSz="685800" rtl="0" eaLnBrk="1" latinLnBrk="0" hangingPunct="1">
                  <a:lnSpc>
                    <a:spcPct val="10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16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Assume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1600"/>
                      <m:t>𝔤</m:t>
                    </m:r>
                  </m:oMath>
                </a14:m>
                <a:r>
                  <a:rPr lang="en-US" sz="16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is simple</a:t>
                </a:r>
              </a:p>
              <a:p>
                <a:pPr marL="0" indent="0">
                  <a:buNone/>
                </a:pPr>
                <a:endParaRPr lang="en-US" sz="1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sz="1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sz="1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n-US" sz="16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If either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dim</m:t>
                        </m:r>
                      </m:fName>
                      <m:e>
                        <m:d>
                          <m:d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nor/>
                              </m:rPr>
                              <a:rPr lang="en-US" sz="1600"/>
                              <m:t>𝔤</m:t>
                            </m:r>
                          </m:e>
                        </m:d>
                      </m:e>
                    </m:func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,</m:t>
                    </m:r>
                    <m:f>
                      <m:fPr>
                        <m:type m:val="lin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𝒫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</m:sub>
                        </m:sSub>
                        <m:d>
                          <m:d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</m:d>
                      </m:den>
                    </m:f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,</m:t>
                    </m:r>
                    <m:f>
                      <m:fPr>
                        <m:type m:val="lin"/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𝒫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</m:sub>
                        </m:sSub>
                        <m:d>
                          <m:d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𝑂</m:t>
                            </m:r>
                          </m:e>
                        </m:d>
                      </m:den>
                    </m:f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Ω</m:t>
                    </m:r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1600" dirty="0"/>
                  <a:t> with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&gt;2</m:t>
                    </m:r>
                  </m:oMath>
                </a14:m>
                <a:r>
                  <a:rPr lang="en-US" sz="16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one has a BP! </a:t>
                </a:r>
              </a:p>
              <a:p>
                <a:pPr marL="0" indent="0">
                  <a:buNone/>
                </a:pPr>
                <a:endParaRPr lang="en-US" sz="1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n-US" sz="16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There are </a:t>
                </a:r>
                <a:r>
                  <a:rPr lang="en-US" sz="1600" dirty="0">
                    <a:solidFill>
                      <a:srgbClr val="C55A1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 sources of BPs </a:t>
                </a:r>
                <a:r>
                  <a:rPr lang="en-US" sz="16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here!</a:t>
                </a:r>
              </a:p>
              <a:p>
                <a:pPr marL="0" indent="0">
                  <a:buNone/>
                </a:pPr>
                <a:endParaRPr lang="en-US" sz="1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n-US" sz="16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1.  The circuit </a:t>
                </a:r>
                <a:r>
                  <a:rPr lang="en-US" sz="1600" dirty="0">
                    <a:solidFill>
                      <a:srgbClr val="C55A1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expressiveness</a:t>
                </a:r>
                <a:r>
                  <a:rPr lang="en-US" sz="16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measured through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dim</m:t>
                        </m:r>
                      </m:fName>
                      <m:e>
                        <m:d>
                          <m:d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nor/>
                              </m:rPr>
                              <a:rPr lang="en-US" sz="1600"/>
                              <m:t>𝔤</m:t>
                            </m:r>
                          </m:e>
                        </m:d>
                      </m:e>
                    </m:func>
                  </m:oMath>
                </a14:m>
                <a:r>
                  <a:rPr lang="en-US" sz="16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</a:p>
              <a:p>
                <a:pPr marL="0" indent="0">
                  <a:buNone/>
                </a:pPr>
                <a:r>
                  <a:rPr lang="en-US" sz="16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2.  The </a:t>
                </a:r>
                <a:r>
                  <a:rPr lang="en-US" sz="1600" dirty="0">
                    <a:solidFill>
                      <a:srgbClr val="C55A1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generalized entanglement </a:t>
                </a:r>
                <a:r>
                  <a:rPr lang="en-US" sz="16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US" sz="16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measured through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𝒫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</m:d>
                  </m:oMath>
                </a14:m>
                <a:r>
                  <a:rPr lang="en-US" sz="16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</a:p>
              <a:p>
                <a:pPr marL="0" indent="0">
                  <a:buNone/>
                </a:pPr>
                <a:r>
                  <a:rPr lang="en-US" sz="16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3.  The </a:t>
                </a:r>
                <a:r>
                  <a:rPr lang="en-US" sz="1600" dirty="0">
                    <a:solidFill>
                      <a:srgbClr val="C55A1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generalized locality </a:t>
                </a:r>
                <a:r>
                  <a:rPr lang="en-US" sz="16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of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𝑂</m:t>
                    </m:r>
                  </m:oMath>
                </a14:m>
                <a:r>
                  <a:rPr lang="en-US" sz="16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measured through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𝒫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</m:d>
                  </m:oMath>
                </a14:m>
                <a:r>
                  <a:rPr lang="en-US" sz="16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</a:p>
            </p:txBody>
          </p:sp>
        </mc:Choice>
        <mc:Fallback xmlns="">
          <p:sp>
            <p:nvSpPr>
              <p:cNvPr id="9" name="Text Placeholder 9">
                <a:extLst>
                  <a:ext uri="{FF2B5EF4-FFF2-40B4-BE49-F238E27FC236}">
                    <a16:creationId xmlns:a16="http://schemas.microsoft.com/office/drawing/2014/main" id="{4482ED5B-571F-5E45-A160-010D652F49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873" y="573422"/>
                <a:ext cx="8548255" cy="3917463"/>
              </a:xfrm>
              <a:prstGeom prst="rect">
                <a:avLst/>
              </a:prstGeom>
              <a:blipFill>
                <a:blip r:embed="rId3"/>
                <a:stretch>
                  <a:fillRect l="-1498" t="-15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9BD3E909-1DF6-0954-09B1-0A037672ACF3}"/>
              </a:ext>
            </a:extLst>
          </p:cNvPr>
          <p:cNvSpPr txBox="1"/>
          <p:nvPr/>
        </p:nvSpPr>
        <p:spPr>
          <a:xfrm>
            <a:off x="43375" y="4662218"/>
            <a:ext cx="8548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[1] Diagnosing Barren Plateaus with tools from quantum optimal control, 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M. Larocca, et al, Quantum </a:t>
            </a: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(2022)</a:t>
            </a:r>
          </a:p>
          <a:p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Generalizations of entanglement based on coherent states and convex sets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, H. Barnum et al, Phys. Rev. A (2003) </a:t>
            </a:r>
          </a:p>
          <a:p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A subsystem-independent generalization of entanglement, 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H. Barnum et al, Phys. Rev. Lett. (2004)</a:t>
            </a:r>
          </a:p>
          <a:p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D824C0E-8774-3BC5-D12B-8625C040FFD0}"/>
                  </a:ext>
                </a:extLst>
              </p:cNvPr>
              <p:cNvSpPr txBox="1"/>
              <p:nvPr/>
            </p:nvSpPr>
            <p:spPr>
              <a:xfrm>
                <a:off x="1891063" y="901832"/>
                <a:ext cx="4627418" cy="839782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style>
              <a:lnRef idx="2">
                <a:schemeClr val="accent6">
                  <a:shade val="15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8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b>
                          <m:r>
                            <a:rPr lang="en-US" sz="1800" b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𝛉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ℓ</m:t>
                              </m:r>
                            </m:e>
                            <m:sub>
                              <m:r>
                                <a:rPr lang="en-US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𝜽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𝑂</m:t>
                              </m:r>
                            </m:e>
                          </m:d>
                        </m:e>
                      </m:d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1800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Va</m:t>
                    </m:r>
                    <m:sSub>
                      <m:sSubPr>
                        <m:ctrlP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8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b>
                        <m:r>
                          <a:rPr lang="en-US" sz="18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𝛉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US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ℓ</m:t>
                            </m:r>
                          </m:e>
                          <m:sub>
                            <m:r>
                              <a:rPr lang="en-US" sz="18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𝜽</m:t>
                            </m:r>
                          </m:sub>
                        </m:sSub>
                        <m:d>
                          <m:dPr>
                            <m:ctrlP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𝜌</m:t>
                            </m:r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𝑂</m:t>
                            </m:r>
                          </m:e>
                        </m:d>
                      </m:e>
                    </m:d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𝒫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𝑔</m:t>
                            </m:r>
                          </m:sub>
                        </m:sSub>
                        <m:d>
                          <m:d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</m:d>
                        <m:sSub>
                          <m:sSub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𝒫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𝑔</m:t>
                            </m:r>
                          </m:sub>
                        </m:sSub>
                        <m:d>
                          <m:d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𝑂</m:t>
                            </m:r>
                          </m:e>
                        </m:d>
                      </m:num>
                      <m:den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dim</m:t>
                        </m:r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⁡(</m:t>
                        </m:r>
                        <m:r>
                          <m:rPr>
                            <m:nor/>
                          </m:rPr>
                          <a:rPr lang="en-US">
                            <a:solidFill>
                              <a:schemeClr val="tx1"/>
                            </a:solidFill>
                          </a:rPr>
                          <m:t>𝔤</m:t>
                        </m:r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D824C0E-8774-3BC5-D12B-8625C040FF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1063" y="901832"/>
                <a:ext cx="4627418" cy="83978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0" name="Group 49">
            <a:extLst>
              <a:ext uri="{FF2B5EF4-FFF2-40B4-BE49-F238E27FC236}">
                <a16:creationId xmlns:a16="http://schemas.microsoft.com/office/drawing/2014/main" id="{CF4D9D40-0A41-9DF4-34B0-EAC48F8E102C}"/>
              </a:ext>
            </a:extLst>
          </p:cNvPr>
          <p:cNvGrpSpPr/>
          <p:nvPr/>
        </p:nvGrpSpPr>
        <p:grpSpPr>
          <a:xfrm>
            <a:off x="7082056" y="1024613"/>
            <a:ext cx="1902714" cy="1771668"/>
            <a:chOff x="7069551" y="1558164"/>
            <a:chExt cx="1902714" cy="1771668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3DF03DED-8365-A25D-7461-32505401D4C3}"/>
                </a:ext>
              </a:extLst>
            </p:cNvPr>
            <p:cNvGrpSpPr/>
            <p:nvPr/>
          </p:nvGrpSpPr>
          <p:grpSpPr>
            <a:xfrm>
              <a:off x="7069551" y="1948981"/>
              <a:ext cx="1852588" cy="1380851"/>
              <a:chOff x="6795654" y="2985655"/>
              <a:chExt cx="1852588" cy="1380851"/>
            </a:xfrm>
          </p:grpSpPr>
          <p:sp>
            <p:nvSpPr>
              <p:cNvPr id="2" name="Oval 1">
                <a:extLst>
                  <a:ext uri="{FF2B5EF4-FFF2-40B4-BE49-F238E27FC236}">
                    <a16:creationId xmlns:a16="http://schemas.microsoft.com/office/drawing/2014/main" id="{FBC855AB-9239-1359-5C16-A8A6E7FE69B3}"/>
                  </a:ext>
                </a:extLst>
              </p:cNvPr>
              <p:cNvSpPr/>
              <p:nvPr/>
            </p:nvSpPr>
            <p:spPr>
              <a:xfrm>
                <a:off x="6795654" y="2985655"/>
                <a:ext cx="1852588" cy="1288472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" name="TextBox 9">
                    <a:extLst>
                      <a:ext uri="{FF2B5EF4-FFF2-40B4-BE49-F238E27FC236}">
                        <a16:creationId xmlns:a16="http://schemas.microsoft.com/office/drawing/2014/main" id="{4FAB75A2-5936-E80A-7828-425402FCE14A}"/>
                      </a:ext>
                    </a:extLst>
                  </p:cNvPr>
                  <p:cNvSpPr txBox="1"/>
                  <p:nvPr/>
                </p:nvSpPr>
                <p:spPr>
                  <a:xfrm>
                    <a:off x="7827588" y="3136053"/>
                    <a:ext cx="408709" cy="369332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en-US" dirty="0">
                      <a:solidFill>
                        <a:schemeClr val="bg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0" name="TextBox 9">
                    <a:extLst>
                      <a:ext uri="{FF2B5EF4-FFF2-40B4-BE49-F238E27FC236}">
                        <a16:creationId xmlns:a16="http://schemas.microsoft.com/office/drawing/2014/main" id="{4FAB75A2-5936-E80A-7828-425402FCE14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827588" y="3136053"/>
                    <a:ext cx="408709" cy="369332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447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" name="TextBox 11">
                    <a:extLst>
                      <a:ext uri="{FF2B5EF4-FFF2-40B4-BE49-F238E27FC236}">
                        <a16:creationId xmlns:a16="http://schemas.microsoft.com/office/drawing/2014/main" id="{C7097BAC-F441-2802-4C36-8F1DEBFC94E5}"/>
                      </a:ext>
                    </a:extLst>
                  </p:cNvPr>
                  <p:cNvSpPr txBox="1"/>
                  <p:nvPr/>
                </p:nvSpPr>
                <p:spPr>
                  <a:xfrm>
                    <a:off x="6892635" y="3329832"/>
                    <a:ext cx="408709" cy="369332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en-US" dirty="0">
                      <a:solidFill>
                        <a:schemeClr val="bg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2" name="TextBox 11">
                    <a:extLst>
                      <a:ext uri="{FF2B5EF4-FFF2-40B4-BE49-F238E27FC236}">
                        <a16:creationId xmlns:a16="http://schemas.microsoft.com/office/drawing/2014/main" id="{C7097BAC-F441-2802-4C36-8F1DEBFC94E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892635" y="3329832"/>
                    <a:ext cx="408709" cy="369332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597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" name="TextBox 12">
                    <a:extLst>
                      <a:ext uri="{FF2B5EF4-FFF2-40B4-BE49-F238E27FC236}">
                        <a16:creationId xmlns:a16="http://schemas.microsoft.com/office/drawing/2014/main" id="{82123E2A-4822-0D57-3339-803987935C16}"/>
                      </a:ext>
                    </a:extLst>
                  </p:cNvPr>
                  <p:cNvSpPr txBox="1"/>
                  <p:nvPr/>
                </p:nvSpPr>
                <p:spPr>
                  <a:xfrm>
                    <a:off x="7415645" y="3043566"/>
                    <a:ext cx="408709" cy="369332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US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en-US" dirty="0">
                      <a:solidFill>
                        <a:schemeClr val="bg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3" name="TextBox 12">
                    <a:extLst>
                      <a:ext uri="{FF2B5EF4-FFF2-40B4-BE49-F238E27FC236}">
                        <a16:creationId xmlns:a16="http://schemas.microsoft.com/office/drawing/2014/main" id="{82123E2A-4822-0D57-3339-803987935C1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415645" y="3043566"/>
                    <a:ext cx="408709" cy="369332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4" name="TextBox 13">
                    <a:extLst>
                      <a:ext uri="{FF2B5EF4-FFF2-40B4-BE49-F238E27FC236}">
                        <a16:creationId xmlns:a16="http://schemas.microsoft.com/office/drawing/2014/main" id="{FC7F88F5-A0AD-5F39-C022-49DCA8419311}"/>
                      </a:ext>
                    </a:extLst>
                  </p:cNvPr>
                  <p:cNvSpPr txBox="1"/>
                  <p:nvPr/>
                </p:nvSpPr>
                <p:spPr>
                  <a:xfrm>
                    <a:off x="8113380" y="3489276"/>
                    <a:ext cx="408709" cy="369332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lang="en-US" dirty="0">
                      <a:solidFill>
                        <a:schemeClr val="bg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4" name="TextBox 13">
                    <a:extLst>
                      <a:ext uri="{FF2B5EF4-FFF2-40B4-BE49-F238E27FC236}">
                        <a16:creationId xmlns:a16="http://schemas.microsoft.com/office/drawing/2014/main" id="{FC7F88F5-A0AD-5F39-C022-49DCA841931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113380" y="3489276"/>
                    <a:ext cx="408709" cy="369332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l="-597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" name="TextBox 16">
                    <a:extLst>
                      <a:ext uri="{FF2B5EF4-FFF2-40B4-BE49-F238E27FC236}">
                        <a16:creationId xmlns:a16="http://schemas.microsoft.com/office/drawing/2014/main" id="{EF92F7D1-C959-9861-2B35-B807439FA2E0}"/>
                      </a:ext>
                    </a:extLst>
                  </p:cNvPr>
                  <p:cNvSpPr txBox="1"/>
                  <p:nvPr/>
                </p:nvSpPr>
                <p:spPr>
                  <a:xfrm>
                    <a:off x="7135090" y="3100093"/>
                    <a:ext cx="408709" cy="369332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oMath>
                      </m:oMathPara>
                    </a14:m>
                    <a:endParaRPr lang="en-US" dirty="0">
                      <a:solidFill>
                        <a:schemeClr val="bg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7" name="TextBox 16">
                    <a:extLst>
                      <a:ext uri="{FF2B5EF4-FFF2-40B4-BE49-F238E27FC236}">
                        <a16:creationId xmlns:a16="http://schemas.microsoft.com/office/drawing/2014/main" id="{EF92F7D1-C959-9861-2B35-B807439FA2E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135090" y="3100093"/>
                    <a:ext cx="408709" cy="369332"/>
                  </a:xfrm>
                  <a:prstGeom prst="rect">
                    <a:avLst/>
                  </a:prstGeom>
                  <a:blipFill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9" name="TextBox 18">
                    <a:extLst>
                      <a:ext uri="{FF2B5EF4-FFF2-40B4-BE49-F238E27FC236}">
                        <a16:creationId xmlns:a16="http://schemas.microsoft.com/office/drawing/2014/main" id="{7B76A464-2578-E9D1-4100-73F7EF930AAF}"/>
                      </a:ext>
                    </a:extLst>
                  </p:cNvPr>
                  <p:cNvSpPr txBox="1"/>
                  <p:nvPr/>
                </p:nvSpPr>
                <p:spPr>
                  <a:xfrm>
                    <a:off x="7623233" y="3791308"/>
                    <a:ext cx="408709" cy="369332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lang="en-US" dirty="0">
                      <a:solidFill>
                        <a:schemeClr val="bg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9" name="TextBox 18">
                    <a:extLst>
                      <a:ext uri="{FF2B5EF4-FFF2-40B4-BE49-F238E27FC236}">
                        <a16:creationId xmlns:a16="http://schemas.microsoft.com/office/drawing/2014/main" id="{7B76A464-2578-E9D1-4100-73F7EF930AA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623233" y="3791308"/>
                    <a:ext cx="408709" cy="369332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l="-35821" r="-1492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1" name="TextBox 20">
                    <a:extLst>
                      <a:ext uri="{FF2B5EF4-FFF2-40B4-BE49-F238E27FC236}">
                        <a16:creationId xmlns:a16="http://schemas.microsoft.com/office/drawing/2014/main" id="{BBEA47CC-E639-1C23-E882-E2D0AD077530}"/>
                      </a:ext>
                    </a:extLst>
                  </p:cNvPr>
                  <p:cNvSpPr txBox="1"/>
                  <p:nvPr/>
                </p:nvSpPr>
                <p:spPr>
                  <a:xfrm>
                    <a:off x="7015750" y="3720175"/>
                    <a:ext cx="408709" cy="646331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⋯</m:t>
                          </m:r>
                        </m:oMath>
                      </m:oMathPara>
                    </a14:m>
                    <a:endParaRPr lang="en-US" sz="1800" b="0" dirty="0">
                      <a:solidFill>
                        <a:schemeClr val="bg1"/>
                      </a:solidFill>
                    </a:endParaRPr>
                  </a:p>
                  <a:p>
                    <a:pPr algn="ctr"/>
                    <a:endParaRPr lang="en-US" dirty="0">
                      <a:solidFill>
                        <a:schemeClr val="bg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1" name="TextBox 20">
                    <a:extLst>
                      <a:ext uri="{FF2B5EF4-FFF2-40B4-BE49-F238E27FC236}">
                        <a16:creationId xmlns:a16="http://schemas.microsoft.com/office/drawing/2014/main" id="{BBEA47CC-E639-1C23-E882-E2D0AD07753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015750" y="3720175"/>
                    <a:ext cx="408709" cy="646331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2DF33767-2D8A-6B38-D534-5F4F56820C31}"/>
                </a:ext>
              </a:extLst>
            </p:cNvPr>
            <p:cNvSpPr/>
            <p:nvPr/>
          </p:nvSpPr>
          <p:spPr>
            <a:xfrm>
              <a:off x="7069551" y="2037082"/>
              <a:ext cx="1388649" cy="717551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C027690A-CF9B-84A6-70F1-ECA4F37A4303}"/>
                    </a:ext>
                  </a:extLst>
                </p:cNvPr>
                <p:cNvSpPr txBox="1"/>
                <p:nvPr/>
              </p:nvSpPr>
              <p:spPr>
                <a:xfrm>
                  <a:off x="8091732" y="1558164"/>
                  <a:ext cx="880533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𝑠𝑢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(</m:t>
                        </m:r>
                        <m:sSup>
                          <m:sSupPr>
                            <m:ctrlP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2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𝑛</m:t>
                            </m:r>
                          </m:sup>
                        </m:sSup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)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C027690A-CF9B-84A6-70F1-ECA4F37A430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91732" y="1558164"/>
                  <a:ext cx="880533" cy="369332"/>
                </a:xfrm>
                <a:prstGeom prst="rect">
                  <a:avLst/>
                </a:prstGeom>
                <a:blipFill>
                  <a:blip r:embed="rId12"/>
                  <a:stretch>
                    <a:fillRect r="-1379" b="-1311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5D8828D-F058-2934-11DD-81255F8521AE}"/>
              </a:ext>
            </a:extLst>
          </p:cNvPr>
          <p:cNvGrpSpPr/>
          <p:nvPr/>
        </p:nvGrpSpPr>
        <p:grpSpPr>
          <a:xfrm>
            <a:off x="7071315" y="2988677"/>
            <a:ext cx="1913454" cy="1781206"/>
            <a:chOff x="7071315" y="2988677"/>
            <a:chExt cx="1913454" cy="1781206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4FF4425A-1028-AC8E-AFC5-FF4A274B59BF}"/>
                </a:ext>
              </a:extLst>
            </p:cNvPr>
            <p:cNvGrpSpPr/>
            <p:nvPr/>
          </p:nvGrpSpPr>
          <p:grpSpPr>
            <a:xfrm>
              <a:off x="7071315" y="2988677"/>
              <a:ext cx="1852588" cy="1380851"/>
              <a:chOff x="6795654" y="2985655"/>
              <a:chExt cx="1852588" cy="1380851"/>
            </a:xfrm>
          </p:grpSpPr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72F1C52D-C5BC-3CDF-8C66-ED8361215BE3}"/>
                  </a:ext>
                </a:extLst>
              </p:cNvPr>
              <p:cNvSpPr/>
              <p:nvPr/>
            </p:nvSpPr>
            <p:spPr>
              <a:xfrm>
                <a:off x="6795654" y="2985655"/>
                <a:ext cx="1852588" cy="1288472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0" name="TextBox 19">
                    <a:extLst>
                      <a:ext uri="{FF2B5EF4-FFF2-40B4-BE49-F238E27FC236}">
                        <a16:creationId xmlns:a16="http://schemas.microsoft.com/office/drawing/2014/main" id="{ADE2DC30-E98A-5897-A795-066628170EDF}"/>
                      </a:ext>
                    </a:extLst>
                  </p:cNvPr>
                  <p:cNvSpPr txBox="1"/>
                  <p:nvPr/>
                </p:nvSpPr>
                <p:spPr>
                  <a:xfrm>
                    <a:off x="7827588" y="3136053"/>
                    <a:ext cx="408709" cy="369332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en-US" dirty="0">
                      <a:solidFill>
                        <a:schemeClr val="bg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0" name="TextBox 9">
                    <a:extLst>
                      <a:ext uri="{FF2B5EF4-FFF2-40B4-BE49-F238E27FC236}">
                        <a16:creationId xmlns:a16="http://schemas.microsoft.com/office/drawing/2014/main" id="{4FAB75A2-5936-E80A-7828-425402FCE14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827588" y="3136053"/>
                    <a:ext cx="408709" cy="369332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447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2" name="TextBox 31">
                    <a:extLst>
                      <a:ext uri="{FF2B5EF4-FFF2-40B4-BE49-F238E27FC236}">
                        <a16:creationId xmlns:a16="http://schemas.microsoft.com/office/drawing/2014/main" id="{5C06E4E7-1770-8F9D-EB00-CBE42CE0D0E6}"/>
                      </a:ext>
                    </a:extLst>
                  </p:cNvPr>
                  <p:cNvSpPr txBox="1"/>
                  <p:nvPr/>
                </p:nvSpPr>
                <p:spPr>
                  <a:xfrm>
                    <a:off x="6892635" y="3329832"/>
                    <a:ext cx="408709" cy="369332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en-US" dirty="0">
                      <a:solidFill>
                        <a:schemeClr val="bg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2" name="TextBox 11">
                    <a:extLst>
                      <a:ext uri="{FF2B5EF4-FFF2-40B4-BE49-F238E27FC236}">
                        <a16:creationId xmlns:a16="http://schemas.microsoft.com/office/drawing/2014/main" id="{C7097BAC-F441-2802-4C36-8F1DEBFC94E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892635" y="3329832"/>
                    <a:ext cx="408709" cy="369332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597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3" name="TextBox 32">
                    <a:extLst>
                      <a:ext uri="{FF2B5EF4-FFF2-40B4-BE49-F238E27FC236}">
                        <a16:creationId xmlns:a16="http://schemas.microsoft.com/office/drawing/2014/main" id="{5FF34B71-184C-177E-DB53-C75EA550F732}"/>
                      </a:ext>
                    </a:extLst>
                  </p:cNvPr>
                  <p:cNvSpPr txBox="1"/>
                  <p:nvPr/>
                </p:nvSpPr>
                <p:spPr>
                  <a:xfrm>
                    <a:off x="7415645" y="3043566"/>
                    <a:ext cx="408709" cy="369332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US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en-US" dirty="0">
                      <a:solidFill>
                        <a:schemeClr val="bg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33" name="TextBox 32">
                    <a:extLst>
                      <a:ext uri="{FF2B5EF4-FFF2-40B4-BE49-F238E27FC236}">
                        <a16:creationId xmlns:a16="http://schemas.microsoft.com/office/drawing/2014/main" id="{5FF34B71-184C-177E-DB53-C75EA550F73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415645" y="3043566"/>
                    <a:ext cx="408709" cy="369332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 l="-149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4" name="TextBox 33">
                    <a:extLst>
                      <a:ext uri="{FF2B5EF4-FFF2-40B4-BE49-F238E27FC236}">
                        <a16:creationId xmlns:a16="http://schemas.microsoft.com/office/drawing/2014/main" id="{EA7AB099-C3B9-EEEF-E4FA-66F81707E4F2}"/>
                      </a:ext>
                    </a:extLst>
                  </p:cNvPr>
                  <p:cNvSpPr txBox="1"/>
                  <p:nvPr/>
                </p:nvSpPr>
                <p:spPr>
                  <a:xfrm>
                    <a:off x="8113380" y="3489276"/>
                    <a:ext cx="408709" cy="369332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lang="en-US" dirty="0">
                      <a:solidFill>
                        <a:schemeClr val="bg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4" name="TextBox 13">
                    <a:extLst>
                      <a:ext uri="{FF2B5EF4-FFF2-40B4-BE49-F238E27FC236}">
                        <a16:creationId xmlns:a16="http://schemas.microsoft.com/office/drawing/2014/main" id="{FC7F88F5-A0AD-5F39-C022-49DCA841931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113380" y="3489276"/>
                    <a:ext cx="408709" cy="369332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l="-597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5" name="TextBox 34">
                    <a:extLst>
                      <a:ext uri="{FF2B5EF4-FFF2-40B4-BE49-F238E27FC236}">
                        <a16:creationId xmlns:a16="http://schemas.microsoft.com/office/drawing/2014/main" id="{89AEA9BB-0FDE-FE2D-B5F9-AC1E90B2F335}"/>
                      </a:ext>
                    </a:extLst>
                  </p:cNvPr>
                  <p:cNvSpPr txBox="1"/>
                  <p:nvPr/>
                </p:nvSpPr>
                <p:spPr>
                  <a:xfrm>
                    <a:off x="7135090" y="3100093"/>
                    <a:ext cx="408709" cy="369332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oMath>
                      </m:oMathPara>
                    </a14:m>
                    <a:endParaRPr lang="en-US" dirty="0">
                      <a:solidFill>
                        <a:schemeClr val="bg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7" name="TextBox 16">
                    <a:extLst>
                      <a:ext uri="{FF2B5EF4-FFF2-40B4-BE49-F238E27FC236}">
                        <a16:creationId xmlns:a16="http://schemas.microsoft.com/office/drawing/2014/main" id="{EF92F7D1-C959-9861-2B35-B807439FA2E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135090" y="3100093"/>
                    <a:ext cx="408709" cy="369332"/>
                  </a:xfrm>
                  <a:prstGeom prst="rect">
                    <a:avLst/>
                  </a:prstGeom>
                  <a:blipFill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6" name="TextBox 35">
                    <a:extLst>
                      <a:ext uri="{FF2B5EF4-FFF2-40B4-BE49-F238E27FC236}">
                        <a16:creationId xmlns:a16="http://schemas.microsoft.com/office/drawing/2014/main" id="{052EE331-39BA-0FF4-DB7B-0A9854757CC5}"/>
                      </a:ext>
                    </a:extLst>
                  </p:cNvPr>
                  <p:cNvSpPr txBox="1"/>
                  <p:nvPr/>
                </p:nvSpPr>
                <p:spPr>
                  <a:xfrm>
                    <a:off x="7623233" y="3791308"/>
                    <a:ext cx="408709" cy="369332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lang="en-US" dirty="0">
                      <a:solidFill>
                        <a:schemeClr val="bg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36" name="TextBox 35">
                    <a:extLst>
                      <a:ext uri="{FF2B5EF4-FFF2-40B4-BE49-F238E27FC236}">
                        <a16:creationId xmlns:a16="http://schemas.microsoft.com/office/drawing/2014/main" id="{052EE331-39BA-0FF4-DB7B-0A9854757CC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623233" y="3791308"/>
                    <a:ext cx="408709" cy="369332"/>
                  </a:xfrm>
                  <a:prstGeom prst="rect">
                    <a:avLst/>
                  </a:prstGeom>
                  <a:blipFill>
                    <a:blip r:embed="rId14"/>
                    <a:stretch>
                      <a:fillRect l="-35821" r="-1492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7" name="TextBox 36">
                    <a:extLst>
                      <a:ext uri="{FF2B5EF4-FFF2-40B4-BE49-F238E27FC236}">
                        <a16:creationId xmlns:a16="http://schemas.microsoft.com/office/drawing/2014/main" id="{9B73EAF2-1A55-A175-CA7E-DEFB49769884}"/>
                      </a:ext>
                    </a:extLst>
                  </p:cNvPr>
                  <p:cNvSpPr txBox="1"/>
                  <p:nvPr/>
                </p:nvSpPr>
                <p:spPr>
                  <a:xfrm>
                    <a:off x="7015750" y="3720175"/>
                    <a:ext cx="408709" cy="646331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⋯</m:t>
                          </m:r>
                        </m:oMath>
                      </m:oMathPara>
                    </a14:m>
                    <a:endParaRPr lang="en-US" sz="1800" b="0" dirty="0">
                      <a:solidFill>
                        <a:schemeClr val="bg1"/>
                      </a:solidFill>
                    </a:endParaRPr>
                  </a:p>
                  <a:p>
                    <a:pPr algn="ctr"/>
                    <a:endParaRPr lang="en-US" dirty="0">
                      <a:solidFill>
                        <a:schemeClr val="bg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1" name="TextBox 20">
                    <a:extLst>
                      <a:ext uri="{FF2B5EF4-FFF2-40B4-BE49-F238E27FC236}">
                        <a16:creationId xmlns:a16="http://schemas.microsoft.com/office/drawing/2014/main" id="{BBEA47CC-E639-1C23-E882-E2D0AD07753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015750" y="3720175"/>
                    <a:ext cx="408709" cy="646331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02EA08BF-3FFE-05D2-7579-75E60D44C43C}"/>
                </a:ext>
              </a:extLst>
            </p:cNvPr>
            <p:cNvSpPr/>
            <p:nvPr/>
          </p:nvSpPr>
          <p:spPr>
            <a:xfrm rot="18602281">
              <a:off x="7530257" y="3233929"/>
              <a:ext cx="1388649" cy="960143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404859B4-73F7-05E7-79D5-A7E038D3FF61}"/>
                    </a:ext>
                  </a:extLst>
                </p:cNvPr>
                <p:cNvSpPr txBox="1"/>
                <p:nvPr/>
              </p:nvSpPr>
              <p:spPr>
                <a:xfrm>
                  <a:off x="8104236" y="4400551"/>
                  <a:ext cx="880533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𝑠𝑢</m:t>
                        </m:r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(</m:t>
                        </m:r>
                        <m:sSup>
                          <m:sSupPr>
                            <m:ctrlP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2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𝑛</m:t>
                            </m:r>
                          </m:sup>
                        </m:sSup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)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404859B4-73F7-05E7-79D5-A7E038D3FF6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04236" y="4400551"/>
                  <a:ext cx="880533" cy="369332"/>
                </a:xfrm>
                <a:prstGeom prst="rect">
                  <a:avLst/>
                </a:prstGeom>
                <a:blipFill>
                  <a:blip r:embed="rId15"/>
                  <a:stretch>
                    <a:fillRect r="-1379" b="-1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E30D91C-0871-40D9-91AF-AB0FFAC27C3D}"/>
              </a:ext>
            </a:extLst>
          </p:cNvPr>
          <p:cNvGrpSpPr/>
          <p:nvPr/>
        </p:nvGrpSpPr>
        <p:grpSpPr>
          <a:xfrm>
            <a:off x="3338462" y="2602406"/>
            <a:ext cx="3312768" cy="439056"/>
            <a:chOff x="3284143" y="2925496"/>
            <a:chExt cx="3312768" cy="439056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E2660758-C37E-4125-268B-3757FC6DC8D0}"/>
                </a:ext>
              </a:extLst>
            </p:cNvPr>
            <p:cNvSpPr txBox="1"/>
            <p:nvPr/>
          </p:nvSpPr>
          <p:spPr>
            <a:xfrm>
              <a:off x="4016606" y="2925496"/>
              <a:ext cx="2580305" cy="338554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en-US" sz="1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Proves a conjecture in [1]!</a:t>
              </a:r>
              <a:endParaRPr lang="en-US" sz="1600" dirty="0"/>
            </a:p>
          </p:txBody>
        </p:sp>
        <p:sp>
          <p:nvSpPr>
            <p:cNvPr id="44" name="Arrow: Curved Down 43">
              <a:extLst>
                <a:ext uri="{FF2B5EF4-FFF2-40B4-BE49-F238E27FC236}">
                  <a16:creationId xmlns:a16="http://schemas.microsoft.com/office/drawing/2014/main" id="{EF28C2A8-57AA-CC39-809D-C078E1F707DF}"/>
                </a:ext>
              </a:extLst>
            </p:cNvPr>
            <p:cNvSpPr/>
            <p:nvPr/>
          </p:nvSpPr>
          <p:spPr>
            <a:xfrm rot="19002966" flipH="1">
              <a:off x="3284143" y="3104555"/>
              <a:ext cx="626533" cy="259997"/>
            </a:xfrm>
            <a:prstGeom prst="curvedDown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A8E726BF-EBC5-99D7-6A35-B3D9D785B160}"/>
              </a:ext>
            </a:extLst>
          </p:cNvPr>
          <p:cNvGrpSpPr/>
          <p:nvPr/>
        </p:nvGrpSpPr>
        <p:grpSpPr>
          <a:xfrm>
            <a:off x="5996027" y="3573263"/>
            <a:ext cx="1294568" cy="1175174"/>
            <a:chOff x="5996027" y="3573263"/>
            <a:chExt cx="1294568" cy="1175174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40896BD-D67A-0D0E-C7C4-F334D60DD683}"/>
                </a:ext>
              </a:extLst>
            </p:cNvPr>
            <p:cNvSpPr txBox="1"/>
            <p:nvPr/>
          </p:nvSpPr>
          <p:spPr>
            <a:xfrm>
              <a:off x="5996027" y="4163662"/>
              <a:ext cx="1294568" cy="584775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en-US" sz="1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Maximized for a HWS.</a:t>
              </a:r>
              <a:endParaRPr lang="en-US" sz="1600" dirty="0"/>
            </a:p>
          </p:txBody>
        </p:sp>
        <p:sp>
          <p:nvSpPr>
            <p:cNvPr id="48" name="Arrow: Curved Down 47">
              <a:extLst>
                <a:ext uri="{FF2B5EF4-FFF2-40B4-BE49-F238E27FC236}">
                  <a16:creationId xmlns:a16="http://schemas.microsoft.com/office/drawing/2014/main" id="{83B1B05D-25C2-85C7-AB37-09D1D4626239}"/>
                </a:ext>
              </a:extLst>
            </p:cNvPr>
            <p:cNvSpPr/>
            <p:nvPr/>
          </p:nvSpPr>
          <p:spPr>
            <a:xfrm rot="4166005" flipH="1">
              <a:off x="6050905" y="3756531"/>
              <a:ext cx="626533" cy="259997"/>
            </a:xfrm>
            <a:prstGeom prst="curvedDown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E2CAC976-23AE-85BA-874E-F6B579219A5F}"/>
              </a:ext>
            </a:extLst>
          </p:cNvPr>
          <p:cNvGrpSpPr/>
          <p:nvPr/>
        </p:nvGrpSpPr>
        <p:grpSpPr>
          <a:xfrm>
            <a:off x="2118086" y="4225498"/>
            <a:ext cx="3067284" cy="445255"/>
            <a:chOff x="1109133" y="4218154"/>
            <a:chExt cx="3067284" cy="445255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C33FDE62-8157-A1D7-81E3-CA43DAE84D45}"/>
                </a:ext>
              </a:extLst>
            </p:cNvPr>
            <p:cNvSpPr txBox="1"/>
            <p:nvPr/>
          </p:nvSpPr>
          <p:spPr>
            <a:xfrm>
              <a:off x="1109133" y="4324855"/>
              <a:ext cx="2499315" cy="338554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en-US" sz="1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Maximized for O in DLA</a:t>
              </a:r>
              <a:endParaRPr lang="en-US" sz="1600" dirty="0"/>
            </a:p>
          </p:txBody>
        </p:sp>
        <p:sp>
          <p:nvSpPr>
            <p:cNvPr id="54" name="Arrow: Curved Down 53">
              <a:extLst>
                <a:ext uri="{FF2B5EF4-FFF2-40B4-BE49-F238E27FC236}">
                  <a16:creationId xmlns:a16="http://schemas.microsoft.com/office/drawing/2014/main" id="{FAF3E88E-552B-97FD-9B80-512D24702ECF}"/>
                </a:ext>
              </a:extLst>
            </p:cNvPr>
            <p:cNvSpPr/>
            <p:nvPr/>
          </p:nvSpPr>
          <p:spPr>
            <a:xfrm rot="8498407" flipH="1">
              <a:off x="3549884" y="4218154"/>
              <a:ext cx="626533" cy="259997"/>
            </a:xfrm>
            <a:prstGeom prst="curvedDown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751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indoor, bedclothes, projector&#10;&#10;Description automatically generated">
            <a:extLst>
              <a:ext uri="{FF2B5EF4-FFF2-40B4-BE49-F238E27FC236}">
                <a16:creationId xmlns:a16="http://schemas.microsoft.com/office/drawing/2014/main" id="{03B30AAC-0C37-7660-CED2-3B91E7F0473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0" y="-1"/>
            <a:ext cx="9144000" cy="5143500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C52EFE6-5206-4649-8D40-C38CF802E44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7200" y="145266"/>
            <a:ext cx="8226054" cy="422679"/>
          </a:xfrm>
        </p:spPr>
        <p:txBody>
          <a:bodyPr/>
          <a:lstStyle/>
          <a:p>
            <a:r>
              <a:rPr lang="en-US" dirty="0"/>
              <a:t>Revisiting previous examples</a:t>
            </a:r>
            <a:endParaRPr lang="en-US" sz="1600" dirty="0">
              <a:solidFill>
                <a:srgbClr val="C55A11"/>
              </a:solidFill>
            </a:endParaRPr>
          </a:p>
        </p:txBody>
      </p:sp>
      <p:sp>
        <p:nvSpPr>
          <p:cNvPr id="6" name="Text Placeholder 9">
            <a:extLst>
              <a:ext uri="{FF2B5EF4-FFF2-40B4-BE49-F238E27FC236}">
                <a16:creationId xmlns:a16="http://schemas.microsoft.com/office/drawing/2014/main" id="{AC180546-A275-390A-340B-63729F031A32}"/>
              </a:ext>
            </a:extLst>
          </p:cNvPr>
          <p:cNvSpPr txBox="1">
            <a:spLocks/>
          </p:cNvSpPr>
          <p:nvPr/>
        </p:nvSpPr>
        <p:spPr>
          <a:xfrm>
            <a:off x="457200" y="924492"/>
            <a:ext cx="8226054" cy="329451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2880" indent="-182880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4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 Placeholder 9">
                <a:extLst>
                  <a:ext uri="{FF2B5EF4-FFF2-40B4-BE49-F238E27FC236}">
                    <a16:creationId xmlns:a16="http://schemas.microsoft.com/office/drawing/2014/main" id="{4482ED5B-571F-5E45-A160-010D652F49E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23093" y="1076937"/>
                <a:ext cx="4220307" cy="3651062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182880" indent="-182880" algn="l" defTabSz="685800" rtl="0" eaLnBrk="1" latinLnBrk="0" hangingPunct="1">
                  <a:lnSpc>
                    <a:spcPct val="10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1400" dirty="0">
                    <a:solidFill>
                      <a:srgbClr val="C55A11"/>
                    </a:solidFill>
                  </a:rPr>
                  <a:t>Google’s </a:t>
                </a:r>
                <a:r>
                  <a:rPr lang="en-US" sz="1400" dirty="0">
                    <a:solidFill>
                      <a:srgbClr val="000000"/>
                    </a:solidFill>
                  </a:rPr>
                  <a:t>result: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140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m:t>𝔤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𝑠𝑢</m:t>
                    </m:r>
                    <m:d>
                      <m:d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  <m:sup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1400" b="0" dirty="0">
                    <a:latin typeface="Arial" panose="020B0604020202020204" pitchFamily="34" charset="0"/>
                  </a:rPr>
                  <a:t>;	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1400" b="0" i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m:t>dim</m:t>
                    </m:r>
                    <m:r>
                      <m:rPr>
                        <m:nor/>
                      </m:rPr>
                      <a:rPr lang="en-US" sz="1400" b="0" i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m:t>(</m:t>
                    </m:r>
                    <m:r>
                      <m:rPr>
                        <m:nor/>
                      </m:rPr>
                      <a:rPr lang="en-US" sz="140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m:t>𝔤</m:t>
                    </m:r>
                    <m:r>
                      <m:rPr>
                        <m:nor/>
                      </m:rPr>
                      <a:rPr lang="en-US" sz="1400" b="0" i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m:t>)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e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endParaRPr lang="en-US" sz="14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𝒫</m:t>
                        </m:r>
                      </m:e>
                      <m:sub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d>
                      <m:dPr>
                        <m:ctrlP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</m:d>
                    <m:r>
                      <a:rPr lang="en-US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140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Tr</m:t>
                    </m:r>
                    <m:d>
                      <m:dPr>
                        <m:begChr m:val="["/>
                        <m:endChr m:val="]"/>
                        <m:ctrlPr>
                          <a:rPr lang="en-US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p>
                            <m:r>
                              <a:rPr lang="en-US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sz="1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type m:val="lin"/>
                        <m:ctrlPr>
                          <a:rPr lang="en-US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  <m:sup>
                            <m:r>
                              <a:rPr lang="en-US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14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𝜌</m:t>
                    </m:r>
                    <m:r>
                      <a:rPr lang="en-US" sz="1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z="140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𝔤</m:t>
                        </m:r>
                      </m:sub>
                    </m:sSub>
                    <m:r>
                      <a:rPr lang="en-US" sz="1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type m:val="lin"/>
                        <m:ctrlPr>
                          <a:rPr lang="en-US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num>
                      <m:den>
                        <m:sSup>
                          <m:sSupPr>
                            <m:ctrlPr>
                              <a:rPr lang="en-US" sz="1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  <m:sup>
                            <m:r>
                              <a:rPr lang="en-US" sz="1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14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𝒫</m:t>
                        </m:r>
                      </m:e>
                      <m:sub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d>
                      <m:dPr>
                        <m:ctrlP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</m:d>
                    <m:r>
                      <a:rPr lang="en-US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140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Tr</m:t>
                    </m:r>
                    <m:d>
                      <m:dPr>
                        <m:begChr m:val="["/>
                        <m:endChr m:val="]"/>
                        <m:ctrlPr>
                          <a:rPr lang="en-US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𝑂</m:t>
                            </m:r>
                          </m:e>
                          <m:sup>
                            <m:r>
                              <a:rPr lang="en-US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14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4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O</m:t>
                    </m:r>
                    <m:r>
                      <a:rPr lang="en-US" sz="14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z="140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𝔤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m:rPr>
                        <m:sty m:val="p"/>
                      </m:rPr>
                      <a:rPr lang="en-US" sz="1400" b="0" i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Tr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[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𝑂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]</m:t>
                    </m:r>
                    <m:f>
                      <m:fPr>
                        <m:type m:val="lin"/>
                        <m:ctrlPr>
                          <a:rPr lang="en-US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num>
                      <m:den>
                        <m:sSup>
                          <m:sSupPr>
                            <m:ctrlPr>
                              <a:rPr lang="en-US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  <m:sup>
                            <m:r>
                              <a:rPr lang="en-US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16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  <a:p>
                <a:pPr marL="0" indent="0" algn="ctr">
                  <a:buNone/>
                </a:pPr>
                <a:endParaRPr lang="en-US" sz="14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algn="ctr">
                  <a:buNone/>
                </a:pPr>
                <a:endParaRPr lang="en-US" sz="14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algn="ctr">
                  <a:buNone/>
                </a:pPr>
                <a:endParaRPr lang="en-US" sz="14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algn="ctr">
                  <a:buNone/>
                </a:pPr>
                <a:endParaRPr lang="en-US" sz="14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algn="ctr">
                  <a:buNone/>
                </a:pPr>
                <a:endParaRPr lang="en-US" sz="14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algn="ctr">
                  <a:buNone/>
                </a:pPr>
                <a:endParaRPr lang="en-US" sz="14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algn="ctr">
                  <a:buNone/>
                </a:pPr>
                <a:endParaRPr lang="en-US" sz="1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2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Va</m:t>
                      </m:r>
                      <m:sSub>
                        <m:sSubPr>
                          <m:ctrlPr>
                            <a:rPr lang="en-US" sz="1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2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r</m:t>
                          </m:r>
                        </m:e>
                        <m:sub>
                          <m:r>
                            <a:rPr lang="en-US" sz="1200" b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𝛉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sz="1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ℓ</m:t>
                              </m:r>
                            </m:e>
                            <m:sub>
                              <m:r>
                                <a:rPr lang="en-US" sz="1200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𝜽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  <m:r>
                                <a:rPr lang="en-US" sz="1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en-US" sz="1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𝑂</m:t>
                              </m:r>
                            </m:e>
                          </m:d>
                        </m:e>
                      </m:d>
                      <m:r>
                        <a:rPr lang="en-US" sz="1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e>
                            <m:sup>
                              <m: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  <m: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den>
                      </m:f>
                      <m:r>
                        <a:rPr lang="en-US" sz="12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12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Tr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p>
                              <m: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sz="1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type m:val="lin"/>
                          <m:ctrlP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</m:den>
                      </m:f>
                      <m:r>
                        <a:rPr lang="en-US" sz="1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sz="12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12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Tr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𝑂</m:t>
                              </m:r>
                            </m:e>
                            <m:sup>
                              <m:r>
                                <a:rPr lang="en-US" sz="1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sz="1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type m:val="lin"/>
                          <m:ctrlPr>
                            <a:rPr lang="en-US" sz="1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1200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Tr</m:t>
                          </m:r>
                          <m:sSup>
                            <m:sSupPr>
                              <m:ctrlP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12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2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𝑂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1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sz="1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</m:den>
                      </m:f>
                      <m:r>
                        <a:rPr lang="en-US" sz="1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2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algn="ctr">
                  <a:buNone/>
                </a:pPr>
                <a:endParaRPr lang="en-US" sz="12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algn="ctr">
                  <a:buNone/>
                </a:pPr>
                <a:endParaRPr lang="en-US" sz="1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sz="1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sz="1600" b="0" dirty="0">
                  <a:latin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sz="1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sz="1600" dirty="0">
                  <a:solidFill>
                    <a:srgbClr val="000000"/>
                  </a:solidFill>
                </a:endParaRPr>
              </a:p>
              <a:p>
                <a:pPr marL="0" indent="0">
                  <a:buNone/>
                </a:pPr>
                <a:endParaRPr lang="en-US" sz="1600" dirty="0">
                  <a:solidFill>
                    <a:srgbClr val="000000"/>
                  </a:solidFill>
                </a:endParaRPr>
              </a:p>
              <a:p>
                <a:pPr marL="0" indent="0">
                  <a:buNone/>
                </a:pPr>
                <a:r>
                  <a:rPr lang="en-US" sz="1600" dirty="0">
                    <a:solidFill>
                      <a:srgbClr val="000000"/>
                    </a:solidFill>
                  </a:rPr>
                  <a:t> 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sz="1600" dirty="0">
                  <a:solidFill>
                    <a:srgbClr val="000000"/>
                  </a:solidFill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sz="1600" dirty="0">
                  <a:solidFill>
                    <a:srgbClr val="000000"/>
                  </a:solidFill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sz="1600" dirty="0">
                  <a:solidFill>
                    <a:srgbClr val="000000"/>
                  </a:solidFill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sz="1600" dirty="0">
                  <a:solidFill>
                    <a:srgbClr val="000000"/>
                  </a:solidFill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sz="1600" dirty="0">
                  <a:solidFill>
                    <a:srgbClr val="000000"/>
                  </a:solidFill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sz="1600" dirty="0">
                  <a:solidFill>
                    <a:srgbClr val="000000"/>
                  </a:solidFill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sz="16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9" name="Text Placeholder 9">
                <a:extLst>
                  <a:ext uri="{FF2B5EF4-FFF2-40B4-BE49-F238E27FC236}">
                    <a16:creationId xmlns:a16="http://schemas.microsoft.com/office/drawing/2014/main" id="{4482ED5B-571F-5E45-A160-010D652F49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093" y="1076937"/>
                <a:ext cx="4220307" cy="3651062"/>
              </a:xfrm>
              <a:prstGeom prst="rect">
                <a:avLst/>
              </a:prstGeom>
              <a:blipFill>
                <a:blip r:embed="rId3"/>
                <a:stretch>
                  <a:fillRect l="-2597" t="-1669" r="-4473" b="-75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0F3573C9-FB82-30F2-DF77-555BE7479C64}"/>
              </a:ext>
            </a:extLst>
          </p:cNvPr>
          <p:cNvSpPr txBox="1"/>
          <p:nvPr/>
        </p:nvSpPr>
        <p:spPr>
          <a:xfrm>
            <a:off x="0" y="4857714"/>
            <a:ext cx="904728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Unified Theory of Barren Plateaus for Deep Parametrized Quantum Circuits,</a:t>
            </a:r>
            <a:r>
              <a:rPr lang="en-US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M. Ragone et al, </a:t>
            </a:r>
            <a:r>
              <a:rPr lang="en-US" sz="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arxiv</a:t>
            </a:r>
            <a:r>
              <a:rPr lang="en-US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(2023)</a:t>
            </a:r>
            <a:endParaRPr lang="en-US" sz="9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0604C5F-6C8F-EDFF-5302-CA626668A9E6}"/>
              </a:ext>
            </a:extLst>
          </p:cNvPr>
          <p:cNvCxnSpPr/>
          <p:nvPr/>
        </p:nvCxnSpPr>
        <p:spPr>
          <a:xfrm>
            <a:off x="5161085" y="1222131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AA57F5C-081B-F0CA-928B-2F82DD39BF8F}"/>
              </a:ext>
            </a:extLst>
          </p:cNvPr>
          <p:cNvCxnSpPr>
            <a:cxnSpLocks/>
          </p:cNvCxnSpPr>
          <p:nvPr/>
        </p:nvCxnSpPr>
        <p:spPr>
          <a:xfrm>
            <a:off x="4572000" y="1099038"/>
            <a:ext cx="0" cy="344218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A40EC0AA-A522-DD2B-F9E9-87F7F0223E7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309334" y="2431847"/>
            <a:ext cx="802662" cy="166044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7752FA1-61B1-AECF-907E-F0A6F76AE2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06067" y="2673869"/>
            <a:ext cx="1958222" cy="1473078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49FAEA6F-1DA8-5E03-7EB7-1EF9B8552A8E}"/>
              </a:ext>
            </a:extLst>
          </p:cNvPr>
          <p:cNvGrpSpPr/>
          <p:nvPr/>
        </p:nvGrpSpPr>
        <p:grpSpPr>
          <a:xfrm>
            <a:off x="4781243" y="1076938"/>
            <a:ext cx="4266041" cy="3651062"/>
            <a:chOff x="4781243" y="1076938"/>
            <a:chExt cx="4266041" cy="365106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 Placeholder 9">
                  <a:extLst>
                    <a:ext uri="{FF2B5EF4-FFF2-40B4-BE49-F238E27FC236}">
                      <a16:creationId xmlns:a16="http://schemas.microsoft.com/office/drawing/2014/main" id="{5CBE7426-15FC-EA0B-AC08-7A812D4D5A84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4781243" y="1076938"/>
                  <a:ext cx="4220307" cy="3651062"/>
                </a:xfrm>
                <a:prstGeom prst="rect">
                  <a:avLst/>
                </a:prstGeom>
              </p:spPr>
              <p:txBody>
                <a:bodyPr vert="horz" lIns="0" tIns="0" rIns="0" bIns="0" rtlCol="0">
                  <a:noAutofit/>
                </a:bodyPr>
                <a:lstStyle>
                  <a:lvl1pPr marL="182880" indent="-182880" algn="l" defTabSz="685800" rtl="0" eaLnBrk="1" latinLnBrk="0" hangingPunct="1">
                    <a:lnSpc>
                      <a:spcPct val="100000"/>
                    </a:lnSpc>
                    <a:spcBef>
                      <a:spcPts val="600"/>
                    </a:spcBef>
                    <a:buFont typeface="Arial" panose="020B0604020202020204" pitchFamily="34" charset="0"/>
                    <a:buChar char="•"/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143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8572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5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2001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5430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8859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2288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25717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29146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</a:pPr>
                  <a:r>
                    <a:rPr lang="en-US" sz="1400" dirty="0">
                      <a:solidFill>
                        <a:srgbClr val="C55A1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Local measurement </a:t>
                  </a:r>
                  <a14:m>
                    <m:oMath xmlns:m="http://schemas.openxmlformats.org/officeDocument/2006/math">
                      <m:r>
                        <a:rPr lang="en-US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𝑂</m:t>
                      </m:r>
                      <m:r>
                        <a:rPr lang="en-US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a14:m>
                  <a:endParaRPr lang="en-US" sz="1400" b="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0" indent="0" algn="ctr">
                    <a:buNone/>
                  </a:pPr>
                  <a14:m>
                    <m:oMath xmlns:m="http://schemas.openxmlformats.org/officeDocument/2006/math">
                      <m:r>
                        <m:rPr>
                          <m:nor/>
                        </m:rPr>
                        <a:rPr lang="en-US" sz="14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𝔤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𝑠𝑢</m:t>
                      </m:r>
                      <m:sSup>
                        <m:sSup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d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⊕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</m:oMath>
                  </a14:m>
                  <a:r>
                    <a:rPr lang="en-US" sz="1400" b="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sz="14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∈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sz="14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m:t>𝔤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r>
                    <a:rPr lang="en-US" sz="1400" b="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; 	</a:t>
                  </a:r>
                  <a14:m>
                    <m:oMath xmlns:m="http://schemas.openxmlformats.org/officeDocument/2006/math">
                      <m:r>
                        <m:rPr>
                          <m:nor/>
                        </m:rPr>
                        <a:rPr lang="en-US" sz="1400" b="0" i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dim</m:t>
                      </m:r>
                      <m:r>
                        <m:rPr>
                          <m:nor/>
                        </m:rPr>
                        <a:rPr lang="en-US" sz="1400" b="0" i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(</m:t>
                      </m:r>
                      <m:sSub>
                        <m:sSubPr>
                          <m:ctrlPr>
                            <a:rPr lang="en-US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sz="14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m:t>𝔤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m:rPr>
                          <m:nor/>
                        </m:rPr>
                        <a:rPr lang="en-US" sz="1400" b="0" i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m:t>)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=3</m:t>
                      </m:r>
                    </m:oMath>
                  </a14:m>
                  <a:endParaRPr lang="en-US" sz="14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0" indent="0" algn="ctr">
                    <a:buNone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𝒫</m:t>
                          </m:r>
                        </m:e>
                        <m:sub>
                          <m:sSub>
                            <m:sSubPr>
                              <m:ctrlP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sub>
                      </m:sSub>
                      <m:d>
                        <m:d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</m:d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14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Tr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  <m:r>
                        <a:rPr lang="en-US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type m:val="lin"/>
                          <m:ctrlPr>
                            <a:rPr lang="en-US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</m:den>
                      </m:f>
                    </m:oMath>
                  </a14:m>
                  <a:r>
                    <a:rPr lang="en-US" sz="14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(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400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r</m:t>
                          </m:r>
                        </m:e>
                        <m:sub>
                          <m:acc>
                            <m:accPr>
                              <m:chr m:val="̅"/>
                              <m:ctrlPr>
                                <a:rPr lang="en-US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acc>
                        </m:sub>
                      </m:sSub>
                      <m:r>
                        <a:rPr lang="en-US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lang="en-US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en-US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a14:m>
                  <a:r>
                    <a:rPr lang="en-US" sz="14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)</a:t>
                  </a:r>
                </a:p>
                <a:p>
                  <a:pPr marL="0" indent="0" algn="ctr">
                    <a:buNone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𝒫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d>
                        <m:dPr>
                          <m:ctrlP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𝑂</m:t>
                          </m:r>
                        </m:e>
                      </m:d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a14:m>
                  <a:r>
                    <a:rPr lang="en-US" sz="14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</a:p>
                <a:p>
                  <a:pPr marL="0" indent="0">
                    <a:buNone/>
                  </a:pPr>
                  <a:endParaRPr lang="en-US" sz="1400" b="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0" indent="0">
                    <a:buNone/>
                  </a:pPr>
                  <a:endParaRPr lang="en-US" sz="14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0" indent="0">
                    <a:buNone/>
                  </a:pPr>
                  <a:endParaRPr lang="en-US" sz="14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0" indent="0">
                    <a:buNone/>
                  </a:pPr>
                  <a:endParaRPr lang="en-US" sz="14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0" indent="0">
                    <a:buNone/>
                  </a:pPr>
                  <a:endParaRPr lang="en-US" sz="14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0" indent="0">
                    <a:buNone/>
                  </a:pPr>
                  <a:endParaRPr lang="en-US" sz="14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0" indent="0">
                    <a:buNone/>
                  </a:pPr>
                  <a:endParaRPr lang="en-US" sz="18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0" indent="0">
                    <a:buNone/>
                  </a:pPr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14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Va</m:t>
                        </m:r>
                        <m:sSub>
                          <m:sSubPr>
                            <m:ctrlPr>
                              <a:rPr lang="en-US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r</m:t>
                            </m:r>
                          </m:e>
                          <m:sub>
                            <m:r>
                              <a:rPr lang="en-US" sz="1400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𝛉</m:t>
                            </m:r>
                          </m:sub>
                        </m:sSub>
                        <m:d>
                          <m:dPr>
                            <m:begChr m:val="["/>
                            <m:endChr m:val="]"/>
                            <m:ctrlPr>
                              <a:rPr lang="en-US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ℓ</m:t>
                                </m:r>
                              </m:e>
                              <m:sub>
                                <m:r>
                                  <a:rPr lang="en-US" sz="1400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𝜽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𝜌</m:t>
                                </m:r>
                                <m:r>
                                  <a:rPr lang="en-US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r>
                                  <a:rPr lang="en-US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𝑂</m:t>
                                </m:r>
                              </m:e>
                            </m:d>
                          </m:e>
                        </m:d>
                        <m:r>
                          <a:rPr lang="en-US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r>
                              <a:rPr lang="en-US" sz="1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  <m:r>
                          <a:rPr lang="en-US" sz="14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sz="14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Tr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4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n-US" sz="14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𝜌</m:t>
                                    </m:r>
                                  </m:e>
                                  <m:sub>
                                    <m:r>
                                      <a:rPr lang="en-US" sz="14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sz="14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  <m:r>
                          <a:rPr lang="en-US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type m:val="lin"/>
                            <m:ctrlPr>
                              <a:rPr lang="en-US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p>
                            </m:sSup>
                          </m:den>
                        </m:f>
                        <m:r>
                          <a:rPr lang="en-US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14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0" indent="0">
                    <a:buNone/>
                  </a:pPr>
                  <a:r>
                    <a:rPr lang="en-US" sz="14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</a:p>
                <a:p>
                  <a:pPr marL="0" indent="0">
                    <a:buFont typeface="Arial" panose="020B0604020202020204" pitchFamily="34" charset="0"/>
                    <a:buNone/>
                  </a:pPr>
                  <a:endParaRPr lang="en-US" sz="14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0" indent="0">
                    <a:buFont typeface="Arial" panose="020B0604020202020204" pitchFamily="34" charset="0"/>
                    <a:buNone/>
                  </a:pPr>
                  <a:endParaRPr lang="en-US" sz="14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0" indent="0">
                    <a:buFont typeface="Arial" panose="020B0604020202020204" pitchFamily="34" charset="0"/>
                    <a:buNone/>
                  </a:pPr>
                  <a:endParaRPr lang="en-US" sz="14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0" indent="0">
                    <a:buFont typeface="Arial" panose="020B0604020202020204" pitchFamily="34" charset="0"/>
                    <a:buNone/>
                  </a:pPr>
                  <a:endParaRPr lang="en-US" sz="14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0" indent="0">
                    <a:buFont typeface="Arial" panose="020B0604020202020204" pitchFamily="34" charset="0"/>
                    <a:buNone/>
                  </a:pPr>
                  <a:endParaRPr lang="en-US" sz="14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0" indent="0">
                    <a:buFont typeface="Arial" panose="020B0604020202020204" pitchFamily="34" charset="0"/>
                    <a:buNone/>
                  </a:pPr>
                  <a:endParaRPr lang="en-US" sz="14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0" indent="0">
                    <a:buFont typeface="Arial" panose="020B0604020202020204" pitchFamily="34" charset="0"/>
                    <a:buNone/>
                  </a:pPr>
                  <a:endParaRPr lang="en-US" sz="14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20" name="Text Placeholder 9">
                  <a:extLst>
                    <a:ext uri="{FF2B5EF4-FFF2-40B4-BE49-F238E27FC236}">
                      <a16:creationId xmlns:a16="http://schemas.microsoft.com/office/drawing/2014/main" id="{5CBE7426-15FC-EA0B-AC08-7A812D4D5A8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81243" y="1076938"/>
                  <a:ext cx="4220307" cy="3651062"/>
                </a:xfrm>
                <a:prstGeom prst="rect">
                  <a:avLst/>
                </a:prstGeom>
                <a:blipFill>
                  <a:blip r:embed="rId6"/>
                  <a:stretch>
                    <a:fillRect l="-2597" t="-1669" b="-1151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14AD56B2-D62A-88EB-16F7-FC332717BC68}"/>
                </a:ext>
              </a:extLst>
            </p:cNvPr>
            <p:cNvGrpSpPr/>
            <p:nvPr/>
          </p:nvGrpSpPr>
          <p:grpSpPr>
            <a:xfrm>
              <a:off x="6216392" y="2330043"/>
              <a:ext cx="2830892" cy="1569660"/>
              <a:chOff x="3284143" y="2925496"/>
              <a:chExt cx="2830892" cy="1569660"/>
            </a:xfrm>
          </p:grpSpPr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9689B81-12C0-A492-87CB-77441C0D1678}"/>
                  </a:ext>
                </a:extLst>
              </p:cNvPr>
              <p:cNvSpPr txBox="1"/>
              <p:nvPr/>
            </p:nvSpPr>
            <p:spPr>
              <a:xfrm>
                <a:off x="4016607" y="2925496"/>
                <a:ext cx="2098428" cy="1569660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Generalized entanglement = standard entanglement</a:t>
                </a:r>
              </a:p>
              <a:p>
                <a:pPr algn="ctr"/>
                <a:endParaRPr lang="en-US" sz="1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n-US" sz="16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Algebra IS local</a:t>
                </a:r>
                <a:endParaRPr lang="en-US" sz="1600" dirty="0"/>
              </a:p>
            </p:txBody>
          </p:sp>
          <p:sp>
            <p:nvSpPr>
              <p:cNvPr id="10" name="Arrow: Curved Down 9">
                <a:extLst>
                  <a:ext uri="{FF2B5EF4-FFF2-40B4-BE49-F238E27FC236}">
                    <a16:creationId xmlns:a16="http://schemas.microsoft.com/office/drawing/2014/main" id="{18ADF46D-2763-DCDA-1511-58AB5AD89289}"/>
                  </a:ext>
                </a:extLst>
              </p:cNvPr>
              <p:cNvSpPr/>
              <p:nvPr/>
            </p:nvSpPr>
            <p:spPr>
              <a:xfrm rot="2597034" flipH="1" flipV="1">
                <a:off x="3284143" y="3104555"/>
                <a:ext cx="626533" cy="259997"/>
              </a:xfrm>
              <a:prstGeom prst="curvedDownArrow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35390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indoor, bedclothes, projector&#10;&#10;Description automatically generated">
            <a:extLst>
              <a:ext uri="{FF2B5EF4-FFF2-40B4-BE49-F238E27FC236}">
                <a16:creationId xmlns:a16="http://schemas.microsoft.com/office/drawing/2014/main" id="{03B30AAC-0C37-7660-CED2-3B91E7F0473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0" y="-1"/>
            <a:ext cx="9144000" cy="5143500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C52EFE6-5206-4649-8D40-C38CF802E44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7200" y="145266"/>
            <a:ext cx="8226054" cy="422679"/>
          </a:xfrm>
        </p:spPr>
        <p:txBody>
          <a:bodyPr/>
          <a:lstStyle/>
          <a:p>
            <a:r>
              <a:rPr lang="en-US" dirty="0"/>
              <a:t>An important lesson learnt</a:t>
            </a:r>
            <a:endParaRPr lang="en-US" sz="1600" dirty="0">
              <a:solidFill>
                <a:srgbClr val="C55A1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F3573C9-FB82-30F2-DF77-555BE7479C64}"/>
              </a:ext>
            </a:extLst>
          </p:cNvPr>
          <p:cNvSpPr txBox="1"/>
          <p:nvPr/>
        </p:nvSpPr>
        <p:spPr>
          <a:xfrm>
            <a:off x="0" y="4857714"/>
            <a:ext cx="904728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Unified Theory of Barren Plateaus for Deep Parametrized Quantum Circuits,</a:t>
            </a:r>
            <a:r>
              <a:rPr lang="en-US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M. Ragone et al, </a:t>
            </a:r>
            <a:r>
              <a:rPr lang="en-US" sz="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arxiv</a:t>
            </a:r>
            <a:r>
              <a:rPr lang="en-US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(2023)</a:t>
            </a:r>
            <a:endParaRPr lang="en-US" sz="9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9">
                <a:extLst>
                  <a:ext uri="{FF2B5EF4-FFF2-40B4-BE49-F238E27FC236}">
                    <a16:creationId xmlns:a16="http://schemas.microsoft.com/office/drawing/2014/main" id="{4D5AFAE8-54C2-FC9E-E7F8-951BF0BB907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7873" y="573422"/>
                <a:ext cx="8548255" cy="3917463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182880" indent="-182880" algn="l" defTabSz="685800" rtl="0" eaLnBrk="1" latinLnBrk="0" hangingPunct="1">
                  <a:lnSpc>
                    <a:spcPct val="10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endParaRPr lang="en-US" sz="1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n-US" sz="16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The previous examples led the community to developing a series of good practice guidelines such as: </a:t>
                </a:r>
              </a:p>
              <a:p>
                <a:pPr marL="0" indent="0">
                  <a:buNone/>
                </a:pPr>
                <a:endParaRPr lang="en-US" sz="1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1600" dirty="0">
                    <a:solidFill>
                      <a:srgbClr val="C55A1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Global observables (acting non-trivially on all qubits) are untrainable</a:t>
                </a:r>
              </a:p>
              <a:p>
                <a:r>
                  <a:rPr lang="en-US" sz="1600" dirty="0">
                    <a:solidFill>
                      <a:srgbClr val="C55A1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Too much entanglement leads to BPs.</a:t>
                </a:r>
              </a:p>
              <a:p>
                <a:r>
                  <a:rPr lang="en-US" sz="1600" dirty="0">
                    <a:solidFill>
                      <a:srgbClr val="C55A1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Deep circuits are have BPs.</a:t>
                </a:r>
                <a:endParaRPr lang="en-US" sz="1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sz="1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n-US" sz="16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We show that </a:t>
                </a:r>
                <a:r>
                  <a:rPr lang="en-US" sz="1600" dirty="0">
                    <a:solidFill>
                      <a:srgbClr val="C55A1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generalized entanglement </a:t>
                </a:r>
                <a:r>
                  <a:rPr lang="en-US" sz="16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US" sz="16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is relative to the DLA, </a:t>
                </a:r>
                <a:r>
                  <a:rPr lang="en-US" sz="1600" dirty="0">
                    <a:solidFill>
                      <a:srgbClr val="C55A1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generalized locality </a:t>
                </a:r>
                <a:r>
                  <a:rPr lang="en-US" sz="16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of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𝑂</m:t>
                    </m:r>
                  </m:oMath>
                </a14:m>
                <a:r>
                  <a:rPr lang="en-US" sz="16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is relative to the DLA.</a:t>
                </a:r>
              </a:p>
              <a:p>
                <a:pPr marL="0" indent="0">
                  <a:buNone/>
                </a:pPr>
                <a:endParaRPr lang="en-US" sz="1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algn="ctr">
                  <a:buNone/>
                </a:pPr>
                <a:r>
                  <a:rPr lang="en-US" sz="1600" i="1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Hence, it is entirely possible for a circuit to be trained on </a:t>
                </a:r>
                <a:r>
                  <a:rPr lang="en-US" sz="1600" i="1" dirty="0">
                    <a:solidFill>
                      <a:srgbClr val="C55A1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highly entangled initial states </a:t>
                </a:r>
                <a:r>
                  <a:rPr lang="en-US" sz="1600" i="1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using </a:t>
                </a:r>
                <a:r>
                  <a:rPr lang="en-US" sz="1600" i="1" dirty="0">
                    <a:solidFill>
                      <a:srgbClr val="C55A1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highly nonlocal measurements</a:t>
                </a:r>
                <a:r>
                  <a:rPr lang="en-US" sz="1600" i="1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(i.e., acting on all qubits) as long as they are well aligned with the underlying DLA of the circuit.</a:t>
                </a:r>
              </a:p>
            </p:txBody>
          </p:sp>
        </mc:Choice>
        <mc:Fallback xmlns="">
          <p:sp>
            <p:nvSpPr>
              <p:cNvPr id="3" name="Text Placeholder 9">
                <a:extLst>
                  <a:ext uri="{FF2B5EF4-FFF2-40B4-BE49-F238E27FC236}">
                    <a16:creationId xmlns:a16="http://schemas.microsoft.com/office/drawing/2014/main" id="{4D5AFAE8-54C2-FC9E-E7F8-951BF0BB90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873" y="573422"/>
                <a:ext cx="8548255" cy="3917463"/>
              </a:xfrm>
              <a:prstGeom prst="rect">
                <a:avLst/>
              </a:prstGeom>
              <a:blipFill>
                <a:blip r:embed="rId3"/>
                <a:stretch>
                  <a:fillRect l="-1498" r="-1141" b="-79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 descr="A red stamp with text&#10;&#10;Description automatically generated">
            <a:extLst>
              <a:ext uri="{FF2B5EF4-FFF2-40B4-BE49-F238E27FC236}">
                <a16:creationId xmlns:a16="http://schemas.microsoft.com/office/drawing/2014/main" id="{3E7CD504-6234-B632-F4A4-9B446C0A10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79455" y="1422493"/>
            <a:ext cx="2771276" cy="1502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287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7B0A0974-2457-524B-8F1A-157A361A811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66802EFB-3928-A44D-9D30-9CBD2CAADAB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57200" y="1032163"/>
            <a:ext cx="4525963" cy="3464684"/>
          </a:xfrm>
        </p:spPr>
        <p:txBody>
          <a:bodyPr/>
          <a:lstStyle/>
          <a:p>
            <a:r>
              <a:rPr lang="en-US" sz="1600" dirty="0"/>
              <a:t>(Very brief) Introduction to variational quantum computing</a:t>
            </a:r>
          </a:p>
          <a:p>
            <a:endParaRPr lang="en-US" sz="1600" dirty="0"/>
          </a:p>
          <a:p>
            <a:r>
              <a:rPr lang="en-US" sz="1600" dirty="0"/>
              <a:t>A casual stroll through the history of Barren Plateaus (BPs)</a:t>
            </a:r>
          </a:p>
          <a:p>
            <a:endParaRPr lang="en-US" sz="1600" dirty="0"/>
          </a:p>
          <a:p>
            <a:r>
              <a:rPr lang="en-US" sz="1600" dirty="0"/>
              <a:t>A unified Dynamical Lie algebraic perspective to BPs</a:t>
            </a:r>
          </a:p>
          <a:p>
            <a:pPr marL="0" indent="0">
              <a:buNone/>
            </a:pPr>
            <a:endParaRPr lang="en-US" sz="1600" dirty="0"/>
          </a:p>
          <a:p>
            <a:r>
              <a:rPr lang="en-US" sz="1600" dirty="0"/>
              <a:t>Beyond the Dynamical Lie algebra BP Theory</a:t>
            </a:r>
          </a:p>
          <a:p>
            <a:endParaRPr lang="en-US" sz="1600" dirty="0"/>
          </a:p>
          <a:p>
            <a:r>
              <a:rPr lang="en-US" sz="1600" dirty="0"/>
              <a:t>Outlook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9B6E496E-D832-D308-3C91-DBC852DB6882}"/>
              </a:ext>
            </a:extLst>
          </p:cNvPr>
          <p:cNvSpPr txBox="1">
            <a:spLocks/>
          </p:cNvSpPr>
          <p:nvPr/>
        </p:nvSpPr>
        <p:spPr>
          <a:xfrm>
            <a:off x="5892257" y="4676606"/>
            <a:ext cx="2333298" cy="542412"/>
          </a:xfrm>
          <a:prstGeom prst="rect">
            <a:avLst/>
          </a:prstGeom>
        </p:spPr>
        <p:txBody>
          <a:bodyPr vert="horz" lIns="91433" tIns="45717" rIns="91433" bIns="45717"/>
          <a:lstStyle>
            <a:lvl1pPr marL="0" indent="0" algn="l" defTabSz="457164" rtl="0" eaLnBrk="1" latinLnBrk="0" hangingPunct="1">
              <a:spcBef>
                <a:spcPct val="20000"/>
              </a:spcBef>
              <a:buFont typeface="Arial"/>
              <a:buNone/>
              <a:defRPr sz="2400" b="1" kern="1200">
                <a:solidFill>
                  <a:srgbClr val="3C3C3B"/>
                </a:solidFill>
                <a:latin typeface="+mn-lt"/>
                <a:ea typeface="+mn-ea"/>
                <a:cs typeface="+mn-cs"/>
              </a:defRPr>
            </a:lvl1pPr>
            <a:lvl2pPr marL="457164" indent="0" algn="l" defTabSz="457164" rtl="0" eaLnBrk="1" latinLnBrk="0" hangingPunct="1">
              <a:spcBef>
                <a:spcPct val="20000"/>
              </a:spcBef>
              <a:buFont typeface="Arial"/>
              <a:buNone/>
              <a:defRPr sz="36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2pPr>
            <a:lvl3pPr marL="914327" indent="0" algn="l" defTabSz="457164" rtl="0" eaLnBrk="1" latinLnBrk="0" hangingPunct="1">
              <a:spcBef>
                <a:spcPct val="20000"/>
              </a:spcBef>
              <a:buFont typeface="Arial"/>
              <a:buNone/>
              <a:defRPr sz="36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3pPr>
            <a:lvl4pPr marL="1371491" indent="0" algn="l" defTabSz="457164" rtl="0" eaLnBrk="1" latinLnBrk="0" hangingPunct="1">
              <a:spcBef>
                <a:spcPct val="20000"/>
              </a:spcBef>
              <a:buFont typeface="Arial"/>
              <a:buNone/>
              <a:defRPr sz="36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4pPr>
            <a:lvl5pPr marL="1828654" indent="0" algn="l" defTabSz="457164" rtl="0" eaLnBrk="1" latinLnBrk="0" hangingPunct="1">
              <a:spcBef>
                <a:spcPct val="20000"/>
              </a:spcBef>
              <a:buFont typeface="Arial"/>
              <a:buNone/>
              <a:defRPr sz="36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5pPr>
            <a:lvl6pPr marL="2514399" indent="-228582" algn="l" defTabSz="457164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563" indent="-228582" algn="l" defTabSz="457164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727" indent="-228582" algn="l" defTabSz="457164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890" indent="-228582" algn="l" defTabSz="457164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8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9021AFD-11EE-6110-BF60-99613F41EF4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266" r="10455"/>
          <a:stretch/>
        </p:blipFill>
        <p:spPr>
          <a:xfrm>
            <a:off x="5374888" y="0"/>
            <a:ext cx="3769112" cy="51435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E4AFAE6-B71C-2F1E-EE4A-CEF88AF85E17}"/>
              </a:ext>
            </a:extLst>
          </p:cNvPr>
          <p:cNvSpPr txBox="1"/>
          <p:nvPr/>
        </p:nvSpPr>
        <p:spPr>
          <a:xfrm>
            <a:off x="2879581" y="4866407"/>
            <a:ext cx="2551401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credits: Our AI overlord Dall-E 2</a:t>
            </a:r>
          </a:p>
          <a:p>
            <a:endParaRPr lang="en-US" sz="9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0928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indoor, bedclothes, projector&#10;&#10;Description automatically generated">
            <a:extLst>
              <a:ext uri="{FF2B5EF4-FFF2-40B4-BE49-F238E27FC236}">
                <a16:creationId xmlns:a16="http://schemas.microsoft.com/office/drawing/2014/main" id="{03B30AAC-0C37-7660-CED2-3B91E7F0473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0" y="-2"/>
            <a:ext cx="9144000" cy="5143500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C52EFE6-5206-4649-8D40-C38CF802E44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58140" y="145266"/>
            <a:ext cx="8325114" cy="422679"/>
          </a:xfrm>
        </p:spPr>
        <p:txBody>
          <a:bodyPr/>
          <a:lstStyle/>
          <a:p>
            <a:r>
              <a:rPr lang="en-US" sz="2300" dirty="0"/>
              <a:t>Summary</a:t>
            </a:r>
          </a:p>
        </p:txBody>
      </p:sp>
      <p:sp>
        <p:nvSpPr>
          <p:cNvPr id="6" name="Text Placeholder 9">
            <a:extLst>
              <a:ext uri="{FF2B5EF4-FFF2-40B4-BE49-F238E27FC236}">
                <a16:creationId xmlns:a16="http://schemas.microsoft.com/office/drawing/2014/main" id="{AC180546-A275-390A-340B-63729F031A32}"/>
              </a:ext>
            </a:extLst>
          </p:cNvPr>
          <p:cNvSpPr txBox="1">
            <a:spLocks/>
          </p:cNvSpPr>
          <p:nvPr/>
        </p:nvSpPr>
        <p:spPr>
          <a:xfrm>
            <a:off x="457200" y="924492"/>
            <a:ext cx="8226054" cy="329451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2880" indent="-182880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4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BD3E909-1DF6-0954-09B1-0A037672ACF3}"/>
              </a:ext>
            </a:extLst>
          </p:cNvPr>
          <p:cNvSpPr txBox="1"/>
          <p:nvPr/>
        </p:nvSpPr>
        <p:spPr>
          <a:xfrm>
            <a:off x="43375" y="4893050"/>
            <a:ext cx="85482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Unified Theory of Barren Plateaus for Deep Parametrized Quantum Circuits,</a:t>
            </a:r>
            <a:r>
              <a:rPr lang="en-US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M. Ragone et al, </a:t>
            </a:r>
            <a:r>
              <a:rPr lang="en-US" sz="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arxiv</a:t>
            </a:r>
            <a:r>
              <a:rPr lang="en-US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(2023)</a:t>
            </a:r>
            <a:endParaRPr lang="en-US" sz="9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 descr="A screenshot of a test&#10;&#10;Description automatically generated">
            <a:extLst>
              <a:ext uri="{FF2B5EF4-FFF2-40B4-BE49-F238E27FC236}">
                <a16:creationId xmlns:a16="http://schemas.microsoft.com/office/drawing/2014/main" id="{7D79042E-01C7-25AD-B6BC-FBEB044302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795932"/>
            <a:ext cx="8229600" cy="3551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177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erson in a hat pointing at the camera&#10;&#10;Description automatically generated">
            <a:extLst>
              <a:ext uri="{FF2B5EF4-FFF2-40B4-BE49-F238E27FC236}">
                <a16:creationId xmlns:a16="http://schemas.microsoft.com/office/drawing/2014/main" id="{E0F035B4-19ED-12F4-5140-7912DDF0D0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275" y="551103"/>
            <a:ext cx="3167650" cy="4159828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9D185793-5B44-A673-8BB7-B08357DD3CC5}"/>
              </a:ext>
            </a:extLst>
          </p:cNvPr>
          <p:cNvGrpSpPr/>
          <p:nvPr/>
        </p:nvGrpSpPr>
        <p:grpSpPr>
          <a:xfrm>
            <a:off x="4631267" y="457200"/>
            <a:ext cx="3801533" cy="4351867"/>
            <a:chOff x="4631267" y="457200"/>
            <a:chExt cx="3801533" cy="4351867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566AADC5-3C16-99EC-1441-1682E1C078B9}"/>
                </a:ext>
              </a:extLst>
            </p:cNvPr>
            <p:cNvSpPr/>
            <p:nvPr/>
          </p:nvSpPr>
          <p:spPr>
            <a:xfrm>
              <a:off x="4631267" y="457200"/>
              <a:ext cx="3801533" cy="435186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12D79BD6-8FC4-3E12-E661-4AD5E059D04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30196" y="612486"/>
              <a:ext cx="3403674" cy="4041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4562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D3C40F4-4BF4-E610-F74A-2249D64D8F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114" y="615559"/>
            <a:ext cx="6879772" cy="391238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0" y="4881890"/>
            <a:ext cx="895421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“</a:t>
            </a:r>
            <a:r>
              <a:rPr lang="en-US" sz="1100" i="1" dirty="0">
                <a:solidFill>
                  <a:schemeClr val="bg1"/>
                </a:solidFill>
              </a:rPr>
              <a:t>Showcasing a Barren Plateau Theory Beyond the Dynamical Lie Algebra” </a:t>
            </a:r>
            <a:r>
              <a:rPr lang="en-US" sz="1100" dirty="0">
                <a:solidFill>
                  <a:schemeClr val="bg1"/>
                </a:solidFill>
              </a:rPr>
              <a:t>arXiv:2310.11505 (2023</a:t>
            </a:r>
            <a:r>
              <a:rPr lang="en-US" sz="1100" dirty="0" smtClean="0">
                <a:solidFill>
                  <a:schemeClr val="bg1"/>
                </a:solidFill>
              </a:rPr>
              <a:t>). N</a:t>
            </a:r>
            <a:r>
              <a:rPr lang="en-US" sz="1100" dirty="0">
                <a:solidFill>
                  <a:schemeClr val="bg1"/>
                </a:solidFill>
              </a:rPr>
              <a:t>. L. </a:t>
            </a:r>
            <a:r>
              <a:rPr lang="en-US" sz="1100" dirty="0" smtClean="0">
                <a:solidFill>
                  <a:schemeClr val="bg1"/>
                </a:solidFill>
              </a:rPr>
              <a:t>Diaz, et al</a:t>
            </a:r>
            <a:endParaRPr lang="en-US" sz="1100" b="1" u="sng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404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6751B7F-2043-4EB0-FEA2-56B81CEEA7F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63768" y="12890"/>
            <a:ext cx="8686159" cy="669156"/>
          </a:xfrm>
        </p:spPr>
        <p:txBody>
          <a:bodyPr/>
          <a:lstStyle/>
          <a:p>
            <a:r>
              <a:rPr lang="en-US" dirty="0"/>
              <a:t>Can we go beyond the DLA?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 Placeholder 4">
                <a:extLst>
                  <a:ext uri="{FF2B5EF4-FFF2-40B4-BE49-F238E27FC236}">
                    <a16:creationId xmlns:a16="http://schemas.microsoft.com/office/drawing/2014/main" id="{1F1B1705-0684-50C2-031D-66AC6020D7D9}"/>
                  </a:ext>
                </a:extLst>
              </p:cNvPr>
              <p:cNvSpPr>
                <a:spLocks noGrp="1"/>
              </p:cNvSpPr>
              <p:nvPr>
                <p:ph type="body" sz="quarter" idx="19"/>
              </p:nvPr>
            </p:nvSpPr>
            <p:spPr>
              <a:xfrm>
                <a:off x="194072" y="449049"/>
                <a:ext cx="8677734" cy="4448908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sz="1600" dirty="0">
                    <a:solidFill>
                      <a:schemeClr val="bg1"/>
                    </a:solidFill>
                  </a:rPr>
                  <a:t>Yes! We need to take  (at least for now) an </a:t>
                </a:r>
                <a:r>
                  <a:rPr lang="en-US" sz="1600" dirty="0">
                    <a:solidFill>
                      <a:srgbClr val="FFBD7E"/>
                    </a:solidFill>
                  </a:rPr>
                  <a:t>architecture specific analysis</a:t>
                </a:r>
                <a:r>
                  <a:rPr lang="en-US" sz="1600" dirty="0">
                    <a:solidFill>
                      <a:schemeClr val="bg1"/>
                    </a:solidFill>
                  </a:rPr>
                  <a:t>. </a:t>
                </a:r>
              </a:p>
              <a:p>
                <a:pPr marL="0" indent="0">
                  <a:buNone/>
                </a:pPr>
                <a:endParaRPr lang="en-US" sz="1600" i="1" dirty="0">
                  <a:solidFill>
                    <a:schemeClr val="bg1"/>
                  </a:solidFill>
                </a:endParaRPr>
              </a:p>
              <a:p>
                <a:pPr marL="0" indent="0">
                  <a:buNone/>
                </a:pPr>
                <a:r>
                  <a:rPr lang="en-US" sz="1600" dirty="0">
                    <a:solidFill>
                      <a:srgbClr val="FFBD7E"/>
                    </a:solidFill>
                  </a:rPr>
                  <a:t>Parametrized Matchgate circuits</a:t>
                </a:r>
                <a:r>
                  <a:rPr lang="en-US" sz="1600" dirty="0">
                    <a:solidFill>
                      <a:schemeClr val="bg1"/>
                    </a:solidFill>
                  </a:rPr>
                  <a:t>: </a:t>
                </a:r>
                <a:r>
                  <a:rPr lang="en-US" sz="1600" b="0" dirty="0">
                    <a:solidFill>
                      <a:schemeClr val="bg1"/>
                    </a:solidFill>
                  </a:rPr>
                  <a:t>	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𝒢</m:t>
                    </m:r>
                    <m:r>
                      <a:rPr lang="en-US" sz="1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1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sz="16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6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en-US" sz="1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1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sz="1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bSup>
                    <m:r>
                      <a:rPr lang="en-US" sz="1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∪</m:t>
                    </m:r>
                    <m:sSubSup>
                      <m:sSubSupPr>
                        <m:ctrlPr>
                          <a:rPr lang="en-US" sz="1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sz="16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6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en-US" sz="1600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16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sz="16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+1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en-US" sz="1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1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sz="1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1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bSup>
                  </m:oMath>
                </a14:m>
                <a:endParaRPr lang="en-US" sz="1600" dirty="0"/>
              </a:p>
              <a:p>
                <a:pPr marL="0" indent="0">
                  <a:buNone/>
                </a:pPr>
                <a:r>
                  <a:rPr lang="en-US" sz="1600" dirty="0">
                    <a:solidFill>
                      <a:srgbClr val="FFBD7E"/>
                    </a:solidFill>
                  </a:rPr>
                  <a:t>Free fermion </a:t>
                </a:r>
                <a:r>
                  <a:rPr lang="en-US" sz="1600" dirty="0"/>
                  <a:t>DLA:		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1600" smtClean="0">
                          <a:solidFill>
                            <a:schemeClr val="bg1"/>
                          </a:solidFill>
                        </a:rPr>
                        <m:t>𝔤</m:t>
                      </m:r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spa</m:t>
                      </m:r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m:rPr>
                          <m:lit/>
                        </m:rP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{</m:t>
                      </m:r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acc>
                        <m:accPr>
                          <m:chr m:val="̂"/>
                          <m:ctrlP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acc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acc>
                        <m:accPr>
                          <m:chr m:val="̂"/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acc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,</m:t>
                      </m:r>
                      <m:acc>
                        <m:accPr>
                          <m:chr m:val="̂"/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acc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,</m:t>
                      </m:r>
                      <m:acc>
                        <m:accPr>
                          <m:chr m:val="̂"/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acc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lit/>
                            </m:rP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}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1≤</m:t>
                          </m:r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&lt;</m:t>
                          </m:r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≤</m:t>
                          </m:r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≃</m:t>
                      </m:r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𝑠𝑜</m:t>
                      </m:r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(2</m:t>
                      </m:r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600" dirty="0"/>
              </a:p>
              <a:p>
                <a:pPr marL="0" indent="0">
                  <a:buNone/>
                </a:pPr>
                <a:r>
                  <a:rPr lang="en-US" sz="1600" dirty="0"/>
                  <a:t>Where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1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16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US" sz="16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acc>
                    <m:r>
                      <a:rPr lang="en-US" sz="1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sSub>
                      <m:sSubPr>
                        <m:ctrlPr>
                          <a:rPr lang="en-US" sz="1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1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</m:sSub>
                    <m:r>
                      <a:rPr lang="en-US" sz="1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⋯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</m:sSub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endParaRPr lang="en-US" sz="1600" dirty="0"/>
              </a:p>
              <a:p>
                <a:pPr marL="0" indent="0">
                  <a:buNone/>
                </a:pPr>
                <a:endParaRPr lang="en-US" sz="1600" dirty="0"/>
              </a:p>
              <a:p>
                <a:pPr marL="0" indent="0">
                  <a:buNone/>
                </a:pPr>
                <a:r>
                  <a:rPr lang="en-US" sz="1600" dirty="0"/>
                  <a:t>Before we needed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US" sz="1600" dirty="0"/>
                  <a:t> or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𝑂</m:t>
                    </m:r>
                  </m:oMath>
                </a14:m>
                <a:r>
                  <a:rPr lang="en-US" sz="1600" dirty="0"/>
                  <a:t> in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i</m:t>
                    </m:r>
                    <m:r>
                      <m:rPr>
                        <m:nor/>
                      </m:rPr>
                      <a:rPr lang="en-US" sz="1600"/>
                      <m:t>𝔤</m:t>
                    </m:r>
                  </m:oMath>
                </a14:m>
                <a:r>
                  <a:rPr lang="en-US" sz="1600" dirty="0"/>
                  <a:t>. The DLA was the central element. Now we need to work with </a:t>
                </a:r>
                <a:r>
                  <a:rPr lang="en-US" sz="1600" dirty="0">
                    <a:solidFill>
                      <a:srgbClr val="FFBD7E"/>
                    </a:solidFill>
                  </a:rPr>
                  <a:t>group</a:t>
                </a:r>
                <a:r>
                  <a:rPr lang="en-US" sz="1600" dirty="0"/>
                  <a:t> </a:t>
                </a:r>
                <a:r>
                  <a:rPr lang="en-US" sz="1600" dirty="0">
                    <a:solidFill>
                      <a:srgbClr val="FFBD7E"/>
                    </a:solidFill>
                  </a:rPr>
                  <a:t>modules</a:t>
                </a:r>
                <a:r>
                  <a:rPr lang="en-US" sz="1600" dirty="0"/>
                  <a:t>.</a:t>
                </a:r>
              </a:p>
              <a:p>
                <a:pPr marL="0" indent="0">
                  <a:buNone/>
                </a:pPr>
                <a:endParaRPr lang="en-US" sz="1600" dirty="0"/>
              </a:p>
              <a:p>
                <a:pPr marL="0" indent="0">
                  <a:buNone/>
                </a:pPr>
                <a:endParaRPr lang="en-US" sz="1600" dirty="0"/>
              </a:p>
              <a:p>
                <a:pPr marL="0" indent="0">
                  <a:buNone/>
                </a:pPr>
                <a:r>
                  <a:rPr lang="en-US" sz="1600" dirty="0"/>
                  <a:t>Use Jordan-Wigner, and define </a:t>
                </a:r>
                <a:r>
                  <a:rPr lang="en-US" sz="1600" dirty="0">
                    <a:solidFill>
                      <a:srgbClr val="FFBD7E"/>
                    </a:solidFill>
                  </a:rPr>
                  <a:t>Majorana operators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𝑋𝐼</m:t>
                    </m:r>
                    <m:r>
                      <a:rPr lang="en-US" sz="1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⋯</m:t>
                    </m:r>
                    <m:r>
                      <a:rPr lang="en-US" sz="1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r>
                  <a:rPr lang="en-US" sz="1600" b="0" dirty="0">
                    <a:solidFill>
                      <a:schemeClr val="bg1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sz="1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𝑋𝐼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⋯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r>
                  <a:rPr lang="en-US" sz="1600" b="0" dirty="0">
                    <a:solidFill>
                      <a:schemeClr val="bg1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r>
                      <a:rPr lang="en-US" sz="1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⋯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𝑍𝑋</m:t>
                    </m:r>
                  </m:oMath>
                </a14:m>
                <a:endParaRPr lang="en-US" sz="1600" b="0" dirty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1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𝑌𝐼</m:t>
                    </m:r>
                    <m:r>
                      <a:rPr lang="en-US" sz="1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⋯</m:t>
                    </m:r>
                    <m:r>
                      <a:rPr lang="en-US" sz="1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r>
                  <a:rPr lang="en-US" sz="1600" b="0" dirty="0">
                    <a:solidFill>
                      <a:schemeClr val="bg1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sz="1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𝑍𝑌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⋯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r>
                  <a:rPr lang="en-US" sz="1600" b="0" dirty="0">
                    <a:solidFill>
                      <a:schemeClr val="bg1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r>
                      <a:rPr lang="en-US" sz="1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⋯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𝑍𝑌</m:t>
                    </m:r>
                  </m:oMath>
                </a14:m>
                <a:endParaRPr lang="en-US" sz="16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P</m:t>
                      </m:r>
                      <m:r>
                        <a:rPr lang="en-US" sz="16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Z</m:t>
                          </m:r>
                        </m:e>
                        <m:sup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⊗</m:t>
                          </m:r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</m:d>
                        </m:e>
                        <m:sup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⋯</m:t>
                      </m:r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  <a:p>
                <a:pPr marL="0" indent="0">
                  <a:buNone/>
                </a:pPr>
                <a:endParaRPr lang="en-US" sz="1600" i="1" dirty="0">
                  <a:solidFill>
                    <a:srgbClr val="FFBD7E"/>
                  </a:solidFill>
                </a:endParaRPr>
              </a:p>
              <a:p>
                <a:pPr marL="0" indent="0">
                  <a:buNone/>
                </a:pPr>
                <a:endParaRPr lang="en-US" sz="1600" dirty="0"/>
              </a:p>
            </p:txBody>
          </p:sp>
        </mc:Choice>
        <mc:Fallback xmlns="">
          <p:sp>
            <p:nvSpPr>
              <p:cNvPr id="7" name="Text Placeholder 4">
                <a:extLst>
                  <a:ext uri="{FF2B5EF4-FFF2-40B4-BE49-F238E27FC236}">
                    <a16:creationId xmlns:a16="http://schemas.microsoft.com/office/drawing/2014/main" id="{1F1B1705-0684-50C2-031D-66AC6020D7D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9"/>
              </p:nvPr>
            </p:nvSpPr>
            <p:spPr>
              <a:xfrm>
                <a:off x="194072" y="449049"/>
                <a:ext cx="8677734" cy="4448908"/>
              </a:xfrm>
              <a:blipFill>
                <a:blip r:embed="rId2"/>
                <a:stretch>
                  <a:fillRect l="-1476" t="-1509" b="-42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>
            <a:extLst>
              <a:ext uri="{FF2B5EF4-FFF2-40B4-BE49-F238E27FC236}">
                <a16:creationId xmlns:a16="http://schemas.microsoft.com/office/drawing/2014/main" id="{CDB904DD-D9C9-C724-3227-11D02869A760}"/>
              </a:ext>
            </a:extLst>
          </p:cNvPr>
          <p:cNvGrpSpPr/>
          <p:nvPr/>
        </p:nvGrpSpPr>
        <p:grpSpPr>
          <a:xfrm>
            <a:off x="6851067" y="1267193"/>
            <a:ext cx="2164402" cy="1425656"/>
            <a:chOff x="1054590" y="2737380"/>
            <a:chExt cx="2827867" cy="1862667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26B5634-CA1A-BF64-494C-13FDE66C6B9B}"/>
                </a:ext>
              </a:extLst>
            </p:cNvPr>
            <p:cNvSpPr/>
            <p:nvPr/>
          </p:nvSpPr>
          <p:spPr>
            <a:xfrm>
              <a:off x="1054590" y="2737380"/>
              <a:ext cx="2827867" cy="186266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" name="Picture 2" descr="A black and white rectangular object with black text&#10;&#10;Description automatically generated">
              <a:extLst>
                <a:ext uri="{FF2B5EF4-FFF2-40B4-BE49-F238E27FC236}">
                  <a16:creationId xmlns:a16="http://schemas.microsoft.com/office/drawing/2014/main" id="{61B1805E-625B-A2E0-E95B-D117B0259D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6706" r="44507"/>
            <a:stretch/>
          </p:blipFill>
          <p:spPr>
            <a:xfrm>
              <a:off x="1242290" y="2895599"/>
              <a:ext cx="2452467" cy="1546228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EAF3A78-72BC-68FF-03F4-F644D1A8238B}"/>
                  </a:ext>
                </a:extLst>
              </p:cNvPr>
              <p:cNvSpPr txBox="1"/>
              <p:nvPr/>
            </p:nvSpPr>
            <p:spPr>
              <a:xfrm>
                <a:off x="2122424" y="3214758"/>
                <a:ext cx="4049954" cy="554254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ℬ</m:t>
                    </m:r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⊕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𝜅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=0</m:t>
                        </m:r>
                      </m:sub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bSup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ℬ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𝜅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;	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dim</m:t>
                        </m:r>
                      </m:fName>
                      <m:e>
                        <m:d>
                          <m:d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ℬ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𝜅</m:t>
                                </m:r>
                              </m:sub>
                            </m:sSub>
                          </m:e>
                        </m:d>
                      </m:e>
                    </m:func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𝜅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EAF3A78-72BC-68FF-03F4-F644D1A823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2424" y="3214758"/>
                <a:ext cx="4049954" cy="55425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" name="Group 15">
            <a:extLst>
              <a:ext uri="{FF2B5EF4-FFF2-40B4-BE49-F238E27FC236}">
                <a16:creationId xmlns:a16="http://schemas.microsoft.com/office/drawing/2014/main" id="{3B3D2E67-894F-26A0-6B30-D9ECDE172C81}"/>
              </a:ext>
            </a:extLst>
          </p:cNvPr>
          <p:cNvGrpSpPr/>
          <p:nvPr/>
        </p:nvGrpSpPr>
        <p:grpSpPr>
          <a:xfrm>
            <a:off x="6197858" y="3147997"/>
            <a:ext cx="2641761" cy="1077501"/>
            <a:chOff x="6197858" y="3147997"/>
            <a:chExt cx="2641761" cy="107750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0B81F317-2716-E4FC-81C8-E49ADED43318}"/>
                    </a:ext>
                  </a:extLst>
                </p:cNvPr>
                <p:cNvSpPr txBox="1"/>
                <p:nvPr/>
              </p:nvSpPr>
              <p:spPr>
                <a:xfrm>
                  <a:off x="6817713" y="3383280"/>
                  <a:ext cx="2021906" cy="842218"/>
                </a:xfrm>
                <a:prstGeom prst="rect">
                  <a:avLst/>
                </a:prstGeom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∀</m:t>
                      </m:r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𝜅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∈</m:t>
                      </m:r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ℬ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𝜅</m:t>
                          </m:r>
                        </m:sub>
                      </m:sSub>
                    </m:oMath>
                  </a14:m>
                  <a:r>
                    <a:rPr lang="en-US" sz="1600" dirty="0">
                      <a:solidFill>
                        <a:schemeClr val="tx1"/>
                      </a:solidFill>
                    </a:rPr>
                    <a:t>, then </a:t>
                  </a:r>
                  <a14:m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𝑈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𝜅</m:t>
                          </m:r>
                        </m:sub>
                      </m:sSub>
                      <m:sSup>
                        <m:sSupPr>
                          <m:ctrlP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p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  <m:r>
                        <a:rPr lang="en-US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∈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ℬ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𝜅</m:t>
                          </m:r>
                        </m:sub>
                      </m:sSub>
                    </m:oMath>
                  </a14:m>
                  <a:r>
                    <a:rPr lang="en-US" sz="1600" dirty="0">
                      <a:solidFill>
                        <a:schemeClr val="tx1"/>
                      </a:solidFill>
                    </a:rPr>
                    <a:t> for any </a:t>
                  </a:r>
                  <a14:m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𝑈</m:t>
                      </m:r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∈</m:t>
                      </m:r>
                      <m:sSup>
                        <m:sSupPr>
                          <m:ctrlP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m:rPr>
                              <m:nor/>
                            </m:rPr>
                            <a:rPr lang="en-US" sz="1600">
                              <a:solidFill>
                                <a:schemeClr val="tx1"/>
                              </a:solidFill>
                            </a:rPr>
                            <m:t>𝔤</m:t>
                          </m:r>
                        </m:sup>
                      </m:sSup>
                    </m:oMath>
                  </a14:m>
                  <a:r>
                    <a:rPr lang="en-US" sz="1600" dirty="0">
                      <a:solidFill>
                        <a:schemeClr val="tx1"/>
                      </a:solidFill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0B81F317-2716-E4FC-81C8-E49ADED4331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17713" y="3383280"/>
                  <a:ext cx="2021906" cy="842218"/>
                </a:xfrm>
                <a:prstGeom prst="rect">
                  <a:avLst/>
                </a:prstGeom>
                <a:blipFill>
                  <a:blip r:embed="rId5"/>
                  <a:stretch>
                    <a:fillRect t="-14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Arrow: Curved Down 17">
              <a:extLst>
                <a:ext uri="{FF2B5EF4-FFF2-40B4-BE49-F238E27FC236}">
                  <a16:creationId xmlns:a16="http://schemas.microsoft.com/office/drawing/2014/main" id="{0BC24385-1447-03C6-01D4-EF7D6A03ADF0}"/>
                </a:ext>
              </a:extLst>
            </p:cNvPr>
            <p:cNvSpPr/>
            <p:nvPr/>
          </p:nvSpPr>
          <p:spPr>
            <a:xfrm rot="1523988" flipH="1">
              <a:off x="6197858" y="3147997"/>
              <a:ext cx="626533" cy="259997"/>
            </a:xfrm>
            <a:prstGeom prst="curvedDownArrow">
              <a:avLst/>
            </a:prstGeom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2623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indoor, bedclothes, projector&#10;&#10;Description automatically generated">
            <a:extLst>
              <a:ext uri="{FF2B5EF4-FFF2-40B4-BE49-F238E27FC236}">
                <a16:creationId xmlns:a16="http://schemas.microsoft.com/office/drawing/2014/main" id="{03B30AAC-0C37-7660-CED2-3B91E7F0473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0" y="-2"/>
            <a:ext cx="9144000" cy="5143500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C52EFE6-5206-4649-8D40-C38CF802E44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58140" y="145266"/>
            <a:ext cx="8325114" cy="422679"/>
          </a:xfrm>
        </p:spPr>
        <p:txBody>
          <a:bodyPr/>
          <a:lstStyle/>
          <a:p>
            <a:r>
              <a:rPr lang="en-US" sz="2300" dirty="0"/>
              <a:t>Moar exact variance formulae,</a:t>
            </a:r>
          </a:p>
          <a:p>
            <a:r>
              <a:rPr lang="en-US" sz="1400" dirty="0"/>
              <a:t> /</a:t>
            </a:r>
            <a:r>
              <a:rPr lang="en-US" sz="1400" dirty="0" err="1"/>
              <a:t>môar</a:t>
            </a:r>
            <a:r>
              <a:rPr lang="en-US" sz="1400" dirty="0"/>
              <a:t>/ - adj - A way of asking for more of something you want very badly</a:t>
            </a:r>
          </a:p>
        </p:txBody>
      </p:sp>
      <p:sp>
        <p:nvSpPr>
          <p:cNvPr id="6" name="Text Placeholder 9">
            <a:extLst>
              <a:ext uri="{FF2B5EF4-FFF2-40B4-BE49-F238E27FC236}">
                <a16:creationId xmlns:a16="http://schemas.microsoft.com/office/drawing/2014/main" id="{AC180546-A275-390A-340B-63729F031A32}"/>
              </a:ext>
            </a:extLst>
          </p:cNvPr>
          <p:cNvSpPr txBox="1">
            <a:spLocks/>
          </p:cNvSpPr>
          <p:nvPr/>
        </p:nvSpPr>
        <p:spPr>
          <a:xfrm>
            <a:off x="457200" y="924492"/>
            <a:ext cx="8226054" cy="329451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2880" indent="-182880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4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 Placeholder 9">
                <a:extLst>
                  <a:ext uri="{FF2B5EF4-FFF2-40B4-BE49-F238E27FC236}">
                    <a16:creationId xmlns:a16="http://schemas.microsoft.com/office/drawing/2014/main" id="{4482ED5B-571F-5E45-A160-010D652F49E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7873" y="440267"/>
                <a:ext cx="8548255" cy="4050619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182880" indent="-182880" algn="l" defTabSz="685800" rtl="0" eaLnBrk="1" latinLnBrk="0" hangingPunct="1">
                  <a:lnSpc>
                    <a:spcPct val="10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endParaRPr lang="en-US" sz="15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sz="15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sz="15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sz="15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sz="15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sz="15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 panose="02040503050406030204" pitchFamily="18" charset="0"/>
                          </a:rPr>
                          <m:t>𝒫</m:t>
                        </m:r>
                      </m:e>
                      <m:sub>
                        <m:r>
                          <a:rPr lang="en-US" sz="1500" i="1">
                            <a:latin typeface="Cambria Math" panose="02040503050406030204" pitchFamily="18" charset="0"/>
                          </a:rPr>
                          <m:t>𝜅</m:t>
                        </m:r>
                      </m:sub>
                    </m:sSub>
                    <m:d>
                      <m:dPr>
                        <m:ctrlPr>
                          <a:rPr lang="en-US" sz="15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5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</m:d>
                    <m:r>
                      <a:rPr lang="en-US" sz="15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US" sz="15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5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500" b="0" i="1" smtClean="0"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US" sz="1500" i="1">
                                    <a:latin typeface="Cambria Math" panose="02040503050406030204" pitchFamily="18" charset="0"/>
                                  </a:rPr>
                                  <m:t>𝜅</m:t>
                                </m:r>
                              </m:sub>
                            </m:sSub>
                            <m:r>
                              <a:rPr lang="en-US" sz="1500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sz="15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500" b="0" i="1" smtClean="0"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US" sz="1500" i="1">
                                    <a:latin typeface="Cambria Math" panose="02040503050406030204" pitchFamily="18" charset="0"/>
                                  </a:rPr>
                                  <m:t>𝜅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en-US" sz="1500" i="1">
                            <a:latin typeface="Cambria Math" panose="02040503050406030204" pitchFamily="18" charset="0"/>
                          </a:rPr>
                          <m:t>𝐼</m:t>
                        </m:r>
                      </m:sub>
                    </m:sSub>
                  </m:oMath>
                </a14:m>
                <a:r>
                  <a:rPr lang="en-US" sz="15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b="0" i="1" smtClean="0">
                            <a:latin typeface="Cambria Math" panose="02040503050406030204" pitchFamily="18" charset="0"/>
                          </a:rPr>
                          <m:t>𝒞</m:t>
                        </m:r>
                      </m:e>
                      <m:sub>
                        <m:r>
                          <a:rPr lang="en-US" sz="1500" i="1">
                            <a:latin typeface="Cambria Math" panose="02040503050406030204" pitchFamily="18" charset="0"/>
                          </a:rPr>
                          <m:t>𝜅</m:t>
                        </m:r>
                      </m:sub>
                    </m:sSub>
                    <m:d>
                      <m:dPr>
                        <m:ctrlPr>
                          <a:rPr lang="en-US" sz="15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500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</m:d>
                    <m:r>
                      <a:rPr lang="en-US" sz="15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5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5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  <m:sup>
                        <m:r>
                          <a:rPr lang="en-US" sz="1500" b="0" i="1" smtClean="0">
                            <a:latin typeface="Cambria Math" panose="02040503050406030204" pitchFamily="18" charset="0"/>
                          </a:rPr>
                          <m:t>𝜅</m:t>
                        </m:r>
                        <m:r>
                          <a:rPr lang="en-US" sz="15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500" b="0" i="1" smtClean="0">
                            <a:latin typeface="Cambria Math" panose="02040503050406030204" pitchFamily="18" charset="0"/>
                          </a:rPr>
                          <m:t>𝑚𝑜𝑑</m:t>
                        </m:r>
                        <m:r>
                          <a:rPr lang="en-US" sz="1500" b="0" i="1" smtClean="0">
                            <a:latin typeface="Cambria Math" panose="02040503050406030204" pitchFamily="18" charset="0"/>
                          </a:rPr>
                          <m:t> 2</m:t>
                        </m:r>
                      </m:sup>
                    </m:sSup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US" sz="15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5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500" i="1"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US" sz="1500" i="1">
                                    <a:latin typeface="Cambria Math" panose="02040503050406030204" pitchFamily="18" charset="0"/>
                                  </a:rPr>
                                  <m:t>𝜅</m:t>
                                </m:r>
                              </m:sub>
                            </m:sSub>
                            <m:r>
                              <a:rPr lang="en-US" sz="1500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sz="15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500" i="1"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US" sz="1500" i="1">
                                    <a:latin typeface="Cambria Math" panose="02040503050406030204" pitchFamily="18" charset="0"/>
                                  </a:rPr>
                                  <m:t>𝜅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en-US" sz="15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sub>
                    </m:sSub>
                  </m:oMath>
                </a14:m>
                <a:r>
                  <a:rPr lang="en-US" sz="15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US" sz="15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5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500" i="1"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US" sz="15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sz="1500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sz="15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500" i="1"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US" sz="15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m:rPr>
                            <m:sty m:val="p"/>
                          </m:rPr>
                          <a:rPr lang="en-US" sz="1500" b="0" i="0" smtClean="0">
                            <a:latin typeface="Cambria Math" panose="02040503050406030204" pitchFamily="18" charset="0"/>
                          </a:rPr>
                          <m:t>Γ</m:t>
                        </m:r>
                      </m:sub>
                    </m:sSub>
                    <m:r>
                      <a:rPr lang="en-US" sz="15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1500" b="0" i="0" smtClean="0">
                        <a:latin typeface="Cambria Math" panose="02040503050406030204" pitchFamily="18" charset="0"/>
                      </a:rPr>
                      <m:t>Tr</m:t>
                    </m:r>
                    <m:r>
                      <a:rPr lang="en-US" sz="1500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m:rPr>
                        <m:sty m:val="p"/>
                      </m:rPr>
                      <a:rPr lang="en-US" sz="1500" b="0" i="0" smtClean="0">
                        <a:latin typeface="Cambria Math" panose="02040503050406030204" pitchFamily="18" charset="0"/>
                      </a:rPr>
                      <m:t>Γ</m:t>
                    </m:r>
                    <m:sSubSup>
                      <m:sSubSupPr>
                        <m:ctrlPr>
                          <a:rPr lang="en-US" sz="15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5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15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15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†</m:t>
                        </m:r>
                      </m:sup>
                    </m:sSubSup>
                    <m:sSub>
                      <m:sSubPr>
                        <m:ctrlPr>
                          <a:rPr lang="en-US" sz="15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15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1500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US" sz="15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sz="15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42900" indent="-342900">
                  <a:buAutoNum type="arabicPeriod"/>
                </a:pPr>
                <a:r>
                  <a:rPr lang="en-US" sz="15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The (local) </a:t>
                </a:r>
                <a:r>
                  <a:rPr lang="en-US" sz="1500" dirty="0">
                    <a:solidFill>
                      <a:srgbClr val="C55A1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expressiveness</a:t>
                </a:r>
                <a:r>
                  <a:rPr lang="en-US" sz="15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measure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15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500">
                            <a:latin typeface="Cambria Math" panose="02040503050406030204" pitchFamily="18" charset="0"/>
                          </a:rPr>
                          <m:t>dim</m:t>
                        </m:r>
                      </m:fName>
                      <m:e>
                        <m:d>
                          <m:dPr>
                            <m:ctrlPr>
                              <a:rPr lang="en-US" sz="15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nor/>
                              </m:rPr>
                              <a:rPr lang="en-US" sz="1500"/>
                              <m:t>𝔤</m:t>
                            </m:r>
                          </m:e>
                        </m:d>
                      </m:e>
                    </m:func>
                  </m:oMath>
                </a14:m>
                <a:r>
                  <a:rPr lang="en-US" sz="15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is replaced by the (</a:t>
                </a:r>
                <a:r>
                  <a:rPr lang="en-US" sz="1500" dirty="0">
                    <a:solidFill>
                      <a:srgbClr val="C55A1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global</a:t>
                </a:r>
                <a:r>
                  <a:rPr lang="en-US" sz="1500" dirty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r>
                  <a:rPr lang="en-US" sz="1500" dirty="0">
                    <a:solidFill>
                      <a:srgbClr val="C55A1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expressiveness</a:t>
                </a:r>
                <a:r>
                  <a:rPr lang="en-US" sz="15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500">
                        <a:latin typeface="Cambria Math" panose="02040503050406030204" pitchFamily="18" charset="0"/>
                      </a:rPr>
                      <m:t>dim</m:t>
                    </m:r>
                    <m:r>
                      <a:rPr lang="en-US" sz="1500" i="1">
                        <a:latin typeface="Cambria Math" panose="02040503050406030204" pitchFamily="18" charset="0"/>
                      </a:rPr>
                      <m:t>⁡(</m:t>
                    </m:r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 panose="02040503050406030204" pitchFamily="18" charset="0"/>
                          </a:rPr>
                          <m:t>ℬ</m:t>
                        </m:r>
                      </m:e>
                      <m:sub>
                        <m:r>
                          <a:rPr lang="en-US" sz="1500" i="1">
                            <a:latin typeface="Cambria Math" panose="02040503050406030204" pitchFamily="18" charset="0"/>
                          </a:rPr>
                          <m:t>𝜅</m:t>
                        </m:r>
                      </m:sub>
                    </m:sSub>
                    <m:r>
                      <a:rPr lang="en-US" sz="1500" i="1">
                        <a:latin typeface="Cambria Math" panose="02040503050406030204" pitchFamily="18" charset="0"/>
                      </a:rPr>
                      <m:t> )</m:t>
                    </m:r>
                  </m:oMath>
                </a14:m>
                <a:r>
                  <a:rPr lang="en-US" sz="15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 The conjecture in [1] is then not generally true. </a:t>
                </a:r>
                <a:r>
                  <a:rPr lang="en-US" sz="1500" b="1" i="1" u="sng" dirty="0">
                    <a:solidFill>
                      <a:srgbClr val="C55A1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Trainability is module dependent</a:t>
                </a:r>
                <a:r>
                  <a:rPr lang="en-US" sz="15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.</a:t>
                </a:r>
              </a:p>
              <a:p>
                <a:pPr marL="342900" indent="-342900">
                  <a:buFont typeface="Arial" panose="020B0604020202020204" pitchFamily="34" charset="0"/>
                  <a:buAutoNum type="arabicPeriod"/>
                </a:pPr>
                <a:r>
                  <a:rPr lang="en-US" sz="15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We can define a notion of </a:t>
                </a:r>
                <a:r>
                  <a:rPr lang="en-US" sz="1500" dirty="0">
                    <a:solidFill>
                      <a:srgbClr val="C55A1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generalized globality</a:t>
                </a:r>
                <a:r>
                  <a:rPr lang="en-US" sz="15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product of </a:t>
                </a:r>
                <a:r>
                  <a:rPr lang="en-US" sz="1500" dirty="0" err="1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Majoranas</a:t>
                </a:r>
                <a:r>
                  <a:rPr lang="en-US" sz="15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</a:t>
                </a:r>
                <a:r>
                  <a:rPr lang="en-US" sz="1500" dirty="0"/>
                  <a:t> </a:t>
                </a:r>
                <a14:m>
                  <m:oMath xmlns:m="http://schemas.openxmlformats.org/officeDocument/2006/math">
                    <m:r>
                      <a:rPr lang="en-US" sz="1500" i="1">
                        <a:latin typeface="Cambria Math" panose="02040503050406030204" pitchFamily="18" charset="0"/>
                      </a:rPr>
                      <m:t>𝜅</m:t>
                    </m:r>
                    <m:r>
                      <a:rPr lang="en-US" sz="1500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500">
                        <a:latin typeface="Cambria Math" panose="02040503050406030204" pitchFamily="18" charset="0"/>
                      </a:rPr>
                      <m:t>mod</m:t>
                    </m:r>
                    <m:r>
                      <a:rPr lang="en-US" sz="15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5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1500" i="1">
                        <a:latin typeface="Cambria Math" panose="02040503050406030204" pitchFamily="18" charset="0"/>
                      </a:rPr>
                      <m:t>∈</m:t>
                    </m:r>
                    <m:r>
                      <m:rPr>
                        <m:sty m:val="p"/>
                      </m:rPr>
                      <a:rPr lang="en-US" sz="1500">
                        <a:latin typeface="Cambria Math" panose="02040503050406030204" pitchFamily="18" charset="0"/>
                      </a:rPr>
                      <m:t>Θ</m:t>
                    </m:r>
                    <m:r>
                      <a:rPr lang="en-US" sz="1500" i="1">
                        <a:latin typeface="Cambria Math" panose="02040503050406030204" pitchFamily="18" charset="0"/>
                      </a:rPr>
                      <m:t>(1)</m:t>
                    </m:r>
                  </m:oMath>
                </a14:m>
                <a:r>
                  <a:rPr lang="en-US" sz="15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no BP but </a:t>
                </a:r>
                <a14:m>
                  <m:oMath xmlns:m="http://schemas.openxmlformats.org/officeDocument/2006/math">
                    <m:r>
                      <a:rPr lang="en-US" sz="1500" i="1">
                        <a:latin typeface="Cambria Math" panose="02040503050406030204" pitchFamily="18" charset="0"/>
                      </a:rPr>
                      <m:t>𝜅</m:t>
                    </m:r>
                    <m:r>
                      <a:rPr lang="en-US" sz="1500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500">
                        <a:latin typeface="Cambria Math" panose="02040503050406030204" pitchFamily="18" charset="0"/>
                      </a:rPr>
                      <m:t>mod</m:t>
                    </m:r>
                    <m:r>
                      <a:rPr lang="en-US" sz="15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5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1500" i="1">
                        <a:latin typeface="Cambria Math" panose="02040503050406030204" pitchFamily="18" charset="0"/>
                      </a:rPr>
                      <m:t>∈</m:t>
                    </m:r>
                    <m:r>
                      <m:rPr>
                        <m:sty m:val="p"/>
                      </m:rPr>
                      <a:rPr lang="en-US" sz="1500">
                        <a:latin typeface="Cambria Math" panose="02040503050406030204" pitchFamily="18" charset="0"/>
                      </a:rPr>
                      <m:t>Θ</m:t>
                    </m:r>
                    <m:r>
                      <a:rPr lang="en-US" sz="15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5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15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5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then BP!  </a:t>
                </a:r>
              </a:p>
              <a:p>
                <a:pPr marL="342900" indent="-342900">
                  <a:buFont typeface="Arial" panose="020B0604020202020204" pitchFamily="34" charset="0"/>
                  <a:buAutoNum type="arabicPeriod"/>
                </a:pPr>
                <a:r>
                  <a:rPr lang="en-US" sz="15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For </a:t>
                </a:r>
                <a14:m>
                  <m:oMath xmlns:m="http://schemas.openxmlformats.org/officeDocument/2006/math">
                    <m:r>
                      <a:rPr lang="en-US" sz="1500" b="0" i="1" smtClean="0">
                        <a:latin typeface="Cambria Math" panose="02040503050406030204" pitchFamily="18" charset="0"/>
                      </a:rPr>
                      <m:t>𝜅</m:t>
                    </m:r>
                    <m:r>
                      <a:rPr lang="en-US" sz="1500" b="0" i="1" smtClean="0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r>
                  <a:rPr lang="en-US" sz="15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ℬ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US" sz="1500"/>
                      <m:t>𝔤</m:t>
                    </m:r>
                  </m:oMath>
                </a14:m>
                <a:r>
                  <a:rPr lang="en-US" sz="15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), </a:t>
                </a:r>
                <a:r>
                  <a:rPr lang="en-US" sz="1500" b="1" u="sng" dirty="0">
                    <a:solidFill>
                      <a:srgbClr val="C55A1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operational meaning </a:t>
                </a:r>
                <a:r>
                  <a:rPr lang="en-US" sz="15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𝒫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𝜅</m:t>
                        </m:r>
                      </m:sub>
                    </m:sSub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</m:d>
                  </m:oMath>
                </a14:m>
                <a:r>
                  <a:rPr lang="en-US" sz="15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as a </a:t>
                </a:r>
                <a:r>
                  <a:rPr lang="en-US" sz="1500" dirty="0">
                    <a:solidFill>
                      <a:srgbClr val="C55A1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Fermionic entanglement measure</a:t>
                </a:r>
                <a:r>
                  <a:rPr lang="en-US" sz="15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</a:p>
              <a:p>
                <a:pPr marL="342900" indent="-342900">
                  <a:buFont typeface="Arial" panose="020B0604020202020204" pitchFamily="34" charset="0"/>
                  <a:buAutoNum type="arabicPeriod"/>
                </a:pPr>
                <a:r>
                  <a:rPr lang="en-US" sz="15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The covariances are forms of generalized-coherences </a:t>
                </a:r>
                <a:r>
                  <a:rPr lang="en-US" sz="1500" dirty="0">
                    <a:solidFill>
                      <a:srgbClr val="C55A1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between isomorphic modules </a:t>
                </a:r>
                <a:r>
                  <a:rPr lang="en-US" sz="1500" dirty="0">
                    <a:latin typeface="Arial" panose="020B0604020202020204" pitchFamily="34" charset="0"/>
                    <a:cs typeface="Arial" panose="020B0604020202020204" pitchFamily="34" charset="0"/>
                  </a:rPr>
                  <a:t>(related to the parity sectors)</a:t>
                </a:r>
                <a:r>
                  <a:rPr lang="en-US" sz="15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</a:p>
            </p:txBody>
          </p:sp>
        </mc:Choice>
        <mc:Fallback xmlns="">
          <p:sp>
            <p:nvSpPr>
              <p:cNvPr id="9" name="Text Placeholder 9">
                <a:extLst>
                  <a:ext uri="{FF2B5EF4-FFF2-40B4-BE49-F238E27FC236}">
                    <a16:creationId xmlns:a16="http://schemas.microsoft.com/office/drawing/2014/main" id="{4482ED5B-571F-5E45-A160-010D652F49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873" y="440267"/>
                <a:ext cx="8548255" cy="4050619"/>
              </a:xfrm>
              <a:prstGeom prst="rect">
                <a:avLst/>
              </a:prstGeom>
              <a:blipFill>
                <a:blip r:embed="rId3"/>
                <a:stretch>
                  <a:fillRect l="-1284" r="-1213" b="-93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9BD3E909-1DF6-0954-09B1-0A037672ACF3}"/>
              </a:ext>
            </a:extLst>
          </p:cNvPr>
          <p:cNvSpPr txBox="1"/>
          <p:nvPr/>
        </p:nvSpPr>
        <p:spPr>
          <a:xfrm>
            <a:off x="43375" y="4785887"/>
            <a:ext cx="8548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Showcasing a Barren Plateau Theory Beyond the Dynamical Lie Algebra, 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NL Diaz et al</a:t>
            </a: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,.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Entanglement in fermion systems, N. </a:t>
            </a:r>
            <a:r>
              <a:rPr lang="en-US" sz="900" dirty="0" err="1">
                <a:latin typeface="Arial" panose="020B0604020202020204" pitchFamily="34" charset="0"/>
                <a:cs typeface="Arial" panose="020B0604020202020204" pitchFamily="34" charset="0"/>
              </a:rPr>
              <a:t>Gigena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 et al, Physical Review A (2015).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D824C0E-8774-3BC5-D12B-8625C040FFD0}"/>
                  </a:ext>
                </a:extLst>
              </p:cNvPr>
              <p:cNvSpPr txBox="1"/>
              <p:nvPr/>
            </p:nvSpPr>
            <p:spPr>
              <a:xfrm>
                <a:off x="159328" y="794668"/>
                <a:ext cx="4627418" cy="1401025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style>
              <a:lnRef idx="2">
                <a:schemeClr val="accent6">
                  <a:shade val="15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b>
                          <m:r>
                            <a:rPr lang="en-US" b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𝛉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ℓ</m:t>
                              </m:r>
                            </m:e>
                            <m:sub>
                              <m:r>
                                <a:rPr lang="en-US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𝜽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𝑂</m:t>
                              </m:r>
                            </m:e>
                          </m:d>
                        </m:e>
                      </m:d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supHide m:val="on"/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𝜅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=0,2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𝜌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𝜅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𝑂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𝜅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algn="ctr"/>
                <a:endParaRPr lang="en-US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Va</m:t>
                    </m:r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b>
                        <m:r>
                          <a:rPr lang="en-US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𝛉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ℓ</m:t>
                            </m:r>
                          </m:e>
                          <m:sub>
                            <m:r>
                              <a:rPr lang="en-US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𝜽</m:t>
                            </m:r>
                          </m:sub>
                        </m:sSub>
                        <m:d>
                          <m:d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𝜌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𝑂</m:t>
                            </m:r>
                          </m:e>
                        </m:d>
                      </m:e>
                    </m:d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=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  <m:e>
                        <m:f>
                          <m:fPr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𝒫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𝜅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</m:d>
                            <m:sSub>
                              <m:sSubPr>
                                <m:ctrlP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𝒫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𝜅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𝑂</m:t>
                                </m:r>
                              </m:e>
                            </m:d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𝒞</m:t>
                                </m:r>
                              </m:e>
                              <m:sub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𝜅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</m:d>
                            <m:sSub>
                              <m:sSubPr>
                                <m:ctrlP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𝒞</m:t>
                                </m:r>
                              </m:e>
                              <m:sub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𝜅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𝑂</m:t>
                                </m:r>
                              </m:e>
                            </m:d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sz="20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dim</m:t>
                            </m:r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⁡(</m:t>
                            </m:r>
                            <m:sSub>
                              <m:sSubPr>
                                <m:ctrlP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ℬ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𝜅</m:t>
                                </m:r>
                              </m:sub>
                            </m:sSub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den>
                        </m:f>
                      </m:e>
                    </m:nary>
                  </m:oMath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D824C0E-8774-3BC5-D12B-8625C040FF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328" y="794668"/>
                <a:ext cx="4627418" cy="140102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A2F7007-BE11-FF17-73D6-0034CB70EE3A}"/>
                  </a:ext>
                </a:extLst>
              </p:cNvPr>
              <p:cNvSpPr txBox="1"/>
              <p:nvPr/>
            </p:nvSpPr>
            <p:spPr>
              <a:xfrm>
                <a:off x="4946073" y="935411"/>
                <a:ext cx="4038599" cy="1119537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style>
              <a:lnRef idx="2">
                <a:schemeClr val="accent6">
                  <a:shade val="15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ℬ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𝜅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, then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a:rPr lang="en-US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𝛉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ℓ</m:t>
                            </m:r>
                          </m:e>
                          <m:sub>
                            <m:r>
                              <a:rPr lang="en-US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𝜽</m:t>
                            </m:r>
                          </m:sub>
                        </m:sSub>
                        <m:d>
                          <m:d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𝜌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𝑂</m:t>
                            </m:r>
                          </m:e>
                        </m:d>
                      </m:e>
                    </m:d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  <a:latin typeface="Cambria Math" panose="02040503050406030204" pitchFamily="18" charset="0"/>
                  </a:rPr>
                  <a:t>, and</a:t>
                </a:r>
              </a:p>
              <a:p>
                <a:pPr algn="ctr"/>
                <a:endParaRPr lang="en-US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Va</m:t>
                    </m:r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b>
                        <m:r>
                          <a:rPr lang="en-US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𝛉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ℓ</m:t>
                            </m:r>
                          </m:e>
                          <m:sub>
                            <m:r>
                              <a:rPr lang="en-US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𝜽</m:t>
                            </m:r>
                          </m:sub>
                        </m:sSub>
                        <m:d>
                          <m:d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𝜌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𝑂</m:t>
                            </m:r>
                          </m:e>
                        </m:d>
                      </m:e>
                    </m:d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𝒫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𝜅</m:t>
                            </m:r>
                          </m:sub>
                        </m:sSub>
                        <m:d>
                          <m:d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</m:d>
                        <m:sSub>
                          <m:sSub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𝒫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𝜅</m:t>
                            </m:r>
                          </m:sub>
                        </m:sSub>
                        <m:d>
                          <m:d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𝑂</m:t>
                            </m:r>
                          </m:e>
                        </m:d>
                      </m:num>
                      <m:den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dim</m:t>
                        </m:r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⁡(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ℬ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𝜅</m:t>
                            </m:r>
                          </m:sub>
                        </m:s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)</m:t>
                        </m:r>
                      </m:den>
                    </m:f>
                  </m:oMath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A2F7007-BE11-FF17-73D6-0034CB70EE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6073" y="935411"/>
                <a:ext cx="4038599" cy="1119537"/>
              </a:xfrm>
              <a:prstGeom prst="rect">
                <a:avLst/>
              </a:prstGeom>
              <a:blipFill>
                <a:blip r:embed="rId5"/>
                <a:stretch>
                  <a:fillRect t="-32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>
            <a:extLst>
              <a:ext uri="{FF2B5EF4-FFF2-40B4-BE49-F238E27FC236}">
                <a16:creationId xmlns:a16="http://schemas.microsoft.com/office/drawing/2014/main" id="{7309E7E0-44F7-FBF6-9885-B3334A74894E}"/>
              </a:ext>
            </a:extLst>
          </p:cNvPr>
          <p:cNvGrpSpPr/>
          <p:nvPr/>
        </p:nvGrpSpPr>
        <p:grpSpPr>
          <a:xfrm>
            <a:off x="6158925" y="3707922"/>
            <a:ext cx="2985076" cy="307777"/>
            <a:chOff x="3473291" y="2925496"/>
            <a:chExt cx="2985076" cy="307777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B3BEC38-5A91-E2D7-61A0-1DF1E22C6F2C}"/>
                </a:ext>
              </a:extLst>
            </p:cNvPr>
            <p:cNvSpPr txBox="1"/>
            <p:nvPr/>
          </p:nvSpPr>
          <p:spPr>
            <a:xfrm>
              <a:off x="4016607" y="2925496"/>
              <a:ext cx="2441760" cy="307777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Remember, we have qubits!</a:t>
              </a:r>
              <a:endParaRPr lang="en-US" sz="1400" dirty="0"/>
            </a:p>
          </p:txBody>
        </p:sp>
        <p:sp>
          <p:nvSpPr>
            <p:cNvPr id="24" name="Arrow: Curved Down 23">
              <a:extLst>
                <a:ext uri="{FF2B5EF4-FFF2-40B4-BE49-F238E27FC236}">
                  <a16:creationId xmlns:a16="http://schemas.microsoft.com/office/drawing/2014/main" id="{E4DC46C5-8D42-F58F-F200-FE709A2C4DAF}"/>
                </a:ext>
              </a:extLst>
            </p:cNvPr>
            <p:cNvSpPr/>
            <p:nvPr/>
          </p:nvSpPr>
          <p:spPr>
            <a:xfrm rot="20508289" flipH="1">
              <a:off x="3473291" y="2970163"/>
              <a:ext cx="588223" cy="193446"/>
            </a:xfrm>
            <a:prstGeom prst="curvedDown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5600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indoor, bedclothes, projector&#10;&#10;Description automatically generated">
            <a:extLst>
              <a:ext uri="{FF2B5EF4-FFF2-40B4-BE49-F238E27FC236}">
                <a16:creationId xmlns:a16="http://schemas.microsoft.com/office/drawing/2014/main" id="{03B30AAC-0C37-7660-CED2-3B91E7F0473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0" y="-2"/>
            <a:ext cx="9144000" cy="5143500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C52EFE6-5206-4649-8D40-C38CF802E44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58140" y="145266"/>
            <a:ext cx="8325114" cy="422679"/>
          </a:xfrm>
        </p:spPr>
        <p:txBody>
          <a:bodyPr/>
          <a:lstStyle/>
          <a:p>
            <a:r>
              <a:rPr lang="en-US" sz="2300" dirty="0"/>
              <a:t>I do theory, but… here are some cool numerics:</a:t>
            </a:r>
            <a:endParaRPr lang="en-US" sz="1400" dirty="0"/>
          </a:p>
        </p:txBody>
      </p:sp>
      <p:sp>
        <p:nvSpPr>
          <p:cNvPr id="6" name="Text Placeholder 9">
            <a:extLst>
              <a:ext uri="{FF2B5EF4-FFF2-40B4-BE49-F238E27FC236}">
                <a16:creationId xmlns:a16="http://schemas.microsoft.com/office/drawing/2014/main" id="{AC180546-A275-390A-340B-63729F031A32}"/>
              </a:ext>
            </a:extLst>
          </p:cNvPr>
          <p:cNvSpPr txBox="1">
            <a:spLocks/>
          </p:cNvSpPr>
          <p:nvPr/>
        </p:nvSpPr>
        <p:spPr>
          <a:xfrm>
            <a:off x="457200" y="924492"/>
            <a:ext cx="8226054" cy="329451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2880" indent="-182880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4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BD3E909-1DF6-0954-09B1-0A037672ACF3}"/>
              </a:ext>
            </a:extLst>
          </p:cNvPr>
          <p:cNvSpPr txBox="1"/>
          <p:nvPr/>
        </p:nvSpPr>
        <p:spPr>
          <a:xfrm>
            <a:off x="43375" y="4798148"/>
            <a:ext cx="8548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Showcasing a Barren Plateau Theory Beyond the Dynamical Lie Algebra, 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NL Diaz et </a:t>
            </a: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al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Classical simulation of non-gaussian fermionic circuits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, B. Dias </a:t>
            </a:r>
            <a:r>
              <a:rPr lang="en-US" sz="900" dirty="0" err="1">
                <a:latin typeface="Arial" panose="020B0604020202020204" pitchFamily="34" charset="0"/>
                <a:cs typeface="Arial" panose="020B0604020202020204" pitchFamily="34" charset="0"/>
              </a:rPr>
              <a:t>arXiv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 (2023).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73F4D41-7958-766A-AEEA-E0BD412F0292}"/>
                  </a:ext>
                </a:extLst>
              </p:cNvPr>
              <p:cNvSpPr txBox="1"/>
              <p:nvPr/>
            </p:nvSpPr>
            <p:spPr>
              <a:xfrm>
                <a:off x="358140" y="3696127"/>
                <a:ext cx="2624667" cy="8620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dirty="0"/>
                  <a:t>Gaussian State 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smtClean="0"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"/>
                          <m:endChr m:val="⟩"/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|0</m:t>
                          </m:r>
                        </m:e>
                      </m:d>
                      <m:sSup>
                        <m:sSup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⟨"/>
                              <m:endChr m:val=""/>
                              <m:ctrlP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0|</m:t>
                              </m:r>
                            </m:e>
                          </m:d>
                        </m:e>
                        <m:sup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⊗</m:t>
                          </m:r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en-US" sz="1200" dirty="0"/>
              </a:p>
              <a:p>
                <a:pPr algn="ctr"/>
                <a:r>
                  <a:rPr lang="en-US" sz="1200" dirty="0"/>
                  <a:t>Increase standard globality: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𝑂</m:t>
                      </m:r>
                      <m:r>
                        <a:rPr lang="en-US" sz="1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p>
                          <m: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⊗</m:t>
                          </m:r>
                          <m: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sup>
                      </m:sSup>
                      <m:r>
                        <a:rPr lang="en-US" sz="1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∈</m:t>
                      </m:r>
                      <m:sSub>
                        <m:sSubPr>
                          <m:ctrlP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ℬ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73F4D41-7958-766A-AEEA-E0BD412F02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140" y="3696127"/>
                <a:ext cx="2624667" cy="862031"/>
              </a:xfrm>
              <a:prstGeom prst="rect">
                <a:avLst/>
              </a:prstGeom>
              <a:blipFill>
                <a:blip r:embed="rId3"/>
                <a:stretch>
                  <a:fillRect t="-6338" b="-77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2" name="Group 21">
            <a:extLst>
              <a:ext uri="{FF2B5EF4-FFF2-40B4-BE49-F238E27FC236}">
                <a16:creationId xmlns:a16="http://schemas.microsoft.com/office/drawing/2014/main" id="{FEDB8185-DF39-E73F-79FB-F88F7A704B64}"/>
              </a:ext>
            </a:extLst>
          </p:cNvPr>
          <p:cNvGrpSpPr/>
          <p:nvPr/>
        </p:nvGrpSpPr>
        <p:grpSpPr>
          <a:xfrm>
            <a:off x="2580943" y="569281"/>
            <a:ext cx="3879507" cy="4235368"/>
            <a:chOff x="2580943" y="569281"/>
            <a:chExt cx="3879507" cy="4235368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F30C652A-1AED-994E-6726-BAF4325BFA7D}"/>
                    </a:ext>
                  </a:extLst>
                </p:cNvPr>
                <p:cNvSpPr txBox="1"/>
                <p:nvPr/>
              </p:nvSpPr>
              <p:spPr>
                <a:xfrm>
                  <a:off x="2580943" y="3690433"/>
                  <a:ext cx="3879507" cy="111421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1200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M</a:t>
                  </a:r>
                  <a:r>
                    <a:rPr lang="en-US" sz="1200" dirty="0">
                      <a:solidFill>
                        <a:schemeClr val="accent2">
                          <a:lumMod val="75000"/>
                        </a:schemeClr>
                      </a:solidFill>
                    </a:rPr>
                    <a:t>a</a:t>
                  </a:r>
                  <a:r>
                    <a:rPr lang="en-US" sz="1200" dirty="0">
                      <a:solidFill>
                        <a:schemeClr val="accent6">
                          <a:lumMod val="75000"/>
                        </a:schemeClr>
                      </a:solidFill>
                    </a:rPr>
                    <a:t>g</a:t>
                  </a:r>
                  <a:r>
                    <a:rPr lang="en-US" sz="1200" dirty="0">
                      <a:solidFill>
                        <a:srgbClr val="7030A0"/>
                      </a:solidFill>
                    </a:rPr>
                    <a:t>i</a:t>
                  </a:r>
                  <a:r>
                    <a:rPr lang="en-US" sz="1200" dirty="0">
                      <a:solidFill>
                        <a:schemeClr val="tx2">
                          <a:lumMod val="75000"/>
                        </a:schemeClr>
                      </a:solidFill>
                    </a:rPr>
                    <a:t>c</a:t>
                  </a:r>
                  <a:r>
                    <a:rPr lang="en-US" sz="1200" dirty="0"/>
                    <a:t> State (exponential extent) </a:t>
                  </a: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"/>
                            <m:endChr m:val="⟩"/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|</m:t>
                            </m:r>
                            <m:r>
                              <m:rPr>
                                <m:sty m:val="p"/>
                              </m:rPr>
                              <a:rPr lang="en-US" sz="1200" b="0" i="0" smtClean="0">
                                <a:latin typeface="Cambria Math" panose="02040503050406030204" pitchFamily="18" charset="0"/>
                              </a:rPr>
                              <m:t>Ψ</m:t>
                            </m:r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𝜏</m:t>
                            </m:r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d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p>
                          <m:sSupPr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["/>
                                <m:endChr m:val="]"/>
                                <m:ctrlP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d>
                                      <m:dPr>
                                        <m:begChr m:val=""/>
                                        <m:endChr m:val="⟩"/>
                                        <m:ctrlPr>
                                          <a:rPr lang="en-US" sz="12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200" i="1">
                                            <a:latin typeface="Cambria Math" panose="02040503050406030204" pitchFamily="18" charset="0"/>
                                          </a:rPr>
                                          <m:t>|0</m:t>
                                        </m:r>
                                        <m:r>
                                          <a:rPr lang="en-US" sz="1200" b="0" i="1" smtClean="0">
                                            <a:latin typeface="Cambria Math" panose="02040503050406030204" pitchFamily="18" charset="0"/>
                                          </a:rPr>
                                          <m:t>000</m:t>
                                        </m:r>
                                      </m:e>
                                    </m:d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d>
                                      <m:dPr>
                                        <m:begChr m:val=""/>
                                        <m:endChr m:val="⟩"/>
                                        <m:ctrlPr>
                                          <a:rPr lang="en-US" sz="12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200" i="1">
                                            <a:latin typeface="Cambria Math" panose="02040503050406030204" pitchFamily="18" charset="0"/>
                                          </a:rPr>
                                          <m:t>|0</m:t>
                                        </m:r>
                                        <m:r>
                                          <a:rPr lang="en-US" sz="1200" b="0" i="1" smtClean="0">
                                            <a:latin typeface="Cambria Math" panose="02040503050406030204" pitchFamily="18" charset="0"/>
                                          </a:rPr>
                                          <m:t>011</m:t>
                                        </m:r>
                                      </m:e>
                                    </m:d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d>
                                      <m:dPr>
                                        <m:begChr m:val=""/>
                                        <m:endChr m:val="⟩"/>
                                        <m:ctrlPr>
                                          <a:rPr lang="en-US" sz="12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200" i="1">
                                            <a:latin typeface="Cambria Math" panose="02040503050406030204" pitchFamily="18" charset="0"/>
                                          </a:rPr>
                                          <m:t>|</m:t>
                                        </m:r>
                                        <m:r>
                                          <a:rPr lang="en-US" sz="1200" b="0" i="1" smtClean="0">
                                            <a:latin typeface="Cambria Math" panose="02040503050406030204" pitchFamily="18" charset="0"/>
                                          </a:rPr>
                                          <m:t>1100</m:t>
                                        </m:r>
                                      </m:e>
                                    </m:d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sSup>
                                      <m:sSupPr>
                                        <m:ctrlPr>
                                          <a:rPr lang="en-US" sz="12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200" b="0" i="1" smtClean="0">
                                            <a:latin typeface="Cambria Math" panose="02040503050406030204" pitchFamily="18" charset="0"/>
                                          </a:rPr>
                                          <m:t>𝑒</m:t>
                                        </m:r>
                                      </m:e>
                                      <m:sup>
                                        <m:r>
                                          <a:rPr lang="en-US" sz="1200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sz="1200" b="0" i="1" smtClean="0">
                                            <a:latin typeface="Cambria Math" panose="02040503050406030204" pitchFamily="18" charset="0"/>
                                          </a:rPr>
                                          <m:t>𝜏</m:t>
                                        </m:r>
                                        <m:r>
                                          <a:rPr lang="en-US" sz="1200" b="0" i="1" smtClean="0">
                                            <a:latin typeface="Cambria Math" panose="02040503050406030204" pitchFamily="18" charset="0"/>
                                          </a:rPr>
                                          <m:t> </m:t>
                                        </m:r>
                                      </m:sup>
                                    </m:sSup>
                                    <m:d>
                                      <m:dPr>
                                        <m:begChr m:val=""/>
                                        <m:endChr m:val="⟩"/>
                                        <m:ctrlPr>
                                          <a:rPr lang="en-US" sz="12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200" i="1">
                                            <a:latin typeface="Cambria Math" panose="02040503050406030204" pitchFamily="18" charset="0"/>
                                          </a:rPr>
                                          <m:t>|</m:t>
                                        </m:r>
                                        <m:r>
                                          <a:rPr lang="en-US" sz="1200" b="0" i="1" smtClean="0">
                                            <a:latin typeface="Cambria Math" panose="02040503050406030204" pitchFamily="18" charset="0"/>
                                          </a:rPr>
                                          <m:t>11</m:t>
                                        </m:r>
                                        <m:r>
                                          <a:rPr lang="en-US" sz="1200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  <m:r>
                                          <a:rPr lang="en-US" sz="1200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e>
                                    </m:d>
                                  </m:num>
                                  <m:den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⊗</m:t>
                            </m:r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/4</m:t>
                            </m:r>
                          </m:sup>
                        </m:sSup>
                      </m:oMath>
                    </m:oMathPara>
                  </a14:m>
                  <a:endParaRPr lang="en-US" sz="1200" b="0" dirty="0"/>
                </a:p>
                <a:p>
                  <a:pPr algn="ctr"/>
                  <a:r>
                    <a:rPr lang="en-US" sz="1200" dirty="0"/>
                    <a:t>Measure in the algebra (small dimension)</a:t>
                  </a: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𝑂</m:t>
                        </m:r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∈</m:t>
                        </m:r>
                        <m:sSub>
                          <m:sSubPr>
                            <m:ctrlPr>
                              <a:rPr lang="en-US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ℬ</m:t>
                            </m:r>
                          </m:e>
                          <m:sub>
                            <m:r>
                              <a:rPr lang="en-US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sz="1200" dirty="0"/>
                </a:p>
              </p:txBody>
            </p:sp>
          </mc:Choice>
          <mc:Fallback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F30C652A-1AED-994E-6726-BAF4325BFA7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80943" y="3690433"/>
                  <a:ext cx="3879507" cy="1114216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3" name="Picture 12" descr="A graph of different colored lines&#10;&#10;Description automatically generated with medium confidence">
              <a:extLst>
                <a:ext uri="{FF2B5EF4-FFF2-40B4-BE49-F238E27FC236}">
                  <a16:creationId xmlns:a16="http://schemas.microsoft.com/office/drawing/2014/main" id="{AB7A4EBA-27D6-F79B-F90A-9A013711D80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32813" r="32812"/>
            <a:stretch/>
          </p:blipFill>
          <p:spPr>
            <a:xfrm>
              <a:off x="3205320" y="569281"/>
              <a:ext cx="2980268" cy="3121152"/>
            </a:xfrm>
            <a:prstGeom prst="rect">
              <a:avLst/>
            </a:prstGeom>
          </p:spPr>
        </p:pic>
      </p:grpSp>
      <p:pic>
        <p:nvPicPr>
          <p:cNvPr id="14" name="Picture 13" descr="A graph of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ACB8579C-B357-F235-F1DF-5337DD8625E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67188"/>
          <a:stretch/>
        </p:blipFill>
        <p:spPr>
          <a:xfrm>
            <a:off x="237067" y="569281"/>
            <a:ext cx="2844800" cy="3121152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063EACFB-AE66-C9D6-0E66-24CBC27805AE}"/>
              </a:ext>
            </a:extLst>
          </p:cNvPr>
          <p:cNvGrpSpPr/>
          <p:nvPr/>
        </p:nvGrpSpPr>
        <p:grpSpPr>
          <a:xfrm>
            <a:off x="6302291" y="580262"/>
            <a:ext cx="2844800" cy="3962796"/>
            <a:chOff x="6302291" y="580262"/>
            <a:chExt cx="2844800" cy="3962796"/>
          </a:xfrm>
        </p:grpSpPr>
        <p:pic>
          <p:nvPicPr>
            <p:cNvPr id="15" name="Picture 14" descr="A graph of different colored lines&#10;&#10;Description automatically generated with medium confidence">
              <a:extLst>
                <a:ext uri="{FF2B5EF4-FFF2-40B4-BE49-F238E27FC236}">
                  <a16:creationId xmlns:a16="http://schemas.microsoft.com/office/drawing/2014/main" id="{60510018-A84D-8016-D6BC-DB4D24A61C9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66206" r="982"/>
            <a:stretch/>
          </p:blipFill>
          <p:spPr>
            <a:xfrm>
              <a:off x="6302291" y="580262"/>
              <a:ext cx="2844800" cy="3121152"/>
            </a:xfrm>
            <a:prstGeom prst="rect">
              <a:avLst/>
            </a:prstGeom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CFD055FE-4870-1285-B8F8-11348B11E564}"/>
                    </a:ext>
                  </a:extLst>
                </p:cNvPr>
                <p:cNvSpPr txBox="1"/>
                <p:nvPr/>
              </p:nvSpPr>
              <p:spPr>
                <a:xfrm>
                  <a:off x="6412358" y="3681027"/>
                  <a:ext cx="2624667" cy="86203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1200" dirty="0" smtClean="0"/>
                    <a:t>Non </a:t>
                  </a:r>
                  <a:r>
                    <a:rPr lang="en-US" sz="1200" dirty="0" err="1"/>
                    <a:t>FermionicState</a:t>
                  </a:r>
                  <a:endParaRPr lang="en-US" sz="1200" dirty="0"/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"/>
                            <m:endChr m:val="⟩"/>
                            <m:ctrlPr>
                              <a:rPr lang="en-US" sz="12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|</m:t>
                            </m:r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𝜓</m:t>
                            </m:r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</m:d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p>
                          <m:sSupPr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"/>
                                <m:endChr m:val="⟩"/>
                                <m:ctrlP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|0</m:t>
                                </m:r>
                              </m:e>
                            </m:d>
                          </m:e>
                          <m:sup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⊗</m:t>
                            </m:r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sz="12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"/>
                                <m:endChr m:val="⟩"/>
                                <m:ctrlPr>
                                  <a:rPr lang="en-US" sz="12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  <m:r>
                                  <a:rPr lang="en-US" sz="1200" i="1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d>
                            <m:d>
                              <m:dPr>
                                <m:begChr m:val=""/>
                                <m:endChr m:val="⟩"/>
                                <m:ctrlPr>
                                  <a:rPr lang="en-US" sz="12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200" i="1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  <m:r>
                                  <a:rPr lang="en-US" sz="12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d>
                          </m:e>
                          <m:sup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⊗</m:t>
                            </m:r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oMath>
                    </m:oMathPara>
                  </a14:m>
                  <a:endParaRPr lang="en-US" sz="1200" dirty="0"/>
                </a:p>
                <a:p>
                  <a:pPr algn="ctr"/>
                  <a:r>
                    <a:rPr lang="en-US" sz="1200" dirty="0"/>
                    <a:t>Increase generalized globality:</a:t>
                  </a: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𝑂</m:t>
                        </m:r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∈</m:t>
                        </m:r>
                        <m:sSub>
                          <m:sSubPr>
                            <m:ctrlPr>
                              <a:rPr lang="en-US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ℬ</m:t>
                            </m:r>
                          </m:e>
                          <m:sub>
                            <m:r>
                              <a:rPr lang="en-US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b>
                        </m:sSub>
                      </m:oMath>
                    </m:oMathPara>
                  </a14:m>
                  <a:endParaRPr lang="en-US" sz="1200" dirty="0"/>
                </a:p>
              </p:txBody>
            </p:sp>
          </mc:Choice>
          <mc:Fallback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CFD055FE-4870-1285-B8F8-11348B11E56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12358" y="3681027"/>
                  <a:ext cx="2624667" cy="862031"/>
                </a:xfrm>
                <a:prstGeom prst="rect">
                  <a:avLst/>
                </a:prstGeom>
                <a:blipFill>
                  <a:blip r:embed="rId6"/>
                  <a:stretch>
                    <a:fillRect t="-9220" b="-567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565048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indoor, bedclothes, projector&#10;&#10;Description automatically generated">
            <a:extLst>
              <a:ext uri="{FF2B5EF4-FFF2-40B4-BE49-F238E27FC236}">
                <a16:creationId xmlns:a16="http://schemas.microsoft.com/office/drawing/2014/main" id="{03B30AAC-0C37-7660-CED2-3B91E7F0473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0" y="-2"/>
            <a:ext cx="9144000" cy="5143500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C52EFE6-5206-4649-8D40-C38CF802E44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58140" y="145266"/>
            <a:ext cx="8325114" cy="422679"/>
          </a:xfrm>
        </p:spPr>
        <p:txBody>
          <a:bodyPr/>
          <a:lstStyle/>
          <a:p>
            <a:r>
              <a:rPr lang="en-US" sz="2300" dirty="0"/>
              <a:t>Enough is enough Marco! Ok, just one more cool result</a:t>
            </a:r>
            <a:endParaRPr lang="en-US" sz="1400" dirty="0"/>
          </a:p>
        </p:txBody>
      </p:sp>
      <p:sp>
        <p:nvSpPr>
          <p:cNvPr id="6" name="Text Placeholder 9">
            <a:extLst>
              <a:ext uri="{FF2B5EF4-FFF2-40B4-BE49-F238E27FC236}">
                <a16:creationId xmlns:a16="http://schemas.microsoft.com/office/drawing/2014/main" id="{AC180546-A275-390A-340B-63729F031A32}"/>
              </a:ext>
            </a:extLst>
          </p:cNvPr>
          <p:cNvSpPr txBox="1">
            <a:spLocks/>
          </p:cNvSpPr>
          <p:nvPr/>
        </p:nvSpPr>
        <p:spPr>
          <a:xfrm>
            <a:off x="457200" y="924492"/>
            <a:ext cx="8226054" cy="329451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2880" indent="-182880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4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BD3E909-1DF6-0954-09B1-0A037672ACF3}"/>
              </a:ext>
            </a:extLst>
          </p:cNvPr>
          <p:cNvSpPr txBox="1"/>
          <p:nvPr/>
        </p:nvSpPr>
        <p:spPr>
          <a:xfrm>
            <a:off x="43375" y="4798148"/>
            <a:ext cx="8548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Showcasing a Barren Plateau Theory Beyond the Dynamical Lie Algebra, 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NL Diaz et </a:t>
            </a: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al.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Classical simulation of non-gaussian fermionic circuits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, B. Dias </a:t>
            </a:r>
            <a:r>
              <a:rPr lang="en-US" sz="900" dirty="0" err="1">
                <a:latin typeface="Arial" panose="020B0604020202020204" pitchFamily="34" charset="0"/>
                <a:cs typeface="Arial" panose="020B0604020202020204" pitchFamily="34" charset="0"/>
              </a:rPr>
              <a:t>arXiv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 (2023).</a:t>
            </a:r>
          </a:p>
        </p:txBody>
      </p:sp>
      <p:pic>
        <p:nvPicPr>
          <p:cNvPr id="5" name="Picture 4" descr="A black background with white rectangles with black letters&#10;&#10;Description automatically generated">
            <a:extLst>
              <a:ext uri="{FF2B5EF4-FFF2-40B4-BE49-F238E27FC236}">
                <a16:creationId xmlns:a16="http://schemas.microsoft.com/office/drawing/2014/main" id="{CE1A8197-43EF-C5EF-BC9A-9BD38133F5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5522" y="1064966"/>
            <a:ext cx="3983962" cy="3510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652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indoor, bedclothes, projector&#10;&#10;Description automatically generated">
            <a:extLst>
              <a:ext uri="{FF2B5EF4-FFF2-40B4-BE49-F238E27FC236}">
                <a16:creationId xmlns:a16="http://schemas.microsoft.com/office/drawing/2014/main" id="{03B30AAC-0C37-7660-CED2-3B91E7F0473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0" y="-2"/>
            <a:ext cx="9144000" cy="5143500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C52EFE6-5206-4649-8D40-C38CF802E44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58140" y="145266"/>
            <a:ext cx="8325114" cy="422679"/>
          </a:xfrm>
        </p:spPr>
        <p:txBody>
          <a:bodyPr/>
          <a:lstStyle/>
          <a:p>
            <a:r>
              <a:rPr lang="en-US" sz="2300" dirty="0"/>
              <a:t>Towards a super duper, unified mega complete BP theory</a:t>
            </a:r>
            <a:endParaRPr lang="en-US" sz="1400" dirty="0"/>
          </a:p>
        </p:txBody>
      </p:sp>
      <p:sp>
        <p:nvSpPr>
          <p:cNvPr id="6" name="Text Placeholder 9">
            <a:extLst>
              <a:ext uri="{FF2B5EF4-FFF2-40B4-BE49-F238E27FC236}">
                <a16:creationId xmlns:a16="http://schemas.microsoft.com/office/drawing/2014/main" id="{AC180546-A275-390A-340B-63729F031A32}"/>
              </a:ext>
            </a:extLst>
          </p:cNvPr>
          <p:cNvSpPr txBox="1">
            <a:spLocks/>
          </p:cNvSpPr>
          <p:nvPr/>
        </p:nvSpPr>
        <p:spPr>
          <a:xfrm>
            <a:off x="457200" y="924492"/>
            <a:ext cx="8226054" cy="329451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2880" indent="-182880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4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BD3E909-1DF6-0954-09B1-0A037672ACF3}"/>
              </a:ext>
            </a:extLst>
          </p:cNvPr>
          <p:cNvSpPr txBox="1"/>
          <p:nvPr/>
        </p:nvSpPr>
        <p:spPr>
          <a:xfrm>
            <a:off x="43375" y="4882818"/>
            <a:ext cx="85482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Showcasing a Barren Plateau Theory Beyond the Dynamical Lie Algebra, 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NL Diaz et </a:t>
            </a:r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al.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A diagram of different types of expressions&#10;&#10;Description automatically generated">
            <a:extLst>
              <a:ext uri="{FF2B5EF4-FFF2-40B4-BE49-F238E27FC236}">
                <a16:creationId xmlns:a16="http://schemas.microsoft.com/office/drawing/2014/main" id="{445CB9A1-8CB6-721F-4E9E-349760C366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5370" y="713213"/>
            <a:ext cx="4504266" cy="4146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566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ollage of a person&#10;&#10;Description automatically generated">
            <a:extLst>
              <a:ext uri="{FF2B5EF4-FFF2-40B4-BE49-F238E27FC236}">
                <a16:creationId xmlns:a16="http://schemas.microsoft.com/office/drawing/2014/main" id="{D7EC47BE-ACD0-C20E-4C31-15A4974EF1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7412" y="190500"/>
            <a:ext cx="4829175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33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1B9135-7BF8-C941-ACAB-39BD7EFC1F1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7200" y="252413"/>
            <a:ext cx="8229600" cy="669156"/>
          </a:xfrm>
        </p:spPr>
        <p:txBody>
          <a:bodyPr/>
          <a:lstStyle/>
          <a:p>
            <a:r>
              <a:rPr lang="en-US" dirty="0"/>
              <a:t>Phew.. That was a lot… What did we learn?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FBACC5B-BA06-3F4A-9377-DCB7FD59C29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19087" y="811502"/>
            <a:ext cx="8621714" cy="3664193"/>
          </a:xfrm>
        </p:spPr>
        <p:txBody>
          <a:bodyPr/>
          <a:lstStyle/>
          <a:p>
            <a:pPr marL="0" indent="0" fontAlgn="base">
              <a:buNone/>
            </a:pPr>
            <a:r>
              <a:rPr lang="en-US" dirty="0"/>
              <a:t>IMHO: Our understanding of BPs underwent a recent </a:t>
            </a:r>
            <a:r>
              <a:rPr lang="en-US" dirty="0">
                <a:solidFill>
                  <a:srgbClr val="FFBD7E"/>
                </a:solidFill>
              </a:rPr>
              <a:t>transformative shift</a:t>
            </a:r>
            <a:r>
              <a:rPr lang="en-US" dirty="0"/>
              <a:t>. We can use these results to </a:t>
            </a:r>
            <a:r>
              <a:rPr lang="en-US" dirty="0">
                <a:solidFill>
                  <a:srgbClr val="FFBD7E"/>
                </a:solidFill>
              </a:rPr>
              <a:t>guide our model’s design</a:t>
            </a:r>
            <a:r>
              <a:rPr lang="en-US" dirty="0"/>
              <a:t>.</a:t>
            </a:r>
          </a:p>
          <a:p>
            <a:pPr marL="0" indent="0" fontAlgn="base">
              <a:buNone/>
            </a:pPr>
            <a:endParaRPr lang="en-US" dirty="0"/>
          </a:p>
          <a:p>
            <a:pPr marL="0" indent="0" fontAlgn="base">
              <a:buNone/>
            </a:pPr>
            <a:r>
              <a:rPr lang="en-US" dirty="0"/>
              <a:t>Here are some </a:t>
            </a:r>
            <a:r>
              <a:rPr lang="en-US" dirty="0">
                <a:solidFill>
                  <a:srgbClr val="FFBD7E"/>
                </a:solidFill>
              </a:rPr>
              <a:t>open questions</a:t>
            </a:r>
            <a:r>
              <a:rPr lang="en-US" dirty="0"/>
              <a:t>:</a:t>
            </a:r>
          </a:p>
          <a:p>
            <a:pPr fontAlgn="base"/>
            <a:r>
              <a:rPr lang="en-US" dirty="0"/>
              <a:t>In the Matchgate case, we can relate </a:t>
            </a:r>
            <a:r>
              <a:rPr lang="en-US" dirty="0">
                <a:solidFill>
                  <a:srgbClr val="FFBD7E"/>
                </a:solidFill>
              </a:rPr>
              <a:t>trainability </a:t>
            </a:r>
            <a:r>
              <a:rPr lang="en-US" dirty="0"/>
              <a:t>to fermionic entanglement (a </a:t>
            </a:r>
            <a:r>
              <a:rPr lang="en-US" dirty="0">
                <a:solidFill>
                  <a:srgbClr val="FFBD7E"/>
                </a:solidFill>
              </a:rPr>
              <a:t>computational resource</a:t>
            </a:r>
            <a:r>
              <a:rPr lang="en-US" dirty="0"/>
              <a:t> that can promote matchgates to universal circuits). We see that </a:t>
            </a:r>
            <a:r>
              <a:rPr lang="en-US" b="1" i="1" u="sng" dirty="0">
                <a:solidFill>
                  <a:srgbClr val="FFBD7E"/>
                </a:solidFill>
              </a:rPr>
              <a:t>e-v-e-r-y trainable model, is also (somehow*) classically </a:t>
            </a:r>
            <a:r>
              <a:rPr lang="en-US" b="1" i="1" u="sng" dirty="0" err="1">
                <a:solidFill>
                  <a:srgbClr val="FFBD7E"/>
                </a:solidFill>
              </a:rPr>
              <a:t>simulable</a:t>
            </a:r>
            <a:r>
              <a:rPr lang="en-US" b="1" i="1" u="sng" dirty="0">
                <a:solidFill>
                  <a:srgbClr val="FFBD7E"/>
                </a:solidFill>
              </a:rPr>
              <a:t>.</a:t>
            </a:r>
          </a:p>
          <a:p>
            <a:pPr marL="0" indent="0" fontAlgn="base">
              <a:buNone/>
            </a:pPr>
            <a:r>
              <a:rPr lang="en-US" sz="1100" dirty="0"/>
              <a:t>We even propose a simulation method for exponential magic states that are non-</a:t>
            </a:r>
            <a:r>
              <a:rPr lang="en-US" sz="1100" dirty="0" err="1"/>
              <a:t>simulable</a:t>
            </a:r>
            <a:r>
              <a:rPr lang="en-US" sz="1100" dirty="0"/>
              <a:t> via Wick theorem simulation-based techniques!)</a:t>
            </a:r>
          </a:p>
          <a:p>
            <a:pPr marL="0" indent="0" fontAlgn="base">
              <a:buNone/>
            </a:pPr>
            <a:endParaRPr lang="en-US" sz="1100" dirty="0"/>
          </a:p>
          <a:p>
            <a:pPr marL="0" indent="0" fontAlgn="base">
              <a:buNone/>
            </a:pPr>
            <a:endParaRPr lang="en-US" sz="1100" dirty="0"/>
          </a:p>
          <a:p>
            <a:pPr marL="0" indent="0" fontAlgn="base">
              <a:buNone/>
            </a:pPr>
            <a:endParaRPr lang="en-US" sz="1100" dirty="0"/>
          </a:p>
          <a:p>
            <a:pPr fontAlgn="base"/>
            <a:r>
              <a:rPr lang="en-US" dirty="0"/>
              <a:t>What about noise? </a:t>
            </a:r>
          </a:p>
          <a:p>
            <a:pPr fontAlgn="base"/>
            <a:r>
              <a:rPr lang="en-US" dirty="0"/>
              <a:t>What about shallow depth? </a:t>
            </a:r>
          </a:p>
          <a:p>
            <a:pPr fontAlgn="base"/>
            <a:r>
              <a:rPr lang="en-US" dirty="0"/>
              <a:t>Non-expectation value-based models (generative)? </a:t>
            </a:r>
          </a:p>
          <a:p>
            <a:pPr marL="0" indent="0" fontAlgn="base">
              <a:buNone/>
            </a:pPr>
            <a:endParaRPr lang="en-US" sz="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8702D07-7830-9483-93D5-43AAA26A9A83}"/>
              </a:ext>
            </a:extLst>
          </p:cNvPr>
          <p:cNvSpPr txBox="1"/>
          <p:nvPr/>
        </p:nvSpPr>
        <p:spPr>
          <a:xfrm>
            <a:off x="2286000" y="3486666"/>
            <a:ext cx="4572000" cy="369332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indent="0" algn="ctr" fontAlgn="base">
              <a:buNone/>
            </a:pPr>
            <a:r>
              <a:rPr lang="en-US" dirty="0">
                <a:solidFill>
                  <a:schemeClr val="tx1"/>
                </a:solidFill>
              </a:rPr>
              <a:t>Is this connection more general?</a:t>
            </a:r>
          </a:p>
        </p:txBody>
      </p:sp>
    </p:spTree>
    <p:extLst>
      <p:ext uri="{BB962C8B-B14F-4D97-AF65-F5344CB8AC3E}">
        <p14:creationId xmlns:p14="http://schemas.microsoft.com/office/powerpoint/2010/main" val="691864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indoor, bedclothes, projector&#10;&#10;Description automatically generated">
            <a:extLst>
              <a:ext uri="{FF2B5EF4-FFF2-40B4-BE49-F238E27FC236}">
                <a16:creationId xmlns:a16="http://schemas.microsoft.com/office/drawing/2014/main" id="{03B30AAC-0C37-7660-CED2-3B91E7F0473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0" y="-1"/>
            <a:ext cx="9144000" cy="5143500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C52EFE6-5206-4649-8D40-C38CF802E44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7200" y="145266"/>
            <a:ext cx="8226054" cy="669156"/>
          </a:xfrm>
        </p:spPr>
        <p:txBody>
          <a:bodyPr/>
          <a:lstStyle/>
          <a:p>
            <a:r>
              <a:rPr lang="en-US" dirty="0"/>
              <a:t>Variational Quantum Computing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215BF5B-4055-F34B-9C73-A6BBDCC389B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57200" y="567945"/>
            <a:ext cx="8226054" cy="3294513"/>
          </a:xfrm>
        </p:spPr>
        <p:txBody>
          <a:bodyPr/>
          <a:lstStyle/>
          <a:p>
            <a:pPr marL="0" indent="0">
              <a:buNone/>
            </a:pPr>
            <a:r>
              <a:rPr lang="en-US" sz="1600" b="0" i="0" u="none" strike="noStrike" dirty="0">
                <a:solidFill>
                  <a:srgbClr val="000000"/>
                </a:solidFill>
                <a:effectLst/>
              </a:rPr>
              <a:t>Solve a problem of interest by encoding it as an optimization task.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</a:rPr>
              <a:t>These include </a:t>
            </a:r>
            <a:r>
              <a:rPr lang="en-US" sz="1600" dirty="0">
                <a:solidFill>
                  <a:srgbClr val="C55A11"/>
                </a:solidFill>
              </a:rPr>
              <a:t>Variational Quantum Algorithms </a:t>
            </a:r>
            <a:r>
              <a:rPr lang="en-US" sz="1600" dirty="0">
                <a:solidFill>
                  <a:srgbClr val="000000"/>
                </a:solidFill>
              </a:rPr>
              <a:t>(VQE, QAOA, </a:t>
            </a:r>
            <a:r>
              <a:rPr lang="en-US" sz="1600" dirty="0" err="1">
                <a:solidFill>
                  <a:srgbClr val="000000"/>
                </a:solidFill>
              </a:rPr>
              <a:t>etc</a:t>
            </a:r>
            <a:r>
              <a:rPr lang="en-US" sz="1600" dirty="0">
                <a:solidFill>
                  <a:srgbClr val="000000"/>
                </a:solidFill>
              </a:rPr>
              <a:t>), but also </a:t>
            </a:r>
            <a:r>
              <a:rPr lang="en-US" sz="1600" dirty="0">
                <a:solidFill>
                  <a:srgbClr val="C55A11"/>
                </a:solidFill>
              </a:rPr>
              <a:t>Quantum Machine Learning</a:t>
            </a:r>
            <a:r>
              <a:rPr lang="en-US" sz="1600" dirty="0">
                <a:solidFill>
                  <a:srgbClr val="000000"/>
                </a:solidFill>
              </a:rPr>
              <a:t> schemes. We will consider models passed on Parametrized Quantum Circuits, or, Quantum Neural Networks.</a:t>
            </a:r>
          </a:p>
          <a:p>
            <a:pPr marL="0" indent="0">
              <a:buNone/>
            </a:pPr>
            <a:endParaRPr lang="en-US" sz="1400" b="0" i="0" u="none" strike="noStrike" dirty="0">
              <a:solidFill>
                <a:srgbClr val="000000"/>
              </a:solidFill>
              <a:effectLst/>
            </a:endParaRPr>
          </a:p>
          <a:p>
            <a:pPr marL="0" indent="0"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sz="1600" b="0" i="0" u="none" strike="noStrike" dirty="0">
              <a:solidFill>
                <a:srgbClr val="000000"/>
              </a:solidFill>
              <a:effectLst/>
            </a:endParaRPr>
          </a:p>
          <a:p>
            <a:pPr marL="0" indent="0"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sz="1600" b="0" i="0" u="none" strike="noStrike" dirty="0">
              <a:solidFill>
                <a:srgbClr val="000000"/>
              </a:solidFill>
              <a:effectLst/>
            </a:endParaRPr>
          </a:p>
          <a:p>
            <a:pPr marL="0" indent="0">
              <a:buNone/>
            </a:pPr>
            <a:endParaRPr lang="en-US" sz="200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b="0" i="0" u="none" strike="noStrike" dirty="0">
              <a:solidFill>
                <a:srgbClr val="000000"/>
              </a:solidFill>
              <a:effectLst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A07F8C7-0429-9E21-FD7F-094EE65BCF59}"/>
              </a:ext>
            </a:extLst>
          </p:cNvPr>
          <p:cNvSpPr txBox="1"/>
          <p:nvPr/>
        </p:nvSpPr>
        <p:spPr>
          <a:xfrm>
            <a:off x="1452563" y="4612491"/>
            <a:ext cx="7072312" cy="53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Review: </a:t>
            </a: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Variational Quantum Algorithms, 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MC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 et al, Nature Reviews Physics 3, 625-644 (2021)</a:t>
            </a:r>
          </a:p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Review</a:t>
            </a: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: Noisy intermediate-scale quantum algorithms, 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K. Bharti et al, Rev. Mod. Phys. 94, 015004 (2022)</a:t>
            </a:r>
          </a:p>
        </p:txBody>
      </p:sp>
      <p:sp>
        <p:nvSpPr>
          <p:cNvPr id="2" name="AutoShape 2" descr="Grey background Images - Free Download on Freepik">
            <a:extLst>
              <a:ext uri="{FF2B5EF4-FFF2-40B4-BE49-F238E27FC236}">
                <a16:creationId xmlns:a16="http://schemas.microsoft.com/office/drawing/2014/main" id="{1B30743E-7954-A7F5-2594-0C5C97B9D84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6E85ECB-59EB-07C3-0697-517932B03F8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73985" y="1839126"/>
            <a:ext cx="6329138" cy="202333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2F26BCF-FB27-B178-B2A2-7CA331FEEA89}"/>
              </a:ext>
            </a:extLst>
          </p:cNvPr>
          <p:cNvSpPr txBox="1"/>
          <p:nvPr/>
        </p:nvSpPr>
        <p:spPr>
          <a:xfrm>
            <a:off x="416719" y="3896776"/>
            <a:ext cx="81081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b="0" i="0" u="none" strike="noStrike" dirty="0">
                <a:solidFill>
                  <a:srgbClr val="000000"/>
                </a:solidFill>
                <a:effectLst/>
              </a:rPr>
              <a:t>The loss function will take the form: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299254C-33D5-A9FF-8FB3-40352EB80EF7}"/>
                  </a:ext>
                </a:extLst>
              </p:cNvPr>
              <p:cNvSpPr txBox="1"/>
              <p:nvPr/>
            </p:nvSpPr>
            <p:spPr>
              <a:xfrm>
                <a:off x="1952554" y="4328033"/>
                <a:ext cx="4572000" cy="37677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u="none" strike="noStrike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u="none" strike="noStrike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ℓ</m:t>
                          </m:r>
                        </m:e>
                        <m:sub>
                          <m:r>
                            <a:rPr lang="en-US" b="1" i="1" u="none" strike="noStrike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𝜽</m:t>
                          </m:r>
                        </m:sub>
                      </m:sSub>
                      <m:d>
                        <m:dPr>
                          <m:ctrlPr>
                            <a:rPr lang="en-US" b="0" i="1" u="none" strike="noStrike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u="none" strike="noStrike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𝜌</m:t>
                          </m:r>
                          <m:r>
                            <a:rPr lang="en-US" b="0" i="1" u="none" strike="noStrike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b="0" i="1" u="none" strike="noStrike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𝑂</m:t>
                          </m:r>
                        </m:e>
                      </m:d>
                      <m:r>
                        <a:rPr lang="en-US" b="0" i="1" u="none" strike="noStrike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u="none" strike="noStrike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</a:rPr>
                        <m:t>Tr</m:t>
                      </m:r>
                      <m:r>
                        <a:rPr lang="en-US" b="0" i="1" u="none" strike="noStrike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lang="en-US" b="0" i="1" u="none" strike="noStrike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</a:rPr>
                        <m:t>𝑈</m:t>
                      </m:r>
                      <m:d>
                        <m:dPr>
                          <m:ctrlPr>
                            <a:rPr lang="en-US" b="0" i="1" u="none" strike="noStrike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 u="none" strike="noStrike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𝜽</m:t>
                          </m:r>
                        </m:e>
                      </m:d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𝜌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  <m:d>
                        <m:d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𝜽</m:t>
                          </m:r>
                        </m:e>
                      </m:d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𝑂</m:t>
                      </m:r>
                      <m:r>
                        <a:rPr lang="en-US" b="0" i="1" u="none" strike="noStrike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b="0" u="none" strike="noStrike" dirty="0">
                  <a:solidFill>
                    <a:srgbClr val="000000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299254C-33D5-A9FF-8FB3-40352EB80E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2554" y="4328033"/>
                <a:ext cx="4572000" cy="376770"/>
              </a:xfrm>
              <a:prstGeom prst="rect">
                <a:avLst/>
              </a:prstGeom>
              <a:blipFill>
                <a:blip r:embed="rId4"/>
                <a:stretch>
                  <a:fillRect b="-1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24A9CA4-411E-7259-B1CA-6CAAAA8D0AFC}"/>
                  </a:ext>
                </a:extLst>
              </p:cNvPr>
              <p:cNvSpPr txBox="1"/>
              <p:nvPr/>
            </p:nvSpPr>
            <p:spPr>
              <a:xfrm>
                <a:off x="7024545" y="3929986"/>
                <a:ext cx="1184564" cy="108055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600" b="0" dirty="0">
                    <a:solidFill>
                      <a:srgbClr val="000000"/>
                    </a:solidFill>
                  </a:rPr>
                  <a:t>We will assume (standard)</a:t>
                </a:r>
              </a:p>
              <a:p>
                <a:pPr algn="ctr"/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1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𝑂</m:t>
                            </m:r>
                          </m:e>
                        </m:d>
                      </m:e>
                      <m:sub>
                        <m: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≤</m:t>
                    </m:r>
                    <m:sSup>
                      <m:sSupPr>
                        <m:ctrlP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sz="16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en-US" sz="16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24A9CA4-411E-7259-B1CA-6CAAAA8D0A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4545" y="3929986"/>
                <a:ext cx="1184564" cy="1080552"/>
              </a:xfrm>
              <a:prstGeom prst="rect">
                <a:avLst/>
              </a:prstGeom>
              <a:blipFill>
                <a:blip r:embed="rId5"/>
                <a:stretch>
                  <a:fillRect t="-16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72414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54A82517-5BE9-251A-D53C-A80728545787}"/>
              </a:ext>
            </a:extLst>
          </p:cNvPr>
          <p:cNvSpPr txBox="1">
            <a:spLocks/>
          </p:cNvSpPr>
          <p:nvPr/>
        </p:nvSpPr>
        <p:spPr>
          <a:xfrm>
            <a:off x="2580385" y="76271"/>
            <a:ext cx="3996690" cy="4572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00" b="1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Thanks for your attention!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D4149C2-9B70-048C-30A1-2A07DAB1D84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0913" b="10913"/>
          <a:stretch/>
        </p:blipFill>
        <p:spPr>
          <a:xfrm>
            <a:off x="160555" y="979574"/>
            <a:ext cx="996294" cy="112283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140AE84-C314-BCB7-1A99-ACCD4F0E038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798" r="9505" b="18567"/>
          <a:stretch/>
        </p:blipFill>
        <p:spPr>
          <a:xfrm>
            <a:off x="1194781" y="2593725"/>
            <a:ext cx="1013829" cy="112325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D924023-3807-5308-6CD7-B451AA79B79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2573" b="2573"/>
          <a:stretch/>
        </p:blipFill>
        <p:spPr>
          <a:xfrm>
            <a:off x="123052" y="2594142"/>
            <a:ext cx="1015643" cy="112283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08AC852-4176-DE68-7EB4-C25CFF343C7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7875" r="7875"/>
          <a:stretch/>
        </p:blipFill>
        <p:spPr>
          <a:xfrm>
            <a:off x="2351753" y="2594142"/>
            <a:ext cx="945988" cy="112283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E62A09E-444F-D295-5E70-D5994FDAF1B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62841" y="968502"/>
            <a:ext cx="877711" cy="1122838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21229EAF-A453-87FD-CAD7-B7D61041FFE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96281" y="968502"/>
            <a:ext cx="877711" cy="1110438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8836B8FC-1812-D043-2977-755057A4463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0347" t="21373" r="15754" b="23622"/>
          <a:stretch/>
        </p:blipFill>
        <p:spPr>
          <a:xfrm>
            <a:off x="3375176" y="2594142"/>
            <a:ext cx="838312" cy="1122838"/>
          </a:xfrm>
          <a:prstGeom prst="rect">
            <a:avLst/>
          </a:prstGeom>
        </p:spPr>
      </p:pic>
      <p:grpSp>
        <p:nvGrpSpPr>
          <p:cNvPr id="39" name="Group 38">
            <a:extLst>
              <a:ext uri="{FF2B5EF4-FFF2-40B4-BE49-F238E27FC236}">
                <a16:creationId xmlns:a16="http://schemas.microsoft.com/office/drawing/2014/main" id="{2429AE18-BDE9-4DEA-93F5-B37EE6B6E782}"/>
              </a:ext>
            </a:extLst>
          </p:cNvPr>
          <p:cNvGrpSpPr/>
          <p:nvPr/>
        </p:nvGrpSpPr>
        <p:grpSpPr>
          <a:xfrm>
            <a:off x="273246" y="4096004"/>
            <a:ext cx="8716714" cy="1394928"/>
            <a:chOff x="273246" y="4096004"/>
            <a:chExt cx="8716714" cy="1394928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44D845C0-D580-331F-BDA1-C25D80EA3B18}"/>
                </a:ext>
              </a:extLst>
            </p:cNvPr>
            <p:cNvSpPr txBox="1"/>
            <p:nvPr/>
          </p:nvSpPr>
          <p:spPr>
            <a:xfrm>
              <a:off x="273246" y="4167493"/>
              <a:ext cx="7469545" cy="13234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0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0" i="0" u="none" strike="noStrike" dirty="0">
                  <a:solidFill>
                    <a:srgbClr val="FFFFFF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LANL’s 2024 Quantum Computing Summer School </a:t>
              </a:r>
            </a:p>
            <a:p>
              <a:pPr algn="ctr" rtl="0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lang="en-US" sz="1600" b="0" i="0" u="none" strike="noStrike" dirty="0">
                  <a:solidFill>
                    <a:srgbClr val="FFFFFF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pplications </a:t>
              </a:r>
              <a:r>
                <a:rPr lang="en-US" sz="1600" b="0" i="0" u="none" strike="noStrike" dirty="0" smtClean="0">
                  <a:solidFill>
                    <a:srgbClr val="FFFFFF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now open!</a:t>
              </a:r>
              <a:endParaRPr lang="en-US" sz="1600" b="0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rtl="0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cerezo@lanl.gov</a:t>
              </a:r>
              <a:endParaRPr lang="en-US" sz="1600" b="0" dirty="0"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7B44E56B-08F6-CFFC-3001-4BA7D4C6F52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5817" b="95526" l="4200" r="94400">
                          <a14:foregroundMark x1="47200" y1="10962" x2="54600" y2="10291"/>
                          <a14:foregroundMark x1="55200" y1="8949" x2="47800" y2="5817"/>
                          <a14:foregroundMark x1="11600" y1="76957" x2="10200" y2="90380"/>
                          <a14:foregroundMark x1="10200" y1="90380" x2="10400" y2="79195"/>
                          <a14:foregroundMark x1="6800" y1="83445" x2="13800" y2="95973"/>
                          <a14:foregroundMark x1="13800" y1="95973" x2="14200" y2="95973"/>
                          <a14:foregroundMark x1="9200" y1="91499" x2="5600" y2="84340"/>
                          <a14:foregroundMark x1="4200" y1="88591" x2="4200" y2="88591"/>
                          <a14:foregroundMark x1="94400" y1="86130" x2="93800" y2="87025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flipH="1">
              <a:off x="449114" y="4096004"/>
              <a:ext cx="724494" cy="647698"/>
            </a:xfrm>
            <a:prstGeom prst="rect">
              <a:avLst/>
            </a:prstGeom>
          </p:spPr>
        </p:pic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2646E3F4-711B-FB77-9133-3F638CEE1A5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5817" b="95526" l="4200" r="94400">
                          <a14:foregroundMark x1="47200" y1="10962" x2="54600" y2="10291"/>
                          <a14:foregroundMark x1="55200" y1="8949" x2="47800" y2="5817"/>
                          <a14:foregroundMark x1="11600" y1="76957" x2="10200" y2="90380"/>
                          <a14:foregroundMark x1="10200" y1="90380" x2="10400" y2="79195"/>
                          <a14:foregroundMark x1="6800" y1="83445" x2="13800" y2="95973"/>
                          <a14:foregroundMark x1="13800" y1="95973" x2="14200" y2="95973"/>
                          <a14:foregroundMark x1="9200" y1="91499" x2="5600" y2="84340"/>
                          <a14:foregroundMark x1="4200" y1="88591" x2="4200" y2="88591"/>
                          <a14:foregroundMark x1="94400" y1="86130" x2="93800" y2="87025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flipH="1">
              <a:off x="8265466" y="4096004"/>
              <a:ext cx="724494" cy="647698"/>
            </a:xfrm>
            <a:prstGeom prst="rect">
              <a:avLst/>
            </a:prstGeom>
          </p:spPr>
        </p:pic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8A295580-2DAF-C95F-4D39-9BCE87DD738B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>
            <a:off x="5452879" y="1166168"/>
            <a:ext cx="3537081" cy="2406178"/>
          </a:xfrm>
          <a:prstGeom prst="rect">
            <a:avLst/>
          </a:prstGeom>
        </p:spPr>
      </p:pic>
      <p:pic>
        <p:nvPicPr>
          <p:cNvPr id="3" name="Picture 2" descr="A person wearing glasses and a tie&#10;&#10;Description automatically generated">
            <a:extLst>
              <a:ext uri="{FF2B5EF4-FFF2-40B4-BE49-F238E27FC236}">
                <a16:creationId xmlns:a16="http://schemas.microsoft.com/office/drawing/2014/main" id="{35312771-C945-ED62-46ED-AE91CCF1E457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9439" r="9439"/>
          <a:stretch/>
        </p:blipFill>
        <p:spPr>
          <a:xfrm>
            <a:off x="3341813" y="979575"/>
            <a:ext cx="910854" cy="112283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17667AA-3E28-7297-2C35-2A4797B4F166}"/>
              </a:ext>
            </a:extLst>
          </p:cNvPr>
          <p:cNvSpPr txBox="1"/>
          <p:nvPr/>
        </p:nvSpPr>
        <p:spPr>
          <a:xfrm>
            <a:off x="91517" y="2117486"/>
            <a:ext cx="1065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Michael Ragone</a:t>
            </a:r>
          </a:p>
          <a:p>
            <a:pPr algn="ctr"/>
            <a:r>
              <a:rPr lang="en-US" sz="9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 Davis</a:t>
            </a:r>
            <a:endParaRPr lang="en-US" sz="9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A6AACE4-717B-F66A-A028-D8D16CF212A2}"/>
              </a:ext>
            </a:extLst>
          </p:cNvPr>
          <p:cNvSpPr txBox="1"/>
          <p:nvPr/>
        </p:nvSpPr>
        <p:spPr>
          <a:xfrm>
            <a:off x="1156849" y="2105924"/>
            <a:ext cx="110326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Frederic Sauvage</a:t>
            </a:r>
          </a:p>
          <a:p>
            <a:pPr algn="ctr"/>
            <a:r>
              <a:rPr lang="en-US" sz="9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Ex-LANL (</a:t>
            </a:r>
            <a:r>
              <a:rPr lang="en-US" sz="900" i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Quantinuum</a:t>
            </a:r>
            <a:r>
              <a:rPr lang="en-US" sz="9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9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24D2876-4D76-D418-41CE-32D66D52CDA4}"/>
              </a:ext>
            </a:extLst>
          </p:cNvPr>
          <p:cNvSpPr txBox="1"/>
          <p:nvPr/>
        </p:nvSpPr>
        <p:spPr>
          <a:xfrm>
            <a:off x="2208516" y="2085220"/>
            <a:ext cx="106533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Martin Larocca LANL</a:t>
            </a:r>
          </a:p>
          <a:p>
            <a:pPr algn="ctr"/>
            <a:endParaRPr lang="en-US" sz="9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945B77D-5661-628B-908E-252521EC9E14}"/>
              </a:ext>
            </a:extLst>
          </p:cNvPr>
          <p:cNvSpPr txBox="1"/>
          <p:nvPr/>
        </p:nvSpPr>
        <p:spPr>
          <a:xfrm>
            <a:off x="91517" y="3747003"/>
            <a:ext cx="1065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Lex Kemper</a:t>
            </a:r>
          </a:p>
          <a:p>
            <a:pPr algn="ctr"/>
            <a:r>
              <a:rPr lang="en-US" sz="9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NCU</a:t>
            </a:r>
            <a:endParaRPr lang="en-US" sz="9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4BFF43D-9CB7-1787-285B-553341EC961D}"/>
              </a:ext>
            </a:extLst>
          </p:cNvPr>
          <p:cNvSpPr txBox="1"/>
          <p:nvPr/>
        </p:nvSpPr>
        <p:spPr>
          <a:xfrm>
            <a:off x="3273848" y="3781192"/>
            <a:ext cx="1065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Nahuel Diaz</a:t>
            </a:r>
          </a:p>
          <a:p>
            <a:pPr algn="ctr"/>
            <a:r>
              <a:rPr lang="en-US" sz="9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LANL</a:t>
            </a:r>
            <a:endParaRPr lang="en-US" sz="9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111BA46-84B6-3181-B7F2-0F3194990C19}"/>
              </a:ext>
            </a:extLst>
          </p:cNvPr>
          <p:cNvSpPr txBox="1"/>
          <p:nvPr/>
        </p:nvSpPr>
        <p:spPr>
          <a:xfrm>
            <a:off x="1099168" y="3772582"/>
            <a:ext cx="1258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Carlos Ortiz Marrero</a:t>
            </a:r>
          </a:p>
          <a:p>
            <a:pPr algn="ctr"/>
            <a:r>
              <a:rPr lang="en-US" sz="9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PNNL</a:t>
            </a:r>
            <a:endParaRPr lang="en-US" sz="9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AA0DB59-E106-44AC-BC42-CA819CDF91D0}"/>
              </a:ext>
            </a:extLst>
          </p:cNvPr>
          <p:cNvSpPr txBox="1"/>
          <p:nvPr/>
        </p:nvSpPr>
        <p:spPr>
          <a:xfrm>
            <a:off x="3261666" y="2117469"/>
            <a:ext cx="1065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Bojko Bakalov</a:t>
            </a:r>
          </a:p>
          <a:p>
            <a:pPr algn="ctr"/>
            <a:r>
              <a:rPr lang="en-US" sz="9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NCU</a:t>
            </a:r>
            <a:endParaRPr lang="en-US" sz="9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103DE42-7D2C-02A0-68EC-9437E61812D6}"/>
              </a:ext>
            </a:extLst>
          </p:cNvPr>
          <p:cNvSpPr txBox="1"/>
          <p:nvPr/>
        </p:nvSpPr>
        <p:spPr>
          <a:xfrm>
            <a:off x="2208610" y="3776346"/>
            <a:ext cx="1258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Diego Garcia Martin</a:t>
            </a:r>
          </a:p>
          <a:p>
            <a:pPr algn="ctr"/>
            <a:r>
              <a:rPr lang="en-US" sz="9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LANL</a:t>
            </a:r>
            <a:endParaRPr lang="en-US" sz="9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8836B8FC-1812-D043-2977-755057A44634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0389" y="974234"/>
            <a:ext cx="920936" cy="1121139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84BFF43D-9CB7-1787-285B-553341EC961D}"/>
              </a:ext>
            </a:extLst>
          </p:cNvPr>
          <p:cNvSpPr txBox="1"/>
          <p:nvPr/>
        </p:nvSpPr>
        <p:spPr>
          <a:xfrm>
            <a:off x="4287583" y="2158108"/>
            <a:ext cx="1065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Sujay</a:t>
            </a:r>
            <a:r>
              <a:rPr lang="en-US" sz="9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i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Kazi</a:t>
            </a:r>
            <a:endParaRPr lang="en-US" sz="900" i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9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Duke</a:t>
            </a:r>
            <a:endParaRPr lang="en-US" sz="9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4674" y="3880255"/>
            <a:ext cx="1079196" cy="1079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83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indoor, bedclothes, projector&#10;&#10;Description automatically generated">
            <a:extLst>
              <a:ext uri="{FF2B5EF4-FFF2-40B4-BE49-F238E27FC236}">
                <a16:creationId xmlns:a16="http://schemas.microsoft.com/office/drawing/2014/main" id="{03B30AAC-0C37-7660-CED2-3B91E7F0473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0" y="-1"/>
            <a:ext cx="9144000" cy="5143500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C52EFE6-5206-4649-8D40-C38CF802E44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7200" y="145266"/>
            <a:ext cx="8226054" cy="669156"/>
          </a:xfrm>
        </p:spPr>
        <p:txBody>
          <a:bodyPr/>
          <a:lstStyle/>
          <a:p>
            <a:r>
              <a:rPr lang="en-US" dirty="0"/>
              <a:t>How and when can this computational approach fail?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215BF5B-4055-F34B-9C73-A6BBDCC389B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57200" y="567945"/>
            <a:ext cx="8226054" cy="4007609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</a:rPr>
              <a:t>While NN are widely used today, their historical development saw periods of great </a:t>
            </a:r>
            <a:r>
              <a:rPr lang="en-US" sz="1600" dirty="0">
                <a:solidFill>
                  <a:srgbClr val="C55A11"/>
                </a:solidFill>
              </a:rPr>
              <a:t>stagnation</a:t>
            </a:r>
            <a:r>
              <a:rPr lang="en-US" sz="1600" dirty="0">
                <a:solidFill>
                  <a:srgbClr val="000000"/>
                </a:solidFill>
              </a:rPr>
              <a:t> (or winters). </a:t>
            </a:r>
          </a:p>
          <a:p>
            <a:pPr marL="0" indent="0"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</a:rPr>
              <a:t>Variational Quantum Computing holds tremendous the tremendous promise to achieve a quantum advantage – a computational speedup – we need to </a:t>
            </a:r>
            <a:r>
              <a:rPr lang="en-US" sz="1600" dirty="0">
                <a:solidFill>
                  <a:srgbClr val="C55A11"/>
                </a:solidFill>
              </a:rPr>
              <a:t>guarantee</a:t>
            </a:r>
            <a:r>
              <a:rPr lang="en-US" sz="1600" dirty="0">
                <a:solidFill>
                  <a:srgbClr val="000000"/>
                </a:solidFill>
              </a:rPr>
              <a:t> that our architectures will work when scaled up  and applied to large, realistic problems.</a:t>
            </a:r>
          </a:p>
          <a:p>
            <a:pPr marL="0" indent="0"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A07F8C7-0429-9E21-FD7F-094EE65BCF59}"/>
              </a:ext>
            </a:extLst>
          </p:cNvPr>
          <p:cNvSpPr txBox="1"/>
          <p:nvPr/>
        </p:nvSpPr>
        <p:spPr>
          <a:xfrm>
            <a:off x="1320678" y="4889584"/>
            <a:ext cx="75771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Challenges and opportunities in quantum machine learning, 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MC et al, </a:t>
            </a:r>
            <a:r>
              <a:rPr lang="fr-FR" sz="900" dirty="0">
                <a:latin typeface="Arial" panose="020B0604020202020204" pitchFamily="34" charset="0"/>
                <a:cs typeface="Arial" panose="020B0604020202020204" pitchFamily="34" charset="0"/>
              </a:rPr>
              <a:t>Nature </a:t>
            </a:r>
            <a:r>
              <a:rPr lang="fr-FR" sz="900" dirty="0" err="1">
                <a:latin typeface="Arial" panose="020B0604020202020204" pitchFamily="34" charset="0"/>
                <a:cs typeface="Arial" panose="020B0604020202020204" pitchFamily="34" charset="0"/>
              </a:rPr>
              <a:t>Computational</a:t>
            </a:r>
            <a:r>
              <a:rPr lang="fr-FR" sz="900" dirty="0">
                <a:latin typeface="Arial" panose="020B0604020202020204" pitchFamily="34" charset="0"/>
                <a:cs typeface="Arial" panose="020B0604020202020204" pitchFamily="34" charset="0"/>
              </a:rPr>
              <a:t> Science 2, 567–576 (2022)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AutoShape 2" descr="Grey background Images - Free Download on Freepik">
            <a:extLst>
              <a:ext uri="{FF2B5EF4-FFF2-40B4-BE49-F238E27FC236}">
                <a16:creationId xmlns:a16="http://schemas.microsoft.com/office/drawing/2014/main" id="{1B30743E-7954-A7F5-2594-0C5C97B9D84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6" name="Picture 2" descr="Let's Talk About Internet Memes. The Origins of the “Winter is Coming”… |  by Grace Cha | Medium">
            <a:extLst>
              <a:ext uri="{FF2B5EF4-FFF2-40B4-BE49-F238E27FC236}">
                <a16:creationId xmlns:a16="http://schemas.microsoft.com/office/drawing/2014/main" id="{D3390C9D-34DA-A71F-1365-D74B1779B4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2218" y="959689"/>
            <a:ext cx="3154764" cy="2886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6024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 descr="A picture containing text, indoor, bedclothes, projector&#10;&#10;Description automatically generated">
            <a:extLst>
              <a:ext uri="{FF2B5EF4-FFF2-40B4-BE49-F238E27FC236}">
                <a16:creationId xmlns:a16="http://schemas.microsoft.com/office/drawing/2014/main" id="{D77EA8FD-8C95-856C-9528-3E550880A979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0" y="-1"/>
            <a:ext cx="9144000" cy="5143500"/>
          </a:xfrm>
          <a:prstGeom prst="rect">
            <a:avLst/>
          </a:prstGeom>
        </p:spPr>
      </p:pic>
      <p:sp>
        <p:nvSpPr>
          <p:cNvPr id="2" name="Text Placeholder 17">
            <a:extLst>
              <a:ext uri="{FF2B5EF4-FFF2-40B4-BE49-F238E27FC236}">
                <a16:creationId xmlns:a16="http://schemas.microsoft.com/office/drawing/2014/main" id="{A5DACE47-6FBF-16FA-1CB6-98C3A20EA5D6}"/>
              </a:ext>
            </a:extLst>
          </p:cNvPr>
          <p:cNvSpPr txBox="1">
            <a:spLocks/>
          </p:cNvSpPr>
          <p:nvPr/>
        </p:nvSpPr>
        <p:spPr>
          <a:xfrm>
            <a:off x="276128" y="71182"/>
            <a:ext cx="8226054" cy="6691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tabLst/>
              <a:defRPr sz="2400" b="1" i="0" kern="1200">
                <a:solidFill>
                  <a:srgbClr val="000F7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60375" indent="-230188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tabLst/>
              <a:defRPr sz="1600" b="1" i="0" kern="1200">
                <a:solidFill>
                  <a:schemeClr val="tx1"/>
                </a:solidFill>
                <a:latin typeface="Acumin Pro" panose="020B0504020202020204" pitchFamily="34" charset="77"/>
                <a:ea typeface="+mn-ea"/>
                <a:cs typeface="Arial" panose="020B0604020202020204" pitchFamily="34" charset="0"/>
              </a:defRPr>
            </a:lvl2pPr>
            <a:lvl3pPr marL="688975" indent="-2317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None/>
              <a:defRPr sz="1400" b="1" i="0" kern="1200">
                <a:solidFill>
                  <a:schemeClr val="tx1"/>
                </a:solidFill>
                <a:latin typeface="Acumin Pro" panose="020B0504020202020204" pitchFamily="34" charset="77"/>
                <a:ea typeface="+mn-ea"/>
                <a:cs typeface="Arial" panose="020B0604020202020204" pitchFamily="34" charset="0"/>
              </a:defRPr>
            </a:lvl3pPr>
            <a:lvl4pPr marL="914400" indent="-227013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i="0" kern="1200">
                <a:solidFill>
                  <a:schemeClr val="tx1"/>
                </a:solidFill>
                <a:latin typeface="Acumin Pro" panose="020B0504020202020204" pitchFamily="34" charset="77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400" b="1" i="0" kern="1200">
                <a:solidFill>
                  <a:schemeClr val="tx1"/>
                </a:solidFill>
                <a:latin typeface="Acumin Pro" panose="020B0504020202020204" pitchFamily="34" charset="77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Two memes in a row? Oh, the humanity!</a:t>
            </a:r>
          </a:p>
        </p:txBody>
      </p:sp>
      <p:pic>
        <p:nvPicPr>
          <p:cNvPr id="6" name="Picture 5" descr="A picture containing text, person, person&#10;&#10;Description automatically generated">
            <a:extLst>
              <a:ext uri="{FF2B5EF4-FFF2-40B4-BE49-F238E27FC236}">
                <a16:creationId xmlns:a16="http://schemas.microsoft.com/office/drawing/2014/main" id="{0F7267D9-DA4D-8222-96C2-31CA3E314E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6386" y="756233"/>
            <a:ext cx="3365538" cy="3769402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396850F-97FC-0342-9BBB-FCF75C800766}"/>
              </a:ext>
            </a:extLst>
          </p:cNvPr>
          <p:cNvCxnSpPr>
            <a:cxnSpLocks/>
          </p:cNvCxnSpPr>
          <p:nvPr/>
        </p:nvCxnSpPr>
        <p:spPr>
          <a:xfrm>
            <a:off x="3782379" y="996889"/>
            <a:ext cx="1158343" cy="147900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headEnd type="triangle"/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 Placeholder 2">
                <a:extLst>
                  <a:ext uri="{FF2B5EF4-FFF2-40B4-BE49-F238E27FC236}">
                    <a16:creationId xmlns:a16="http://schemas.microsoft.com/office/drawing/2014/main" id="{03A01ADE-A18E-CB4E-C034-74C7700E7B9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658132" y="1045485"/>
                <a:ext cx="1899660" cy="475288"/>
              </a:xfrm>
              <a:prstGeom prst="rect">
                <a:avLst/>
              </a:prstGeom>
            </p:spPr>
            <p:txBody>
              <a:bodyPr vert="horz" lIns="91433" tIns="45717" rIns="91433" bIns="45717"/>
              <a:lstStyle>
                <a:lvl1pPr marL="0" indent="0" algn="l" defTabSz="457164" rtl="0" eaLnBrk="1" latinLnBrk="0" hangingPunct="1">
                  <a:spcBef>
                    <a:spcPct val="20000"/>
                  </a:spcBef>
                  <a:buFont typeface="Arial"/>
                  <a:buNone/>
                  <a:defRPr sz="2400" b="1" kern="1200">
                    <a:solidFill>
                      <a:srgbClr val="3C3C3B"/>
                    </a:solidFill>
                    <a:latin typeface="+mn-lt"/>
                    <a:ea typeface="+mn-ea"/>
                    <a:cs typeface="+mn-cs"/>
                  </a:defRPr>
                </a:lvl1pPr>
                <a:lvl2pPr marL="457164" indent="0" algn="l" defTabSz="457164" rtl="0" eaLnBrk="1" latinLnBrk="0" hangingPunct="1">
                  <a:spcBef>
                    <a:spcPct val="20000"/>
                  </a:spcBef>
                  <a:buFont typeface="Arial"/>
                  <a:buNone/>
                  <a:defRPr sz="3600" b="1" kern="1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</a:defRPr>
                </a:lvl2pPr>
                <a:lvl3pPr marL="914327" indent="0" algn="l" defTabSz="457164" rtl="0" eaLnBrk="1" latinLnBrk="0" hangingPunct="1">
                  <a:spcBef>
                    <a:spcPct val="20000"/>
                  </a:spcBef>
                  <a:buFont typeface="Arial"/>
                  <a:buNone/>
                  <a:defRPr sz="3600" b="1" kern="1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</a:defRPr>
                </a:lvl3pPr>
                <a:lvl4pPr marL="1371491" indent="0" algn="l" defTabSz="457164" rtl="0" eaLnBrk="1" latinLnBrk="0" hangingPunct="1">
                  <a:spcBef>
                    <a:spcPct val="20000"/>
                  </a:spcBef>
                  <a:buFont typeface="Arial"/>
                  <a:buNone/>
                  <a:defRPr sz="3600" b="1" kern="1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</a:defRPr>
                </a:lvl4pPr>
                <a:lvl5pPr marL="1828654" indent="0" algn="l" defTabSz="457164" rtl="0" eaLnBrk="1" latinLnBrk="0" hangingPunct="1">
                  <a:spcBef>
                    <a:spcPct val="20000"/>
                  </a:spcBef>
                  <a:buFont typeface="Arial"/>
                  <a:buNone/>
                  <a:defRPr sz="3600" b="1" kern="1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</a:defRPr>
                </a:lvl5pPr>
                <a:lvl6pPr marL="2514399" indent="-228582" algn="l" defTabSz="457164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563" indent="-228582" algn="l" defTabSz="457164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8727" indent="-228582" algn="l" defTabSz="457164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5890" indent="-228582" algn="l" defTabSz="457164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 smtClean="0">
                            <a:solidFill>
                              <a:srgbClr val="FF912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800" b="1" i="1" smtClean="0">
                            <a:solidFill>
                              <a:srgbClr val="FF912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𝒁</m:t>
                        </m:r>
                      </m:e>
                      <m:sub>
                        <m:r>
                          <a:rPr lang="en-US" sz="1800" b="1" i="1" smtClean="0">
                            <a:solidFill>
                              <a:srgbClr val="FF912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sz="1800" dirty="0">
                    <a:solidFill>
                      <a:srgbClr val="FF9129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symmetric Meme</a:t>
                </a:r>
              </a:p>
            </p:txBody>
          </p:sp>
        </mc:Choice>
        <mc:Fallback xmlns="">
          <p:sp>
            <p:nvSpPr>
              <p:cNvPr id="8" name="Text Placeholder 2">
                <a:extLst>
                  <a:ext uri="{FF2B5EF4-FFF2-40B4-BE49-F238E27FC236}">
                    <a16:creationId xmlns:a16="http://schemas.microsoft.com/office/drawing/2014/main" id="{03A01ADE-A18E-CB4E-C034-74C7700E7B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8132" y="1045485"/>
                <a:ext cx="1899660" cy="475288"/>
              </a:xfrm>
              <a:prstGeom prst="rect">
                <a:avLst/>
              </a:prstGeom>
              <a:blipFill>
                <a:blip r:embed="rId4"/>
                <a:stretch>
                  <a:fillRect l="-2564" t="-7792" b="-5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5461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6751B7F-2043-4EB0-FEA2-56B81CEEA7F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64981" y="258433"/>
            <a:ext cx="6814038" cy="669156"/>
          </a:xfrm>
        </p:spPr>
        <p:txBody>
          <a:bodyPr/>
          <a:lstStyle/>
          <a:p>
            <a:r>
              <a:rPr lang="en-US" dirty="0"/>
              <a:t>A review of Barren Plateaus and their sources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179CF2A-9609-FCA1-DF62-16926610C233}"/>
              </a:ext>
            </a:extLst>
          </p:cNvPr>
          <p:cNvGrpSpPr/>
          <p:nvPr/>
        </p:nvGrpSpPr>
        <p:grpSpPr>
          <a:xfrm>
            <a:off x="382268" y="856243"/>
            <a:ext cx="3653580" cy="3195898"/>
            <a:chOff x="2532185" y="1397977"/>
            <a:chExt cx="4070838" cy="3560885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135D648-88CB-AA95-92F5-B0D03185A61B}"/>
                </a:ext>
              </a:extLst>
            </p:cNvPr>
            <p:cNvSpPr/>
            <p:nvPr/>
          </p:nvSpPr>
          <p:spPr>
            <a:xfrm>
              <a:off x="2532185" y="1397977"/>
              <a:ext cx="4070838" cy="3560885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9969F044-AB73-13BA-E97A-111A4777BD5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2682119" y="1580470"/>
              <a:ext cx="3770971" cy="3195898"/>
            </a:xfrm>
            <a:prstGeom prst="rect">
              <a:avLst/>
            </a:prstGeom>
          </p:spPr>
        </p:pic>
      </p:grp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1F1B1705-0684-50C2-031D-66AC6020D7D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94071" y="4124230"/>
            <a:ext cx="8755857" cy="669156"/>
          </a:xfrm>
        </p:spPr>
        <p:txBody>
          <a:bodyPr/>
          <a:lstStyle/>
          <a:p>
            <a:pPr marL="0" indent="0" algn="ctr">
              <a:buNone/>
            </a:pPr>
            <a:r>
              <a:rPr lang="en-US" sz="1600" i="1" dirty="0"/>
              <a:t>We will study </a:t>
            </a:r>
            <a:r>
              <a:rPr lang="en-US" sz="1600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loss concentration, </a:t>
            </a:r>
            <a:r>
              <a:rPr lang="en-US" sz="1600" i="1" dirty="0"/>
              <a:t>not partial derivative concentration.</a:t>
            </a:r>
            <a:r>
              <a:rPr lang="en-US" sz="1600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</a:p>
          <a:p>
            <a:pPr marL="0" indent="0" algn="ctr">
              <a:buNone/>
            </a:pPr>
            <a:r>
              <a:rPr lang="en-US" sz="1600" i="1" dirty="0"/>
              <a:t>They can be shown to be </a:t>
            </a:r>
            <a:r>
              <a:rPr lang="en-US" sz="1600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equivalent.</a:t>
            </a:r>
            <a:endParaRPr lang="en-US" sz="16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A5F1BF0-1AF0-A047-E9A4-94CA121FED5A}"/>
              </a:ext>
            </a:extLst>
          </p:cNvPr>
          <p:cNvSpPr txBox="1"/>
          <p:nvPr/>
        </p:nvSpPr>
        <p:spPr>
          <a:xfrm>
            <a:off x="96716" y="4865475"/>
            <a:ext cx="82647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Equivalence of quantum barren plateaus to cost concentration and narrow gorges, A. </a:t>
            </a:r>
            <a:r>
              <a:rPr lang="en-US" sz="900" i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Arrasmith</a:t>
            </a:r>
            <a:r>
              <a:rPr lang="en-US" sz="9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 al, Quantum Sci. Technol. (2021)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8F54A69-8D98-76E5-2953-18CC3019CEF0}"/>
              </a:ext>
            </a:extLst>
          </p:cNvPr>
          <p:cNvSpPr txBox="1"/>
          <p:nvPr/>
        </p:nvSpPr>
        <p:spPr>
          <a:xfrm>
            <a:off x="4377928" y="1577029"/>
            <a:ext cx="457200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FFBD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Good practices </a:t>
            </a: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 we have come to learn and love &lt;3:</a:t>
            </a:r>
          </a:p>
          <a:p>
            <a:endParaRPr 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Global observables (acting non-trivially on all qubits) are untrainable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Too much entanglement leads to BPs.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Deep circuits are have BPs.</a:t>
            </a:r>
            <a:endParaRPr 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 descr="A red stamp with text&#10;&#10;Description automatically generated">
            <a:extLst>
              <a:ext uri="{FF2B5EF4-FFF2-40B4-BE49-F238E27FC236}">
                <a16:creationId xmlns:a16="http://schemas.microsoft.com/office/drawing/2014/main" id="{D9CF3C62-8C41-9D87-0C98-B1CF6DA43C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4789" y="2013250"/>
            <a:ext cx="2771276" cy="1502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051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indoor, bedclothes, projector&#10;&#10;Description automatically generated">
            <a:extLst>
              <a:ext uri="{FF2B5EF4-FFF2-40B4-BE49-F238E27FC236}">
                <a16:creationId xmlns:a16="http://schemas.microsoft.com/office/drawing/2014/main" id="{03B30AAC-0C37-7660-CED2-3B91E7F0473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0" y="-1"/>
            <a:ext cx="9144000" cy="5143500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C52EFE6-5206-4649-8D40-C38CF802E44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7200" y="48554"/>
            <a:ext cx="8226054" cy="669156"/>
          </a:xfrm>
        </p:spPr>
        <p:txBody>
          <a:bodyPr/>
          <a:lstStyle/>
          <a:p>
            <a:r>
              <a:rPr lang="en-US" dirty="0"/>
              <a:t>Barren Plateaus</a:t>
            </a:r>
          </a:p>
        </p:txBody>
      </p:sp>
      <p:sp>
        <p:nvSpPr>
          <p:cNvPr id="2" name="AutoShape 2" descr="Grey background Images - Free Download on Freepik">
            <a:extLst>
              <a:ext uri="{FF2B5EF4-FFF2-40B4-BE49-F238E27FC236}">
                <a16:creationId xmlns:a16="http://schemas.microsoft.com/office/drawing/2014/main" id="{1B30743E-7954-A7F5-2594-0C5C97B9D84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485388B-C66B-E5AD-C312-2CFA9524B7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90" y="996052"/>
            <a:ext cx="4445000" cy="33337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7C09DB7-7DEA-6C2F-ADD4-01305ED42D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8678" y="977002"/>
            <a:ext cx="4575561" cy="3352800"/>
          </a:xfrm>
          <a:prstGeom prst="rect">
            <a:avLst/>
          </a:prstGeom>
        </p:spPr>
      </p:pic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2936E628-4297-192F-D2B9-1C4AFB14701E}"/>
              </a:ext>
            </a:extLst>
          </p:cNvPr>
          <p:cNvSpPr txBox="1">
            <a:spLocks/>
          </p:cNvSpPr>
          <p:nvPr/>
        </p:nvSpPr>
        <p:spPr>
          <a:xfrm>
            <a:off x="6091015" y="497515"/>
            <a:ext cx="1710887" cy="823625"/>
          </a:xfrm>
          <a:prstGeom prst="rect">
            <a:avLst/>
          </a:prstGeom>
        </p:spPr>
        <p:txBody>
          <a:bodyPr/>
          <a:lstStyle>
            <a:lvl1pPr marL="230188" indent="-222250" algn="l" defTabSz="6858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60375" indent="-230188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−"/>
              <a:tabLst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88975" indent="-2317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227013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−"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Barren Plateau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F91A2C97-028E-A7C9-0847-6908C69474EA}"/>
              </a:ext>
            </a:extLst>
          </p:cNvPr>
          <p:cNvSpPr txBox="1">
            <a:spLocks/>
          </p:cNvSpPr>
          <p:nvPr/>
        </p:nvSpPr>
        <p:spPr>
          <a:xfrm>
            <a:off x="1304302" y="497515"/>
            <a:ext cx="2083777" cy="823625"/>
          </a:xfrm>
          <a:prstGeom prst="rect">
            <a:avLst/>
          </a:prstGeom>
        </p:spPr>
        <p:txBody>
          <a:bodyPr vert="horz" lIns="91433" tIns="45717" rIns="91433" bIns="45717"/>
          <a:lstStyle>
            <a:lvl1pPr marL="228600" indent="-228600" algn="l" defTabSz="457164" rtl="0" eaLnBrk="1" latinLnBrk="0" hangingPunct="1">
              <a:spcBef>
                <a:spcPct val="20000"/>
              </a:spcBef>
              <a:buFont typeface="Arial"/>
              <a:buChar char="•"/>
              <a:defRPr lang="en-US" sz="2000" b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457164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93738" indent="-227013" algn="l" defTabSz="457164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72" indent="-228582" algn="l" defTabSz="457164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236" indent="-228582" algn="l" defTabSz="457164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99" indent="-228582" algn="l" defTabSz="457164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563" indent="-228582" algn="l" defTabSz="457164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727" indent="-228582" algn="l" defTabSz="457164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890" indent="-228582" algn="l" defTabSz="457164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No Barren Plateau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CD94CCA-FAD6-1D38-911E-ECF2468249CA}"/>
              </a:ext>
            </a:extLst>
          </p:cNvPr>
          <p:cNvSpPr txBox="1"/>
          <p:nvPr/>
        </p:nvSpPr>
        <p:spPr>
          <a:xfrm>
            <a:off x="-90239" y="4327369"/>
            <a:ext cx="18678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Image Credits: Samson Wang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877A7DB-3780-5C2F-061D-6A036797CD06}"/>
                  </a:ext>
                </a:extLst>
              </p:cNvPr>
              <p:cNvSpPr txBox="1"/>
              <p:nvPr/>
            </p:nvSpPr>
            <p:spPr>
              <a:xfrm>
                <a:off x="4919089" y="4648247"/>
                <a:ext cx="4054739" cy="369332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Va</m:t>
                    </m:r>
                    <m:sSub>
                      <m:sSubPr>
                        <m:ctrlPr>
                          <a:rPr lang="en-US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b>
                        <m:r>
                          <a:rPr lang="en-US" sz="1800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𝛉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US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ℓ</m:t>
                            </m:r>
                          </m:e>
                          <m:sub>
                            <m:r>
                              <a:rPr lang="en-US" sz="18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𝜽</m:t>
                            </m:r>
                          </m:sub>
                        </m:sSub>
                        <m:d>
                          <m:dPr>
                            <m:ctrlPr>
                              <a:rPr lang="en-US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𝜌</m:t>
                            </m:r>
                            <m:r>
                              <a:rPr lang="en-US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en-US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𝑂</m:t>
                            </m:r>
                          </m:e>
                        </m:d>
                      </m:e>
                    </m:d>
                    <m:r>
                      <a:rPr lang="en-US" sz="18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18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𝒪</m:t>
                    </m:r>
                    <m:r>
                      <a:rPr lang="en-US" sz="18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f>
                      <m:fPr>
                        <m:type m:val="lin"/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sz="18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with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&gt;1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877A7DB-3780-5C2F-061D-6A036797CD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9089" y="4648247"/>
                <a:ext cx="4054739" cy="369332"/>
              </a:xfrm>
              <a:prstGeom prst="rect">
                <a:avLst/>
              </a:prstGeom>
              <a:blipFill>
                <a:blip r:embed="rId5"/>
                <a:stretch>
                  <a:fillRect t="-116393" b="-1754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7724C08-E07A-6B72-23D8-E3A0445E704E}"/>
                  </a:ext>
                </a:extLst>
              </p:cNvPr>
              <p:cNvSpPr txBox="1"/>
              <p:nvPr/>
            </p:nvSpPr>
            <p:spPr>
              <a:xfrm>
                <a:off x="318821" y="4648248"/>
                <a:ext cx="4054739" cy="369332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Va</m:t>
                    </m:r>
                    <m:sSub>
                      <m:sSubPr>
                        <m:ctrlPr>
                          <a:rPr lang="en-US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b>
                        <m:r>
                          <a:rPr lang="en-US" sz="1800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𝛉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US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ℓ</m:t>
                            </m:r>
                          </m:e>
                          <m:sub>
                            <m:r>
                              <a:rPr lang="en-US" sz="18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𝜽</m:t>
                            </m:r>
                          </m:sub>
                        </m:sSub>
                        <m:d>
                          <m:dPr>
                            <m:ctrlPr>
                              <a:rPr lang="en-US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𝜌</m:t>
                            </m:r>
                            <m:r>
                              <a:rPr lang="en-US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en-US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𝑂</m:t>
                            </m:r>
                          </m:e>
                        </m:d>
                      </m:e>
                    </m:d>
                    <m:r>
                      <a:rPr lang="en-US" sz="18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∈</m:t>
                    </m:r>
                    <m:r>
                      <m:rPr>
                        <m:sty m:val="p"/>
                      </m:rPr>
                      <a:rPr lang="en-US" sz="18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Ω</m:t>
                    </m:r>
                    <m:r>
                      <a:rPr lang="en-US" sz="18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f>
                      <m:fPr>
                        <m:type m:val="lin"/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poly</m:t>
                        </m:r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lang="en-US" sz="18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7724C08-E07A-6B72-23D8-E3A0445E70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821" y="4648248"/>
                <a:ext cx="4054739" cy="369332"/>
              </a:xfrm>
              <a:prstGeom prst="rect">
                <a:avLst/>
              </a:prstGeom>
              <a:blipFill>
                <a:blip r:embed="rId6"/>
                <a:stretch>
                  <a:fillRect t="-116393" b="-1754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71884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18" grpId="0"/>
      <p:bldP spid="19" grpId="0"/>
      <p:bldP spid="21" grpId="0" animBg="1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indoor, bedclothes, projector&#10;&#10;Description automatically generated">
            <a:extLst>
              <a:ext uri="{FF2B5EF4-FFF2-40B4-BE49-F238E27FC236}">
                <a16:creationId xmlns:a16="http://schemas.microsoft.com/office/drawing/2014/main" id="{03B30AAC-0C37-7660-CED2-3B91E7F0473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0" y="-1"/>
            <a:ext cx="9144000" cy="5143500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C52EFE6-5206-4649-8D40-C38CF802E44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7200" y="145266"/>
            <a:ext cx="8226054" cy="422679"/>
          </a:xfrm>
        </p:spPr>
        <p:txBody>
          <a:bodyPr/>
          <a:lstStyle/>
          <a:p>
            <a:r>
              <a:rPr lang="en-US" dirty="0"/>
              <a:t>Expressiveness in the circuit,</a:t>
            </a:r>
          </a:p>
          <a:p>
            <a:r>
              <a:rPr lang="en-US" sz="1600" dirty="0"/>
              <a:t>or, a general form of </a:t>
            </a:r>
            <a:r>
              <a:rPr lang="en-US" sz="1600" dirty="0">
                <a:solidFill>
                  <a:srgbClr val="C55A11"/>
                </a:solidFill>
              </a:rPr>
              <a:t>No-Free-Lunch theorem</a:t>
            </a:r>
          </a:p>
        </p:txBody>
      </p:sp>
      <p:sp>
        <p:nvSpPr>
          <p:cNvPr id="6" name="Text Placeholder 9">
            <a:extLst>
              <a:ext uri="{FF2B5EF4-FFF2-40B4-BE49-F238E27FC236}">
                <a16:creationId xmlns:a16="http://schemas.microsoft.com/office/drawing/2014/main" id="{AC180546-A275-390A-340B-63729F031A32}"/>
              </a:ext>
            </a:extLst>
          </p:cNvPr>
          <p:cNvSpPr txBox="1">
            <a:spLocks/>
          </p:cNvSpPr>
          <p:nvPr/>
        </p:nvSpPr>
        <p:spPr>
          <a:xfrm>
            <a:off x="457200" y="924492"/>
            <a:ext cx="8226054" cy="329451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2880" indent="-182880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4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 Placeholder 9">
                <a:extLst>
                  <a:ext uri="{FF2B5EF4-FFF2-40B4-BE49-F238E27FC236}">
                    <a16:creationId xmlns:a16="http://schemas.microsoft.com/office/drawing/2014/main" id="{4482ED5B-571F-5E45-A160-010D652F49E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14301" y="924492"/>
                <a:ext cx="5556738" cy="3651062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182880" indent="-182880" algn="l" defTabSz="685800" rtl="0" eaLnBrk="1" latinLnBrk="0" hangingPunct="1">
                  <a:lnSpc>
                    <a:spcPct val="10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sz="16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The first, and perhaps, most studied source of BPs:</a:t>
                </a:r>
              </a:p>
              <a:p>
                <a:pPr marL="0" indent="0">
                  <a:buNone/>
                </a:pPr>
                <a:r>
                  <a:rPr lang="en-US" sz="16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Seminal Google paper: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𝑈</m:t>
                    </m:r>
                    <m:d>
                      <m:dPr>
                        <m:ctrlPr>
                          <a:rPr lang="en-U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𝜽</m:t>
                        </m:r>
                      </m:e>
                    </m:d>
                  </m:oMath>
                </a14:m>
                <a:r>
                  <a:rPr lang="en-US" sz="16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forms a </a:t>
                </a:r>
                <a:r>
                  <a:rPr lang="en-US" sz="1600" dirty="0">
                    <a:solidFill>
                      <a:srgbClr val="C55A1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2-design</a:t>
                </a:r>
              </a:p>
              <a:p>
                <a:pPr marL="0" indent="0">
                  <a:buNone/>
                </a:pPr>
                <a:endParaRPr lang="en-US" sz="1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sz="1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sz="1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sz="1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sz="1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sz="1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Va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r</m:t>
                          </m:r>
                        </m:e>
                        <m:sub>
                          <m:r>
                            <a:rPr lang="en-US" sz="1600" b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𝛉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ℓ</m:t>
                              </m:r>
                            </m:e>
                            <m:sub>
                              <m:r>
                                <a:rPr lang="en-US" sz="1600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𝜽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  <m: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𝑂</m:t>
                              </m:r>
                            </m:e>
                          </m:d>
                        </m:e>
                      </m:d>
                      <m:r>
                        <a:rPr lang="en-US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e>
                            <m:sup>
                              <m:r>
                                <a:rPr lang="en-US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  <m:r>
                            <a:rPr lang="en-US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den>
                      </m:f>
                      <m:r>
                        <a:rPr lang="en-US" sz="16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16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Tr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p>
                              <m:r>
                                <a:rPr lang="en-US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type m:val="lin"/>
                          <m:ctrlPr>
                            <a:rPr lang="en-US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</m:den>
                      </m:f>
                      <m:r>
                        <a:rPr lang="en-US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sz="16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16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Tr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𝑂</m:t>
                              </m:r>
                            </m:e>
                            <m:sup>
                              <m: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type m:val="lin"/>
                          <m:ctrlP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Tr</m:t>
                          </m:r>
                          <m:sSup>
                            <m:sSupPr>
                              <m:ctrlPr>
                                <a:rPr lang="en-US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1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𝑂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</m:den>
                      </m:f>
                      <m:r>
                        <a:rPr lang="en-US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n-US" sz="16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pPr marL="0" indent="0">
                  <a:buNone/>
                </a:pPr>
                <a:r>
                  <a:rPr lang="en-US" sz="16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We have a </a:t>
                </a:r>
                <a:r>
                  <a:rPr lang="en-US" sz="1600" dirty="0">
                    <a:solidFill>
                      <a:srgbClr val="C55A1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BP</a:t>
                </a:r>
                <a:r>
                  <a:rPr lang="en-US" sz="16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for any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US" sz="16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and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𝑂</m:t>
                    </m:r>
                  </m:oMath>
                </a14:m>
                <a:r>
                  <a:rPr lang="en-US" sz="16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sz="1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sz="1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sz="1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sz="1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sz="1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sz="1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sz="1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" name="Text Placeholder 9">
                <a:extLst>
                  <a:ext uri="{FF2B5EF4-FFF2-40B4-BE49-F238E27FC236}">
                    <a16:creationId xmlns:a16="http://schemas.microsoft.com/office/drawing/2014/main" id="{4482ED5B-571F-5E45-A160-010D652F49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301" y="924492"/>
                <a:ext cx="5556738" cy="3651062"/>
              </a:xfrm>
              <a:prstGeom prst="rect">
                <a:avLst/>
              </a:prstGeom>
              <a:blipFill>
                <a:blip r:embed="rId3"/>
                <a:stretch>
                  <a:fillRect l="-2305" t="-1836" b="-15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E718C7D0-3377-87E9-F7F1-0F5C2B85E8B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25213" y="946812"/>
            <a:ext cx="3264310" cy="360642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F3573C9-FB82-30F2-DF77-555BE7479C64}"/>
              </a:ext>
            </a:extLst>
          </p:cNvPr>
          <p:cNvSpPr txBox="1"/>
          <p:nvPr/>
        </p:nvSpPr>
        <p:spPr>
          <a:xfrm>
            <a:off x="0" y="4728000"/>
            <a:ext cx="9047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Barren Plateaus in Quantum Neural Networks, 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McClean et al, Nat. </a:t>
            </a:r>
            <a:r>
              <a:rPr lang="en-US" sz="900" dirty="0" err="1">
                <a:latin typeface="Arial" panose="020B0604020202020204" pitchFamily="34" charset="0"/>
                <a:cs typeface="Arial" panose="020B0604020202020204" pitchFamily="34" charset="0"/>
              </a:rPr>
              <a:t>Commun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. (2018)</a:t>
            </a:r>
            <a:endParaRPr lang="en-US" sz="9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Connecting ansatz </a:t>
            </a:r>
            <a:r>
              <a:rPr lang="en-US" sz="900" i="1" dirty="0" err="1">
                <a:latin typeface="Arial" panose="020B0604020202020204" pitchFamily="34" charset="0"/>
                <a:cs typeface="Arial" panose="020B0604020202020204" pitchFamily="34" charset="0"/>
              </a:rPr>
              <a:t>expressibility</a:t>
            </a: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 to gradient magnitudes and barren plateaus, Z. Holmes, et </a:t>
            </a:r>
            <a:r>
              <a:rPr lang="en-US" sz="900" i="1" dirty="0" err="1">
                <a:latin typeface="Arial" panose="020B0604020202020204" pitchFamily="34" charset="0"/>
                <a:cs typeface="Arial" panose="020B0604020202020204" pitchFamily="34" charset="0"/>
              </a:rPr>
              <a:t>al,PRX</a:t>
            </a: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 Quantum (2022).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B73967B-2249-CC3E-709E-A13BD5231B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44375" y="1567867"/>
            <a:ext cx="2496590" cy="1878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739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indoor, bedclothes, projector&#10;&#10;Description automatically generated">
            <a:extLst>
              <a:ext uri="{FF2B5EF4-FFF2-40B4-BE49-F238E27FC236}">
                <a16:creationId xmlns:a16="http://schemas.microsoft.com/office/drawing/2014/main" id="{03B30AAC-0C37-7660-CED2-3B91E7F0473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0" y="-1"/>
            <a:ext cx="9144000" cy="5143500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C52EFE6-5206-4649-8D40-C38CF802E44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7200" y="145266"/>
            <a:ext cx="8226054" cy="422679"/>
          </a:xfrm>
        </p:spPr>
        <p:txBody>
          <a:bodyPr/>
          <a:lstStyle/>
          <a:p>
            <a:r>
              <a:rPr lang="en-US" dirty="0"/>
              <a:t>Locality of measurement operator</a:t>
            </a:r>
          </a:p>
          <a:p>
            <a:r>
              <a:rPr lang="en-US" sz="1600" dirty="0"/>
              <a:t>or, why comparing </a:t>
            </a:r>
            <a:r>
              <a:rPr lang="en-US" sz="1600" dirty="0">
                <a:solidFill>
                  <a:srgbClr val="C55A11"/>
                </a:solidFill>
              </a:rPr>
              <a:t>exponentially large objects </a:t>
            </a:r>
            <a:r>
              <a:rPr lang="en-US" sz="1600" dirty="0"/>
              <a:t>is bound to fail</a:t>
            </a:r>
            <a:endParaRPr lang="en-US" sz="1600" dirty="0">
              <a:solidFill>
                <a:srgbClr val="C55A11"/>
              </a:solidFill>
            </a:endParaRPr>
          </a:p>
        </p:txBody>
      </p:sp>
      <p:sp>
        <p:nvSpPr>
          <p:cNvPr id="6" name="Text Placeholder 9">
            <a:extLst>
              <a:ext uri="{FF2B5EF4-FFF2-40B4-BE49-F238E27FC236}">
                <a16:creationId xmlns:a16="http://schemas.microsoft.com/office/drawing/2014/main" id="{AC180546-A275-390A-340B-63729F031A32}"/>
              </a:ext>
            </a:extLst>
          </p:cNvPr>
          <p:cNvSpPr txBox="1">
            <a:spLocks/>
          </p:cNvSpPr>
          <p:nvPr/>
        </p:nvSpPr>
        <p:spPr>
          <a:xfrm>
            <a:off x="457200" y="924492"/>
            <a:ext cx="8226054" cy="329451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2880" indent="-182880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4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 Placeholder 9">
                <a:extLst>
                  <a:ext uri="{FF2B5EF4-FFF2-40B4-BE49-F238E27FC236}">
                    <a16:creationId xmlns:a16="http://schemas.microsoft.com/office/drawing/2014/main" id="{4482ED5B-571F-5E45-A160-010D652F49E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23093" y="1076937"/>
                <a:ext cx="4220307" cy="3651062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182880" indent="-182880" algn="l" defTabSz="685800" rtl="0" eaLnBrk="1" latinLnBrk="0" hangingPunct="1">
                  <a:lnSpc>
                    <a:spcPct val="10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1600" dirty="0">
                    <a:solidFill>
                      <a:srgbClr val="000000"/>
                    </a:solidFill>
                  </a:rPr>
                  <a:t>Let’s take the most </a:t>
                </a:r>
                <a:r>
                  <a:rPr lang="en-US" sz="1600" dirty="0">
                    <a:solidFill>
                      <a:srgbClr val="C55A11"/>
                    </a:solidFill>
                  </a:rPr>
                  <a:t>inexpressive</a:t>
                </a:r>
                <a:r>
                  <a:rPr lang="en-US" sz="1600" dirty="0">
                    <a:solidFill>
                      <a:srgbClr val="000000"/>
                    </a:solidFill>
                  </a:rPr>
                  <a:t> imaginable circuit and a </a:t>
                </a:r>
                <a:r>
                  <a:rPr lang="en-US" sz="1600" dirty="0">
                    <a:solidFill>
                      <a:srgbClr val="C55A11"/>
                    </a:solidFill>
                  </a:rPr>
                  <a:t>global measurement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p>
                        <m: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⊗</m:t>
                        </m:r>
                        <m: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endParaRPr lang="en-US" sz="1600" dirty="0">
                  <a:solidFill>
                    <a:srgbClr val="000000"/>
                  </a:solidFill>
                </a:endParaRPr>
              </a:p>
              <a:p>
                <a:pPr marL="0" indent="0">
                  <a:buNone/>
                </a:pPr>
                <a:endParaRPr lang="en-US" sz="1600" dirty="0">
                  <a:solidFill>
                    <a:srgbClr val="000000"/>
                  </a:solidFill>
                </a:endParaRPr>
              </a:p>
              <a:p>
                <a:pPr marL="0" indent="0">
                  <a:buNone/>
                </a:pPr>
                <a:endParaRPr lang="en-US" sz="1600" dirty="0">
                  <a:solidFill>
                    <a:srgbClr val="000000"/>
                  </a:solidFill>
                </a:endParaRPr>
              </a:p>
              <a:p>
                <a:pPr marL="0" indent="0">
                  <a:buNone/>
                </a:pPr>
                <a:endParaRPr lang="en-US" sz="1600" dirty="0">
                  <a:solidFill>
                    <a:srgbClr val="000000"/>
                  </a:solidFill>
                </a:endParaRPr>
              </a:p>
              <a:p>
                <a:pPr marL="0" indent="0">
                  <a:buNone/>
                </a:pPr>
                <a:endParaRPr lang="en-US" sz="1600" dirty="0">
                  <a:solidFill>
                    <a:srgbClr val="000000"/>
                  </a:solidFill>
                </a:endParaRPr>
              </a:p>
              <a:p>
                <a:pPr marL="0" indent="0">
                  <a:buNone/>
                </a:pPr>
                <a:endParaRPr lang="en-US" sz="1600" dirty="0">
                  <a:solidFill>
                    <a:srgbClr val="000000"/>
                  </a:solidFill>
                </a:endParaRPr>
              </a:p>
              <a:p>
                <a:pPr marL="0" indent="0">
                  <a:buNone/>
                </a:pPr>
                <a:endParaRPr lang="en-US" sz="1600" dirty="0">
                  <a:solidFill>
                    <a:srgbClr val="000000"/>
                  </a:solidFill>
                </a:endParaRPr>
              </a:p>
              <a:p>
                <a:pPr marL="0" indent="0">
                  <a:buNone/>
                </a:pPr>
                <a:endParaRPr lang="en-US" sz="1600" dirty="0">
                  <a:solidFill>
                    <a:srgbClr val="000000"/>
                  </a:solidFill>
                </a:endParaRPr>
              </a:p>
              <a:p>
                <a:pPr marL="0" indent="0">
                  <a:buNone/>
                </a:pPr>
                <a:r>
                  <a:rPr lang="en-US" sz="1600" dirty="0">
                    <a:solidFill>
                      <a:srgbClr val="000000"/>
                    </a:solidFill>
                  </a:rPr>
                  <a:t>Always has a BP: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Va</m:t>
                    </m:r>
                    <m:sSub>
                      <m:sSubPr>
                        <m:ctrlPr>
                          <a:rPr lang="en-U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b>
                        <m:r>
                          <a:rPr lang="en-US" sz="1600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𝛉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U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ℓ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𝜽</m:t>
                            </m:r>
                          </m:sub>
                        </m:sSub>
                        <m:d>
                          <m:dPr>
                            <m:ctrlPr>
                              <a:rPr lang="en-US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𝜌</m:t>
                            </m:r>
                            <m:r>
                              <a:rPr lang="en-US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en-US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𝑂</m:t>
                            </m:r>
                          </m:e>
                        </m:d>
                      </m:e>
                    </m:d>
                    <m:r>
                      <a:rPr lang="en-US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𝒪</m:t>
                    </m:r>
                    <m:r>
                      <a:rPr lang="en-US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f>
                      <m:fPr>
                        <m:type m:val="lin"/>
                        <m:ctrlPr>
                          <a:rPr lang="en-U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p>
                            <m:r>
                              <a:rPr lang="en-US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600" dirty="0">
                    <a:solidFill>
                      <a:srgbClr val="000000"/>
                    </a:solidFill>
                  </a:rPr>
                  <a:t> with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&gt;1</m:t>
                    </m:r>
                  </m:oMath>
                </a14:m>
                <a:r>
                  <a:rPr lang="en-US" sz="1600" dirty="0">
                    <a:solidFill>
                      <a:srgbClr val="000000"/>
                    </a:solidFill>
                  </a:rPr>
                  <a:t> for any </a:t>
                </a:r>
                <a14:m>
                  <m:oMath xmlns:m="http://schemas.openxmlformats.org/officeDocument/2006/math">
                    <m:r>
                      <a:rPr lang="en-US" sz="1600" b="0" i="1" dirty="0" smtClean="0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US" sz="1600" dirty="0">
                    <a:solidFill>
                      <a:srgbClr val="000000"/>
                    </a:solidFill>
                  </a:rPr>
                  <a:t>.</a:t>
                </a:r>
              </a:p>
              <a:p>
                <a:pPr marL="0" indent="0">
                  <a:buNone/>
                </a:pPr>
                <a:r>
                  <a:rPr lang="en-US" sz="1600" dirty="0">
                    <a:solidFill>
                      <a:srgbClr val="000000"/>
                    </a:solidFill>
                  </a:rPr>
                  <a:t> 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sz="1600" dirty="0">
                  <a:solidFill>
                    <a:srgbClr val="000000"/>
                  </a:solidFill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sz="1600" dirty="0">
                  <a:solidFill>
                    <a:srgbClr val="000000"/>
                  </a:solidFill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sz="1600" dirty="0">
                  <a:solidFill>
                    <a:srgbClr val="000000"/>
                  </a:solidFill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sz="1600" dirty="0">
                  <a:solidFill>
                    <a:srgbClr val="000000"/>
                  </a:solidFill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sz="1600" dirty="0">
                  <a:solidFill>
                    <a:srgbClr val="000000"/>
                  </a:solidFill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sz="1600" dirty="0">
                  <a:solidFill>
                    <a:srgbClr val="000000"/>
                  </a:solidFill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sz="16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9" name="Text Placeholder 9">
                <a:extLst>
                  <a:ext uri="{FF2B5EF4-FFF2-40B4-BE49-F238E27FC236}">
                    <a16:creationId xmlns:a16="http://schemas.microsoft.com/office/drawing/2014/main" id="{4482ED5B-571F-5E45-A160-010D652F49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093" y="1076937"/>
                <a:ext cx="4220307" cy="3651062"/>
              </a:xfrm>
              <a:prstGeom prst="rect">
                <a:avLst/>
              </a:prstGeom>
              <a:blipFill>
                <a:blip r:embed="rId3"/>
                <a:stretch>
                  <a:fillRect l="-2886" t="-1836" r="-1587" b="-90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0F3573C9-FB82-30F2-DF77-555BE7479C64}"/>
              </a:ext>
            </a:extLst>
          </p:cNvPr>
          <p:cNvSpPr txBox="1"/>
          <p:nvPr/>
        </p:nvSpPr>
        <p:spPr>
          <a:xfrm>
            <a:off x="0" y="4857714"/>
            <a:ext cx="904728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Cost Function Dependent Barren Plateaus in Shallow Parametrized Quantum Circuits, MC et al, Nat. </a:t>
            </a:r>
            <a:r>
              <a:rPr lang="en-US" sz="900" i="1" dirty="0" err="1">
                <a:latin typeface="Arial" panose="020B0604020202020204" pitchFamily="34" charset="0"/>
                <a:cs typeface="Arial" panose="020B0604020202020204" pitchFamily="34" charset="0"/>
              </a:rPr>
              <a:t>Commun</a:t>
            </a: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. (2020)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0E25C3D-2A58-52D4-0348-591CD63286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0188" y="1715646"/>
            <a:ext cx="926116" cy="1916444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0604C5F-6C8F-EDFF-5302-CA626668A9E6}"/>
              </a:ext>
            </a:extLst>
          </p:cNvPr>
          <p:cNvCxnSpPr/>
          <p:nvPr/>
        </p:nvCxnSpPr>
        <p:spPr>
          <a:xfrm>
            <a:off x="5161085" y="1222131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AA57F5C-081B-F0CA-928B-2F82DD39BF8F}"/>
              </a:ext>
            </a:extLst>
          </p:cNvPr>
          <p:cNvCxnSpPr>
            <a:cxnSpLocks/>
          </p:cNvCxnSpPr>
          <p:nvPr/>
        </p:nvCxnSpPr>
        <p:spPr>
          <a:xfrm>
            <a:off x="4572000" y="1099038"/>
            <a:ext cx="0" cy="344218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 Placeholder 9">
                <a:extLst>
                  <a:ext uri="{FF2B5EF4-FFF2-40B4-BE49-F238E27FC236}">
                    <a16:creationId xmlns:a16="http://schemas.microsoft.com/office/drawing/2014/main" id="{5CBE7426-15FC-EA0B-AC08-7A812D4D5A8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781243" y="1076938"/>
                <a:ext cx="4220307" cy="3651062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182880" indent="-182880" algn="l" defTabSz="685800" rtl="0" eaLnBrk="1" latinLnBrk="0" hangingPunct="1">
                  <a:lnSpc>
                    <a:spcPct val="10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1600" dirty="0">
                    <a:solidFill>
                      <a:srgbClr val="000000"/>
                    </a:solidFill>
                  </a:rPr>
                  <a:t>What if we take a </a:t>
                </a:r>
                <a:r>
                  <a:rPr lang="en-US" sz="1600" dirty="0">
                    <a:solidFill>
                      <a:srgbClr val="C55A11"/>
                    </a:solidFill>
                  </a:rPr>
                  <a:t>local measurement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US" sz="1600" b="0" dirty="0">
                  <a:solidFill>
                    <a:srgbClr val="000000"/>
                  </a:solidFill>
                </a:endParaRPr>
              </a:p>
              <a:p>
                <a:pPr marL="0" indent="0">
                  <a:buNone/>
                </a:pPr>
                <a:endParaRPr lang="en-US" sz="1600" dirty="0">
                  <a:solidFill>
                    <a:srgbClr val="000000"/>
                  </a:solidFill>
                </a:endParaRPr>
              </a:p>
              <a:p>
                <a:pPr marL="0" indent="0">
                  <a:buNone/>
                </a:pPr>
                <a:endParaRPr lang="en-US" sz="1600" dirty="0">
                  <a:solidFill>
                    <a:srgbClr val="000000"/>
                  </a:solidFill>
                </a:endParaRPr>
              </a:p>
              <a:p>
                <a:pPr marL="0" indent="0">
                  <a:buNone/>
                </a:pPr>
                <a:endParaRPr lang="en-US" sz="1600" dirty="0">
                  <a:solidFill>
                    <a:srgbClr val="000000"/>
                  </a:solidFill>
                </a:endParaRPr>
              </a:p>
              <a:p>
                <a:pPr marL="0" indent="0">
                  <a:buNone/>
                </a:pPr>
                <a:endParaRPr lang="en-US" sz="1600" dirty="0">
                  <a:solidFill>
                    <a:srgbClr val="000000"/>
                  </a:solidFill>
                </a:endParaRPr>
              </a:p>
              <a:p>
                <a:pPr marL="0" indent="0">
                  <a:buNone/>
                </a:pPr>
                <a:endParaRPr lang="en-US" sz="1600" dirty="0">
                  <a:solidFill>
                    <a:srgbClr val="000000"/>
                  </a:solidFill>
                </a:endParaRPr>
              </a:p>
              <a:p>
                <a:pPr marL="0" indent="0">
                  <a:buNone/>
                </a:pPr>
                <a:endParaRPr lang="en-US" sz="1600" dirty="0">
                  <a:solidFill>
                    <a:srgbClr val="000000"/>
                  </a:solidFill>
                </a:endParaRPr>
              </a:p>
              <a:p>
                <a:pPr marL="0" indent="0">
                  <a:buNone/>
                </a:pPr>
                <a:endParaRPr lang="en-US" sz="1600" dirty="0">
                  <a:solidFill>
                    <a:srgbClr val="000000"/>
                  </a:solidFill>
                </a:endParaRPr>
              </a:p>
              <a:p>
                <a:pPr marL="0" indent="0">
                  <a:buNone/>
                </a:pPr>
                <a:endParaRPr lang="en-US" sz="1600" dirty="0">
                  <a:solidFill>
                    <a:srgbClr val="000000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Va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r</m:t>
                          </m:r>
                        </m:e>
                        <m:sub>
                          <m:r>
                            <a:rPr lang="en-US" sz="1600" b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𝛉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ℓ</m:t>
                              </m:r>
                            </m:e>
                            <m:sub>
                              <m:r>
                                <a:rPr lang="en-US" sz="16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𝜽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  <m: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𝑂</m:t>
                              </m:r>
                            </m:e>
                          </m:d>
                        </m:e>
                      </m:d>
                      <m:r>
                        <a:rPr lang="en-US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en-US" sz="16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16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Tr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1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type m:val="lin"/>
                          <m:ctrlP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600" dirty="0">
                  <a:solidFill>
                    <a:srgbClr val="000000"/>
                  </a:solidFill>
                </a:endParaRPr>
              </a:p>
              <a:p>
                <a:pPr marL="0" indent="0">
                  <a:buNone/>
                </a:pPr>
                <a:r>
                  <a:rPr lang="en-US" sz="1600" dirty="0">
                    <a:solidFill>
                      <a:srgbClr val="000000"/>
                    </a:solidFill>
                  </a:rPr>
                  <a:t>If input is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𝜌</m:t>
                    </m:r>
                    <m:r>
                      <a:rPr lang="en-US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"/>
                        <m:endChr m:val="⟩"/>
                        <m:ctrlPr>
                          <a:rPr lang="en-US" sz="16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|0</m:t>
                        </m:r>
                      </m:e>
                    </m:d>
                    <m:sSup>
                      <m:sSupPr>
                        <m:ctrlP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⟨"/>
                            <m:endChr m:val=""/>
                            <m:ctrlPr>
                              <a:rPr lang="en-US" sz="16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0|</m:t>
                            </m:r>
                          </m:e>
                        </m:d>
                      </m:e>
                      <m:sup>
                        <m: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⊗</m:t>
                        </m:r>
                        <m:r>
                          <a:rPr lang="en-US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  <m:r>
                      <a:rPr lang="en-US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>
                    <a:solidFill>
                      <a:srgbClr val="000000"/>
                    </a:solidFill>
                  </a:rPr>
                  <a:t>, then no BP.. But…</a:t>
                </a:r>
              </a:p>
              <a:p>
                <a:pPr marL="0" indent="0">
                  <a:buNone/>
                </a:pPr>
                <a:r>
                  <a:rPr lang="en-US" sz="1600" dirty="0">
                    <a:solidFill>
                      <a:srgbClr val="000000"/>
                    </a:solidFill>
                  </a:rPr>
                  <a:t> 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sz="1600" dirty="0">
                  <a:solidFill>
                    <a:srgbClr val="000000"/>
                  </a:solidFill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sz="1600" dirty="0">
                  <a:solidFill>
                    <a:srgbClr val="000000"/>
                  </a:solidFill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sz="1600" dirty="0">
                  <a:solidFill>
                    <a:srgbClr val="000000"/>
                  </a:solidFill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sz="1600" dirty="0">
                  <a:solidFill>
                    <a:srgbClr val="000000"/>
                  </a:solidFill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sz="1600" dirty="0">
                  <a:solidFill>
                    <a:srgbClr val="000000"/>
                  </a:solidFill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sz="1600" dirty="0">
                  <a:solidFill>
                    <a:srgbClr val="000000"/>
                  </a:solidFill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sz="16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0" name="Text Placeholder 9">
                <a:extLst>
                  <a:ext uri="{FF2B5EF4-FFF2-40B4-BE49-F238E27FC236}">
                    <a16:creationId xmlns:a16="http://schemas.microsoft.com/office/drawing/2014/main" id="{5CBE7426-15FC-EA0B-AC08-7A812D4D5A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1243" y="1076938"/>
                <a:ext cx="4220307" cy="3651062"/>
              </a:xfrm>
              <a:prstGeom prst="rect">
                <a:avLst/>
              </a:prstGeom>
              <a:blipFill>
                <a:blip r:embed="rId5"/>
                <a:stretch>
                  <a:fillRect l="-2886" t="-1836" b="-163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20">
            <a:extLst>
              <a:ext uri="{FF2B5EF4-FFF2-40B4-BE49-F238E27FC236}">
                <a16:creationId xmlns:a16="http://schemas.microsoft.com/office/drawing/2014/main" id="{A40EC0AA-A522-DD2B-F9E9-87F7F0223E73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6428338" y="1715956"/>
            <a:ext cx="926116" cy="1915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882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ain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Custom 1">
      <a:dk1>
        <a:srgbClr val="000000"/>
      </a:dk1>
      <a:lt1>
        <a:srgbClr val="FFFFFF"/>
      </a:lt1>
      <a:dk2>
        <a:srgbClr val="000E7E"/>
      </a:dk2>
      <a:lt2>
        <a:srgbClr val="E7E6E6"/>
      </a:lt2>
      <a:accent1>
        <a:srgbClr val="0070C1"/>
      </a:accent1>
      <a:accent2>
        <a:srgbClr val="FF9128"/>
      </a:accent2>
      <a:accent3>
        <a:srgbClr val="CCD0E1"/>
      </a:accent3>
      <a:accent4>
        <a:srgbClr val="00A963"/>
      </a:accent4>
      <a:accent5>
        <a:srgbClr val="69C3FF"/>
      </a:accent5>
      <a:accent6>
        <a:srgbClr val="EB0E1D"/>
      </a:accent6>
      <a:hlink>
        <a:srgbClr val="69C3F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AE6F2518-B084-4896-AF52-66CC2144AA26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18627</TotalTime>
  <Words>4070</Words>
  <Application>Microsoft Office PowerPoint</Application>
  <PresentationFormat>On-screen Show (16:9)</PresentationFormat>
  <Paragraphs>501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30</vt:i4>
      </vt:variant>
    </vt:vector>
  </HeadingPairs>
  <TitlesOfParts>
    <vt:vector size="42" baseType="lpstr">
      <vt:lpstr>Acumin Pro</vt:lpstr>
      <vt:lpstr>Arial</vt:lpstr>
      <vt:lpstr>Calibri</vt:lpstr>
      <vt:lpstr>Calibri Light</vt:lpstr>
      <vt:lpstr>Cambria Math</vt:lpstr>
      <vt:lpstr>Source Sans Pro Semibold</vt:lpstr>
      <vt:lpstr>System Font Regular</vt:lpstr>
      <vt:lpstr>Times New Roman</vt:lpstr>
      <vt:lpstr>Wingdings</vt:lpstr>
      <vt:lpstr>Main</vt:lpstr>
      <vt:lpstr>Custom Design</vt:lpstr>
      <vt:lpstr>Office Theme</vt:lpstr>
      <vt:lpstr>A Unified Theory of Barren Plateaus for Deep Parametrized Quantum Circuits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ftuser</cp:lastModifiedBy>
  <cp:revision>669</cp:revision>
  <dcterms:created xsi:type="dcterms:W3CDTF">2020-12-17T00:35:24Z</dcterms:created>
  <dcterms:modified xsi:type="dcterms:W3CDTF">2023-11-20T21:39:38Z</dcterms:modified>
</cp:coreProperties>
</file>