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329" r:id="rId3"/>
    <p:sldId id="298" r:id="rId4"/>
    <p:sldId id="300" r:id="rId5"/>
    <p:sldId id="301" r:id="rId6"/>
    <p:sldId id="302" r:id="rId7"/>
    <p:sldId id="303" r:id="rId8"/>
    <p:sldId id="308" r:id="rId9"/>
    <p:sldId id="318" r:id="rId10"/>
    <p:sldId id="311" r:id="rId11"/>
    <p:sldId id="312" r:id="rId12"/>
    <p:sldId id="332" r:id="rId13"/>
    <p:sldId id="315" r:id="rId14"/>
    <p:sldId id="320" r:id="rId15"/>
    <p:sldId id="317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82033EE-BA10-4DD4-BCE0-B3DEA7225223}">
          <p14:sldIdLst>
            <p14:sldId id="256"/>
          </p14:sldIdLst>
        </p14:section>
        <p14:section name="Introduction" id="{EF5ADFA6-1BC6-4917-9C84-ED81C62AFF41}">
          <p14:sldIdLst>
            <p14:sldId id="329"/>
            <p14:sldId id="298"/>
            <p14:sldId id="300"/>
            <p14:sldId id="301"/>
          </p14:sldIdLst>
        </p14:section>
        <p14:section name="Algorithm" id="{1756FC48-B806-43E0-9872-BD0D0EE7DE6A}">
          <p14:sldIdLst>
            <p14:sldId id="302"/>
            <p14:sldId id="303"/>
            <p14:sldId id="308"/>
            <p14:sldId id="318"/>
            <p14:sldId id="311"/>
          </p14:sldIdLst>
        </p14:section>
        <p14:section name="Performance" id="{4566C6CA-4CE8-4F3D-8A21-BCA37060E6AD}">
          <p14:sldIdLst>
            <p14:sldId id="312"/>
            <p14:sldId id="332"/>
          </p14:sldIdLst>
        </p14:section>
        <p14:section name="Application" id="{A7B01D07-2B95-4BCD-96FD-DA9EE51A4633}">
          <p14:sldIdLst>
            <p14:sldId id="315"/>
          </p14:sldIdLst>
        </p14:section>
        <p14:section name="Extensions" id="{921AE117-F7F1-4427-88A1-BDAA9A486F1C}">
          <p14:sldIdLst>
            <p14:sldId id="320"/>
            <p14:sldId id="31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A5A5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033" autoAdjust="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610CA-BE47-45C5-A505-24FCA75ADE9B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78CAE-7DB9-4D1F-A7D2-2F288B7BDF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478CAE-7DB9-4D1F-A7D2-2F288B7BDF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715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478CAE-7DB9-4D1F-A7D2-2F288B7BDFE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704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478CAE-7DB9-4D1F-A7D2-2F288B7BDF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422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478CAE-7DB9-4D1F-A7D2-2F288B7BDFE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304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478CAE-7DB9-4D1F-A7D2-2F288B7BDFE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664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2544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66345"/>
            <a:ext cx="10515600" cy="481061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2023/11/19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8.png"/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7.png"/><Relationship Id="rId5" Type="http://schemas.openxmlformats.org/officeDocument/2006/relationships/image" Target="../media/image43.png"/><Relationship Id="rId15" Type="http://schemas.openxmlformats.org/officeDocument/2006/relationships/image" Target="../media/image131.png"/><Relationship Id="rId10" Type="http://schemas.openxmlformats.org/officeDocument/2006/relationships/image" Target="../media/image46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1.png"/><Relationship Id="rId4" Type="http://schemas.openxmlformats.org/officeDocument/2006/relationships/image" Target="../media/image1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2505" y="777458"/>
            <a:ext cx="11806990" cy="2387600"/>
          </a:xfrm>
        </p:spPr>
        <p:txBody>
          <a:bodyPr>
            <a:normAutofit/>
          </a:bodyPr>
          <a:lstStyle/>
          <a:p>
            <a:r>
              <a:rPr lang="en-AU" sz="5000" b="0" i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Efficient</a:t>
            </a:r>
            <a:r>
              <a:rPr lang="en-AU" sz="5000" b="0" i="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AU" sz="5000" b="0" i="0" dirty="0">
                <a:effectLst/>
                <a:ea typeface="微软雅黑" panose="020B0503020204020204" pitchFamily="34" charset="-122"/>
              </a:rPr>
              <a:t>information recovery from Pauli noise via classical shadow</a:t>
            </a:r>
            <a:endParaRPr lang="en-AU" sz="5000" dirty="0"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521242"/>
            <a:ext cx="9144000" cy="974558"/>
          </a:xfrm>
        </p:spPr>
        <p:txBody>
          <a:bodyPr>
            <a:normAutofit/>
          </a:bodyPr>
          <a:lstStyle/>
          <a:p>
            <a:r>
              <a:rPr lang="en-AU" sz="2800" b="0" i="0" dirty="0">
                <a:effectLst/>
                <a:latin typeface="+mj-lt"/>
                <a:ea typeface="微软雅黑" panose="020B0503020204020204" pitchFamily="34" charset="-122"/>
              </a:rPr>
              <a:t>Yifei Chen</a:t>
            </a:r>
            <a:r>
              <a:rPr lang="en-AU" sz="2800" baseline="30000" dirty="0">
                <a:latin typeface="+mj-lt"/>
                <a:ea typeface="微软雅黑" panose="020B0503020204020204" pitchFamily="34" charset="-122"/>
              </a:rPr>
              <a:t>1</a:t>
            </a:r>
            <a:r>
              <a:rPr lang="en-AU" sz="2800" b="0" i="0" dirty="0">
                <a:effectLst/>
                <a:latin typeface="+mj-lt"/>
                <a:ea typeface="微软雅黑" panose="020B0503020204020204" pitchFamily="34" charset="-122"/>
              </a:rPr>
              <a:t>, Zhan Yu</a:t>
            </a:r>
            <a:r>
              <a:rPr lang="en-AU" sz="2800" b="0" i="0" baseline="30000" dirty="0">
                <a:effectLst/>
                <a:latin typeface="+mj-lt"/>
                <a:ea typeface="微软雅黑" panose="020B0503020204020204" pitchFamily="34" charset="-122"/>
              </a:rPr>
              <a:t>1,2</a:t>
            </a:r>
            <a:r>
              <a:rPr lang="en-AU" sz="2800" b="0" i="0" dirty="0">
                <a:effectLst/>
                <a:latin typeface="+mj-lt"/>
                <a:ea typeface="微软雅黑" panose="020B0503020204020204" pitchFamily="34" charset="-122"/>
              </a:rPr>
              <a:t>, </a:t>
            </a:r>
            <a:r>
              <a:rPr lang="en-AU" sz="2800" b="0" i="0" dirty="0" err="1">
                <a:effectLst/>
                <a:latin typeface="+mj-lt"/>
                <a:ea typeface="微软雅黑" panose="020B0503020204020204" pitchFamily="34" charset="-122"/>
              </a:rPr>
              <a:t>Chenghong</a:t>
            </a:r>
            <a:r>
              <a:rPr lang="en-AU" sz="2800" b="0" i="0" dirty="0">
                <a:effectLst/>
                <a:latin typeface="+mj-lt"/>
                <a:ea typeface="微软雅黑" panose="020B0503020204020204" pitchFamily="34" charset="-122"/>
              </a:rPr>
              <a:t> Zhu</a:t>
            </a:r>
            <a:r>
              <a:rPr lang="en-AU" sz="2800" b="0" i="0" baseline="30000" dirty="0">
                <a:effectLst/>
                <a:latin typeface="+mj-lt"/>
                <a:ea typeface="微软雅黑" panose="020B0503020204020204" pitchFamily="34" charset="-122"/>
              </a:rPr>
              <a:t>1,3</a:t>
            </a:r>
            <a:r>
              <a:rPr lang="en-AU" sz="2800" b="0" i="0" dirty="0">
                <a:effectLst/>
                <a:latin typeface="+mj-lt"/>
                <a:ea typeface="微软雅黑" panose="020B0503020204020204" pitchFamily="34" charset="-122"/>
              </a:rPr>
              <a:t>, and Xin Wang</a:t>
            </a:r>
            <a:r>
              <a:rPr lang="en-AU" sz="2800" b="0" i="0" baseline="30000" dirty="0">
                <a:effectLst/>
                <a:latin typeface="+mj-lt"/>
                <a:ea typeface="微软雅黑" panose="020B0503020204020204" pitchFamily="34" charset="-122"/>
              </a:rPr>
              <a:t>1,3</a:t>
            </a:r>
            <a:endParaRPr lang="en-AU" sz="2800" baseline="30000" dirty="0"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" name="副标题 2">
            <a:extLst>
              <a:ext uri="{FF2B5EF4-FFF2-40B4-BE49-F238E27FC236}">
                <a16:creationId xmlns:a16="http://schemas.microsoft.com/office/drawing/2014/main" id="{3F608F6B-F170-93C8-320B-E1E744F57E0F}"/>
              </a:ext>
            </a:extLst>
          </p:cNvPr>
          <p:cNvSpPr txBox="1">
            <a:spLocks/>
          </p:cNvSpPr>
          <p:nvPr/>
        </p:nvSpPr>
        <p:spPr>
          <a:xfrm>
            <a:off x="3505200" y="4133852"/>
            <a:ext cx="4466493" cy="143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2000" dirty="0">
                <a:latin typeface="+mj-lt"/>
                <a:ea typeface="微软雅黑" panose="020B0503020204020204" pitchFamily="34" charset="-122"/>
              </a:rPr>
              <a:t>1:Baidu Research</a:t>
            </a:r>
          </a:p>
          <a:p>
            <a:r>
              <a:rPr lang="en-AU" sz="2000" dirty="0">
                <a:latin typeface="+mj-lt"/>
                <a:ea typeface="微软雅黑" panose="020B0503020204020204" pitchFamily="34" charset="-122"/>
              </a:rPr>
              <a:t>2:National University of Singapore</a:t>
            </a:r>
          </a:p>
          <a:p>
            <a:r>
              <a:rPr lang="en-AU" sz="2000" dirty="0">
                <a:latin typeface="+mj-lt"/>
                <a:ea typeface="微软雅黑" panose="020B0503020204020204" pitchFamily="34" charset="-122"/>
              </a:rPr>
              <a:t>3:HKUST (Guangzhou)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30B3B0D2-2C67-C262-2D3F-82FAB3D22385}"/>
              </a:ext>
            </a:extLst>
          </p:cNvPr>
          <p:cNvSpPr txBox="1">
            <a:spLocks/>
          </p:cNvSpPr>
          <p:nvPr/>
        </p:nvSpPr>
        <p:spPr>
          <a:xfrm>
            <a:off x="1166446" y="5695447"/>
            <a:ext cx="9144000" cy="974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err="1">
                <a:latin typeface="+mj-lt"/>
                <a:ea typeface="微软雅黑" panose="020B0503020204020204" pitchFamily="34" charset="-122"/>
              </a:rPr>
              <a:t>arXiv</a:t>
            </a:r>
            <a:r>
              <a:rPr lang="en-AU" dirty="0">
                <a:latin typeface="+mj-lt"/>
                <a:ea typeface="微软雅黑" panose="020B0503020204020204" pitchFamily="34" charset="-122"/>
              </a:rPr>
              <a:t>: 2305.04148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4D3A49-B8DB-30CE-E469-A0497B55C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Algorithm for information recovery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CB4911D-179A-AEA4-78B8-AF019F70D6D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6344"/>
                <a:ext cx="10515600" cy="5491655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lnSpc>
                    <a:spcPct val="100000"/>
                  </a:lnSpc>
                  <a:buAutoNum type="arabicPeriod"/>
                </a:pPr>
                <a:r>
                  <a:rPr lang="en-US" altLang="zh-CN" dirty="0"/>
                  <a:t>Prepare N random n-fold product Pauli eigenstates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⟩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⊗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d>
                      <m:dPr>
                        <m:begChr m:val="⟨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CN" dirty="0"/>
                  <a:t>.</a:t>
                </a:r>
              </a:p>
              <a:p>
                <a:pPr marL="514350" indent="-514350">
                  <a:lnSpc>
                    <a:spcPct val="100000"/>
                  </a:lnSpc>
                  <a:buAutoNum type="arabicPeriod"/>
                </a:pPr>
                <a:r>
                  <a:rPr lang="en-US" altLang="zh-CN" dirty="0"/>
                  <a:t>Apply the unknown channel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US" altLang="zh-CN" dirty="0"/>
                  <a:t> on the N random states and perform random Pauli measurements on each qubit, obtaining data 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⟩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⊗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d>
                      <m:dPr>
                        <m:begChr m:val="⟨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}.</m:t>
                    </m:r>
                  </m:oMath>
                </a14:m>
                <a:endParaRPr lang="en-US" altLang="zh-CN" b="0" dirty="0"/>
              </a:p>
              <a:p>
                <a:pPr marL="514350" indent="-514350">
                  <a:lnSpc>
                    <a:spcPct val="100000"/>
                  </a:lnSpc>
                  <a:buAutoNum type="arabicPeriod"/>
                </a:pPr>
                <a:r>
                  <a:rPr lang="en-US" altLang="zh-CN" dirty="0"/>
                  <a:t>For each n-qubit Pauli operator </a:t>
                </a:r>
                <a14:m>
                  <m:oMath xmlns:m="http://schemas.openxmlformats.org/officeDocument/2006/math"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dirty="0"/>
                  <a:t>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CN" dirty="0"/>
                  <a:t>,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dirty="0"/>
                  <a:t>.</a:t>
                </a:r>
              </a:p>
              <a:p>
                <a:pPr marL="514350" indent="-514350">
                  <a:lnSpc>
                    <a:spcPct val="100000"/>
                  </a:lnSpc>
                  <a:buAutoNum type="arabicPeriod"/>
                </a:pPr>
                <a:endParaRPr lang="en-US" altLang="zh-CN" dirty="0"/>
              </a:p>
              <a:p>
                <a:pPr marL="514350" indent="-514350">
                  <a:lnSpc>
                    <a:spcPct val="100000"/>
                  </a:lnSpc>
                  <a:buAutoNum type="arabicPeriod"/>
                </a:pPr>
                <a:r>
                  <a:rPr lang="en-US" altLang="zh-CN" dirty="0"/>
                  <a:t>For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≤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nary>
                  </m:oMath>
                </a14:m>
                <a:r>
                  <a:rPr lang="en-US" altLang="zh-CN" dirty="0"/>
                  <a:t>,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⃖"/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dirty="0"/>
                  <a:t>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CN" dirty="0"/>
                  <a:t>.</a:t>
                </a:r>
              </a:p>
              <a:p>
                <a:pPr marL="514350" indent="-514350">
                  <a:lnSpc>
                    <a:spcPct val="100000"/>
                  </a:lnSpc>
                  <a:buFont typeface="Arial" panose="020B0604020202020204" pitchFamily="34" charset="0"/>
                  <a:buAutoNum type="arabicPeriod"/>
                </a:pPr>
                <a:r>
                  <a:rPr lang="en-US" altLang="zh-CN" dirty="0"/>
                  <a:t>Use classical shadows to estimate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zh-CN" dirty="0"/>
                  <a:t> for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altLang="zh-CN" dirty="0"/>
                  <a:t>.</a:t>
                </a:r>
              </a:p>
              <a:p>
                <a:pPr marL="514350" indent="-514350">
                  <a:lnSpc>
                    <a:spcPct val="100000"/>
                  </a:lnSpc>
                  <a:buAutoNum type="arabicPeriod"/>
                </a:pPr>
                <a:r>
                  <a:rPr lang="en-US" altLang="zh-CN" dirty="0"/>
                  <a:t>Construct estimator for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US" altLang="zh-CN" dirty="0"/>
                  <a:t> as</a:t>
                </a:r>
              </a:p>
              <a:p>
                <a:pPr marL="457200" lvl="1" indent="0" algn="ctr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𝒫</m:t>
                          </m:r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⃖"/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</m:e>
                          </m:acc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𝒫</m:t>
                              </m:r>
                              <m:d>
                                <m:d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US" altLang="zh-CN" sz="2400" dirty="0"/>
              </a:p>
              <a:p>
                <a:pPr>
                  <a:lnSpc>
                    <a:spcPct val="100000"/>
                  </a:lnSpc>
                </a:pPr>
                <a:endParaRPr kumimoji="1" lang="zh-CN" altLang="en-US" sz="2800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CB4911D-179A-AEA4-78B8-AF019F70D6D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6344"/>
                <a:ext cx="10515600" cy="5491655"/>
              </a:xfrm>
              <a:blipFill>
                <a:blip r:embed="rId2"/>
                <a:stretch>
                  <a:fillRect l="-928" t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接连接符 11">
            <a:extLst>
              <a:ext uri="{FF2B5EF4-FFF2-40B4-BE49-F238E27FC236}">
                <a16:creationId xmlns:a16="http://schemas.microsoft.com/office/drawing/2014/main" id="{FB5FE1D7-3202-6B87-BE17-61DC0BD71E03}"/>
              </a:ext>
            </a:extLst>
          </p:cNvPr>
          <p:cNvCxnSpPr/>
          <p:nvPr/>
        </p:nvCxnSpPr>
        <p:spPr>
          <a:xfrm>
            <a:off x="923289" y="3596814"/>
            <a:ext cx="10466895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5E61C472-6C87-E29E-BAC9-96EEECAD7FC8}"/>
              </a:ext>
            </a:extLst>
          </p:cNvPr>
          <p:cNvSpPr txBox="1"/>
          <p:nvPr/>
        </p:nvSpPr>
        <p:spPr>
          <a:xfrm>
            <a:off x="9246334" y="2834463"/>
            <a:ext cx="2194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</a:rPr>
              <a:t>Learning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CB83D6E-BF47-9D4D-FD22-CF9B0D159D8E}"/>
              </a:ext>
            </a:extLst>
          </p:cNvPr>
          <p:cNvSpPr txBox="1"/>
          <p:nvPr/>
        </p:nvSpPr>
        <p:spPr>
          <a:xfrm>
            <a:off x="9246334" y="4122523"/>
            <a:ext cx="2194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</a:rPr>
              <a:t>Post-processing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68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E5491188-3A9C-9C21-91B8-19AC8B624C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altLang="zh-CN" dirty="0"/>
                  <a:t>Three quantities to consider: number of channel used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AU" altLang="zh-CN" dirty="0"/>
                  <a:t>,  number of noisy states used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AU" altLang="zh-CN" dirty="0"/>
                  <a:t> and total computation time</a:t>
                </a:r>
              </a:p>
              <a:p>
                <a:pPr marL="457200" lvl="1" indent="0">
                  <a:buNone/>
                </a:pPr>
                <a:endParaRPr lang="en-US" altLang="zh-CN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400" dirty="0"/>
                  <a:t>: accuracy of estimating each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en-US" altLang="zh-CN" sz="2400" dirty="0"/>
              </a:p>
              <a:p>
                <a:pPr marL="0" indent="0">
                  <a:buNone/>
                </a:pPr>
                <a:endParaRPr lang="en-US" altLang="zh-CN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dirty="0"/>
                  <a:t>: accuracy of estimating each </a:t>
                </a:r>
                <a14:m>
                  <m:oMath xmlns:m="http://schemas.openxmlformats.org/officeDocument/2006/math">
                    <m:r>
                      <a:rPr lang="en-GB" altLang="zh-CN" i="1"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altLang="zh-CN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GB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dirty="0"/>
              </a:p>
              <a:p>
                <a:endParaRPr lang="zh-CN" altLang="en-US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 lvl="1"/>
                <a:endParaRPr lang="en-AU" altLang="zh-CN" dirty="0"/>
              </a:p>
              <a:p>
                <a:endParaRPr kumimoji="1" lang="zh-CN" altLang="en-US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E5491188-3A9C-9C21-91B8-19AC8B624C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2" t="-1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id="{4DC82B9B-282B-F526-F5C6-80F2EA667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Complexity of the algorithm</a:t>
            </a:r>
            <a:endParaRPr kumimoji="1"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810BF6-64FC-045F-332F-7CC1D9859273}"/>
                  </a:ext>
                </a:extLst>
              </p:cNvPr>
              <p:cNvSpPr txBox="1"/>
              <p:nvPr/>
            </p:nvSpPr>
            <p:spPr>
              <a:xfrm>
                <a:off x="1665515" y="2938570"/>
                <a:ext cx="2793778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i="1"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func>
                        <m:funcPr>
                          <m:ctrlP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altLang="zh-CN" sz="24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810BF6-64FC-045F-332F-7CC1D9859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5515" y="2938570"/>
                <a:ext cx="2793778" cy="4168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42E36D-E844-D840-60B6-504415FBE75B}"/>
                  </a:ext>
                </a:extLst>
              </p:cNvPr>
              <p:cNvSpPr txBox="1"/>
              <p:nvPr/>
            </p:nvSpPr>
            <p:spPr>
              <a:xfrm>
                <a:off x="1668622" y="3884442"/>
                <a:ext cx="2903359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i="1"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func>
                        <m:funcPr>
                          <m:ctrlP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altLang="zh-CN" sz="24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42E36D-E844-D840-60B6-504415FBE7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622" y="3884442"/>
                <a:ext cx="2903359" cy="4168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8D2B38-63E2-93F3-9E47-4AB13E4A811E}"/>
                  </a:ext>
                </a:extLst>
              </p:cNvPr>
              <p:cNvSpPr txBox="1"/>
              <p:nvPr/>
            </p:nvSpPr>
            <p:spPr>
              <a:xfrm>
                <a:off x="4938931" y="2932250"/>
                <a:ext cx="1707262" cy="465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sSubSup>
                        <m:sSubSup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  <m:sup>
                          <m:d>
                            <m:d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sup>
                      </m:sSubSup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78D2B38-63E2-93F3-9E47-4AB13E4A81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8931" y="2932250"/>
                <a:ext cx="1707262" cy="4653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834D42-D9A0-59E7-F9A0-23B688F7B105}"/>
                  </a:ext>
                </a:extLst>
              </p:cNvPr>
              <p:cNvSpPr txBox="1"/>
              <p:nvPr/>
            </p:nvSpPr>
            <p:spPr>
              <a:xfrm>
                <a:off x="5001775" y="3870936"/>
                <a:ext cx="232044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𝒪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9834D42-D9A0-59E7-F9A0-23B688F7B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1775" y="3870936"/>
                <a:ext cx="2320443" cy="369332"/>
              </a:xfrm>
              <a:prstGeom prst="rect">
                <a:avLst/>
              </a:prstGeom>
              <a:blipFill>
                <a:blip r:embed="rId7"/>
                <a:stretch>
                  <a:fillRect l="-1579" r="-4474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17277F-1FC8-1C1A-39DA-4BFFFA04C350}"/>
                  </a:ext>
                </a:extLst>
              </p:cNvPr>
              <p:cNvSpPr txBox="1"/>
              <p:nvPr/>
            </p:nvSpPr>
            <p:spPr>
              <a:xfrm>
                <a:off x="6816034" y="3224605"/>
                <a:ext cx="504395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600" i="1" smtClean="0">
                          <a:latin typeface="Cambria Math" panose="02040503050406030204" pitchFamily="18" charset="0"/>
                        </a:rPr>
                        <m:t>𝒪</m:t>
                      </m:r>
                      <m:r>
                        <a:rPr lang="en-GB" altLang="zh-CN" sz="3600" b="0" i="1" smtClean="0">
                          <a:latin typeface="Cambria Math" panose="02040503050406030204" pitchFamily="18" charset="0"/>
                        </a:rPr>
                        <m:t>(</m:t>
                      </m:r>
                      <m:func>
                        <m:funcPr>
                          <m:ctrlPr>
                            <a:rPr lang="en-GB" altLang="zh-CN" sz="3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altLang="zh-CN" sz="36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GB" altLang="zh-CN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3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d>
                        </m:e>
                      </m:func>
                      <m:r>
                        <a:rPr lang="en-GB" altLang="zh-CN" sz="36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altLang="zh-CN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altLang="zh-CN" sz="3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GB" altLang="zh-CN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altLang="zh-CN" sz="36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517277F-1FC8-1C1A-39DA-4BFFFA04C3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34" y="3224605"/>
                <a:ext cx="5043950" cy="64633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6">
                <a:extLst>
                  <a:ext uri="{FF2B5EF4-FFF2-40B4-BE49-F238E27FC236}">
                    <a16:creationId xmlns:a16="http://schemas.microsoft.com/office/drawing/2014/main" id="{A81FDD15-D51E-BDD0-B830-307219342AD2}"/>
                  </a:ext>
                </a:extLst>
              </p:cNvPr>
              <p:cNvSpPr/>
              <p:nvPr/>
            </p:nvSpPr>
            <p:spPr>
              <a:xfrm>
                <a:off x="3609493" y="4819257"/>
                <a:ext cx="8071230" cy="7176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altLang="zh-CN" sz="2800" dirty="0"/>
                  <a:t>Computational complexity:</a:t>
                </a:r>
                <a:r>
                  <a:rPr lang="zh-CN" altLang="en-US" sz="2800" dirty="0"/>
                  <a:t>     </a:t>
                </a:r>
                <a:r>
                  <a:rPr lang="en-US" altLang="zh-CN" sz="2800" dirty="0"/>
                  <a:t> </a:t>
                </a:r>
                <a14:m>
                  <m:oMath xmlns:m="http://schemas.openxmlformats.org/officeDocument/2006/math">
                    <m:r>
                      <a:rPr lang="en-US" altLang="zh-CN" sz="3600" i="1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US" altLang="zh-CN" sz="3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  <m:func>
                          <m:funcPr>
                            <m:ctrlPr>
                              <a:rPr lang="en-US" altLang="zh-CN" sz="3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3600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CN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altLang="zh-CN" sz="36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func>
                        <m:r>
                          <a:rPr lang="en-GB" altLang="zh-CN" sz="36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altLang="zh-CN" sz="3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altLang="zh-CN" sz="3600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GB" altLang="zh-CN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zh-CN" altLang="en-US" sz="2800" dirty="0"/>
              </a:p>
            </p:txBody>
          </p:sp>
        </mc:Choice>
        <mc:Fallback>
          <p:sp>
            <p:nvSpPr>
              <p:cNvPr id="8" name="矩形 6">
                <a:extLst>
                  <a:ext uri="{FF2B5EF4-FFF2-40B4-BE49-F238E27FC236}">
                    <a16:creationId xmlns:a16="http://schemas.microsoft.com/office/drawing/2014/main" id="{A81FDD15-D51E-BDD0-B830-307219342AD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9493" y="4819257"/>
                <a:ext cx="8071230" cy="717697"/>
              </a:xfrm>
              <a:prstGeom prst="rect">
                <a:avLst/>
              </a:prstGeom>
              <a:blipFill>
                <a:blip r:embed="rId9"/>
                <a:stretch>
                  <a:fillRect l="-1511" b="-170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904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Numerical experiments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r>
                  <a:rPr lang="en-US" altLang="zh-CN" sz="2000" dirty="0"/>
                  <a:t>Two-</a:t>
                </a:r>
                <a:r>
                  <a:rPr lang="en-AU" altLang="zh-CN" sz="2000" dirty="0"/>
                  <a:t>qubit product Pauli channel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AU" altLang="zh-CN" sz="2000" dirty="0"/>
                  <a:t> around 0.75</a:t>
                </a:r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r>
                  <a:rPr lang="en-AU" altLang="zh-CN" sz="2000" dirty="0"/>
                  <a:t>Observable is </a:t>
                </a:r>
                <a:r>
                  <a:rPr lang="en-US" altLang="zh-CN" sz="2000" dirty="0"/>
                  <a:t>a</a:t>
                </a:r>
                <a:r>
                  <a:rPr lang="en-AU" altLang="zh-CN" sz="2000" dirty="0"/>
                  <a:t> Heisenberg-typed Hamiltonian</a:t>
                </a:r>
                <a:r>
                  <a:rPr lang="en-US" altLang="zh-CN" sz="1800" dirty="0"/>
                  <a:t>:</a:t>
                </a:r>
                <a:r>
                  <a:rPr lang="zh-CN" altLang="en-US" sz="1800" dirty="0"/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d>
                          <m:dPr>
                            <m:ctrlP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p>
                            </m:sSubSup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p>
                            </m:sSubSup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p>
                            </m:sSubSup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altLang="zh-CN" sz="18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sSubSup>
                              <m:sSubSupPr>
                                <m:ctrlP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altLang="zh-CN" sz="18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p>
                            </m:sSubSup>
                          </m:e>
                        </m:d>
                      </m:e>
                    </m:nary>
                  </m:oMath>
                </a14:m>
                <a:endParaRPr lang="en-US" altLang="zh-CN" sz="1800" dirty="0"/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r>
                  <a:rPr lang="en-US" altLang="zh-CN" sz="2000" dirty="0"/>
                  <a:t>To see how much our algorithm improves estimation, for 500 random states,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500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altLang="zh-CN" sz="2000" dirty="0"/>
                  <a:t> subject them to noise.  We compute</a:t>
                </a:r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r>
                  <a:rPr lang="en-US" altLang="zh-CN" sz="2000" dirty="0"/>
                  <a:t>This allows us to compute the ratio between the two MAEs</a:t>
                </a:r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endParaRPr lang="en-US" altLang="zh-CN" sz="2000" dirty="0"/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endParaRPr lang="en-AU" altLang="zh-CN" sz="2000" dirty="0"/>
              </a:p>
              <a:p>
                <a:pPr>
                  <a:lnSpc>
                    <a:spcPct val="100000"/>
                  </a:lnSpc>
                  <a:spcBef>
                    <a:spcPts val="400"/>
                  </a:spcBef>
                </a:pPr>
                <a:r>
                  <a:rPr lang="en-AU" altLang="zh-CN" sz="2000" dirty="0"/>
                  <a:t>We repeat this 10 times for N ranging from 10,000 to 200,000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400"/>
                  </a:spcBef>
                  <a:buNone/>
                </a:pPr>
                <a:endParaRPr lang="en-AU" altLang="zh-CN" sz="2000" dirty="0"/>
              </a:p>
              <a:p>
                <a:pPr marL="0" indent="0">
                  <a:lnSpc>
                    <a:spcPct val="100000"/>
                  </a:lnSpc>
                  <a:spcBef>
                    <a:spcPts val="400"/>
                  </a:spcBef>
                  <a:buNone/>
                </a:pPr>
                <a:r>
                  <a:rPr lang="en-AU" altLang="zh-CN" b="1" dirty="0"/>
                  <a:t>As number of samples increases, more precise classical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400"/>
                  </a:spcBef>
                  <a:buNone/>
                </a:pPr>
                <a:r>
                  <a:rPr lang="en-AU" altLang="zh-CN" b="1" dirty="0"/>
                  <a:t>Information we are extracting, accuracy improves with more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400"/>
                  </a:spcBef>
                  <a:buNone/>
                </a:pPr>
                <a:r>
                  <a:rPr lang="en-AU" altLang="zh-CN" b="1" dirty="0"/>
                  <a:t>samples.</a:t>
                </a:r>
              </a:p>
              <a:p>
                <a:pPr marL="0" indent="0">
                  <a:lnSpc>
                    <a:spcPct val="100000"/>
                  </a:lnSpc>
                  <a:spcBef>
                    <a:spcPts val="400"/>
                  </a:spcBef>
                  <a:buNone/>
                </a:pPr>
                <a:endParaRPr kumimoji="1" lang="zh-CN" altLang="en-US" sz="2000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" b="-156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组合 3"/>
          <p:cNvGrpSpPr/>
          <p:nvPr/>
        </p:nvGrpSpPr>
        <p:grpSpPr>
          <a:xfrm>
            <a:off x="2256317" y="2803920"/>
            <a:ext cx="3772435" cy="608756"/>
            <a:chOff x="8891433" y="6004850"/>
            <a:chExt cx="3772435" cy="608756"/>
          </a:xfrm>
        </p:grpSpPr>
        <p:sp>
          <p:nvSpPr>
            <p:cNvPr id="5" name="文本框 4"/>
            <p:cNvSpPr txBox="1"/>
            <p:nvPr/>
          </p:nvSpPr>
          <p:spPr>
            <a:xfrm>
              <a:off x="8891433" y="6128790"/>
              <a:ext cx="137310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rPr>
                <a:t>MAE with no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rPr>
                <a:t>post-processing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文本框 5"/>
                <p:cNvSpPr txBox="1"/>
                <p:nvPr/>
              </p:nvSpPr>
              <p:spPr>
                <a:xfrm>
                  <a:off x="10050780" y="6004850"/>
                  <a:ext cx="2613088" cy="6087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500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=1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500</m:t>
                            </m:r>
                          </m:sup>
                          <m:e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𝑡𝑟</m:t>
                            </m:r>
                            <m:d>
                              <m:dPr>
                                <m:ctrlP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𝑂</m:t>
                                </m:r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𝒫</m:t>
                                </m:r>
                                <m:d>
                                  <m:dPr>
                                    <m:ctrlP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d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𝑡𝑟</m:t>
                            </m:r>
                            <m:d>
                              <m:dPr>
                                <m:ctrlP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𝑂</m:t>
                                </m:r>
                                <m:sSub>
                                  <m:sSubPr>
                                    <m:ctrlP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</m:e>
                        </m:nary>
                      </m:oMath>
                    </m:oMathPara>
                  </a14:m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" name="文本框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50780" y="6004850"/>
                  <a:ext cx="2613088" cy="608756"/>
                </a:xfrm>
                <a:prstGeom prst="rect">
                  <a:avLst/>
                </a:prstGeom>
                <a:blipFill rotWithShape="1">
                  <a:blip r:embed="rId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组合 6"/>
          <p:cNvGrpSpPr/>
          <p:nvPr/>
        </p:nvGrpSpPr>
        <p:grpSpPr>
          <a:xfrm>
            <a:off x="6628475" y="2803920"/>
            <a:ext cx="3766416" cy="608756"/>
            <a:chOff x="8094218" y="1009920"/>
            <a:chExt cx="3766416" cy="608756"/>
          </a:xfrm>
        </p:grpSpPr>
        <p:sp>
          <p:nvSpPr>
            <p:cNvPr id="8" name="文本框 7"/>
            <p:cNvSpPr txBox="1"/>
            <p:nvPr/>
          </p:nvSpPr>
          <p:spPr>
            <a:xfrm>
              <a:off x="8094218" y="1139653"/>
              <a:ext cx="1149289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rPr>
                <a:t>MAE with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rPr>
                <a:t>post-processing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/>
                <p:cNvSpPr txBox="1"/>
                <p:nvPr/>
              </p:nvSpPr>
              <p:spPr>
                <a:xfrm>
                  <a:off x="9243507" y="1009920"/>
                  <a:ext cx="2617127" cy="6087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500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=1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500</m:t>
                            </m:r>
                          </m:sup>
                          <m:e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𝒫</m:t>
                                </m:r>
                                <m:d>
                                  <m:dPr>
                                    <m:ctrlP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kumimoji="0" lang="en-US" altLang="zh-CN" sz="1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,</m:t>
                                </m:r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𝑂</m:t>
                                </m:r>
                              </m:e>
                            </m:d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𝑡𝑟</m:t>
                            </m:r>
                            <m:d>
                              <m:dPr>
                                <m:ctrlP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𝑂</m:t>
                                </m:r>
                                <m:sSub>
                                  <m:sSubPr>
                                    <m:ctrlP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kumimoji="0" lang="en-US" altLang="zh-CN" sz="1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kumimoji="0" lang="en-US" altLang="zh-CN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|</m:t>
                            </m:r>
                          </m:e>
                        </m:nary>
                      </m:oMath>
                    </m:oMathPara>
                  </a14:m>
                  <a:endPara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" name="文本框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43507" y="1009920"/>
                  <a:ext cx="2617127" cy="608756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2437638" y="4001587"/>
                <a:ext cx="3066416" cy="510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zh-CN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𝑟</m:t>
                      </m:r>
                      <m:r>
                        <a:rPr kumimoji="0" lang="en-US" altLang="zh-CN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altLang="zh-CN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MAE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with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post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processing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MAE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with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no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post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kumimoji="0" lang="en-US" altLang="zh-CN" sz="16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+mn-cs"/>
                            </a:rPr>
                            <m:t>processing</m:t>
                          </m:r>
                        </m:den>
                      </m:f>
                    </m:oMath>
                  </m:oMathPara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638" y="4001587"/>
                <a:ext cx="3066416" cy="510845"/>
              </a:xfrm>
              <a:prstGeom prst="rect">
                <a:avLst/>
              </a:prstGeom>
              <a:blipFill rotWithShape="1">
                <a:blip r:embed="rId5"/>
                <a:stretch>
                  <a:fillRect l="-17" t="-88" r="-356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1362" y="3522565"/>
            <a:ext cx="4022107" cy="30583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3CD90C-2EF3-5492-E030-CDDDBC78D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Application in mitigating Pauli errors in Clifford circuits</a:t>
            </a:r>
            <a:endParaRPr kumimoji="1"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7BE4BEA-8892-9B34-4773-D9E7669D2F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sz="2400" dirty="0"/>
                  <a:t>Mitigate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Pauli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errors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in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Clifford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circuit,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consisting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of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𝐶𝑁𝑂𝑇</m:t>
                    </m:r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gates.</a:t>
                </a:r>
              </a:p>
              <a:p>
                <a:pPr lvl="1"/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ideal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circuit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𝒞</m:t>
                    </m:r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noisy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circuit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is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𝒞</m:t>
                        </m:r>
                        <m:r>
                          <a:rPr lang="zh-CN" alt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assuming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Pauli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noise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after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each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type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gate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same.</a:t>
                </a:r>
              </a:p>
              <a:p>
                <a:pPr lvl="1"/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goal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obtain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information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𝒞</m:t>
                        </m:r>
                        <m:d>
                          <m:dPr>
                            <m:ctrlP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e>
                    </m:d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observable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altLang="zh-CN" sz="2000" dirty="0"/>
                  <a:t>.</a:t>
                </a:r>
              </a:p>
              <a:p>
                <a:r>
                  <a:rPr lang="en-US" altLang="zh-CN" dirty="0"/>
                  <a:t>Method:</a:t>
                </a:r>
              </a:p>
              <a:p>
                <a:pPr lvl="1"/>
                <a:r>
                  <a:rPr lang="en-GB" altLang="zh-CN" sz="2000" dirty="0"/>
                  <a:t>Learn eigenvalues of the three noise channels</a:t>
                </a:r>
                <a:endParaRPr lang="en-GB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endParaRPr lang="en-US" altLang="zh-CN" dirty="0"/>
              </a:p>
              <a:p>
                <a:pPr lvl="1"/>
                <a:r>
                  <a:rPr lang="en-US" altLang="zh-CN" dirty="0"/>
                  <a:t>Each</a:t>
                </a:r>
                <a14:m>
                  <m:oMath xmlns:m="http://schemas.openxmlformats.org/officeDocument/2006/math">
                    <m:r>
                      <a:rPr lang="en-GB" altLang="zh-CN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dirty="0"/>
                  <a:t> is scaled by product of eigenvalues</a:t>
                </a:r>
              </a:p>
              <a:p>
                <a:endParaRPr kumimoji="1" lang="zh-CN" altLang="en-US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F7BE4BEA-8892-9B34-4773-D9E7669D2F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5" name="Group 74">
            <a:extLst>
              <a:ext uri="{FF2B5EF4-FFF2-40B4-BE49-F238E27FC236}">
                <a16:creationId xmlns:a16="http://schemas.microsoft.com/office/drawing/2014/main" id="{84CF26D5-977B-E892-342C-7F8B268D85FA}"/>
              </a:ext>
            </a:extLst>
          </p:cNvPr>
          <p:cNvGrpSpPr/>
          <p:nvPr/>
        </p:nvGrpSpPr>
        <p:grpSpPr>
          <a:xfrm>
            <a:off x="3429000" y="3615382"/>
            <a:ext cx="5100038" cy="1675086"/>
            <a:chOff x="3429000" y="3568729"/>
            <a:chExt cx="5100038" cy="1675086"/>
          </a:xfrm>
        </p:grpSpPr>
        <p:pic>
          <p:nvPicPr>
            <p:cNvPr id="4" name="图形 3">
              <a:extLst>
                <a:ext uri="{FF2B5EF4-FFF2-40B4-BE49-F238E27FC236}">
                  <a16:creationId xmlns:a16="http://schemas.microsoft.com/office/drawing/2014/main" id="{7AFE9444-86A2-D003-2D65-B14DEEF6F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429000" y="3568729"/>
              <a:ext cx="5100038" cy="1675086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BD2E5EA-130D-04C5-260C-10FE01CBB8CE}"/>
                </a:ext>
              </a:extLst>
            </p:cNvPr>
            <p:cNvSpPr/>
            <p:nvPr/>
          </p:nvSpPr>
          <p:spPr>
            <a:xfrm>
              <a:off x="7950200" y="4307840"/>
              <a:ext cx="203200" cy="2336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3026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67E0C61C-0915-3361-C41C-2D8EC0442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2544"/>
          </a:xfrm>
        </p:spPr>
        <p:txBody>
          <a:bodyPr/>
          <a:lstStyle/>
          <a:p>
            <a:r>
              <a:rPr lang="en-AU" altLang="zh-CN" sz="3200" dirty="0"/>
              <a:t>Extensions of the algorithm</a:t>
            </a:r>
            <a:endParaRPr kumimoji="1"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BFC6583F-575A-767A-619D-27E19C2AE7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4894" y="1095758"/>
                <a:ext cx="10515600" cy="2925636"/>
              </a:xfrm>
            </p:spPr>
            <p:txBody>
              <a:bodyPr>
                <a:normAutofit/>
              </a:bodyPr>
              <a:lstStyle/>
              <a:p>
                <a:r>
                  <a:rPr lang="en-GB" altLang="zh-CN" sz="2400" dirty="0"/>
                  <a:t>Can the algorithm work for other types of channel while remain </a:t>
                </a:r>
                <a14:m>
                  <m:oMath xmlns:m="http://schemas.openxmlformats.org/officeDocument/2006/math">
                    <m:r>
                      <a:rPr lang="zh-CN" altLang="en-GB" sz="240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𝑝𝑜𝑙𝑦</m:t>
                    </m:r>
                    <m:d>
                      <m:d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d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altLang="zh-CN" sz="2400" dirty="0"/>
                  <a:t>?</a:t>
                </a:r>
                <a:endParaRPr lang="en-GB" altLang="zh-CN" dirty="0"/>
              </a:p>
              <a:p>
                <a:endParaRPr lang="en-GB" altLang="zh-CN" sz="2400" dirty="0"/>
              </a:p>
              <a:p>
                <a:r>
                  <a:rPr lang="en-AU" altLang="zh-CN" sz="2400" dirty="0"/>
                  <a:t>Sufficient condition: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altLang="zh-CN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GB" sz="2400" i="1">
                            <a:latin typeface="Cambria Math" panose="02040503050406030204" pitchFamily="18" charset="0"/>
                          </a:rPr>
                          <m:t>𝒩</m:t>
                        </m:r>
                      </m:e>
                      <m:sup>
                        <m:r>
                          <a:rPr lang="en-AU" altLang="zh-CN" sz="2400" dirty="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AU" altLang="zh-CN" sz="2400" dirty="0"/>
                  <a:t> is </a:t>
                </a:r>
                <a:r>
                  <a:rPr lang="en-AU" altLang="zh-CN" sz="2400" b="1" dirty="0"/>
                  <a:t>weight contracting</a:t>
                </a:r>
                <a:r>
                  <a:rPr lang="en-AU" altLang="zh-CN" sz="2400" dirty="0"/>
                  <a:t>,  i.e.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altLang="zh-CN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GB" sz="2400" i="1">
                                <a:latin typeface="Cambria Math" panose="02040503050406030204" pitchFamily="18" charset="0"/>
                              </a:rPr>
                              <m:t>𝒩</m:t>
                            </m:r>
                          </m:e>
                          <m:sup>
                            <m:r>
                              <a:rPr lang="en-AU" altLang="zh-CN" sz="2400" dirty="0">
                                <a:latin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d>
                          <m:dPr>
                            <m:ctrlPr>
                              <a:rPr lang="en-GB" altLang="zh-CN" sz="24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altLang="zh-CN" sz="2400" i="1" dirty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d>
                      </m:e>
                    </m:d>
                    <m:r>
                      <a:rPr lang="en-GB" altLang="zh-CN" sz="2400" i="1" dirty="0">
                        <a:latin typeface="Cambria Math" panose="02040503050406030204" pitchFamily="18" charset="0"/>
                      </a:rPr>
                      <m:t>≤|</m:t>
                    </m:r>
                    <m:r>
                      <a:rPr lang="en-GB" altLang="zh-CN" sz="2400" i="1" dirty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altLang="zh-CN" sz="2400" i="1" dirty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AU" altLang="zh-CN" sz="2400" dirty="0"/>
              </a:p>
            </p:txBody>
          </p:sp>
        </mc:Choice>
        <mc:Fallback>
          <p:sp>
            <p:nvSpPr>
              <p:cNvPr id="6" name="内容占位符 2">
                <a:extLst>
                  <a:ext uri="{FF2B5EF4-FFF2-40B4-BE49-F238E27FC236}">
                    <a16:creationId xmlns:a16="http://schemas.microsoft.com/office/drawing/2014/main" id="{BFC6583F-575A-767A-619D-27E19C2AE7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4894" y="1095758"/>
                <a:ext cx="10515600" cy="2925636"/>
              </a:xfrm>
              <a:blipFill>
                <a:blip r:embed="rId2"/>
                <a:stretch>
                  <a:fillRect l="-754" t="-2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内容占位符 2">
            <a:extLst>
              <a:ext uri="{FF2B5EF4-FFF2-40B4-BE49-F238E27FC236}">
                <a16:creationId xmlns:a16="http://schemas.microsoft.com/office/drawing/2014/main" id="{66CF4085-59AD-03DB-B641-1D47339E623D}"/>
              </a:ext>
            </a:extLst>
          </p:cNvPr>
          <p:cNvSpPr txBox="1">
            <a:spLocks/>
          </p:cNvSpPr>
          <p:nvPr/>
        </p:nvSpPr>
        <p:spPr>
          <a:xfrm>
            <a:off x="744894" y="4707881"/>
            <a:ext cx="8201746" cy="1054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altLang="zh-CN" b="0" i="1" dirty="0">
              <a:latin typeface="Cambria Math" panose="02040503050406030204" pitchFamily="18" charset="0"/>
            </a:endParaRPr>
          </a:p>
          <a:p>
            <a:pPr marL="0" indent="0">
              <a:buNone/>
            </a:pPr>
            <a:endParaRPr lang="en-AU" altLang="zh-C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BBA270-1B0E-6D78-63AC-32F922E4CC42}"/>
              </a:ext>
            </a:extLst>
          </p:cNvPr>
          <p:cNvSpPr txBox="1"/>
          <p:nvPr/>
        </p:nvSpPr>
        <p:spPr>
          <a:xfrm>
            <a:off x="744894" y="3198167"/>
            <a:ext cx="8897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zh-CN" sz="2400" dirty="0"/>
              <a:t>Updated algorithm for weight contracting channel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E9AF76-86ED-D367-268C-EFEADF54FCA0}"/>
                  </a:ext>
                </a:extLst>
              </p:cNvPr>
              <p:cNvSpPr txBox="1"/>
              <p:nvPr/>
            </p:nvSpPr>
            <p:spPr>
              <a:xfrm>
                <a:off x="744894" y="3659832"/>
                <a:ext cx="6096000" cy="12617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Channel access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p>
                      <m:sSupPr>
                        <m:ctrlPr>
                          <a:rPr lang="en-GB" altLang="zh-CN" sz="24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GB" altLang="zh-CN" sz="24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𝒏</m:t>
                        </m:r>
                      </m:e>
                      <m:sup>
                        <m:r>
                          <a:rPr lang="en-GB" altLang="zh-CN" sz="24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𝟐</m:t>
                        </m:r>
                        <m:r>
                          <a:rPr lang="en-GB" altLang="zh-CN" sz="24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𝒌</m:t>
                        </m:r>
                      </m:sup>
                    </m:sSup>
                    <m:func>
                      <m:func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log</m:t>
                        </m:r>
                      </m:fName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)/</m:t>
                        </m:r>
                        <m:sSup>
                          <m:sSup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 </m:t>
                        </m:r>
                      </m:e>
                    </m:func>
                  </m:oMath>
                </a14:m>
                <a:endParaRPr lang="en-AU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State copies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func>
                      <m:func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log</m:t>
                        </m:r>
                      </m:fName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)/</m:t>
                        </m:r>
                        <m:sSup>
                          <m:sSup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 </m:t>
                        </m:r>
                      </m:e>
                    </m:func>
                  </m:oMath>
                </a14:m>
                <a:endParaRPr lang="en-AU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Computation time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en-GB" altLang="zh-CN" sz="24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𝟒</m:t>
                            </m:r>
                            <m:r>
                              <a:rPr lang="en-US" altLang="zh-CN" sz="2400" b="1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𝒌</m:t>
                            </m:r>
                          </m:sup>
                        </m:sSup>
                        <m:func>
                          <m:func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400" b="0" i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altLang="zh-CN" sz="2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func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6E9AF76-86ED-D367-268C-EFEADF54F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894" y="3659832"/>
                <a:ext cx="6096000" cy="1261756"/>
              </a:xfrm>
              <a:prstGeom prst="rect">
                <a:avLst/>
              </a:prstGeom>
              <a:blipFill>
                <a:blip r:embed="rId3"/>
                <a:stretch>
                  <a:fillRect l="-1300" t="-2899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031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5E2864-C591-97E5-9E72-619EF9B77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Conclusion</a:t>
            </a:r>
            <a:endParaRPr kumimoji="1"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A6391F9-F56B-28E1-1B91-9950ACABCC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AU" altLang="zh-CN" sz="2800" dirty="0"/>
                  <a:t>Main results:</a:t>
                </a:r>
              </a:p>
              <a:p>
                <a:pPr lvl="1"/>
                <a:r>
                  <a:rPr lang="en-US" altLang="zh-CN" sz="2400" dirty="0"/>
                  <a:t>Scalable algorithm for information recovery from Pauli noise for local observable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(</m:t>
                    </m:r>
                    <m:func>
                      <m:func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altLang="zh-CN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))</m:t>
                        </m:r>
                      </m:e>
                    </m:func>
                  </m:oMath>
                </a14:m>
                <a:r>
                  <a:rPr lang="en-US" altLang="zh-CN" sz="2400" dirty="0"/>
                  <a:t> sample complexity, </a:t>
                </a:r>
                <a14:m>
                  <m:oMath xmlns:m="http://schemas.openxmlformats.org/officeDocument/2006/math"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  <m:func>
                      <m:funcPr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altLang="zh-CN" sz="2400" b="0" i="0" smtClean="0"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d>
                      </m:e>
                    </m:func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400" dirty="0"/>
                  <a:t> time complexity</a:t>
                </a:r>
              </a:p>
              <a:p>
                <a:pPr lvl="1"/>
                <a:r>
                  <a:rPr lang="en-US" altLang="zh-CN" sz="2400" dirty="0"/>
                  <a:t>Application in Clifford circuit error mitigation</a:t>
                </a:r>
              </a:p>
              <a:p>
                <a:pPr lvl="1"/>
                <a:r>
                  <a:rPr lang="en-US" altLang="zh-CN" sz="2400" dirty="0"/>
                  <a:t>Extension to weight contracting channel</a:t>
                </a:r>
                <a:endParaRPr lang="en-AU" altLang="zh-CN" sz="2400" dirty="0"/>
              </a:p>
              <a:p>
                <a:r>
                  <a:rPr lang="en-US" altLang="zh-CN" sz="2800" dirty="0"/>
                  <a:t>Questions</a:t>
                </a:r>
              </a:p>
              <a:p>
                <a:pPr lvl="1"/>
                <a:r>
                  <a:rPr lang="en-GB" altLang="zh-CN" sz="2400" dirty="0"/>
                  <a:t>Complete characterisation of weight contracting channel</a:t>
                </a:r>
              </a:p>
              <a:p>
                <a:pPr lvl="1"/>
                <a:r>
                  <a:rPr lang="en-GB" altLang="zh-CN" sz="2400" dirty="0"/>
                  <a:t>What other groups of observables can the algorithm be applied to</a:t>
                </a:r>
                <a:endParaRPr lang="en-AU" altLang="zh-CN" sz="2400" dirty="0"/>
              </a:p>
              <a:p>
                <a:endParaRPr kumimoji="1" lang="zh-CN" altLang="en-US" sz="2000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AA6391F9-F56B-28E1-1B91-9950ACABCC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0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标题 1">
            <a:extLst>
              <a:ext uri="{FF2B5EF4-FFF2-40B4-BE49-F238E27FC236}">
                <a16:creationId xmlns:a16="http://schemas.microsoft.com/office/drawing/2014/main" id="{8A8D2014-A160-40D5-BC95-9585001FA38B}"/>
              </a:ext>
            </a:extLst>
          </p:cNvPr>
          <p:cNvSpPr txBox="1">
            <a:spLocks/>
          </p:cNvSpPr>
          <p:nvPr/>
        </p:nvSpPr>
        <p:spPr>
          <a:xfrm>
            <a:off x="2751529" y="4735871"/>
            <a:ext cx="6688941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listening</a:t>
            </a:r>
            <a:endParaRPr lang="en-AU" sz="5000" dirty="0">
              <a:ea typeface="微软雅黑" panose="020B0503020204020204" pitchFamily="34" charset="-122"/>
            </a:endParaRP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2E27E42A-72E0-AC42-EA3D-8B77CCE8718A}"/>
              </a:ext>
            </a:extLst>
          </p:cNvPr>
          <p:cNvSpPr txBox="1">
            <a:spLocks/>
          </p:cNvSpPr>
          <p:nvPr/>
        </p:nvSpPr>
        <p:spPr>
          <a:xfrm>
            <a:off x="1154723" y="6355638"/>
            <a:ext cx="9144000" cy="974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err="1">
                <a:latin typeface="+mj-lt"/>
                <a:ea typeface="微软雅黑" panose="020B0503020204020204" pitchFamily="34" charset="-122"/>
              </a:rPr>
              <a:t>arXiv</a:t>
            </a:r>
            <a:r>
              <a:rPr lang="en-AU" dirty="0">
                <a:latin typeface="+mj-lt"/>
                <a:ea typeface="微软雅黑" panose="020B0503020204020204" pitchFamily="34" charset="-122"/>
              </a:rPr>
              <a:t>: 2305.04148</a:t>
            </a:r>
          </a:p>
        </p:txBody>
      </p:sp>
    </p:spTree>
    <p:extLst>
      <p:ext uri="{BB962C8B-B14F-4D97-AF65-F5344CB8AC3E}">
        <p14:creationId xmlns:p14="http://schemas.microsoft.com/office/powerpoint/2010/main" val="426510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D1E975-8349-6B24-70D9-616C34890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/>
              <a:t>Shadow Information</a:t>
            </a:r>
            <a:endParaRPr kumimoji="1" lang="zh-CN" alt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6A5E2EF-81C0-E25F-1D1B-1031A48892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spcBef>
                    <a:spcPts val="1800"/>
                  </a:spcBef>
                </a:pPr>
                <a:r>
                  <a:rPr lang="en-US" altLang="zh-CN" sz="2400" dirty="0">
                    <a:sym typeface="+mn-ea"/>
                  </a:rPr>
                  <a:t>Results we usually want from quantum computing are still </a:t>
                </a:r>
                <a:r>
                  <a:rPr lang="en-US" altLang="zh-CN" sz="2400" b="1" dirty="0">
                    <a:sym typeface="+mn-ea"/>
                  </a:rPr>
                  <a:t>classical information</a:t>
                </a:r>
              </a:p>
              <a:p>
                <a:pPr>
                  <a:spcBef>
                    <a:spcPts val="1800"/>
                  </a:spcBef>
                </a:pPr>
                <a:r>
                  <a:rPr lang="en-US" altLang="zh-CN" sz="2400" b="1" dirty="0">
                    <a:sym typeface="+mn-ea"/>
                  </a:rPr>
                  <a:t>Shadow information</a:t>
                </a:r>
                <a:r>
                  <a:rPr lang="en-US" altLang="zh-CN" sz="2400" dirty="0">
                    <a:sym typeface="+mn-ea"/>
                  </a:rPr>
                  <a:t> is the expectation value of some chosen observable: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  <a:sym typeface="+mn-ea"/>
                      </a:rPr>
                      <m:t>Tr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sym typeface="+mn-ea"/>
                      </a:rPr>
                      <m:t>[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sym typeface="+mn-ea"/>
                      </a:rPr>
                      <m:t>𝑂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sym typeface="+mn-ea"/>
                      </a:rPr>
                      <m:t>𝜎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sym typeface="+mn-ea"/>
                      </a:rPr>
                      <m:t>]</m:t>
                    </m:r>
                  </m:oMath>
                </a14:m>
                <a:endParaRPr lang="en-US" altLang="zh-CN" sz="2400" dirty="0">
                  <a:sym typeface="+mn-ea"/>
                </a:endParaRPr>
              </a:p>
              <a:p>
                <a:endParaRPr kumimoji="1" lang="en-US" altLang="zh-CN" sz="2400" dirty="0"/>
              </a:p>
              <a:p>
                <a:endParaRPr kumimoji="1" lang="en-US" altLang="zh-CN" sz="2400" dirty="0"/>
              </a:p>
              <a:p>
                <a:endParaRPr kumimoji="1" lang="en-US" altLang="zh-CN" sz="2400" dirty="0"/>
              </a:p>
              <a:p>
                <a:endParaRPr kumimoji="1" lang="en-US" altLang="zh-CN" sz="2400" dirty="0"/>
              </a:p>
              <a:p>
                <a:endParaRPr kumimoji="1" lang="en-US" altLang="zh-CN" sz="2400" dirty="0"/>
              </a:p>
              <a:p>
                <a:r>
                  <a:rPr lang="en-US" altLang="zh-CN" sz="2400" dirty="0">
                    <a:sym typeface="+mn-ea"/>
                  </a:rPr>
                  <a:t>Shadow information is the target of many quantum algorithms</a:t>
                </a:r>
                <a:endParaRPr lang="en-US" altLang="zh-CN" sz="2400" dirty="0"/>
              </a:p>
              <a:p>
                <a:r>
                  <a:rPr lang="en-US" altLang="zh-CN" sz="2400" dirty="0"/>
                  <a:t>Estimation of the information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>
                        <a:latin typeface="Cambria Math" panose="02040503050406030204" pitchFamily="18" charset="0"/>
                        <a:sym typeface="+mn-ea"/>
                      </a:rPr>
                      <m:t>Tr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sym typeface="+mn-ea"/>
                      </a:rPr>
                      <m:t>[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sym typeface="+mn-ea"/>
                      </a:rPr>
                      <m:t>𝑂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sym typeface="+mn-ea"/>
                      </a:rPr>
                      <m:t>𝜎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sym typeface="+mn-ea"/>
                      </a:rPr>
                      <m:t>] </m:t>
                    </m:r>
                  </m:oMath>
                </a14:m>
                <a:r>
                  <a:rPr lang="en-US" altLang="zh-CN" sz="2400" dirty="0"/>
                  <a:t>is obtained via making </a:t>
                </a:r>
                <a:r>
                  <a:rPr lang="en-US" altLang="zh-CN" sz="2400" b="1" dirty="0"/>
                  <a:t>measurements</a:t>
                </a:r>
                <a:r>
                  <a:rPr lang="en-US" altLang="zh-CN" sz="2400" dirty="0"/>
                  <a:t> with the corresponding observable O and post-processing.</a:t>
                </a:r>
                <a:endParaRPr lang="en-US" altLang="zh-CN" sz="2400" dirty="0">
                  <a:sym typeface="+mn-ea"/>
                </a:endParaRPr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16A5E2EF-81C0-E25F-1D1B-1031A48892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774" r="-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组合 3">
            <a:extLst>
              <a:ext uri="{FF2B5EF4-FFF2-40B4-BE49-F238E27FC236}">
                <a16:creationId xmlns:a16="http://schemas.microsoft.com/office/drawing/2014/main" id="{B19B14CC-E43E-4CA1-B703-D5DEEEBCF02E}"/>
              </a:ext>
            </a:extLst>
          </p:cNvPr>
          <p:cNvGrpSpPr/>
          <p:nvPr/>
        </p:nvGrpSpPr>
        <p:grpSpPr>
          <a:xfrm>
            <a:off x="4359719" y="2546352"/>
            <a:ext cx="3085852" cy="1765295"/>
            <a:chOff x="4593267" y="3337261"/>
            <a:chExt cx="3085852" cy="1765295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E9166129-E898-D0E1-F960-8721BF668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3404" y="3429000"/>
              <a:ext cx="2231137" cy="162652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DFADB65C-C306-B423-E44B-37CEE9BD8D21}"/>
                    </a:ext>
                  </a:extLst>
                </p:cNvPr>
                <p:cNvSpPr txBox="1"/>
                <p:nvPr/>
              </p:nvSpPr>
              <p:spPr>
                <a:xfrm>
                  <a:off x="6062173" y="3337261"/>
                  <a:ext cx="30027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8" name="文本框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2173" y="3337261"/>
                  <a:ext cx="300274" cy="276999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文本框 6">
                  <a:extLst>
                    <a:ext uri="{FF2B5EF4-FFF2-40B4-BE49-F238E27FC236}">
                      <a16:creationId xmlns:a16="http://schemas.microsoft.com/office/drawing/2014/main" id="{75E6A520-F8E9-BBEB-CA0B-407CF1277DF1}"/>
                    </a:ext>
                  </a:extLst>
                </p:cNvPr>
                <p:cNvSpPr txBox="1"/>
                <p:nvPr/>
              </p:nvSpPr>
              <p:spPr>
                <a:xfrm>
                  <a:off x="4593267" y="3475760"/>
                  <a:ext cx="30559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zh-CN" alt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9" name="文本框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3267" y="3475760"/>
                  <a:ext cx="305596" cy="276999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文本框 7">
                  <a:extLst>
                    <a:ext uri="{FF2B5EF4-FFF2-40B4-BE49-F238E27FC236}">
                      <a16:creationId xmlns:a16="http://schemas.microsoft.com/office/drawing/2014/main" id="{FC37B8E6-753B-2192-F18B-42A5CD571485}"/>
                    </a:ext>
                  </a:extLst>
                </p:cNvPr>
                <p:cNvSpPr txBox="1"/>
                <p:nvPr/>
              </p:nvSpPr>
              <p:spPr>
                <a:xfrm>
                  <a:off x="5789085" y="4825557"/>
                  <a:ext cx="83458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Tr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oMath>
                    </m:oMathPara>
                  </a14:m>
                  <a:endParaRPr lang="zh-CN" alt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0" name="文本框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085" y="4825557"/>
                  <a:ext cx="834587" cy="276999"/>
                </a:xfrm>
                <a:prstGeom prst="rect">
                  <a:avLst/>
                </a:prstGeom>
                <a:blipFill rotWithShape="1">
                  <a:blip r:embed="rId7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436B4FE9-BF6E-820B-83ED-02022E505B0B}"/>
                    </a:ext>
                  </a:extLst>
                </p:cNvPr>
                <p:cNvSpPr txBox="1"/>
                <p:nvPr/>
              </p:nvSpPr>
              <p:spPr>
                <a:xfrm>
                  <a:off x="6839209" y="3690145"/>
                  <a:ext cx="83991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Tr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chemeClr val="tx1">
                                        <a:lumMod val="50000"/>
                                        <a:lumOff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oMath>
                    </m:oMathPara>
                  </a14:m>
                  <a:endParaRPr lang="zh-CN" alt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1" name="文本框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9209" y="3690145"/>
                  <a:ext cx="839910" cy="276999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2861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CB65E29-8A39-2EC9-B013-09D9323A9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Pauli noise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0F3D2E-CD4B-F14E-20B6-D9EE67D1C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345"/>
            <a:ext cx="10515600" cy="886099"/>
          </a:xfrm>
        </p:spPr>
        <p:txBody>
          <a:bodyPr>
            <a:normAutofit/>
          </a:bodyPr>
          <a:lstStyle/>
          <a:p>
            <a:r>
              <a:rPr lang="en-AU" altLang="zh-CN" sz="2400" dirty="0"/>
              <a:t>One of the most standard theoretical models for quantum noise in the study of quantum error correction and mitigation is Pauli noise.</a:t>
            </a:r>
          </a:p>
          <a:p>
            <a:pPr marL="0" indent="0">
              <a:buNone/>
            </a:pPr>
            <a:endParaRPr kumimoji="1"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9C782F6B-986E-409A-C3EF-35A6DF2B454F}"/>
                  </a:ext>
                </a:extLst>
              </p:cNvPr>
              <p:cNvSpPr txBox="1"/>
              <p:nvPr/>
            </p:nvSpPr>
            <p:spPr>
              <a:xfrm>
                <a:off x="5527732" y="3068502"/>
                <a:ext cx="6405989" cy="129877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1D1D1F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1D1D1F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1D1D1F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1D1D1F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1D1D1F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Pauli noise Kraus representation: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</a:t>
                </a:r>
              </a:p>
              <a:p>
                <a:pPr marL="0" indent="0">
                  <a:spcBef>
                    <a:spcPts val="1200"/>
                  </a:spcBef>
                  <a:buNone/>
                </a:pPr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 are Pauli matrices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CN" sz="20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altLang="zh-CN" sz="2000" b="0" i="1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altLang="zh-CN" sz="2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4" name="内容占位符 2">
                <a:extLst>
                  <a:ext uri="{FF2B5EF4-FFF2-40B4-BE49-F238E27FC236}">
                    <a16:creationId xmlns:a16="http://schemas.microsoft.com/office/drawing/2014/main" id="{9C782F6B-986E-409A-C3EF-35A6DF2B45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732" y="3068502"/>
                <a:ext cx="6405989" cy="1298770"/>
              </a:xfrm>
              <a:prstGeom prst="rect">
                <a:avLst/>
              </a:prstGeom>
              <a:blipFill>
                <a:blip r:embed="rId2"/>
                <a:stretch>
                  <a:fillRect l="-1047" t="-4695" r="-1998" b="-46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组合 4">
            <a:extLst>
              <a:ext uri="{FF2B5EF4-FFF2-40B4-BE49-F238E27FC236}">
                <a16:creationId xmlns:a16="http://schemas.microsoft.com/office/drawing/2014/main" id="{66B815B9-5126-1BCE-6439-78579C5EBAC4}"/>
              </a:ext>
            </a:extLst>
          </p:cNvPr>
          <p:cNvGrpSpPr/>
          <p:nvPr/>
        </p:nvGrpSpPr>
        <p:grpSpPr>
          <a:xfrm>
            <a:off x="973910" y="2370998"/>
            <a:ext cx="4156003" cy="2808080"/>
            <a:chOff x="774988" y="3004929"/>
            <a:chExt cx="4156003" cy="28080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矩形 5">
                  <a:extLst>
                    <a:ext uri="{FF2B5EF4-FFF2-40B4-BE49-F238E27FC236}">
                      <a16:creationId xmlns:a16="http://schemas.microsoft.com/office/drawing/2014/main" id="{0FD9CCC4-4924-EA7F-DB3E-237DB8784C5B}"/>
                    </a:ext>
                  </a:extLst>
                </p:cNvPr>
                <p:cNvSpPr/>
                <p:nvPr/>
              </p:nvSpPr>
              <p:spPr>
                <a:xfrm>
                  <a:off x="3034640" y="3004929"/>
                  <a:ext cx="43909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54" name="矩形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4640" y="3004929"/>
                  <a:ext cx="439095" cy="369332"/>
                </a:xfrm>
                <a:prstGeom prst="rect">
                  <a:avLst/>
                </a:prstGeom>
                <a:blipFill rotWithShape="1">
                  <a:blip r:embed="rId4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60DEAC59-29B0-C62B-F373-6C7222E52209}"/>
                </a:ext>
              </a:extLst>
            </p:cNvPr>
            <p:cNvGrpSpPr/>
            <p:nvPr/>
          </p:nvGrpSpPr>
          <p:grpSpPr>
            <a:xfrm>
              <a:off x="774988" y="3079590"/>
              <a:ext cx="4156003" cy="2733419"/>
              <a:chOff x="774988" y="3079590"/>
              <a:chExt cx="4156003" cy="2733419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0EAE4BDF-5BD5-67E1-7C23-F860EEDB7A87}"/>
                  </a:ext>
                </a:extLst>
              </p:cNvPr>
              <p:cNvGrpSpPr/>
              <p:nvPr/>
            </p:nvGrpSpPr>
            <p:grpSpPr>
              <a:xfrm>
                <a:off x="3826002" y="3651903"/>
                <a:ext cx="1090647" cy="774069"/>
                <a:chOff x="5263570" y="723846"/>
                <a:chExt cx="1893851" cy="1344130"/>
              </a:xfrm>
            </p:grpSpPr>
            <p:sp>
              <p:nvSpPr>
                <p:cNvPr id="33" name="爆炸形: 8 pt  5">
                  <a:extLst>
                    <a:ext uri="{FF2B5EF4-FFF2-40B4-BE49-F238E27FC236}">
                      <a16:creationId xmlns:a16="http://schemas.microsoft.com/office/drawing/2014/main" id="{25212347-5AE7-E850-1424-0D83E87133A9}"/>
                    </a:ext>
                  </a:extLst>
                </p:cNvPr>
                <p:cNvSpPr/>
                <p:nvPr/>
              </p:nvSpPr>
              <p:spPr>
                <a:xfrm>
                  <a:off x="5263570" y="723846"/>
                  <a:ext cx="1893851" cy="1344130"/>
                </a:xfrm>
                <a:custGeom>
                  <a:avLst/>
                  <a:gdLst>
                    <a:gd name="connsiteX0" fmla="*/ 10800 w 21600"/>
                    <a:gd name="connsiteY0" fmla="*/ 5800 h 21600"/>
                    <a:gd name="connsiteX1" fmla="*/ 14522 w 21600"/>
                    <a:gd name="connsiteY1" fmla="*/ 0 h 21600"/>
                    <a:gd name="connsiteX2" fmla="*/ 14155 w 21600"/>
                    <a:gd name="connsiteY2" fmla="*/ 5325 h 21600"/>
                    <a:gd name="connsiteX3" fmla="*/ 18380 w 21600"/>
                    <a:gd name="connsiteY3" fmla="*/ 4457 h 21600"/>
                    <a:gd name="connsiteX4" fmla="*/ 16702 w 21600"/>
                    <a:gd name="connsiteY4" fmla="*/ 7315 h 21600"/>
                    <a:gd name="connsiteX5" fmla="*/ 21097 w 21600"/>
                    <a:gd name="connsiteY5" fmla="*/ 8137 h 21600"/>
                    <a:gd name="connsiteX6" fmla="*/ 17607 w 21600"/>
                    <a:gd name="connsiteY6" fmla="*/ 10475 h 21600"/>
                    <a:gd name="connsiteX7" fmla="*/ 21600 w 21600"/>
                    <a:gd name="connsiteY7" fmla="*/ 13290 h 21600"/>
                    <a:gd name="connsiteX8" fmla="*/ 16837 w 21600"/>
                    <a:gd name="connsiteY8" fmla="*/ 12942 h 21600"/>
                    <a:gd name="connsiteX9" fmla="*/ 18145 w 21600"/>
                    <a:gd name="connsiteY9" fmla="*/ 18095 h 21600"/>
                    <a:gd name="connsiteX10" fmla="*/ 14020 w 21600"/>
                    <a:gd name="connsiteY10" fmla="*/ 14457 h 21600"/>
                    <a:gd name="connsiteX11" fmla="*/ 13247 w 21600"/>
                    <a:gd name="connsiteY11" fmla="*/ 19737 h 21600"/>
                    <a:gd name="connsiteX12" fmla="*/ 10532 w 21600"/>
                    <a:gd name="connsiteY12" fmla="*/ 14935 h 21600"/>
                    <a:gd name="connsiteX13" fmla="*/ 8485 w 21600"/>
                    <a:gd name="connsiteY13" fmla="*/ 21600 h 21600"/>
                    <a:gd name="connsiteX14" fmla="*/ 7715 w 21600"/>
                    <a:gd name="connsiteY14" fmla="*/ 15627 h 21600"/>
                    <a:gd name="connsiteX15" fmla="*/ 4762 w 21600"/>
                    <a:gd name="connsiteY15" fmla="*/ 17617 h 21600"/>
                    <a:gd name="connsiteX16" fmla="*/ 5667 w 21600"/>
                    <a:gd name="connsiteY16" fmla="*/ 13937 h 21600"/>
                    <a:gd name="connsiteX17" fmla="*/ 135 w 21600"/>
                    <a:gd name="connsiteY17" fmla="*/ 14587 h 21600"/>
                    <a:gd name="connsiteX18" fmla="*/ 3722 w 21600"/>
                    <a:gd name="connsiteY18" fmla="*/ 11775 h 21600"/>
                    <a:gd name="connsiteX19" fmla="*/ 0 w 21600"/>
                    <a:gd name="connsiteY19" fmla="*/ 8615 h 21600"/>
                    <a:gd name="connsiteX20" fmla="*/ 4627 w 21600"/>
                    <a:gd name="connsiteY20" fmla="*/ 7617 h 21600"/>
                    <a:gd name="connsiteX21" fmla="*/ 370 w 21600"/>
                    <a:gd name="connsiteY21" fmla="*/ 2295 h 21600"/>
                    <a:gd name="connsiteX22" fmla="*/ 7312 w 21600"/>
                    <a:gd name="connsiteY22" fmla="*/ 6320 h 21600"/>
                    <a:gd name="connsiteX23" fmla="*/ 8352 w 21600"/>
                    <a:gd name="connsiteY23" fmla="*/ 2295 h 21600"/>
                    <a:gd name="connsiteX24" fmla="*/ 10800 w 21600"/>
                    <a:gd name="connsiteY24" fmla="*/ 5800 h 21600"/>
                    <a:gd name="connsiteX0-1" fmla="*/ 10800 w 21600"/>
                    <a:gd name="connsiteY0-2" fmla="*/ 5800 h 21600"/>
                    <a:gd name="connsiteX1-3" fmla="*/ 14522 w 21600"/>
                    <a:gd name="connsiteY1-4" fmla="*/ 0 h 21600"/>
                    <a:gd name="connsiteX2-5" fmla="*/ 14155 w 21600"/>
                    <a:gd name="connsiteY2-6" fmla="*/ 5325 h 21600"/>
                    <a:gd name="connsiteX3-7" fmla="*/ 18380 w 21600"/>
                    <a:gd name="connsiteY3-8" fmla="*/ 4457 h 21600"/>
                    <a:gd name="connsiteX4-9" fmla="*/ 16702 w 21600"/>
                    <a:gd name="connsiteY4-10" fmla="*/ 7315 h 21600"/>
                    <a:gd name="connsiteX5-11" fmla="*/ 21097 w 21600"/>
                    <a:gd name="connsiteY5-12" fmla="*/ 8137 h 21600"/>
                    <a:gd name="connsiteX6-13" fmla="*/ 17607 w 21600"/>
                    <a:gd name="connsiteY6-14" fmla="*/ 10475 h 21600"/>
                    <a:gd name="connsiteX7-15" fmla="*/ 21600 w 21600"/>
                    <a:gd name="connsiteY7-16" fmla="*/ 13290 h 21600"/>
                    <a:gd name="connsiteX8-17" fmla="*/ 16837 w 21600"/>
                    <a:gd name="connsiteY8-18" fmla="*/ 12942 h 21600"/>
                    <a:gd name="connsiteX9-19" fmla="*/ 18145 w 21600"/>
                    <a:gd name="connsiteY9-20" fmla="*/ 18095 h 21600"/>
                    <a:gd name="connsiteX10-21" fmla="*/ 14020 w 21600"/>
                    <a:gd name="connsiteY10-22" fmla="*/ 14457 h 21600"/>
                    <a:gd name="connsiteX11-23" fmla="*/ 13247 w 21600"/>
                    <a:gd name="connsiteY11-24" fmla="*/ 19737 h 21600"/>
                    <a:gd name="connsiteX12-25" fmla="*/ 10532 w 21600"/>
                    <a:gd name="connsiteY12-26" fmla="*/ 14935 h 21600"/>
                    <a:gd name="connsiteX13-27" fmla="*/ 8485 w 21600"/>
                    <a:gd name="connsiteY13-28" fmla="*/ 21600 h 21600"/>
                    <a:gd name="connsiteX14-29" fmla="*/ 7715 w 21600"/>
                    <a:gd name="connsiteY14-30" fmla="*/ 15627 h 21600"/>
                    <a:gd name="connsiteX15-31" fmla="*/ 4762 w 21600"/>
                    <a:gd name="connsiteY15-32" fmla="*/ 17617 h 21600"/>
                    <a:gd name="connsiteX16-33" fmla="*/ 5667 w 21600"/>
                    <a:gd name="connsiteY16-34" fmla="*/ 13937 h 21600"/>
                    <a:gd name="connsiteX17-35" fmla="*/ 135 w 21600"/>
                    <a:gd name="connsiteY17-36" fmla="*/ 14587 h 21600"/>
                    <a:gd name="connsiteX18-37" fmla="*/ 3722 w 21600"/>
                    <a:gd name="connsiteY18-38" fmla="*/ 11775 h 21600"/>
                    <a:gd name="connsiteX19-39" fmla="*/ 0 w 21600"/>
                    <a:gd name="connsiteY19-40" fmla="*/ 8615 h 21600"/>
                    <a:gd name="connsiteX20-41" fmla="*/ 4627 w 21600"/>
                    <a:gd name="connsiteY20-42" fmla="*/ 7617 h 21600"/>
                    <a:gd name="connsiteX21-43" fmla="*/ 2871 w 21600"/>
                    <a:gd name="connsiteY21-44" fmla="*/ 4261 h 21600"/>
                    <a:gd name="connsiteX22-45" fmla="*/ 7312 w 21600"/>
                    <a:gd name="connsiteY22-46" fmla="*/ 6320 h 21600"/>
                    <a:gd name="connsiteX23-47" fmla="*/ 8352 w 21600"/>
                    <a:gd name="connsiteY23-48" fmla="*/ 2295 h 21600"/>
                    <a:gd name="connsiteX24-49" fmla="*/ 10800 w 21600"/>
                    <a:gd name="connsiteY24-50" fmla="*/ 5800 h 216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</a:cxnLst>
                  <a:rect l="l" t="t" r="r" b="b"/>
                  <a:pathLst>
                    <a:path w="21600" h="21600">
                      <a:moveTo>
                        <a:pt x="10800" y="5800"/>
                      </a:moveTo>
                      <a:lnTo>
                        <a:pt x="14522" y="0"/>
                      </a:lnTo>
                      <a:cubicBezTo>
                        <a:pt x="14400" y="1775"/>
                        <a:pt x="14277" y="3550"/>
                        <a:pt x="14155" y="5325"/>
                      </a:cubicBezTo>
                      <a:lnTo>
                        <a:pt x="18380" y="4457"/>
                      </a:lnTo>
                      <a:lnTo>
                        <a:pt x="16702" y="7315"/>
                      </a:lnTo>
                      <a:lnTo>
                        <a:pt x="21097" y="8137"/>
                      </a:lnTo>
                      <a:lnTo>
                        <a:pt x="17607" y="10475"/>
                      </a:lnTo>
                      <a:lnTo>
                        <a:pt x="21600" y="13290"/>
                      </a:lnTo>
                      <a:lnTo>
                        <a:pt x="16837" y="12942"/>
                      </a:lnTo>
                      <a:lnTo>
                        <a:pt x="18145" y="18095"/>
                      </a:lnTo>
                      <a:lnTo>
                        <a:pt x="14020" y="14457"/>
                      </a:lnTo>
                      <a:lnTo>
                        <a:pt x="13247" y="19737"/>
                      </a:lnTo>
                      <a:lnTo>
                        <a:pt x="10532" y="14935"/>
                      </a:lnTo>
                      <a:lnTo>
                        <a:pt x="8485" y="21600"/>
                      </a:lnTo>
                      <a:cubicBezTo>
                        <a:pt x="8228" y="19609"/>
                        <a:pt x="7972" y="17618"/>
                        <a:pt x="7715" y="15627"/>
                      </a:cubicBezTo>
                      <a:lnTo>
                        <a:pt x="4762" y="17617"/>
                      </a:lnTo>
                      <a:lnTo>
                        <a:pt x="5667" y="13937"/>
                      </a:lnTo>
                      <a:lnTo>
                        <a:pt x="135" y="14587"/>
                      </a:lnTo>
                      <a:lnTo>
                        <a:pt x="3722" y="11775"/>
                      </a:lnTo>
                      <a:lnTo>
                        <a:pt x="0" y="8615"/>
                      </a:lnTo>
                      <a:lnTo>
                        <a:pt x="4627" y="7617"/>
                      </a:lnTo>
                      <a:lnTo>
                        <a:pt x="2871" y="4261"/>
                      </a:lnTo>
                      <a:lnTo>
                        <a:pt x="7312" y="6320"/>
                      </a:lnTo>
                      <a:lnTo>
                        <a:pt x="8352" y="2295"/>
                      </a:lnTo>
                      <a:lnTo>
                        <a:pt x="10800" y="5800"/>
                      </a:lnTo>
                      <a:close/>
                    </a:path>
                  </a:pathLst>
                </a:custGeom>
                <a:solidFill>
                  <a:srgbClr val="E097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文本框 33">
                      <a:extLst>
                        <a:ext uri="{FF2B5EF4-FFF2-40B4-BE49-F238E27FC236}">
                          <a16:creationId xmlns:a16="http://schemas.microsoft.com/office/drawing/2014/main" id="{D7AF7B48-9769-A486-D42A-6CA608E8953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oMath>
                        </m:oMathPara>
                      </a14:m>
                      <a:endParaRPr lang="en-US" altLang="zh-CN" sz="2400" b="0" i="1" dirty="0"/>
                    </a:p>
                  </p:txBody>
                </p:sp>
              </mc:Choice>
              <mc:Fallback xmlns="">
                <p:sp>
                  <p:nvSpPr>
                    <p:cNvPr id="17" name="文本框 1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blipFill rotWithShape="1">
                      <a:blip r:embed="rId5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66BA5B5A-9CDA-2BF3-0FAA-2808107D2C52}"/>
                  </a:ext>
                </a:extLst>
              </p:cNvPr>
              <p:cNvGrpSpPr/>
              <p:nvPr/>
            </p:nvGrpSpPr>
            <p:grpSpPr>
              <a:xfrm>
                <a:off x="774988" y="4121863"/>
                <a:ext cx="601827" cy="601828"/>
                <a:chOff x="402551" y="5293506"/>
                <a:chExt cx="725459" cy="725459"/>
              </a:xfrm>
            </p:grpSpPr>
            <p:sp>
              <p:nvSpPr>
                <p:cNvPr id="31" name="椭圆 30">
                  <a:extLst>
                    <a:ext uri="{FF2B5EF4-FFF2-40B4-BE49-F238E27FC236}">
                      <a16:creationId xmlns:a16="http://schemas.microsoft.com/office/drawing/2014/main" id="{3D4DD460-0F8A-4E87-BFFA-28E063377541}"/>
                    </a:ext>
                  </a:extLst>
                </p:cNvPr>
                <p:cNvSpPr/>
                <p:nvPr/>
              </p:nvSpPr>
              <p:spPr>
                <a:xfrm>
                  <a:off x="402551" y="5293506"/>
                  <a:ext cx="725459" cy="725459"/>
                </a:xfrm>
                <a:prstGeom prst="ellipse">
                  <a:avLst/>
                </a:prstGeom>
                <a:solidFill>
                  <a:srgbClr val="E097BF"/>
                </a:solidFill>
                <a:ln>
                  <a:solidFill>
                    <a:srgbClr val="E097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2" name="文本框 31">
                      <a:extLst>
                        <a:ext uri="{FF2B5EF4-FFF2-40B4-BE49-F238E27FC236}">
                          <a16:creationId xmlns:a16="http://schemas.microsoft.com/office/drawing/2014/main" id="{EE64DBDF-788E-559F-839E-4B5BCB0FA71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8360" y="5332640"/>
                      <a:ext cx="501041" cy="55797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oMath>
                        </m:oMathPara>
                      </a14:m>
                      <a:endParaRPr lang="en-US" altLang="zh-CN" sz="2400" b="0" i="1" dirty="0"/>
                    </a:p>
                  </p:txBody>
                </p:sp>
              </mc:Choice>
              <mc:Fallback xmlns="">
                <p:sp>
                  <p:nvSpPr>
                    <p:cNvPr id="15" name="文本框 1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8360" y="5332640"/>
                      <a:ext cx="501041" cy="557972"/>
                    </a:xfrm>
                    <a:prstGeom prst="rect">
                      <a:avLst/>
                    </a:prstGeom>
                    <a:blipFill rotWithShape="1">
                      <a:blip r:embed="rId6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0" name="直接连接符 18">
                <a:extLst>
                  <a:ext uri="{FF2B5EF4-FFF2-40B4-BE49-F238E27FC236}">
                    <a16:creationId xmlns:a16="http://schemas.microsoft.com/office/drawing/2014/main" id="{3421A92B-B0C1-865A-6AD0-B67F1A0F0170}"/>
                  </a:ext>
                </a:extLst>
              </p:cNvPr>
              <p:cNvCxnSpPr/>
              <p:nvPr/>
            </p:nvCxnSpPr>
            <p:spPr>
              <a:xfrm>
                <a:off x="1536988" y="4422777"/>
                <a:ext cx="1396767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A6318791-ACB4-EDB2-E618-0016C0C08B59}"/>
                  </a:ext>
                </a:extLst>
              </p:cNvPr>
              <p:cNvSpPr/>
              <p:nvPr/>
            </p:nvSpPr>
            <p:spPr>
              <a:xfrm>
                <a:off x="1997511" y="4186376"/>
                <a:ext cx="468943" cy="429617"/>
              </a:xfrm>
              <a:prstGeom prst="rect">
                <a:avLst/>
              </a:prstGeom>
              <a:pattFill prst="dashDnDiag">
                <a:fgClr>
                  <a:schemeClr val="bg1">
                    <a:lumMod val="7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id="{9B8D57F2-82ED-6586-E2F7-B08A93A61743}"/>
                      </a:ext>
                    </a:extLst>
                  </p:cNvPr>
                  <p:cNvSpPr/>
                  <p:nvPr/>
                </p:nvSpPr>
                <p:spPr>
                  <a:xfrm>
                    <a:off x="1950078" y="4179709"/>
                    <a:ext cx="555087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zh-CN" alt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𝒫</m:t>
                          </m:r>
                        </m:oMath>
                      </m:oMathPara>
                    </a14:m>
                    <a:endParaRPr lang="zh-CN" altLang="en-US" sz="2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6" name="矩形 2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50078" y="4179709"/>
                    <a:ext cx="555087" cy="461665"/>
                  </a:xfrm>
                  <a:prstGeom prst="rect">
                    <a:avLst/>
                  </a:prstGeom>
                  <a:blipFill rotWithShape="1">
                    <a:blip r:embed="rId7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6AA5C2A2-6740-7E1E-6238-9D47026C769D}"/>
                  </a:ext>
                </a:extLst>
              </p:cNvPr>
              <p:cNvGrpSpPr/>
              <p:nvPr/>
            </p:nvGrpSpPr>
            <p:grpSpPr>
              <a:xfrm>
                <a:off x="4073472" y="3079590"/>
                <a:ext cx="601827" cy="601828"/>
                <a:chOff x="402551" y="5293506"/>
                <a:chExt cx="725459" cy="725459"/>
              </a:xfrm>
            </p:grpSpPr>
            <p:sp>
              <p:nvSpPr>
                <p:cNvPr id="29" name="椭圆 28">
                  <a:extLst>
                    <a:ext uri="{FF2B5EF4-FFF2-40B4-BE49-F238E27FC236}">
                      <a16:creationId xmlns:a16="http://schemas.microsoft.com/office/drawing/2014/main" id="{BA354C13-4F94-C6CB-2332-6408AD674B30}"/>
                    </a:ext>
                  </a:extLst>
                </p:cNvPr>
                <p:cNvSpPr/>
                <p:nvPr/>
              </p:nvSpPr>
              <p:spPr>
                <a:xfrm>
                  <a:off x="402551" y="5293506"/>
                  <a:ext cx="725459" cy="725459"/>
                </a:xfrm>
                <a:prstGeom prst="ellipse">
                  <a:avLst/>
                </a:prstGeom>
                <a:solidFill>
                  <a:srgbClr val="E097BF"/>
                </a:solidFill>
                <a:ln>
                  <a:solidFill>
                    <a:srgbClr val="E097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文本框 29">
                      <a:extLst>
                        <a:ext uri="{FF2B5EF4-FFF2-40B4-BE49-F238E27FC236}">
                          <a16:creationId xmlns:a16="http://schemas.microsoft.com/office/drawing/2014/main" id="{227A15EE-CB94-9AAE-1B15-ED072EBB52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8360" y="5332640"/>
                      <a:ext cx="501041" cy="5565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oMath>
                        </m:oMathPara>
                      </a14:m>
                      <a:endParaRPr lang="en-US" altLang="zh-CN" sz="2400" i="1" dirty="0"/>
                    </a:p>
                  </p:txBody>
                </p:sp>
              </mc:Choice>
              <mc:Fallback xmlns="">
                <p:sp>
                  <p:nvSpPr>
                    <p:cNvPr id="32" name="文本框 31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28360" y="5332640"/>
                      <a:ext cx="501041" cy="556503"/>
                    </a:xfrm>
                    <a:prstGeom prst="rect">
                      <a:avLst/>
                    </a:prstGeom>
                    <a:blipFill rotWithShape="1">
                      <a:blip r:embed="rId6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0E99510A-ECEE-324A-D2A7-13D798F8512F}"/>
                  </a:ext>
                </a:extLst>
              </p:cNvPr>
              <p:cNvGrpSpPr/>
              <p:nvPr/>
            </p:nvGrpSpPr>
            <p:grpSpPr>
              <a:xfrm>
                <a:off x="3840344" y="4334242"/>
                <a:ext cx="1090647" cy="774069"/>
                <a:chOff x="5263570" y="723846"/>
                <a:chExt cx="1893851" cy="1344130"/>
              </a:xfrm>
            </p:grpSpPr>
            <p:sp>
              <p:nvSpPr>
                <p:cNvPr id="27" name="爆炸形: 8 pt  5">
                  <a:extLst>
                    <a:ext uri="{FF2B5EF4-FFF2-40B4-BE49-F238E27FC236}">
                      <a16:creationId xmlns:a16="http://schemas.microsoft.com/office/drawing/2014/main" id="{47BE4FD5-F843-72DF-B9B2-E8E4EFC6E5B9}"/>
                    </a:ext>
                  </a:extLst>
                </p:cNvPr>
                <p:cNvSpPr/>
                <p:nvPr/>
              </p:nvSpPr>
              <p:spPr>
                <a:xfrm>
                  <a:off x="5263570" y="723846"/>
                  <a:ext cx="1893851" cy="1344130"/>
                </a:xfrm>
                <a:custGeom>
                  <a:avLst/>
                  <a:gdLst>
                    <a:gd name="connsiteX0" fmla="*/ 10800 w 21600"/>
                    <a:gd name="connsiteY0" fmla="*/ 5800 h 21600"/>
                    <a:gd name="connsiteX1" fmla="*/ 14522 w 21600"/>
                    <a:gd name="connsiteY1" fmla="*/ 0 h 21600"/>
                    <a:gd name="connsiteX2" fmla="*/ 14155 w 21600"/>
                    <a:gd name="connsiteY2" fmla="*/ 5325 h 21600"/>
                    <a:gd name="connsiteX3" fmla="*/ 18380 w 21600"/>
                    <a:gd name="connsiteY3" fmla="*/ 4457 h 21600"/>
                    <a:gd name="connsiteX4" fmla="*/ 16702 w 21600"/>
                    <a:gd name="connsiteY4" fmla="*/ 7315 h 21600"/>
                    <a:gd name="connsiteX5" fmla="*/ 21097 w 21600"/>
                    <a:gd name="connsiteY5" fmla="*/ 8137 h 21600"/>
                    <a:gd name="connsiteX6" fmla="*/ 17607 w 21600"/>
                    <a:gd name="connsiteY6" fmla="*/ 10475 h 21600"/>
                    <a:gd name="connsiteX7" fmla="*/ 21600 w 21600"/>
                    <a:gd name="connsiteY7" fmla="*/ 13290 h 21600"/>
                    <a:gd name="connsiteX8" fmla="*/ 16837 w 21600"/>
                    <a:gd name="connsiteY8" fmla="*/ 12942 h 21600"/>
                    <a:gd name="connsiteX9" fmla="*/ 18145 w 21600"/>
                    <a:gd name="connsiteY9" fmla="*/ 18095 h 21600"/>
                    <a:gd name="connsiteX10" fmla="*/ 14020 w 21600"/>
                    <a:gd name="connsiteY10" fmla="*/ 14457 h 21600"/>
                    <a:gd name="connsiteX11" fmla="*/ 13247 w 21600"/>
                    <a:gd name="connsiteY11" fmla="*/ 19737 h 21600"/>
                    <a:gd name="connsiteX12" fmla="*/ 10532 w 21600"/>
                    <a:gd name="connsiteY12" fmla="*/ 14935 h 21600"/>
                    <a:gd name="connsiteX13" fmla="*/ 8485 w 21600"/>
                    <a:gd name="connsiteY13" fmla="*/ 21600 h 21600"/>
                    <a:gd name="connsiteX14" fmla="*/ 7715 w 21600"/>
                    <a:gd name="connsiteY14" fmla="*/ 15627 h 21600"/>
                    <a:gd name="connsiteX15" fmla="*/ 4762 w 21600"/>
                    <a:gd name="connsiteY15" fmla="*/ 17617 h 21600"/>
                    <a:gd name="connsiteX16" fmla="*/ 5667 w 21600"/>
                    <a:gd name="connsiteY16" fmla="*/ 13937 h 21600"/>
                    <a:gd name="connsiteX17" fmla="*/ 135 w 21600"/>
                    <a:gd name="connsiteY17" fmla="*/ 14587 h 21600"/>
                    <a:gd name="connsiteX18" fmla="*/ 3722 w 21600"/>
                    <a:gd name="connsiteY18" fmla="*/ 11775 h 21600"/>
                    <a:gd name="connsiteX19" fmla="*/ 0 w 21600"/>
                    <a:gd name="connsiteY19" fmla="*/ 8615 h 21600"/>
                    <a:gd name="connsiteX20" fmla="*/ 4627 w 21600"/>
                    <a:gd name="connsiteY20" fmla="*/ 7617 h 21600"/>
                    <a:gd name="connsiteX21" fmla="*/ 370 w 21600"/>
                    <a:gd name="connsiteY21" fmla="*/ 2295 h 21600"/>
                    <a:gd name="connsiteX22" fmla="*/ 7312 w 21600"/>
                    <a:gd name="connsiteY22" fmla="*/ 6320 h 21600"/>
                    <a:gd name="connsiteX23" fmla="*/ 8352 w 21600"/>
                    <a:gd name="connsiteY23" fmla="*/ 2295 h 21600"/>
                    <a:gd name="connsiteX24" fmla="*/ 10800 w 21600"/>
                    <a:gd name="connsiteY24" fmla="*/ 5800 h 21600"/>
                    <a:gd name="connsiteX0-1" fmla="*/ 10800 w 21600"/>
                    <a:gd name="connsiteY0-2" fmla="*/ 5800 h 21600"/>
                    <a:gd name="connsiteX1-3" fmla="*/ 14522 w 21600"/>
                    <a:gd name="connsiteY1-4" fmla="*/ 0 h 21600"/>
                    <a:gd name="connsiteX2-5" fmla="*/ 14155 w 21600"/>
                    <a:gd name="connsiteY2-6" fmla="*/ 5325 h 21600"/>
                    <a:gd name="connsiteX3-7" fmla="*/ 18380 w 21600"/>
                    <a:gd name="connsiteY3-8" fmla="*/ 4457 h 21600"/>
                    <a:gd name="connsiteX4-9" fmla="*/ 16702 w 21600"/>
                    <a:gd name="connsiteY4-10" fmla="*/ 7315 h 21600"/>
                    <a:gd name="connsiteX5-11" fmla="*/ 21097 w 21600"/>
                    <a:gd name="connsiteY5-12" fmla="*/ 8137 h 21600"/>
                    <a:gd name="connsiteX6-13" fmla="*/ 17607 w 21600"/>
                    <a:gd name="connsiteY6-14" fmla="*/ 10475 h 21600"/>
                    <a:gd name="connsiteX7-15" fmla="*/ 21600 w 21600"/>
                    <a:gd name="connsiteY7-16" fmla="*/ 13290 h 21600"/>
                    <a:gd name="connsiteX8-17" fmla="*/ 16837 w 21600"/>
                    <a:gd name="connsiteY8-18" fmla="*/ 12942 h 21600"/>
                    <a:gd name="connsiteX9-19" fmla="*/ 18145 w 21600"/>
                    <a:gd name="connsiteY9-20" fmla="*/ 18095 h 21600"/>
                    <a:gd name="connsiteX10-21" fmla="*/ 14020 w 21600"/>
                    <a:gd name="connsiteY10-22" fmla="*/ 14457 h 21600"/>
                    <a:gd name="connsiteX11-23" fmla="*/ 13247 w 21600"/>
                    <a:gd name="connsiteY11-24" fmla="*/ 19737 h 21600"/>
                    <a:gd name="connsiteX12-25" fmla="*/ 10532 w 21600"/>
                    <a:gd name="connsiteY12-26" fmla="*/ 14935 h 21600"/>
                    <a:gd name="connsiteX13-27" fmla="*/ 8485 w 21600"/>
                    <a:gd name="connsiteY13-28" fmla="*/ 21600 h 21600"/>
                    <a:gd name="connsiteX14-29" fmla="*/ 7715 w 21600"/>
                    <a:gd name="connsiteY14-30" fmla="*/ 15627 h 21600"/>
                    <a:gd name="connsiteX15-31" fmla="*/ 4762 w 21600"/>
                    <a:gd name="connsiteY15-32" fmla="*/ 17617 h 21600"/>
                    <a:gd name="connsiteX16-33" fmla="*/ 5667 w 21600"/>
                    <a:gd name="connsiteY16-34" fmla="*/ 13937 h 21600"/>
                    <a:gd name="connsiteX17-35" fmla="*/ 135 w 21600"/>
                    <a:gd name="connsiteY17-36" fmla="*/ 14587 h 21600"/>
                    <a:gd name="connsiteX18-37" fmla="*/ 3722 w 21600"/>
                    <a:gd name="connsiteY18-38" fmla="*/ 11775 h 21600"/>
                    <a:gd name="connsiteX19-39" fmla="*/ 0 w 21600"/>
                    <a:gd name="connsiteY19-40" fmla="*/ 8615 h 21600"/>
                    <a:gd name="connsiteX20-41" fmla="*/ 4627 w 21600"/>
                    <a:gd name="connsiteY20-42" fmla="*/ 7617 h 21600"/>
                    <a:gd name="connsiteX21-43" fmla="*/ 2871 w 21600"/>
                    <a:gd name="connsiteY21-44" fmla="*/ 4261 h 21600"/>
                    <a:gd name="connsiteX22-45" fmla="*/ 7312 w 21600"/>
                    <a:gd name="connsiteY22-46" fmla="*/ 6320 h 21600"/>
                    <a:gd name="connsiteX23-47" fmla="*/ 8352 w 21600"/>
                    <a:gd name="connsiteY23-48" fmla="*/ 2295 h 21600"/>
                    <a:gd name="connsiteX24-49" fmla="*/ 10800 w 21600"/>
                    <a:gd name="connsiteY24-50" fmla="*/ 5800 h 216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</a:cxnLst>
                  <a:rect l="l" t="t" r="r" b="b"/>
                  <a:pathLst>
                    <a:path w="21600" h="21600">
                      <a:moveTo>
                        <a:pt x="10800" y="5800"/>
                      </a:moveTo>
                      <a:lnTo>
                        <a:pt x="14522" y="0"/>
                      </a:lnTo>
                      <a:cubicBezTo>
                        <a:pt x="14400" y="1775"/>
                        <a:pt x="14277" y="3550"/>
                        <a:pt x="14155" y="5325"/>
                      </a:cubicBezTo>
                      <a:lnTo>
                        <a:pt x="18380" y="4457"/>
                      </a:lnTo>
                      <a:lnTo>
                        <a:pt x="16702" y="7315"/>
                      </a:lnTo>
                      <a:lnTo>
                        <a:pt x="21097" y="8137"/>
                      </a:lnTo>
                      <a:lnTo>
                        <a:pt x="17607" y="10475"/>
                      </a:lnTo>
                      <a:lnTo>
                        <a:pt x="21600" y="13290"/>
                      </a:lnTo>
                      <a:lnTo>
                        <a:pt x="16837" y="12942"/>
                      </a:lnTo>
                      <a:lnTo>
                        <a:pt x="18145" y="18095"/>
                      </a:lnTo>
                      <a:lnTo>
                        <a:pt x="14020" y="14457"/>
                      </a:lnTo>
                      <a:lnTo>
                        <a:pt x="13247" y="19737"/>
                      </a:lnTo>
                      <a:lnTo>
                        <a:pt x="10532" y="14935"/>
                      </a:lnTo>
                      <a:lnTo>
                        <a:pt x="8485" y="21600"/>
                      </a:lnTo>
                      <a:cubicBezTo>
                        <a:pt x="8228" y="19609"/>
                        <a:pt x="7972" y="17618"/>
                        <a:pt x="7715" y="15627"/>
                      </a:cubicBezTo>
                      <a:lnTo>
                        <a:pt x="4762" y="17617"/>
                      </a:lnTo>
                      <a:lnTo>
                        <a:pt x="5667" y="13937"/>
                      </a:lnTo>
                      <a:lnTo>
                        <a:pt x="135" y="14587"/>
                      </a:lnTo>
                      <a:lnTo>
                        <a:pt x="3722" y="11775"/>
                      </a:lnTo>
                      <a:lnTo>
                        <a:pt x="0" y="8615"/>
                      </a:lnTo>
                      <a:lnTo>
                        <a:pt x="4627" y="7617"/>
                      </a:lnTo>
                      <a:lnTo>
                        <a:pt x="2871" y="4261"/>
                      </a:lnTo>
                      <a:lnTo>
                        <a:pt x="7312" y="6320"/>
                      </a:lnTo>
                      <a:lnTo>
                        <a:pt x="8352" y="2295"/>
                      </a:lnTo>
                      <a:lnTo>
                        <a:pt x="10800" y="5800"/>
                      </a:lnTo>
                      <a:close/>
                    </a:path>
                  </a:pathLst>
                </a:custGeom>
                <a:solidFill>
                  <a:srgbClr val="E097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文本框 27">
                      <a:extLst>
                        <a:ext uri="{FF2B5EF4-FFF2-40B4-BE49-F238E27FC236}">
                          <a16:creationId xmlns:a16="http://schemas.microsoft.com/office/drawing/2014/main" id="{F291C5AF-CAA8-63A2-011B-A96BA058BE3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oMath>
                        </m:oMathPara>
                      </a14:m>
                      <a:endParaRPr lang="en-US" altLang="zh-CN" sz="2400" b="0" i="1" dirty="0"/>
                    </a:p>
                  </p:txBody>
                </p:sp>
              </mc:Choice>
              <mc:Fallback xmlns="">
                <p:sp>
                  <p:nvSpPr>
                    <p:cNvPr id="35" name="文本框 34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blipFill rotWithShape="1">
                      <a:blip r:embed="rId8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id="{40AE2866-3967-AE70-3ED9-0E1A6E5D47D2}"/>
                  </a:ext>
                </a:extLst>
              </p:cNvPr>
              <p:cNvGrpSpPr/>
              <p:nvPr/>
            </p:nvGrpSpPr>
            <p:grpSpPr>
              <a:xfrm>
                <a:off x="3835862" y="5038940"/>
                <a:ext cx="1090647" cy="774069"/>
                <a:chOff x="5263570" y="723846"/>
                <a:chExt cx="1893851" cy="1344130"/>
              </a:xfrm>
            </p:grpSpPr>
            <p:sp>
              <p:nvSpPr>
                <p:cNvPr id="25" name="爆炸形: 8 pt  5">
                  <a:extLst>
                    <a:ext uri="{FF2B5EF4-FFF2-40B4-BE49-F238E27FC236}">
                      <a16:creationId xmlns:a16="http://schemas.microsoft.com/office/drawing/2014/main" id="{A650FCAE-843C-F90F-A77C-9609B9A240AD}"/>
                    </a:ext>
                  </a:extLst>
                </p:cNvPr>
                <p:cNvSpPr/>
                <p:nvPr/>
              </p:nvSpPr>
              <p:spPr>
                <a:xfrm>
                  <a:off x="5263570" y="723846"/>
                  <a:ext cx="1893851" cy="1344130"/>
                </a:xfrm>
                <a:custGeom>
                  <a:avLst/>
                  <a:gdLst>
                    <a:gd name="connsiteX0" fmla="*/ 10800 w 21600"/>
                    <a:gd name="connsiteY0" fmla="*/ 5800 h 21600"/>
                    <a:gd name="connsiteX1" fmla="*/ 14522 w 21600"/>
                    <a:gd name="connsiteY1" fmla="*/ 0 h 21600"/>
                    <a:gd name="connsiteX2" fmla="*/ 14155 w 21600"/>
                    <a:gd name="connsiteY2" fmla="*/ 5325 h 21600"/>
                    <a:gd name="connsiteX3" fmla="*/ 18380 w 21600"/>
                    <a:gd name="connsiteY3" fmla="*/ 4457 h 21600"/>
                    <a:gd name="connsiteX4" fmla="*/ 16702 w 21600"/>
                    <a:gd name="connsiteY4" fmla="*/ 7315 h 21600"/>
                    <a:gd name="connsiteX5" fmla="*/ 21097 w 21600"/>
                    <a:gd name="connsiteY5" fmla="*/ 8137 h 21600"/>
                    <a:gd name="connsiteX6" fmla="*/ 17607 w 21600"/>
                    <a:gd name="connsiteY6" fmla="*/ 10475 h 21600"/>
                    <a:gd name="connsiteX7" fmla="*/ 21600 w 21600"/>
                    <a:gd name="connsiteY7" fmla="*/ 13290 h 21600"/>
                    <a:gd name="connsiteX8" fmla="*/ 16837 w 21600"/>
                    <a:gd name="connsiteY8" fmla="*/ 12942 h 21600"/>
                    <a:gd name="connsiteX9" fmla="*/ 18145 w 21600"/>
                    <a:gd name="connsiteY9" fmla="*/ 18095 h 21600"/>
                    <a:gd name="connsiteX10" fmla="*/ 14020 w 21600"/>
                    <a:gd name="connsiteY10" fmla="*/ 14457 h 21600"/>
                    <a:gd name="connsiteX11" fmla="*/ 13247 w 21600"/>
                    <a:gd name="connsiteY11" fmla="*/ 19737 h 21600"/>
                    <a:gd name="connsiteX12" fmla="*/ 10532 w 21600"/>
                    <a:gd name="connsiteY12" fmla="*/ 14935 h 21600"/>
                    <a:gd name="connsiteX13" fmla="*/ 8485 w 21600"/>
                    <a:gd name="connsiteY13" fmla="*/ 21600 h 21600"/>
                    <a:gd name="connsiteX14" fmla="*/ 7715 w 21600"/>
                    <a:gd name="connsiteY14" fmla="*/ 15627 h 21600"/>
                    <a:gd name="connsiteX15" fmla="*/ 4762 w 21600"/>
                    <a:gd name="connsiteY15" fmla="*/ 17617 h 21600"/>
                    <a:gd name="connsiteX16" fmla="*/ 5667 w 21600"/>
                    <a:gd name="connsiteY16" fmla="*/ 13937 h 21600"/>
                    <a:gd name="connsiteX17" fmla="*/ 135 w 21600"/>
                    <a:gd name="connsiteY17" fmla="*/ 14587 h 21600"/>
                    <a:gd name="connsiteX18" fmla="*/ 3722 w 21600"/>
                    <a:gd name="connsiteY18" fmla="*/ 11775 h 21600"/>
                    <a:gd name="connsiteX19" fmla="*/ 0 w 21600"/>
                    <a:gd name="connsiteY19" fmla="*/ 8615 h 21600"/>
                    <a:gd name="connsiteX20" fmla="*/ 4627 w 21600"/>
                    <a:gd name="connsiteY20" fmla="*/ 7617 h 21600"/>
                    <a:gd name="connsiteX21" fmla="*/ 370 w 21600"/>
                    <a:gd name="connsiteY21" fmla="*/ 2295 h 21600"/>
                    <a:gd name="connsiteX22" fmla="*/ 7312 w 21600"/>
                    <a:gd name="connsiteY22" fmla="*/ 6320 h 21600"/>
                    <a:gd name="connsiteX23" fmla="*/ 8352 w 21600"/>
                    <a:gd name="connsiteY23" fmla="*/ 2295 h 21600"/>
                    <a:gd name="connsiteX24" fmla="*/ 10800 w 21600"/>
                    <a:gd name="connsiteY24" fmla="*/ 5800 h 21600"/>
                    <a:gd name="connsiteX0-1" fmla="*/ 10800 w 21600"/>
                    <a:gd name="connsiteY0-2" fmla="*/ 5800 h 21600"/>
                    <a:gd name="connsiteX1-3" fmla="*/ 14522 w 21600"/>
                    <a:gd name="connsiteY1-4" fmla="*/ 0 h 21600"/>
                    <a:gd name="connsiteX2-5" fmla="*/ 14155 w 21600"/>
                    <a:gd name="connsiteY2-6" fmla="*/ 5325 h 21600"/>
                    <a:gd name="connsiteX3-7" fmla="*/ 18380 w 21600"/>
                    <a:gd name="connsiteY3-8" fmla="*/ 4457 h 21600"/>
                    <a:gd name="connsiteX4-9" fmla="*/ 16702 w 21600"/>
                    <a:gd name="connsiteY4-10" fmla="*/ 7315 h 21600"/>
                    <a:gd name="connsiteX5-11" fmla="*/ 21097 w 21600"/>
                    <a:gd name="connsiteY5-12" fmla="*/ 8137 h 21600"/>
                    <a:gd name="connsiteX6-13" fmla="*/ 17607 w 21600"/>
                    <a:gd name="connsiteY6-14" fmla="*/ 10475 h 21600"/>
                    <a:gd name="connsiteX7-15" fmla="*/ 21600 w 21600"/>
                    <a:gd name="connsiteY7-16" fmla="*/ 13290 h 21600"/>
                    <a:gd name="connsiteX8-17" fmla="*/ 16837 w 21600"/>
                    <a:gd name="connsiteY8-18" fmla="*/ 12942 h 21600"/>
                    <a:gd name="connsiteX9-19" fmla="*/ 18145 w 21600"/>
                    <a:gd name="connsiteY9-20" fmla="*/ 18095 h 21600"/>
                    <a:gd name="connsiteX10-21" fmla="*/ 14020 w 21600"/>
                    <a:gd name="connsiteY10-22" fmla="*/ 14457 h 21600"/>
                    <a:gd name="connsiteX11-23" fmla="*/ 13247 w 21600"/>
                    <a:gd name="connsiteY11-24" fmla="*/ 19737 h 21600"/>
                    <a:gd name="connsiteX12-25" fmla="*/ 10532 w 21600"/>
                    <a:gd name="connsiteY12-26" fmla="*/ 14935 h 21600"/>
                    <a:gd name="connsiteX13-27" fmla="*/ 8485 w 21600"/>
                    <a:gd name="connsiteY13-28" fmla="*/ 21600 h 21600"/>
                    <a:gd name="connsiteX14-29" fmla="*/ 7715 w 21600"/>
                    <a:gd name="connsiteY14-30" fmla="*/ 15627 h 21600"/>
                    <a:gd name="connsiteX15-31" fmla="*/ 4762 w 21600"/>
                    <a:gd name="connsiteY15-32" fmla="*/ 17617 h 21600"/>
                    <a:gd name="connsiteX16-33" fmla="*/ 5667 w 21600"/>
                    <a:gd name="connsiteY16-34" fmla="*/ 13937 h 21600"/>
                    <a:gd name="connsiteX17-35" fmla="*/ 135 w 21600"/>
                    <a:gd name="connsiteY17-36" fmla="*/ 14587 h 21600"/>
                    <a:gd name="connsiteX18-37" fmla="*/ 3722 w 21600"/>
                    <a:gd name="connsiteY18-38" fmla="*/ 11775 h 21600"/>
                    <a:gd name="connsiteX19-39" fmla="*/ 0 w 21600"/>
                    <a:gd name="connsiteY19-40" fmla="*/ 8615 h 21600"/>
                    <a:gd name="connsiteX20-41" fmla="*/ 4627 w 21600"/>
                    <a:gd name="connsiteY20-42" fmla="*/ 7617 h 21600"/>
                    <a:gd name="connsiteX21-43" fmla="*/ 2871 w 21600"/>
                    <a:gd name="connsiteY21-44" fmla="*/ 4261 h 21600"/>
                    <a:gd name="connsiteX22-45" fmla="*/ 7312 w 21600"/>
                    <a:gd name="connsiteY22-46" fmla="*/ 6320 h 21600"/>
                    <a:gd name="connsiteX23-47" fmla="*/ 8352 w 21600"/>
                    <a:gd name="connsiteY23-48" fmla="*/ 2295 h 21600"/>
                    <a:gd name="connsiteX24-49" fmla="*/ 10800 w 21600"/>
                    <a:gd name="connsiteY24-50" fmla="*/ 5800 h 21600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  <a:cxn ang="0">
                      <a:pos x="connsiteX12-25" y="connsiteY12-26"/>
                    </a:cxn>
                    <a:cxn ang="0">
                      <a:pos x="connsiteX13-27" y="connsiteY13-28"/>
                    </a:cxn>
                    <a:cxn ang="0">
                      <a:pos x="connsiteX14-29" y="connsiteY14-30"/>
                    </a:cxn>
                    <a:cxn ang="0">
                      <a:pos x="connsiteX15-31" y="connsiteY15-32"/>
                    </a:cxn>
                    <a:cxn ang="0">
                      <a:pos x="connsiteX16-33" y="connsiteY16-34"/>
                    </a:cxn>
                    <a:cxn ang="0">
                      <a:pos x="connsiteX17-35" y="connsiteY17-36"/>
                    </a:cxn>
                    <a:cxn ang="0">
                      <a:pos x="connsiteX18-37" y="connsiteY18-38"/>
                    </a:cxn>
                    <a:cxn ang="0">
                      <a:pos x="connsiteX19-39" y="connsiteY19-40"/>
                    </a:cxn>
                    <a:cxn ang="0">
                      <a:pos x="connsiteX20-41" y="connsiteY20-42"/>
                    </a:cxn>
                    <a:cxn ang="0">
                      <a:pos x="connsiteX21-43" y="connsiteY21-44"/>
                    </a:cxn>
                    <a:cxn ang="0">
                      <a:pos x="connsiteX22-45" y="connsiteY22-46"/>
                    </a:cxn>
                    <a:cxn ang="0">
                      <a:pos x="connsiteX23-47" y="connsiteY23-48"/>
                    </a:cxn>
                    <a:cxn ang="0">
                      <a:pos x="connsiteX24-49" y="connsiteY24-50"/>
                    </a:cxn>
                  </a:cxnLst>
                  <a:rect l="l" t="t" r="r" b="b"/>
                  <a:pathLst>
                    <a:path w="21600" h="21600">
                      <a:moveTo>
                        <a:pt x="10800" y="5800"/>
                      </a:moveTo>
                      <a:lnTo>
                        <a:pt x="14522" y="0"/>
                      </a:lnTo>
                      <a:cubicBezTo>
                        <a:pt x="14400" y="1775"/>
                        <a:pt x="14277" y="3550"/>
                        <a:pt x="14155" y="5325"/>
                      </a:cubicBezTo>
                      <a:lnTo>
                        <a:pt x="18380" y="4457"/>
                      </a:lnTo>
                      <a:lnTo>
                        <a:pt x="16702" y="7315"/>
                      </a:lnTo>
                      <a:lnTo>
                        <a:pt x="21097" y="8137"/>
                      </a:lnTo>
                      <a:lnTo>
                        <a:pt x="17607" y="10475"/>
                      </a:lnTo>
                      <a:lnTo>
                        <a:pt x="21600" y="13290"/>
                      </a:lnTo>
                      <a:lnTo>
                        <a:pt x="16837" y="12942"/>
                      </a:lnTo>
                      <a:lnTo>
                        <a:pt x="18145" y="18095"/>
                      </a:lnTo>
                      <a:lnTo>
                        <a:pt x="14020" y="14457"/>
                      </a:lnTo>
                      <a:lnTo>
                        <a:pt x="13247" y="19737"/>
                      </a:lnTo>
                      <a:lnTo>
                        <a:pt x="10532" y="14935"/>
                      </a:lnTo>
                      <a:lnTo>
                        <a:pt x="8485" y="21600"/>
                      </a:lnTo>
                      <a:cubicBezTo>
                        <a:pt x="8228" y="19609"/>
                        <a:pt x="7972" y="17618"/>
                        <a:pt x="7715" y="15627"/>
                      </a:cubicBezTo>
                      <a:lnTo>
                        <a:pt x="4762" y="17617"/>
                      </a:lnTo>
                      <a:lnTo>
                        <a:pt x="5667" y="13937"/>
                      </a:lnTo>
                      <a:lnTo>
                        <a:pt x="135" y="14587"/>
                      </a:lnTo>
                      <a:lnTo>
                        <a:pt x="3722" y="11775"/>
                      </a:lnTo>
                      <a:lnTo>
                        <a:pt x="0" y="8615"/>
                      </a:lnTo>
                      <a:lnTo>
                        <a:pt x="4627" y="7617"/>
                      </a:lnTo>
                      <a:lnTo>
                        <a:pt x="2871" y="4261"/>
                      </a:lnTo>
                      <a:lnTo>
                        <a:pt x="7312" y="6320"/>
                      </a:lnTo>
                      <a:lnTo>
                        <a:pt x="8352" y="2295"/>
                      </a:lnTo>
                      <a:lnTo>
                        <a:pt x="10800" y="5800"/>
                      </a:lnTo>
                      <a:close/>
                    </a:path>
                  </a:pathLst>
                </a:custGeom>
                <a:solidFill>
                  <a:srgbClr val="E097B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6" name="文本框 25">
                      <a:extLst>
                        <a:ext uri="{FF2B5EF4-FFF2-40B4-BE49-F238E27FC236}">
                          <a16:creationId xmlns:a16="http://schemas.microsoft.com/office/drawing/2014/main" id="{04861E8F-64D4-8B6F-AD2B-5AE54F6126C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oMath>
                        </m:oMathPara>
                      </a14:m>
                      <a:endParaRPr lang="en-US" altLang="zh-CN" sz="2400" b="0" i="1" dirty="0"/>
                    </a:p>
                  </p:txBody>
                </p:sp>
              </mc:Choice>
              <mc:Fallback xmlns="">
                <p:sp>
                  <p:nvSpPr>
                    <p:cNvPr id="38" name="文本框 3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522700" y="943597"/>
                      <a:ext cx="1384344" cy="801657"/>
                    </a:xfrm>
                    <a:prstGeom prst="rect">
                      <a:avLst/>
                    </a:prstGeom>
                    <a:blipFill rotWithShape="1">
                      <a:blip r:embed="rId9"/>
                    </a:blipFill>
                  </p:spPr>
                  <p:txBody>
                    <a:bodyPr/>
                    <a:lstStyle/>
                    <a:p>
                      <a:r>
                        <a:rPr lang="zh-CN" alt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cxnSp>
            <p:nvCxnSpPr>
              <p:cNvPr id="16" name="直接连接符 18">
                <a:extLst>
                  <a:ext uri="{FF2B5EF4-FFF2-40B4-BE49-F238E27FC236}">
                    <a16:creationId xmlns:a16="http://schemas.microsoft.com/office/drawing/2014/main" id="{602E0884-6169-D46D-A5F4-99B03DCC2DA7}"/>
                  </a:ext>
                </a:extLst>
              </p:cNvPr>
              <p:cNvCxnSpPr/>
              <p:nvPr/>
            </p:nvCxnSpPr>
            <p:spPr>
              <a:xfrm flipH="1" flipV="1">
                <a:off x="2926976" y="4463041"/>
                <a:ext cx="8698" cy="9300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8">
                <a:extLst>
                  <a:ext uri="{FF2B5EF4-FFF2-40B4-BE49-F238E27FC236}">
                    <a16:creationId xmlns:a16="http://schemas.microsoft.com/office/drawing/2014/main" id="{319359D4-A0EB-A189-DA3F-09F102B79453}"/>
                  </a:ext>
                </a:extLst>
              </p:cNvPr>
              <p:cNvCxnSpPr/>
              <p:nvPr/>
            </p:nvCxnSpPr>
            <p:spPr>
              <a:xfrm flipV="1">
                <a:off x="2926976" y="3380504"/>
                <a:ext cx="0" cy="11296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8">
                <a:extLst>
                  <a:ext uri="{FF2B5EF4-FFF2-40B4-BE49-F238E27FC236}">
                    <a16:creationId xmlns:a16="http://schemas.microsoft.com/office/drawing/2014/main" id="{95CC88B0-9FD1-64CA-2711-F43B8E6B74EF}"/>
                  </a:ext>
                </a:extLst>
              </p:cNvPr>
              <p:cNvCxnSpPr/>
              <p:nvPr/>
            </p:nvCxnSpPr>
            <p:spPr>
              <a:xfrm flipV="1">
                <a:off x="2922494" y="3384986"/>
                <a:ext cx="663388" cy="1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CAA28593-8BC9-0596-6676-68D7702902EB}"/>
                  </a:ext>
                </a:extLst>
              </p:cNvPr>
              <p:cNvCxnSpPr/>
              <p:nvPr/>
            </p:nvCxnSpPr>
            <p:spPr>
              <a:xfrm flipV="1">
                <a:off x="2935674" y="4031830"/>
                <a:ext cx="645006" cy="1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8">
                <a:extLst>
                  <a:ext uri="{FF2B5EF4-FFF2-40B4-BE49-F238E27FC236}">
                    <a16:creationId xmlns:a16="http://schemas.microsoft.com/office/drawing/2014/main" id="{1CA89585-00EA-05F7-8663-37996DCB2982}"/>
                  </a:ext>
                </a:extLst>
              </p:cNvPr>
              <p:cNvCxnSpPr/>
              <p:nvPr/>
            </p:nvCxnSpPr>
            <p:spPr>
              <a:xfrm flipV="1">
                <a:off x="2927964" y="4723691"/>
                <a:ext cx="645006" cy="1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18">
                <a:extLst>
                  <a:ext uri="{FF2B5EF4-FFF2-40B4-BE49-F238E27FC236}">
                    <a16:creationId xmlns:a16="http://schemas.microsoft.com/office/drawing/2014/main" id="{8D5F5278-392B-A347-4495-9F5E6F81718C}"/>
                  </a:ext>
                </a:extLst>
              </p:cNvPr>
              <p:cNvCxnSpPr/>
              <p:nvPr/>
            </p:nvCxnSpPr>
            <p:spPr>
              <a:xfrm flipV="1">
                <a:off x="2935674" y="5393099"/>
                <a:ext cx="645006" cy="1"/>
              </a:xfrm>
              <a:prstGeom prst="line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矩形 21">
                    <a:extLst>
                      <a:ext uri="{FF2B5EF4-FFF2-40B4-BE49-F238E27FC236}">
                        <a16:creationId xmlns:a16="http://schemas.microsoft.com/office/drawing/2014/main" id="{ED078A1D-0D16-32B5-1217-45A1E5B9487B}"/>
                      </a:ext>
                    </a:extLst>
                  </p:cNvPr>
                  <p:cNvSpPr/>
                  <p:nvPr/>
                </p:nvSpPr>
                <p:spPr>
                  <a:xfrm>
                    <a:off x="3030031" y="3648930"/>
                    <a:ext cx="47019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55" name="矩形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30031" y="3648930"/>
                    <a:ext cx="470193" cy="369332"/>
                  </a:xfrm>
                  <a:prstGeom prst="rect">
                    <a:avLst/>
                  </a:prstGeom>
                  <a:blipFill rotWithShape="1">
                    <a:blip r:embed="rId10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id="{929334EA-EAAC-C88B-70A0-1485405007C5}"/>
                      </a:ext>
                    </a:extLst>
                  </p:cNvPr>
                  <p:cNvSpPr/>
                  <p:nvPr/>
                </p:nvSpPr>
                <p:spPr>
                  <a:xfrm>
                    <a:off x="3018505" y="4332430"/>
                    <a:ext cx="477823" cy="39126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56" name="矩形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18505" y="4332430"/>
                    <a:ext cx="477823" cy="391261"/>
                  </a:xfrm>
                  <a:prstGeom prst="rect">
                    <a:avLst/>
                  </a:prstGeom>
                  <a:blipFill rotWithShape="1">
                    <a:blip r:embed="rId11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矩形 23">
                    <a:extLst>
                      <a:ext uri="{FF2B5EF4-FFF2-40B4-BE49-F238E27FC236}">
                        <a16:creationId xmlns:a16="http://schemas.microsoft.com/office/drawing/2014/main" id="{632C6C35-E9EB-E8F3-1A4A-E2B360AA70ED}"/>
                      </a:ext>
                    </a:extLst>
                  </p:cNvPr>
                  <p:cNvSpPr/>
                  <p:nvPr/>
                </p:nvSpPr>
                <p:spPr>
                  <a:xfrm>
                    <a:off x="3028274" y="5001203"/>
                    <a:ext cx="459805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dirty="0"/>
                  </a:p>
                </p:txBody>
              </p:sp>
            </mc:Choice>
            <mc:Fallback xmlns="">
              <p:sp>
                <p:nvSpPr>
                  <p:cNvPr id="59" name="矩形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28274" y="5001203"/>
                    <a:ext cx="459805" cy="369332"/>
                  </a:xfrm>
                  <a:prstGeom prst="rect">
                    <a:avLst/>
                  </a:prstGeom>
                  <a:blipFill rotWithShape="1">
                    <a:blip r:embed="rId12"/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5" name="内容占位符 2">
            <a:extLst>
              <a:ext uri="{FF2B5EF4-FFF2-40B4-BE49-F238E27FC236}">
                <a16:creationId xmlns:a16="http://schemas.microsoft.com/office/drawing/2014/main" id="{648B1382-F1E5-AB04-0F96-0697C24BF499}"/>
              </a:ext>
            </a:extLst>
          </p:cNvPr>
          <p:cNvSpPr txBox="1">
            <a:spLocks/>
          </p:cNvSpPr>
          <p:nvPr/>
        </p:nvSpPr>
        <p:spPr>
          <a:xfrm>
            <a:off x="838200" y="5490639"/>
            <a:ext cx="10515600" cy="7574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altLang="zh-CN" dirty="0"/>
              <a:t>Pauli twirling can be applied to converts any noise channel to a Pauli channel</a:t>
            </a:r>
          </a:p>
          <a:p>
            <a:pPr marL="0" indent="0">
              <a:buFont typeface="Arial" panose="020B0604020202020204" pitchFamily="34" charset="0"/>
              <a:buNone/>
            </a:pP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834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DA282A-8D24-630C-18AE-C15C12AAF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Problem of recovering from Pauli noise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07F5693-8770-645C-3094-28BD21604B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6345"/>
                <a:ext cx="10515600" cy="2673810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altLang="zh-CN" sz="2400" dirty="0"/>
                  <a:t>Given access to an unknown Pauli channel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AU" altLang="zh-CN" sz="2400" dirty="0"/>
                  <a:t> and a noisy state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𝒫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US" altLang="zh-CN" sz="2400" dirty="0"/>
                  <a:t>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2400" dirty="0"/>
                  <a:t>For a known k-local observable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AU" altLang="zh-CN" sz="24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AU" altLang="zh-CN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d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AU" altLang="zh-CN" sz="2400" dirty="0"/>
                  <a:t>, we want a function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d>
                  </m:oMath>
                </a14:m>
                <a:r>
                  <a:rPr lang="en-AU" altLang="zh-CN" sz="2400" dirty="0"/>
                  <a:t> that can predict the ideal value of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AU" altLang="zh-CN" sz="2400" dirty="0"/>
                  <a:t> up to accuracy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AU" altLang="zh-CN" sz="2400" dirty="0"/>
                  <a:t>, i.e.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𝒫</m:t>
                              </m:r>
                              <m:d>
                                <m:d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d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𝑂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zh-CN" altLang="en-US" sz="2400" dirty="0"/>
              </a:p>
              <a:p>
                <a:pPr>
                  <a:lnSpc>
                    <a:spcPct val="150000"/>
                  </a:lnSpc>
                </a:pPr>
                <a:endParaRPr lang="en-AU" altLang="zh-CN" sz="2400" dirty="0"/>
              </a:p>
              <a:p>
                <a:pPr>
                  <a:lnSpc>
                    <a:spcPct val="150000"/>
                  </a:lnSpc>
                </a:pPr>
                <a:endParaRPr kumimoji="1"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307F5693-8770-645C-3094-28BD21604B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6345"/>
                <a:ext cx="10515600" cy="2673810"/>
              </a:xfrm>
              <a:blipFill>
                <a:blip r:embed="rId2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516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EF0D6A-6F18-3495-7335-987F33616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Known method</a:t>
            </a:r>
            <a:endParaRPr kumimoji="1" lang="zh-CN" altLang="en-US" dirty="0"/>
          </a:p>
        </p:txBody>
      </p:sp>
      <p:sp>
        <p:nvSpPr>
          <p:cNvPr id="55" name="Rectangle 146">
            <a:extLst>
              <a:ext uri="{FF2B5EF4-FFF2-40B4-BE49-F238E27FC236}">
                <a16:creationId xmlns:a16="http://schemas.microsoft.com/office/drawing/2014/main" id="{8EE2BEBC-CB93-A361-3555-E8C1AEB531C1}"/>
              </a:ext>
            </a:extLst>
          </p:cNvPr>
          <p:cNvSpPr/>
          <p:nvPr/>
        </p:nvSpPr>
        <p:spPr>
          <a:xfrm>
            <a:off x="1246851" y="6303691"/>
            <a:ext cx="87313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Zhao, </a:t>
            </a:r>
            <a:r>
              <a:rPr lang="en-US" altLang="zh-CN" sz="1600" i="1" dirty="0" err="1">
                <a:solidFill>
                  <a:schemeClr val="bg1">
                    <a:lumMod val="50000"/>
                  </a:schemeClr>
                </a:solidFill>
              </a:rPr>
              <a:t>Xuanqiang</a:t>
            </a:r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, et al. "Information recoverability of noisy quantum states." Quantum 7 (2023): 978.</a:t>
            </a:r>
            <a:endParaRPr lang="zh-CN" alt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08FFA93B-4211-BAD4-41AD-00A99F7D6E30}"/>
              </a:ext>
            </a:extLst>
          </p:cNvPr>
          <p:cNvGrpSpPr/>
          <p:nvPr/>
        </p:nvGrpSpPr>
        <p:grpSpPr>
          <a:xfrm>
            <a:off x="7338000" y="4036014"/>
            <a:ext cx="4885298" cy="2080641"/>
            <a:chOff x="2575008" y="1879736"/>
            <a:chExt cx="5498117" cy="26552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DCE7105C-175B-4D92-7531-680B459AE81C}"/>
                    </a:ext>
                  </a:extLst>
                </p:cNvPr>
                <p:cNvSpPr txBox="1"/>
                <p:nvPr/>
              </p:nvSpPr>
              <p:spPr>
                <a:xfrm>
                  <a:off x="2575008" y="1879736"/>
                  <a:ext cx="913517" cy="471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𝒩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0" lang="en-GB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57" name="文本框 56">
                  <a:extLst>
                    <a:ext uri="{FF2B5EF4-FFF2-40B4-BE49-F238E27FC236}">
                      <a16:creationId xmlns:a16="http://schemas.microsoft.com/office/drawing/2014/main" id="{DCE7105C-175B-4D92-7531-680B459AE81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5008" y="1879736"/>
                  <a:ext cx="913517" cy="471329"/>
                </a:xfrm>
                <a:prstGeom prst="rect">
                  <a:avLst/>
                </a:prstGeom>
                <a:blipFill>
                  <a:blip r:embed="rId3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8" name="直接连接符 8">
              <a:extLst>
                <a:ext uri="{FF2B5EF4-FFF2-40B4-BE49-F238E27FC236}">
                  <a16:creationId xmlns:a16="http://schemas.microsoft.com/office/drawing/2014/main" id="{78A1C915-8F2C-51FB-991D-308CAA2DCA38}"/>
                </a:ext>
              </a:extLst>
            </p:cNvPr>
            <p:cNvCxnSpPr>
              <a:endCxn id="61" idx="1"/>
            </p:cNvCxnSpPr>
            <p:nvPr/>
          </p:nvCxnSpPr>
          <p:spPr>
            <a:xfrm>
              <a:off x="3354297" y="2125292"/>
              <a:ext cx="117343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矩形 58">
                  <a:extLst>
                    <a:ext uri="{FF2B5EF4-FFF2-40B4-BE49-F238E27FC236}">
                      <a16:creationId xmlns:a16="http://schemas.microsoft.com/office/drawing/2014/main" id="{AB65DA20-BEB5-764C-D2EE-4DE2FBD28F77}"/>
                    </a:ext>
                  </a:extLst>
                </p:cNvPr>
                <p:cNvSpPr/>
                <p:nvPr/>
              </p:nvSpPr>
              <p:spPr>
                <a:xfrm>
                  <a:off x="3637722" y="1914122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7722" y="1914122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文本框 59">
                  <a:extLst>
                    <a:ext uri="{FF2B5EF4-FFF2-40B4-BE49-F238E27FC236}">
                      <a16:creationId xmlns:a16="http://schemas.microsoft.com/office/drawing/2014/main" id="{3E5D8FC9-2495-BBF4-AAB2-B7F383B0F799}"/>
                    </a:ext>
                  </a:extLst>
                </p:cNvPr>
                <p:cNvSpPr txBox="1"/>
                <p:nvPr/>
              </p:nvSpPr>
              <p:spPr>
                <a:xfrm>
                  <a:off x="3568975" y="1907331"/>
                  <a:ext cx="674735" cy="3879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p>
                            <m:d>
                              <m:dPr>
                                <m:ctrlP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11" name="文本框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8975" y="1907331"/>
                  <a:ext cx="674735" cy="387928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矩形 60">
                  <a:extLst>
                    <a:ext uri="{FF2B5EF4-FFF2-40B4-BE49-F238E27FC236}">
                      <a16:creationId xmlns:a16="http://schemas.microsoft.com/office/drawing/2014/main" id="{7E8C5E0D-C223-B700-3E9C-0BB9D95D2CEB}"/>
                    </a:ext>
                  </a:extLst>
                </p:cNvPr>
                <p:cNvSpPr/>
                <p:nvPr/>
              </p:nvSpPr>
              <p:spPr>
                <a:xfrm>
                  <a:off x="4527732" y="1912848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" name="矩形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7732" y="1912848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id="{C77C046D-B4C1-BE8D-5144-616F116BCE5B}"/>
                </a:ext>
              </a:extLst>
            </p:cNvPr>
            <p:cNvGrpSpPr/>
            <p:nvPr/>
          </p:nvGrpSpPr>
          <p:grpSpPr>
            <a:xfrm>
              <a:off x="4481960" y="2006778"/>
              <a:ext cx="555980" cy="553351"/>
              <a:chOff x="4514495" y="2012156"/>
              <a:chExt cx="458435" cy="456267"/>
            </a:xfrm>
          </p:grpSpPr>
          <p:sp>
            <p:nvSpPr>
              <p:cNvPr id="102" name="弧形 52">
                <a:extLst>
                  <a:ext uri="{FF2B5EF4-FFF2-40B4-BE49-F238E27FC236}">
                    <a16:creationId xmlns:a16="http://schemas.microsoft.com/office/drawing/2014/main" id="{BCF99F2A-B25F-9C36-D03D-A8EEA03D7656}"/>
                  </a:ext>
                </a:extLst>
              </p:cNvPr>
              <p:cNvSpPr/>
              <p:nvPr/>
            </p:nvSpPr>
            <p:spPr>
              <a:xfrm rot="19107701">
                <a:off x="4514495" y="2098485"/>
                <a:ext cx="458435" cy="369938"/>
              </a:xfrm>
              <a:prstGeom prst="arc">
                <a:avLst>
                  <a:gd name="adj1" fmla="val 16200000"/>
                  <a:gd name="adj2" fmla="val 623157"/>
                </a:avLst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103" name="直接连接符 53">
                <a:extLst>
                  <a:ext uri="{FF2B5EF4-FFF2-40B4-BE49-F238E27FC236}">
                    <a16:creationId xmlns:a16="http://schemas.microsoft.com/office/drawing/2014/main" id="{85605E9A-8AB0-EB5A-9335-C9F658DCFD09}"/>
                  </a:ext>
                </a:extLst>
              </p:cNvPr>
              <p:cNvCxnSpPr/>
              <p:nvPr/>
            </p:nvCxnSpPr>
            <p:spPr>
              <a:xfrm flipV="1">
                <a:off x="4724400" y="2012156"/>
                <a:ext cx="183356" cy="17145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63" name="直接连接符 13">
              <a:extLst>
                <a:ext uri="{FF2B5EF4-FFF2-40B4-BE49-F238E27FC236}">
                  <a16:creationId xmlns:a16="http://schemas.microsoft.com/office/drawing/2014/main" id="{430B01AA-108E-CB9C-AA5A-404CAAEF49BF}"/>
                </a:ext>
              </a:extLst>
            </p:cNvPr>
            <p:cNvCxnSpPr/>
            <p:nvPr/>
          </p:nvCxnSpPr>
          <p:spPr>
            <a:xfrm>
              <a:off x="5037940" y="2075625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64" name="直接连接符 14">
              <a:extLst>
                <a:ext uri="{FF2B5EF4-FFF2-40B4-BE49-F238E27FC236}">
                  <a16:creationId xmlns:a16="http://schemas.microsoft.com/office/drawing/2014/main" id="{7E46FEF6-5914-AC6C-6131-EC7AED05C265}"/>
                </a:ext>
              </a:extLst>
            </p:cNvPr>
            <p:cNvCxnSpPr/>
            <p:nvPr/>
          </p:nvCxnSpPr>
          <p:spPr>
            <a:xfrm>
              <a:off x="5037940" y="2170004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DC6F447A-1469-D3DF-8283-8D927DADE60A}"/>
                    </a:ext>
                  </a:extLst>
                </p:cNvPr>
                <p:cNvSpPr txBox="1"/>
                <p:nvPr/>
              </p:nvSpPr>
              <p:spPr>
                <a:xfrm>
                  <a:off x="2575008" y="2450189"/>
                  <a:ext cx="913517" cy="471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𝒩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0" lang="en-GB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DC6F447A-1469-D3DF-8283-8D927DADE60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5008" y="2450189"/>
                  <a:ext cx="913517" cy="471329"/>
                </a:xfrm>
                <a:prstGeom prst="rect">
                  <a:avLst/>
                </a:prstGeom>
                <a:blipFill>
                  <a:blip r:embed="rId7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6" name="直接连接符 16">
              <a:extLst>
                <a:ext uri="{FF2B5EF4-FFF2-40B4-BE49-F238E27FC236}">
                  <a16:creationId xmlns:a16="http://schemas.microsoft.com/office/drawing/2014/main" id="{5741A958-9BD1-4BFA-91A4-176184B12948}"/>
                </a:ext>
              </a:extLst>
            </p:cNvPr>
            <p:cNvCxnSpPr>
              <a:endCxn id="69" idx="1"/>
            </p:cNvCxnSpPr>
            <p:nvPr/>
          </p:nvCxnSpPr>
          <p:spPr>
            <a:xfrm>
              <a:off x="3354297" y="2684092"/>
              <a:ext cx="117343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矩形 66">
                  <a:extLst>
                    <a:ext uri="{FF2B5EF4-FFF2-40B4-BE49-F238E27FC236}">
                      <a16:creationId xmlns:a16="http://schemas.microsoft.com/office/drawing/2014/main" id="{BC2BCAAD-A5B3-31CC-7D85-5259088BB0F3}"/>
                    </a:ext>
                  </a:extLst>
                </p:cNvPr>
                <p:cNvSpPr/>
                <p:nvPr/>
              </p:nvSpPr>
              <p:spPr>
                <a:xfrm>
                  <a:off x="3637722" y="2472922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" name="矩形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7722" y="2472922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文本框 67">
                  <a:extLst>
                    <a:ext uri="{FF2B5EF4-FFF2-40B4-BE49-F238E27FC236}">
                      <a16:creationId xmlns:a16="http://schemas.microsoft.com/office/drawing/2014/main" id="{EB6ED5CF-E660-265D-089B-A36210DB4C7B}"/>
                    </a:ext>
                  </a:extLst>
                </p:cNvPr>
                <p:cNvSpPr txBox="1"/>
                <p:nvPr/>
              </p:nvSpPr>
              <p:spPr>
                <a:xfrm>
                  <a:off x="3567554" y="2467891"/>
                  <a:ext cx="674735" cy="3879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p>
                            <m:d>
                              <m:dPr>
                                <m:ctrlP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19" name="文本框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7554" y="2467891"/>
                  <a:ext cx="674735" cy="387928"/>
                </a:xfrm>
                <a:prstGeom prst="rect">
                  <a:avLst/>
                </a:prstGeom>
                <a:blipFill rotWithShape="1">
                  <a:blip r:embed="rId8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矩形 68">
                  <a:extLst>
                    <a:ext uri="{FF2B5EF4-FFF2-40B4-BE49-F238E27FC236}">
                      <a16:creationId xmlns:a16="http://schemas.microsoft.com/office/drawing/2014/main" id="{DE68BBF2-EDDD-30E5-E14C-2959E47089C4}"/>
                    </a:ext>
                  </a:extLst>
                </p:cNvPr>
                <p:cNvSpPr/>
                <p:nvPr/>
              </p:nvSpPr>
              <p:spPr>
                <a:xfrm>
                  <a:off x="4527732" y="2471648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矩形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7732" y="2471648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B47203D3-08E2-4AA3-F8A0-C3B1D2A3223A}"/>
                </a:ext>
              </a:extLst>
            </p:cNvPr>
            <p:cNvGrpSpPr/>
            <p:nvPr/>
          </p:nvGrpSpPr>
          <p:grpSpPr>
            <a:xfrm>
              <a:off x="4481960" y="2565578"/>
              <a:ext cx="555980" cy="553351"/>
              <a:chOff x="4514495" y="2012156"/>
              <a:chExt cx="458435" cy="456267"/>
            </a:xfrm>
          </p:grpSpPr>
          <p:sp>
            <p:nvSpPr>
              <p:cNvPr id="100" name="弧形 50">
                <a:extLst>
                  <a:ext uri="{FF2B5EF4-FFF2-40B4-BE49-F238E27FC236}">
                    <a16:creationId xmlns:a16="http://schemas.microsoft.com/office/drawing/2014/main" id="{BAB3CE8C-1580-D803-F2E9-74E3C3ADA1D3}"/>
                  </a:ext>
                </a:extLst>
              </p:cNvPr>
              <p:cNvSpPr/>
              <p:nvPr/>
            </p:nvSpPr>
            <p:spPr>
              <a:xfrm rot="19107701">
                <a:off x="4514495" y="2098485"/>
                <a:ext cx="458435" cy="369938"/>
              </a:xfrm>
              <a:prstGeom prst="arc">
                <a:avLst>
                  <a:gd name="adj1" fmla="val 16200000"/>
                  <a:gd name="adj2" fmla="val 623157"/>
                </a:avLst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101" name="直接连接符 51">
                <a:extLst>
                  <a:ext uri="{FF2B5EF4-FFF2-40B4-BE49-F238E27FC236}">
                    <a16:creationId xmlns:a16="http://schemas.microsoft.com/office/drawing/2014/main" id="{65B56D45-5D99-2717-ECC5-E6B591DBED2D}"/>
                  </a:ext>
                </a:extLst>
              </p:cNvPr>
              <p:cNvCxnSpPr/>
              <p:nvPr/>
            </p:nvCxnSpPr>
            <p:spPr>
              <a:xfrm flipV="1">
                <a:off x="4724400" y="2012156"/>
                <a:ext cx="183356" cy="17145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71" name="直接连接符 21">
              <a:extLst>
                <a:ext uri="{FF2B5EF4-FFF2-40B4-BE49-F238E27FC236}">
                  <a16:creationId xmlns:a16="http://schemas.microsoft.com/office/drawing/2014/main" id="{65B1AE1C-2FA3-A52A-B15D-38B0C8C13D7B}"/>
                </a:ext>
              </a:extLst>
            </p:cNvPr>
            <p:cNvCxnSpPr/>
            <p:nvPr/>
          </p:nvCxnSpPr>
          <p:spPr>
            <a:xfrm>
              <a:off x="5037940" y="2634425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2" name="直接连接符 22">
              <a:extLst>
                <a:ext uri="{FF2B5EF4-FFF2-40B4-BE49-F238E27FC236}">
                  <a16:creationId xmlns:a16="http://schemas.microsoft.com/office/drawing/2014/main" id="{1E5F4C12-1162-E5E2-A49D-8C9077725E59}"/>
                </a:ext>
              </a:extLst>
            </p:cNvPr>
            <p:cNvCxnSpPr/>
            <p:nvPr/>
          </p:nvCxnSpPr>
          <p:spPr>
            <a:xfrm>
              <a:off x="5037940" y="2728804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文本框 72">
                  <a:extLst>
                    <a:ext uri="{FF2B5EF4-FFF2-40B4-BE49-F238E27FC236}">
                      <a16:creationId xmlns:a16="http://schemas.microsoft.com/office/drawing/2014/main" id="{84427C26-7F88-5571-F90E-FED1C877A9D0}"/>
                    </a:ext>
                  </a:extLst>
                </p:cNvPr>
                <p:cNvSpPr txBox="1"/>
                <p:nvPr/>
              </p:nvSpPr>
              <p:spPr>
                <a:xfrm>
                  <a:off x="2575008" y="2995002"/>
                  <a:ext cx="913517" cy="471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𝒩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0" lang="en-GB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73" name="文本框 72">
                  <a:extLst>
                    <a:ext uri="{FF2B5EF4-FFF2-40B4-BE49-F238E27FC236}">
                      <a16:creationId xmlns:a16="http://schemas.microsoft.com/office/drawing/2014/main" id="{84427C26-7F88-5571-F90E-FED1C877A9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5008" y="2995002"/>
                  <a:ext cx="913517" cy="471329"/>
                </a:xfrm>
                <a:prstGeom prst="rect">
                  <a:avLst/>
                </a:prstGeom>
                <a:blipFill>
                  <a:blip r:embed="rId9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4" name="直接连接符 24">
              <a:extLst>
                <a:ext uri="{FF2B5EF4-FFF2-40B4-BE49-F238E27FC236}">
                  <a16:creationId xmlns:a16="http://schemas.microsoft.com/office/drawing/2014/main" id="{2CFA9032-05F9-BC3B-33D6-E8FD8685061A}"/>
                </a:ext>
              </a:extLst>
            </p:cNvPr>
            <p:cNvCxnSpPr>
              <a:endCxn id="77" idx="1"/>
            </p:cNvCxnSpPr>
            <p:nvPr/>
          </p:nvCxnSpPr>
          <p:spPr>
            <a:xfrm>
              <a:off x="3354297" y="3230192"/>
              <a:ext cx="117343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矩形 74">
                  <a:extLst>
                    <a:ext uri="{FF2B5EF4-FFF2-40B4-BE49-F238E27FC236}">
                      <a16:creationId xmlns:a16="http://schemas.microsoft.com/office/drawing/2014/main" id="{870BC6E4-E281-25BD-7793-6C519DDAD5F8}"/>
                    </a:ext>
                  </a:extLst>
                </p:cNvPr>
                <p:cNvSpPr/>
                <p:nvPr/>
              </p:nvSpPr>
              <p:spPr>
                <a:xfrm>
                  <a:off x="3637722" y="3019022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6" name="矩形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7722" y="3019022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文本框 75">
                  <a:extLst>
                    <a:ext uri="{FF2B5EF4-FFF2-40B4-BE49-F238E27FC236}">
                      <a16:creationId xmlns:a16="http://schemas.microsoft.com/office/drawing/2014/main" id="{084957A2-7765-A33B-C3C2-022F46D99CEE}"/>
                    </a:ext>
                  </a:extLst>
                </p:cNvPr>
                <p:cNvSpPr txBox="1"/>
                <p:nvPr/>
              </p:nvSpPr>
              <p:spPr>
                <a:xfrm>
                  <a:off x="3567257" y="3002642"/>
                  <a:ext cx="674735" cy="3879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p>
                            <m:d>
                              <m:dPr>
                                <m:ctrlP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27" name="文本框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7257" y="3002642"/>
                  <a:ext cx="674735" cy="387928"/>
                </a:xfrm>
                <a:prstGeom prst="rect">
                  <a:avLst/>
                </a:prstGeom>
                <a:blipFill rotWithShape="1">
                  <a:blip r:embed="rId10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矩形 76">
                  <a:extLst>
                    <a:ext uri="{FF2B5EF4-FFF2-40B4-BE49-F238E27FC236}">
                      <a16:creationId xmlns:a16="http://schemas.microsoft.com/office/drawing/2014/main" id="{2E603895-CD8E-051A-1A03-A3E05304C603}"/>
                    </a:ext>
                  </a:extLst>
                </p:cNvPr>
                <p:cNvSpPr/>
                <p:nvPr/>
              </p:nvSpPr>
              <p:spPr>
                <a:xfrm>
                  <a:off x="4527732" y="3017748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矩形 2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7732" y="3017748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id="{982EA19B-4BFA-36DE-33D7-62A14A44DC06}"/>
                </a:ext>
              </a:extLst>
            </p:cNvPr>
            <p:cNvGrpSpPr/>
            <p:nvPr/>
          </p:nvGrpSpPr>
          <p:grpSpPr>
            <a:xfrm>
              <a:off x="4481960" y="3111678"/>
              <a:ext cx="555980" cy="553351"/>
              <a:chOff x="4514495" y="2012156"/>
              <a:chExt cx="458435" cy="456267"/>
            </a:xfrm>
          </p:grpSpPr>
          <p:sp>
            <p:nvSpPr>
              <p:cNvPr id="98" name="弧形 48">
                <a:extLst>
                  <a:ext uri="{FF2B5EF4-FFF2-40B4-BE49-F238E27FC236}">
                    <a16:creationId xmlns:a16="http://schemas.microsoft.com/office/drawing/2014/main" id="{A9AD507A-63A1-1CAF-11CB-2475F89D3E4F}"/>
                  </a:ext>
                </a:extLst>
              </p:cNvPr>
              <p:cNvSpPr/>
              <p:nvPr/>
            </p:nvSpPr>
            <p:spPr>
              <a:xfrm rot="19107701">
                <a:off x="4514495" y="2098485"/>
                <a:ext cx="458435" cy="369938"/>
              </a:xfrm>
              <a:prstGeom prst="arc">
                <a:avLst>
                  <a:gd name="adj1" fmla="val 16200000"/>
                  <a:gd name="adj2" fmla="val 623157"/>
                </a:avLst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99" name="直接连接符 49">
                <a:extLst>
                  <a:ext uri="{FF2B5EF4-FFF2-40B4-BE49-F238E27FC236}">
                    <a16:creationId xmlns:a16="http://schemas.microsoft.com/office/drawing/2014/main" id="{A6A46307-6B7D-7A01-B20D-ADFFA1CFD632}"/>
                  </a:ext>
                </a:extLst>
              </p:cNvPr>
              <p:cNvCxnSpPr/>
              <p:nvPr/>
            </p:nvCxnSpPr>
            <p:spPr>
              <a:xfrm flipV="1">
                <a:off x="4724400" y="2012156"/>
                <a:ext cx="183356" cy="17145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79" name="直接连接符 29">
              <a:extLst>
                <a:ext uri="{FF2B5EF4-FFF2-40B4-BE49-F238E27FC236}">
                  <a16:creationId xmlns:a16="http://schemas.microsoft.com/office/drawing/2014/main" id="{A1452A28-A76E-2DF8-D31D-FA9AF01DCA5C}"/>
                </a:ext>
              </a:extLst>
            </p:cNvPr>
            <p:cNvCxnSpPr/>
            <p:nvPr/>
          </p:nvCxnSpPr>
          <p:spPr>
            <a:xfrm>
              <a:off x="5037940" y="3180525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0" name="直接连接符 30">
              <a:extLst>
                <a:ext uri="{FF2B5EF4-FFF2-40B4-BE49-F238E27FC236}">
                  <a16:creationId xmlns:a16="http://schemas.microsoft.com/office/drawing/2014/main" id="{D457C972-4F54-7191-0109-858E3F594F28}"/>
                </a:ext>
              </a:extLst>
            </p:cNvPr>
            <p:cNvCxnSpPr/>
            <p:nvPr/>
          </p:nvCxnSpPr>
          <p:spPr>
            <a:xfrm>
              <a:off x="5037940" y="3274904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文本框 80">
                  <a:extLst>
                    <a:ext uri="{FF2B5EF4-FFF2-40B4-BE49-F238E27FC236}">
                      <a16:creationId xmlns:a16="http://schemas.microsoft.com/office/drawing/2014/main" id="{AE8A67D1-7BFD-521F-8EC9-F3B83A0C9FD5}"/>
                    </a:ext>
                  </a:extLst>
                </p:cNvPr>
                <p:cNvSpPr txBox="1"/>
                <p:nvPr/>
              </p:nvSpPr>
              <p:spPr>
                <a:xfrm>
                  <a:off x="2679921" y="3448788"/>
                  <a:ext cx="6477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32" name="文本框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9921" y="3448788"/>
                  <a:ext cx="647700" cy="400110"/>
                </a:xfrm>
                <a:prstGeom prst="rect">
                  <a:avLst/>
                </a:prstGeom>
                <a:blipFill rotWithShape="1">
                  <a:blip r:embed="rId1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文本框 81">
                  <a:extLst>
                    <a:ext uri="{FF2B5EF4-FFF2-40B4-BE49-F238E27FC236}">
                      <a16:creationId xmlns:a16="http://schemas.microsoft.com/office/drawing/2014/main" id="{41201E71-6320-1133-338B-42A8E5AF3AAB}"/>
                    </a:ext>
                  </a:extLst>
                </p:cNvPr>
                <p:cNvSpPr txBox="1"/>
                <p:nvPr/>
              </p:nvSpPr>
              <p:spPr>
                <a:xfrm>
                  <a:off x="3595704" y="3437924"/>
                  <a:ext cx="6477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33" name="文本框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95704" y="3437924"/>
                  <a:ext cx="647700" cy="400110"/>
                </a:xfrm>
                <a:prstGeom prst="rect">
                  <a:avLst/>
                </a:prstGeom>
                <a:blipFill rotWithShape="1">
                  <a:blip r:embed="rId1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文本框 82">
                  <a:extLst>
                    <a:ext uri="{FF2B5EF4-FFF2-40B4-BE49-F238E27FC236}">
                      <a16:creationId xmlns:a16="http://schemas.microsoft.com/office/drawing/2014/main" id="{75CB345F-005F-FC10-E7ED-14C8C004811C}"/>
                    </a:ext>
                  </a:extLst>
                </p:cNvPr>
                <p:cNvSpPr txBox="1"/>
                <p:nvPr/>
              </p:nvSpPr>
              <p:spPr>
                <a:xfrm>
                  <a:off x="4485715" y="3437924"/>
                  <a:ext cx="6477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2000" b="1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⋮</m:t>
                        </m:r>
                      </m:oMath>
                    </m:oMathPara>
                  </a14:m>
                  <a:endParaRPr kumimoji="0" lang="zh-CN" alt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34" name="文本框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85715" y="3437924"/>
                  <a:ext cx="647700" cy="400110"/>
                </a:xfrm>
                <a:prstGeom prst="rect">
                  <a:avLst/>
                </a:prstGeom>
                <a:blipFill rotWithShape="1">
                  <a:blip r:embed="rId11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AE5C159B-E41E-A478-731A-206EC04EFF40}"/>
                    </a:ext>
                  </a:extLst>
                </p:cNvPr>
                <p:cNvSpPr txBox="1"/>
                <p:nvPr/>
              </p:nvSpPr>
              <p:spPr>
                <a:xfrm>
                  <a:off x="2575008" y="3874309"/>
                  <a:ext cx="913517" cy="471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𝒩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kumimoji="0" lang="en-GB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84" name="文本框 83">
                  <a:extLst>
                    <a:ext uri="{FF2B5EF4-FFF2-40B4-BE49-F238E27FC236}">
                      <a16:creationId xmlns:a16="http://schemas.microsoft.com/office/drawing/2014/main" id="{AE5C159B-E41E-A478-731A-206EC04EFF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5008" y="3874309"/>
                  <a:ext cx="913517" cy="471329"/>
                </a:xfrm>
                <a:prstGeom prst="rect">
                  <a:avLst/>
                </a:prstGeom>
                <a:blipFill>
                  <a:blip r:embed="rId12"/>
                  <a:stretch>
                    <a:fillRect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直接连接符 35">
              <a:extLst>
                <a:ext uri="{FF2B5EF4-FFF2-40B4-BE49-F238E27FC236}">
                  <a16:creationId xmlns:a16="http://schemas.microsoft.com/office/drawing/2014/main" id="{E14675AD-46F8-FEDB-69BA-530C668EDA3B}"/>
                </a:ext>
              </a:extLst>
            </p:cNvPr>
            <p:cNvCxnSpPr>
              <a:endCxn id="88" idx="1"/>
            </p:cNvCxnSpPr>
            <p:nvPr/>
          </p:nvCxnSpPr>
          <p:spPr>
            <a:xfrm>
              <a:off x="3354297" y="4100142"/>
              <a:ext cx="1173435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矩形 85">
                  <a:extLst>
                    <a:ext uri="{FF2B5EF4-FFF2-40B4-BE49-F238E27FC236}">
                      <a16:creationId xmlns:a16="http://schemas.microsoft.com/office/drawing/2014/main" id="{46A7D543-0F4D-0CD5-F2EC-48942C3B45D3}"/>
                    </a:ext>
                  </a:extLst>
                </p:cNvPr>
                <p:cNvSpPr/>
                <p:nvPr/>
              </p:nvSpPr>
              <p:spPr>
                <a:xfrm>
                  <a:off x="3637722" y="3888972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7" name="矩形 3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7722" y="3888972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文本框 86">
                  <a:extLst>
                    <a:ext uri="{FF2B5EF4-FFF2-40B4-BE49-F238E27FC236}">
                      <a16:creationId xmlns:a16="http://schemas.microsoft.com/office/drawing/2014/main" id="{C9CBB5E3-6EDD-65AD-C807-483F4EB10DEF}"/>
                    </a:ext>
                  </a:extLst>
                </p:cNvPr>
                <p:cNvSpPr txBox="1"/>
                <p:nvPr/>
              </p:nvSpPr>
              <p:spPr>
                <a:xfrm>
                  <a:off x="3568842" y="3881435"/>
                  <a:ext cx="673198" cy="38792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p>
                            <m:d>
                              <m:dPr>
                                <m:ctrlP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0" lang="en-US" altLang="zh-CN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d>
                          </m:sup>
                        </m:sSup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38" name="文本框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68842" y="3881435"/>
                  <a:ext cx="673198" cy="387928"/>
                </a:xfrm>
                <a:prstGeom prst="rect">
                  <a:avLst/>
                </a:prstGeom>
                <a:blipFill rotWithShape="1">
                  <a:blip r:embed="rId13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矩形 87">
                  <a:extLst>
                    <a:ext uri="{FF2B5EF4-FFF2-40B4-BE49-F238E27FC236}">
                      <a16:creationId xmlns:a16="http://schemas.microsoft.com/office/drawing/2014/main" id="{9735B1C6-9B8D-DD18-A28A-38DDDB41FD9E}"/>
                    </a:ext>
                  </a:extLst>
                </p:cNvPr>
                <p:cNvSpPr/>
                <p:nvPr/>
              </p:nvSpPr>
              <p:spPr>
                <a:xfrm>
                  <a:off x="4527732" y="3887698"/>
                  <a:ext cx="510208" cy="424887"/>
                </a:xfrm>
                <a:prstGeom prst="rect">
                  <a:avLst/>
                </a:prstGeom>
                <a:solidFill>
                  <a:srgbClr val="FBFBF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𝑠𝑐𝑡𝑖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矩形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7732" y="3887698"/>
                  <a:ext cx="510208" cy="424887"/>
                </a:xfrm>
                <a:prstGeom prst="rect">
                  <a:avLst/>
                </a:prstGeom>
                <a:blipFill rotWithShape="1">
                  <a:blip r:embed="rId5"/>
                </a:blip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9" name="组合 88">
              <a:extLst>
                <a:ext uri="{FF2B5EF4-FFF2-40B4-BE49-F238E27FC236}">
                  <a16:creationId xmlns:a16="http://schemas.microsoft.com/office/drawing/2014/main" id="{3019D258-C51E-ECC2-B898-114936642BD7}"/>
                </a:ext>
              </a:extLst>
            </p:cNvPr>
            <p:cNvGrpSpPr/>
            <p:nvPr/>
          </p:nvGrpSpPr>
          <p:grpSpPr>
            <a:xfrm>
              <a:off x="4481960" y="3981628"/>
              <a:ext cx="555980" cy="553351"/>
              <a:chOff x="4514495" y="2012156"/>
              <a:chExt cx="458435" cy="456267"/>
            </a:xfrm>
          </p:grpSpPr>
          <p:sp>
            <p:nvSpPr>
              <p:cNvPr id="96" name="弧形 46">
                <a:extLst>
                  <a:ext uri="{FF2B5EF4-FFF2-40B4-BE49-F238E27FC236}">
                    <a16:creationId xmlns:a16="http://schemas.microsoft.com/office/drawing/2014/main" id="{F955B2DE-72CB-1905-E59C-CDE4A787B882}"/>
                  </a:ext>
                </a:extLst>
              </p:cNvPr>
              <p:cNvSpPr/>
              <p:nvPr/>
            </p:nvSpPr>
            <p:spPr>
              <a:xfrm rot="19107701">
                <a:off x="4514495" y="2098485"/>
                <a:ext cx="458435" cy="369938"/>
              </a:xfrm>
              <a:prstGeom prst="arc">
                <a:avLst>
                  <a:gd name="adj1" fmla="val 16200000"/>
                  <a:gd name="adj2" fmla="val 623157"/>
                </a:avLst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10600030101010101" charset="-122"/>
                  <a:ea typeface="等线" panose="02010600030101010101" charset="-122"/>
                  <a:cs typeface="+mn-cs"/>
                </a:endParaRPr>
              </a:p>
            </p:txBody>
          </p:sp>
          <p:cxnSp>
            <p:nvCxnSpPr>
              <p:cNvPr id="97" name="直接连接符 47">
                <a:extLst>
                  <a:ext uri="{FF2B5EF4-FFF2-40B4-BE49-F238E27FC236}">
                    <a16:creationId xmlns:a16="http://schemas.microsoft.com/office/drawing/2014/main" id="{C7BE5113-5859-D1DA-CAEF-2D3FDA5A67FC}"/>
                  </a:ext>
                </a:extLst>
              </p:cNvPr>
              <p:cNvCxnSpPr/>
              <p:nvPr/>
            </p:nvCxnSpPr>
            <p:spPr>
              <a:xfrm flipV="1">
                <a:off x="4724400" y="2012156"/>
                <a:ext cx="183356" cy="17145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90" name="直接连接符 40">
              <a:extLst>
                <a:ext uri="{FF2B5EF4-FFF2-40B4-BE49-F238E27FC236}">
                  <a16:creationId xmlns:a16="http://schemas.microsoft.com/office/drawing/2014/main" id="{277EBC8F-5A12-3B08-962A-ACD9987B4D25}"/>
                </a:ext>
              </a:extLst>
            </p:cNvPr>
            <p:cNvCxnSpPr/>
            <p:nvPr/>
          </p:nvCxnSpPr>
          <p:spPr>
            <a:xfrm>
              <a:off x="5037940" y="4050475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91" name="直接连接符 41">
              <a:extLst>
                <a:ext uri="{FF2B5EF4-FFF2-40B4-BE49-F238E27FC236}">
                  <a16:creationId xmlns:a16="http://schemas.microsoft.com/office/drawing/2014/main" id="{C05F9139-7508-9FFE-AD78-AA3889FF2CA5}"/>
                </a:ext>
              </a:extLst>
            </p:cNvPr>
            <p:cNvCxnSpPr/>
            <p:nvPr/>
          </p:nvCxnSpPr>
          <p:spPr>
            <a:xfrm>
              <a:off x="5037940" y="4144854"/>
              <a:ext cx="379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92" name="矩形 91">
              <a:extLst>
                <a:ext uri="{FF2B5EF4-FFF2-40B4-BE49-F238E27FC236}">
                  <a16:creationId xmlns:a16="http://schemas.microsoft.com/office/drawing/2014/main" id="{B72C45DB-E793-B6EE-4926-1C153252E927}"/>
                </a:ext>
              </a:extLst>
            </p:cNvPr>
            <p:cNvSpPr/>
            <p:nvPr/>
          </p:nvSpPr>
          <p:spPr>
            <a:xfrm>
              <a:off x="5375966" y="1912848"/>
              <a:ext cx="1346940" cy="2412482"/>
            </a:xfrm>
            <a:prstGeom prst="rect">
              <a:avLst/>
            </a:prstGeom>
            <a:solidFill>
              <a:srgbClr val="FBFBFD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等线" panose="02010600030101010101" charset="-122"/>
                  <a:cs typeface="+mn-cs"/>
                </a:rPr>
                <a:t>Post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等线" panose="02010600030101010101" charset="-122"/>
                  <a:cs typeface="+mn-cs"/>
                </a:rPr>
                <a:t>Processing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等线" panose="02010600030101010101" charset="-122"/>
                <a:cs typeface="+mn-cs"/>
              </a:endParaRPr>
            </a:p>
          </p:txBody>
        </p:sp>
        <p:cxnSp>
          <p:nvCxnSpPr>
            <p:cNvPr id="93" name="直接连接符 43">
              <a:extLst>
                <a:ext uri="{FF2B5EF4-FFF2-40B4-BE49-F238E27FC236}">
                  <a16:creationId xmlns:a16="http://schemas.microsoft.com/office/drawing/2014/main" id="{81C315FD-5408-68FE-3E55-C693C9268081}"/>
                </a:ext>
              </a:extLst>
            </p:cNvPr>
            <p:cNvCxnSpPr/>
            <p:nvPr/>
          </p:nvCxnSpPr>
          <p:spPr>
            <a:xfrm>
              <a:off x="6722906" y="2923369"/>
              <a:ext cx="34344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94" name="直接连接符 44">
              <a:extLst>
                <a:ext uri="{FF2B5EF4-FFF2-40B4-BE49-F238E27FC236}">
                  <a16:creationId xmlns:a16="http://schemas.microsoft.com/office/drawing/2014/main" id="{484D4DA1-5DF3-4C7C-6F4F-C37565F86F0F}"/>
                </a:ext>
              </a:extLst>
            </p:cNvPr>
            <p:cNvCxnSpPr/>
            <p:nvPr/>
          </p:nvCxnSpPr>
          <p:spPr>
            <a:xfrm>
              <a:off x="6722906" y="3017748"/>
              <a:ext cx="34344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52858F86-20AE-46BC-317E-7A3D654EE893}"/>
                    </a:ext>
                  </a:extLst>
                </p:cNvPr>
                <p:cNvSpPr txBox="1"/>
                <p:nvPr/>
              </p:nvSpPr>
              <p:spPr>
                <a:xfrm>
                  <a:off x="7020045" y="2721587"/>
                  <a:ext cx="1053080" cy="47132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en-US" altLang="zh-CN" sz="18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sty m:val="p"/>
                          </m:rPr>
                          <a:rPr lang="en-US" altLang="zh-CN" i="1" kern="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kumimoji="0" lang="en-US" altLang="zh-CN" sz="18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kumimoji="0" lang="en-GB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kumimoji="0" lang="en-US" altLang="zh-CN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10600030101010101" charset="-122"/>
                    <a:ea typeface="等线" panose="02010600030101010101" charset="-122"/>
                  </a:endParaRPr>
                </a:p>
              </p:txBody>
            </p:sp>
          </mc:Choice>
          <mc:Fallback xmlns="">
            <p:sp>
              <p:nvSpPr>
                <p:cNvPr id="95" name="文本框 94">
                  <a:extLst>
                    <a:ext uri="{FF2B5EF4-FFF2-40B4-BE49-F238E27FC236}">
                      <a16:creationId xmlns:a16="http://schemas.microsoft.com/office/drawing/2014/main" id="{52858F86-20AE-46BC-317E-7A3D654EE8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0045" y="2721587"/>
                  <a:ext cx="1053080" cy="471329"/>
                </a:xfrm>
                <a:prstGeom prst="rect">
                  <a:avLst/>
                </a:prstGeom>
                <a:blipFill>
                  <a:blip r:embed="rId14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412D1758-5474-AFC1-9A13-93C9814D5566}"/>
              </a:ext>
            </a:extLst>
          </p:cNvPr>
          <p:cNvSpPr/>
          <p:nvPr/>
        </p:nvSpPr>
        <p:spPr>
          <a:xfrm>
            <a:off x="959075" y="3041112"/>
            <a:ext cx="657712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zh-CN" sz="2400" dirty="0"/>
              <a:t>Description of the channel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altLang="zh-CN" sz="2000" dirty="0"/>
              <a:t>Tomography – computational inefficient and still an approximation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AU" altLang="zh-CN" sz="2000" dirty="0"/>
              <a:t>Typically requires number of copies exponentially in number of qubits</a:t>
            </a:r>
          </a:p>
        </p:txBody>
      </p:sp>
      <p:sp>
        <p:nvSpPr>
          <p:cNvPr id="105" name="矩形 104">
            <a:extLst>
              <a:ext uri="{FF2B5EF4-FFF2-40B4-BE49-F238E27FC236}">
                <a16:creationId xmlns:a16="http://schemas.microsoft.com/office/drawing/2014/main" id="{C645FD68-4701-328D-A08C-5C4C1B66FBB1}"/>
              </a:ext>
            </a:extLst>
          </p:cNvPr>
          <p:cNvSpPr/>
          <p:nvPr/>
        </p:nvSpPr>
        <p:spPr>
          <a:xfrm>
            <a:off x="838200" y="4695686"/>
            <a:ext cx="64815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zh-CN" sz="2400" dirty="0"/>
              <a:t>Implementation of arbitrary CPTP map required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矩形 105">
                <a:extLst>
                  <a:ext uri="{FF2B5EF4-FFF2-40B4-BE49-F238E27FC236}">
                    <a16:creationId xmlns:a16="http://schemas.microsoft.com/office/drawing/2014/main" id="{71EFCE2E-0D05-59F6-988C-AF12CC96D5EB}"/>
                  </a:ext>
                </a:extLst>
              </p:cNvPr>
              <p:cNvSpPr/>
              <p:nvPr/>
            </p:nvSpPr>
            <p:spPr>
              <a:xfrm>
                <a:off x="958054" y="1256765"/>
                <a:ext cx="10270953" cy="17323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Probabilistic Error Cancellation</a:t>
                </a:r>
                <a:endParaRPr lang="en-AU" altLang="zh-CN" sz="2400" dirty="0">
                  <a:solidFill>
                    <a:srgbClr val="FF0000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AU" altLang="zh-CN" sz="2000" dirty="0">
                    <a:solidFill>
                      <a:schemeClr val="tx1"/>
                    </a:solidFill>
                  </a:rPr>
                  <a:t>Given description of the channel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AU" altLang="zh-CN" sz="2000" dirty="0">
                    <a:solidFill>
                      <a:schemeClr val="tx1"/>
                    </a:solidFill>
                  </a:rPr>
                  <a:t>, find the map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en-AU" altLang="zh-CN" sz="2000" dirty="0">
                    <a:solidFill>
                      <a:schemeClr val="tx1"/>
                    </a:solidFill>
                  </a:rPr>
                  <a:t> such that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𝒟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∘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e>
                    </m:d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AU" altLang="zh-CN" sz="2000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en-AU" altLang="zh-CN" sz="2000" dirty="0">
                    <a:solidFill>
                      <a:schemeClr val="tx1"/>
                    </a:solidFill>
                  </a:rPr>
                  <a:t> is not CPTP but can be written as a linear combination of CPTP maps.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AU" altLang="zh-CN" sz="2000" dirty="0">
                    <a:solidFill>
                      <a:schemeClr val="tx1"/>
                    </a:solidFill>
                  </a:rPr>
                  <a:t>Simulate action of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𝒟</m:t>
                    </m:r>
                  </m:oMath>
                </a14:m>
                <a:r>
                  <a:rPr lang="en-AU" altLang="zh-CN" sz="2000" dirty="0">
                    <a:solidFill>
                      <a:schemeClr val="tx1"/>
                    </a:solidFill>
                  </a:rPr>
                  <a:t> by probabilistic sampling</a:t>
                </a:r>
                <a:r>
                  <a:rPr lang="en-AU" altLang="zh-CN" sz="2000" dirty="0">
                    <a:solidFill>
                      <a:srgbClr val="A5A5A5"/>
                    </a:solidFill>
                  </a:rPr>
                  <a:t>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AU" altLang="zh-C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6" name="矩形 105">
                <a:extLst>
                  <a:ext uri="{FF2B5EF4-FFF2-40B4-BE49-F238E27FC236}">
                    <a16:creationId xmlns:a16="http://schemas.microsoft.com/office/drawing/2014/main" id="{71EFCE2E-0D05-59F6-988C-AF12CC96D5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054" y="1256765"/>
                <a:ext cx="10270953" cy="1732397"/>
              </a:xfrm>
              <a:prstGeom prst="rect">
                <a:avLst/>
              </a:prstGeom>
              <a:blipFill>
                <a:blip r:embed="rId15"/>
                <a:stretch>
                  <a:fillRect l="-772" t="-28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823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9ABEA0-11BB-5853-2368-76A09021B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Main result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00837A-25F4-6EE5-78DD-69B545EDD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172" y="1006331"/>
            <a:ext cx="10515600" cy="3938126"/>
          </a:xfrm>
        </p:spPr>
        <p:txBody>
          <a:bodyPr/>
          <a:lstStyle/>
          <a:p>
            <a:r>
              <a:rPr lang="en-AU" altLang="zh-CN" sz="2400" dirty="0"/>
              <a:t>Efficient algorithm for information recovery from Pauli noise for local observable</a:t>
            </a:r>
          </a:p>
          <a:p>
            <a:endParaRPr lang="en-AU" altLang="zh-CN" dirty="0"/>
          </a:p>
          <a:p>
            <a:endParaRPr lang="en-AU" altLang="zh-CN" sz="2400" dirty="0"/>
          </a:p>
          <a:p>
            <a:endParaRPr lang="en-AU" altLang="zh-CN" dirty="0"/>
          </a:p>
          <a:p>
            <a:endParaRPr lang="en-AU" altLang="zh-CN" sz="2400" dirty="0"/>
          </a:p>
          <a:p>
            <a:endParaRPr lang="en-AU" altLang="zh-CN" dirty="0"/>
          </a:p>
          <a:p>
            <a:endParaRPr lang="en-AU" altLang="zh-CN" sz="2400" dirty="0"/>
          </a:p>
          <a:p>
            <a:endParaRPr lang="en-AU" altLang="zh-CN" dirty="0"/>
          </a:p>
          <a:p>
            <a:pPr marL="0" indent="0">
              <a:buNone/>
            </a:pPr>
            <a:endParaRPr lang="en-AU" altLang="zh-CN" dirty="0"/>
          </a:p>
          <a:p>
            <a:endParaRPr lang="en-AU" altLang="zh-CN" sz="2400" dirty="0"/>
          </a:p>
          <a:p>
            <a:pPr marL="0" indent="0">
              <a:buNone/>
            </a:pPr>
            <a:endParaRPr lang="en-AU" altLang="zh-CN" dirty="0"/>
          </a:p>
          <a:p>
            <a:endParaRPr lang="en-AU" altLang="zh-CN" sz="2400" dirty="0"/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B9BF0DAC-8AB6-8EBE-12DF-59704CC6C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228" y="2736086"/>
            <a:ext cx="9239250" cy="39381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4C25268-4FB8-02F6-1FC4-3DBDC40005C1}"/>
                  </a:ext>
                </a:extLst>
              </p:cNvPr>
              <p:cNvSpPr txBox="1"/>
              <p:nvPr/>
            </p:nvSpPr>
            <p:spPr>
              <a:xfrm>
                <a:off x="866172" y="1337957"/>
                <a:ext cx="6096000" cy="12478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Channel access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func>
                      <m:func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4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log</m:t>
                        </m:r>
                      </m:fName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)/</m:t>
                        </m:r>
                        <m:sSup>
                          <m:sSup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 </m:t>
                        </m:r>
                      </m:e>
                    </m:func>
                  </m:oMath>
                </a14:m>
                <a:endParaRPr lang="en-AU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State copies </a:t>
                </a:r>
                <a14:m>
                  <m:oMath xmlns:m="http://schemas.openxmlformats.org/officeDocument/2006/math">
                    <m:r>
                      <a:rPr lang="en-US" altLang="zh-CN" sz="24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r>
                      <a:rPr lang="en-US" altLang="zh-CN" sz="240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func>
                      <m:funcPr>
                        <m:ctrlP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240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log</m:t>
                        </m:r>
                      </m:fName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𝑛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)/</m:t>
                        </m:r>
                        <m:sSup>
                          <m:sSup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4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 </m:t>
                        </m:r>
                      </m:e>
                    </m:func>
                  </m:oMath>
                </a14:m>
                <a:endParaRPr lang="en-AU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AU" altLang="zh-CN" sz="2400" dirty="0"/>
                  <a:t>Computation time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𝒪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𝑘</m:t>
                            </m:r>
                          </m:sup>
                        </m:sSup>
                        <m:func>
                          <m:func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CN" sz="2400" b="0" i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CN" sz="2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altLang="zh-CN" sz="2400" b="0" i="1" smtClean="0"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𝑛</m:t>
                                </m:r>
                              </m:e>
                            </m:d>
                          </m:e>
                        </m:func>
                        <m:r>
                          <a:rPr lang="en-GB" altLang="zh-CN" sz="24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𝜖</m:t>
                            </m:r>
                          </m:e>
                          <m:sup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04C25268-4FB8-02F6-1FC4-3DBDC40005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172" y="1337957"/>
                <a:ext cx="6096000" cy="1247842"/>
              </a:xfrm>
              <a:prstGeom prst="rect">
                <a:avLst/>
              </a:prstGeom>
              <a:blipFill>
                <a:blip r:embed="rId3"/>
                <a:stretch>
                  <a:fillRect l="-1300" t="-3902" b="-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453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F37A38-9AA6-513E-E0F8-1644E67C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Classical shadow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D84BB87-51D5-2617-62FC-E25C1772BB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37738"/>
                <a:ext cx="10515600" cy="4810618"/>
              </a:xfrm>
            </p:spPr>
            <p:txBody>
              <a:bodyPr/>
              <a:lstStyle/>
              <a:p>
                <a:r>
                  <a:rPr lang="en-AU" altLang="zh-CN" sz="2400" dirty="0"/>
                  <a:t>Used to predict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𝑡𝑟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altLang="zh-CN" sz="2400" dirty="0"/>
                  <a:t> for a set of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AU" altLang="zh-CN" sz="2400" dirty="0"/>
                  <a:t> </a:t>
                </a:r>
                <a:r>
                  <a:rPr lang="en-AU" altLang="zh-CN" sz="2400" b="1" dirty="0"/>
                  <a:t>simultaneously</a:t>
                </a:r>
              </a:p>
              <a:p>
                <a:pPr marL="0" indent="0">
                  <a:buNone/>
                </a:pPr>
                <a:endParaRPr lang="en-AU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D84BB87-51D5-2617-62FC-E25C1772BB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37738"/>
                <a:ext cx="10515600" cy="4810618"/>
              </a:xfrm>
              <a:blipFill>
                <a:blip r:embed="rId2"/>
                <a:stretch>
                  <a:fillRect l="-812" t="-17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本框 4">
            <a:extLst>
              <a:ext uri="{FF2B5EF4-FFF2-40B4-BE49-F238E27FC236}">
                <a16:creationId xmlns:a16="http://schemas.microsoft.com/office/drawing/2014/main" id="{1B1D6ED4-DF8C-05AC-D5DE-AAFE891E977F}"/>
              </a:ext>
            </a:extLst>
          </p:cNvPr>
          <p:cNvSpPr txBox="1"/>
          <p:nvPr/>
        </p:nvSpPr>
        <p:spPr>
          <a:xfrm>
            <a:off x="1527142" y="36797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" name="箭头: 右 25">
            <a:extLst>
              <a:ext uri="{FF2B5EF4-FFF2-40B4-BE49-F238E27FC236}">
                <a16:creationId xmlns:a16="http://schemas.microsoft.com/office/drawing/2014/main" id="{463EBB7D-91BC-1B2F-3E64-720500FDFFF9}"/>
              </a:ext>
            </a:extLst>
          </p:cNvPr>
          <p:cNvSpPr/>
          <p:nvPr/>
        </p:nvSpPr>
        <p:spPr>
          <a:xfrm>
            <a:off x="6675275" y="2756848"/>
            <a:ext cx="1415143" cy="356440"/>
          </a:xfrm>
          <a:prstGeom prst="rightArrow">
            <a:avLst>
              <a:gd name="adj1" fmla="val 44869"/>
              <a:gd name="adj2" fmla="val 99516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24988">
                <a:srgbClr val="4682C0"/>
              </a:gs>
              <a:gs pos="46970">
                <a:srgbClr val="5C8EC8"/>
              </a:gs>
              <a:gs pos="70000">
                <a:srgbClr val="729AD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4ED97B9-579B-5DF1-0954-888477F52172}"/>
              </a:ext>
            </a:extLst>
          </p:cNvPr>
          <p:cNvSpPr txBox="1"/>
          <p:nvPr/>
        </p:nvSpPr>
        <p:spPr>
          <a:xfrm>
            <a:off x="7955014" y="3854624"/>
            <a:ext cx="3489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Estimate of state</a:t>
            </a:r>
          </a:p>
          <a:p>
            <a:pPr algn="ctr"/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using measurement data</a:t>
            </a:r>
            <a:endParaRPr lang="zh-CN" alt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C127218A-FA45-B3E5-2095-8DCC71FDCD1C}"/>
              </a:ext>
            </a:extLst>
          </p:cNvPr>
          <p:cNvGrpSpPr/>
          <p:nvPr/>
        </p:nvGrpSpPr>
        <p:grpSpPr>
          <a:xfrm>
            <a:off x="8394696" y="2128481"/>
            <a:ext cx="2581776" cy="1590844"/>
            <a:chOff x="9778546" y="1755071"/>
            <a:chExt cx="1943553" cy="119758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文本框 8">
                  <a:extLst>
                    <a:ext uri="{FF2B5EF4-FFF2-40B4-BE49-F238E27FC236}">
                      <a16:creationId xmlns:a16="http://schemas.microsoft.com/office/drawing/2014/main" id="{48306DB2-104F-B2F0-7DCC-2159D1994755}"/>
                    </a:ext>
                  </a:extLst>
                </p:cNvPr>
                <p:cNvSpPr txBox="1"/>
                <p:nvPr/>
              </p:nvSpPr>
              <p:spPr>
                <a:xfrm>
                  <a:off x="9778546" y="2107882"/>
                  <a:ext cx="1943553" cy="440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en-US" altLang="zh-CN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oMath>
                    </m:oMathPara>
                  </a14:m>
                  <a:endParaRPr lang="en-US" altLang="zh-CN" sz="2400" dirty="0"/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B5DAA1B3-FA81-40E5-8511-39554D1137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78546" y="2107882"/>
                  <a:ext cx="1943553" cy="44021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notebook-computer_65731">
              <a:extLst>
                <a:ext uri="{FF2B5EF4-FFF2-40B4-BE49-F238E27FC236}">
                  <a16:creationId xmlns:a16="http://schemas.microsoft.com/office/drawing/2014/main" id="{8F91D918-C036-5BAB-905C-D665D1C3AA6D}"/>
                </a:ext>
              </a:extLst>
            </p:cNvPr>
            <p:cNvSpPr/>
            <p:nvPr/>
          </p:nvSpPr>
          <p:spPr>
            <a:xfrm>
              <a:off x="9778546" y="1755071"/>
              <a:ext cx="1943552" cy="1197582"/>
            </a:xfrm>
            <a:custGeom>
              <a:avLst/>
              <a:gdLst>
                <a:gd name="connsiteX0" fmla="*/ 268354 w 603407"/>
                <a:gd name="connsiteY0" fmla="*/ 353843 h 371809"/>
                <a:gd name="connsiteX1" fmla="*/ 268354 w 603407"/>
                <a:gd name="connsiteY1" fmla="*/ 356968 h 371809"/>
                <a:gd name="connsiteX2" fmla="*/ 334855 w 603407"/>
                <a:gd name="connsiteY2" fmla="*/ 356968 h 371809"/>
                <a:gd name="connsiteX3" fmla="*/ 334855 w 603407"/>
                <a:gd name="connsiteY3" fmla="*/ 353843 h 371809"/>
                <a:gd name="connsiteX4" fmla="*/ 6260 w 603407"/>
                <a:gd name="connsiteY4" fmla="*/ 352672 h 371809"/>
                <a:gd name="connsiteX5" fmla="*/ 7433 w 603407"/>
                <a:gd name="connsiteY5" fmla="*/ 354234 h 371809"/>
                <a:gd name="connsiteX6" fmla="*/ 44205 w 603407"/>
                <a:gd name="connsiteY6" fmla="*/ 366341 h 371809"/>
                <a:gd name="connsiteX7" fmla="*/ 44596 w 603407"/>
                <a:gd name="connsiteY7" fmla="*/ 366341 h 371809"/>
                <a:gd name="connsiteX8" fmla="*/ 552354 w 603407"/>
                <a:gd name="connsiteY8" fmla="*/ 366732 h 371809"/>
                <a:gd name="connsiteX9" fmla="*/ 593428 w 603407"/>
                <a:gd name="connsiteY9" fmla="*/ 355015 h 371809"/>
                <a:gd name="connsiteX10" fmla="*/ 595775 w 603407"/>
                <a:gd name="connsiteY10" fmla="*/ 353843 h 371809"/>
                <a:gd name="connsiteX11" fmla="*/ 596949 w 603407"/>
                <a:gd name="connsiteY11" fmla="*/ 352672 h 371809"/>
                <a:gd name="connsiteX12" fmla="*/ 336420 w 603407"/>
                <a:gd name="connsiteY12" fmla="*/ 352672 h 371809"/>
                <a:gd name="connsiteX13" fmla="*/ 336420 w 603407"/>
                <a:gd name="connsiteY13" fmla="*/ 358530 h 371809"/>
                <a:gd name="connsiteX14" fmla="*/ 267180 w 603407"/>
                <a:gd name="connsiteY14" fmla="*/ 358530 h 371809"/>
                <a:gd name="connsiteX15" fmla="*/ 267180 w 603407"/>
                <a:gd name="connsiteY15" fmla="*/ 352672 h 371809"/>
                <a:gd name="connsiteX16" fmla="*/ 54784 w 603407"/>
                <a:gd name="connsiteY16" fmla="*/ 23071 h 371809"/>
                <a:gd name="connsiteX17" fmla="*/ 54784 w 603407"/>
                <a:gd name="connsiteY17" fmla="*/ 326157 h 371809"/>
                <a:gd name="connsiteX18" fmla="*/ 547251 w 603407"/>
                <a:gd name="connsiteY18" fmla="*/ 326157 h 371809"/>
                <a:gd name="connsiteX19" fmla="*/ 547251 w 603407"/>
                <a:gd name="connsiteY19" fmla="*/ 23071 h 371809"/>
                <a:gd name="connsiteX20" fmla="*/ 49699 w 603407"/>
                <a:gd name="connsiteY20" fmla="*/ 17994 h 371809"/>
                <a:gd name="connsiteX21" fmla="*/ 552336 w 603407"/>
                <a:gd name="connsiteY21" fmla="*/ 17994 h 371809"/>
                <a:gd name="connsiteX22" fmla="*/ 552336 w 603407"/>
                <a:gd name="connsiteY22" fmla="*/ 331234 h 371809"/>
                <a:gd name="connsiteX23" fmla="*/ 49699 w 603407"/>
                <a:gd name="connsiteY23" fmla="*/ 331234 h 371809"/>
                <a:gd name="connsiteX24" fmla="*/ 59852 w 603407"/>
                <a:gd name="connsiteY24" fmla="*/ 5468 h 371809"/>
                <a:gd name="connsiteX25" fmla="*/ 36381 w 603407"/>
                <a:gd name="connsiteY25" fmla="*/ 28901 h 371809"/>
                <a:gd name="connsiteX26" fmla="*/ 36381 w 603407"/>
                <a:gd name="connsiteY26" fmla="*/ 334706 h 371809"/>
                <a:gd name="connsiteX27" fmla="*/ 39902 w 603407"/>
                <a:gd name="connsiteY27" fmla="*/ 347204 h 371809"/>
                <a:gd name="connsiteX28" fmla="*/ 561742 w 603407"/>
                <a:gd name="connsiteY28" fmla="*/ 347204 h 371809"/>
                <a:gd name="connsiteX29" fmla="*/ 562916 w 603407"/>
                <a:gd name="connsiteY29" fmla="*/ 347204 h 371809"/>
                <a:gd name="connsiteX30" fmla="*/ 566827 w 603407"/>
                <a:gd name="connsiteY30" fmla="*/ 334706 h 371809"/>
                <a:gd name="connsiteX31" fmla="*/ 566827 w 603407"/>
                <a:gd name="connsiteY31" fmla="*/ 28901 h 371809"/>
                <a:gd name="connsiteX32" fmla="*/ 542965 w 603407"/>
                <a:gd name="connsiteY32" fmla="*/ 5468 h 371809"/>
                <a:gd name="connsiteX33" fmla="*/ 59852 w 603407"/>
                <a:gd name="connsiteY33" fmla="*/ 0 h 371809"/>
                <a:gd name="connsiteX34" fmla="*/ 542965 w 603407"/>
                <a:gd name="connsiteY34" fmla="*/ 0 h 371809"/>
                <a:gd name="connsiteX35" fmla="*/ 571913 w 603407"/>
                <a:gd name="connsiteY35" fmla="*/ 28901 h 371809"/>
                <a:gd name="connsiteX36" fmla="*/ 571913 w 603407"/>
                <a:gd name="connsiteY36" fmla="*/ 334706 h 371809"/>
                <a:gd name="connsiteX37" fmla="*/ 568783 w 603407"/>
                <a:gd name="connsiteY37" fmla="*/ 347204 h 371809"/>
                <a:gd name="connsiteX38" fmla="*/ 600078 w 603407"/>
                <a:gd name="connsiteY38" fmla="*/ 347204 h 371809"/>
                <a:gd name="connsiteX39" fmla="*/ 603208 w 603407"/>
                <a:gd name="connsiteY39" fmla="*/ 349547 h 371809"/>
                <a:gd name="connsiteX40" fmla="*/ 599296 w 603407"/>
                <a:gd name="connsiteY40" fmla="*/ 357749 h 371809"/>
                <a:gd name="connsiteX41" fmla="*/ 598905 w 603407"/>
                <a:gd name="connsiteY41" fmla="*/ 357749 h 371809"/>
                <a:gd name="connsiteX42" fmla="*/ 596558 w 603407"/>
                <a:gd name="connsiteY42" fmla="*/ 359311 h 371809"/>
                <a:gd name="connsiteX43" fmla="*/ 552354 w 603407"/>
                <a:gd name="connsiteY43" fmla="*/ 371809 h 371809"/>
                <a:gd name="connsiteX44" fmla="*/ 530447 w 603407"/>
                <a:gd name="connsiteY44" fmla="*/ 371809 h 371809"/>
                <a:gd name="connsiteX45" fmla="*/ 47334 w 603407"/>
                <a:gd name="connsiteY45" fmla="*/ 371809 h 371809"/>
                <a:gd name="connsiteX46" fmla="*/ 44596 w 603407"/>
                <a:gd name="connsiteY46" fmla="*/ 371809 h 371809"/>
                <a:gd name="connsiteX47" fmla="*/ 3522 w 603407"/>
                <a:gd name="connsiteY47" fmla="*/ 357749 h 371809"/>
                <a:gd name="connsiteX48" fmla="*/ 1174 w 603407"/>
                <a:gd name="connsiteY48" fmla="*/ 348376 h 371809"/>
                <a:gd name="connsiteX49" fmla="*/ 1957 w 603407"/>
                <a:gd name="connsiteY49" fmla="*/ 347595 h 371809"/>
                <a:gd name="connsiteX50" fmla="*/ 34034 w 603407"/>
                <a:gd name="connsiteY50" fmla="*/ 347595 h 371809"/>
                <a:gd name="connsiteX51" fmla="*/ 30905 w 603407"/>
                <a:gd name="connsiteY51" fmla="*/ 334706 h 371809"/>
                <a:gd name="connsiteX52" fmla="*/ 30905 w 603407"/>
                <a:gd name="connsiteY52" fmla="*/ 28901 h 371809"/>
                <a:gd name="connsiteX53" fmla="*/ 59852 w 603407"/>
                <a:gd name="connsiteY53" fmla="*/ 0 h 371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03407" h="371809">
                  <a:moveTo>
                    <a:pt x="268354" y="353843"/>
                  </a:moveTo>
                  <a:lnTo>
                    <a:pt x="268354" y="356968"/>
                  </a:lnTo>
                  <a:lnTo>
                    <a:pt x="334855" y="356968"/>
                  </a:lnTo>
                  <a:lnTo>
                    <a:pt x="334855" y="353843"/>
                  </a:lnTo>
                  <a:close/>
                  <a:moveTo>
                    <a:pt x="6260" y="352672"/>
                  </a:moveTo>
                  <a:cubicBezTo>
                    <a:pt x="6260" y="353062"/>
                    <a:pt x="6651" y="353453"/>
                    <a:pt x="7433" y="354234"/>
                  </a:cubicBezTo>
                  <a:cubicBezTo>
                    <a:pt x="17604" y="364388"/>
                    <a:pt x="40684" y="366341"/>
                    <a:pt x="44205" y="366341"/>
                  </a:cubicBezTo>
                  <a:lnTo>
                    <a:pt x="44596" y="366341"/>
                  </a:lnTo>
                  <a:cubicBezTo>
                    <a:pt x="44596" y="366341"/>
                    <a:pt x="549224" y="366732"/>
                    <a:pt x="552354" y="366732"/>
                  </a:cubicBezTo>
                  <a:cubicBezTo>
                    <a:pt x="576998" y="366732"/>
                    <a:pt x="586387" y="360092"/>
                    <a:pt x="593428" y="355015"/>
                  </a:cubicBezTo>
                  <a:cubicBezTo>
                    <a:pt x="594210" y="354625"/>
                    <a:pt x="594993" y="354234"/>
                    <a:pt x="595775" y="353843"/>
                  </a:cubicBezTo>
                  <a:cubicBezTo>
                    <a:pt x="596166" y="353062"/>
                    <a:pt x="596558" y="352672"/>
                    <a:pt x="596949" y="352672"/>
                  </a:cubicBezTo>
                  <a:lnTo>
                    <a:pt x="336420" y="352672"/>
                  </a:lnTo>
                  <a:lnTo>
                    <a:pt x="336420" y="358530"/>
                  </a:lnTo>
                  <a:lnTo>
                    <a:pt x="267180" y="358530"/>
                  </a:lnTo>
                  <a:lnTo>
                    <a:pt x="267180" y="352672"/>
                  </a:lnTo>
                  <a:close/>
                  <a:moveTo>
                    <a:pt x="54784" y="23071"/>
                  </a:moveTo>
                  <a:lnTo>
                    <a:pt x="54784" y="326157"/>
                  </a:lnTo>
                  <a:lnTo>
                    <a:pt x="547251" y="326157"/>
                  </a:lnTo>
                  <a:lnTo>
                    <a:pt x="547251" y="23071"/>
                  </a:lnTo>
                  <a:close/>
                  <a:moveTo>
                    <a:pt x="49699" y="17994"/>
                  </a:moveTo>
                  <a:lnTo>
                    <a:pt x="552336" y="17994"/>
                  </a:lnTo>
                  <a:lnTo>
                    <a:pt x="552336" y="331234"/>
                  </a:lnTo>
                  <a:lnTo>
                    <a:pt x="49699" y="331234"/>
                  </a:lnTo>
                  <a:close/>
                  <a:moveTo>
                    <a:pt x="59852" y="5468"/>
                  </a:moveTo>
                  <a:cubicBezTo>
                    <a:pt x="46943" y="5468"/>
                    <a:pt x="36381" y="16013"/>
                    <a:pt x="36381" y="28901"/>
                  </a:cubicBezTo>
                  <a:lnTo>
                    <a:pt x="36381" y="334706"/>
                  </a:lnTo>
                  <a:cubicBezTo>
                    <a:pt x="36381" y="339002"/>
                    <a:pt x="37555" y="343298"/>
                    <a:pt x="39902" y="347204"/>
                  </a:cubicBezTo>
                  <a:lnTo>
                    <a:pt x="561742" y="347204"/>
                  </a:lnTo>
                  <a:lnTo>
                    <a:pt x="562916" y="347204"/>
                  </a:lnTo>
                  <a:cubicBezTo>
                    <a:pt x="565263" y="343298"/>
                    <a:pt x="566827" y="339002"/>
                    <a:pt x="566827" y="334706"/>
                  </a:cubicBezTo>
                  <a:lnTo>
                    <a:pt x="566827" y="28901"/>
                  </a:lnTo>
                  <a:cubicBezTo>
                    <a:pt x="566827" y="16013"/>
                    <a:pt x="555874" y="5468"/>
                    <a:pt x="542965" y="5468"/>
                  </a:cubicBezTo>
                  <a:close/>
                  <a:moveTo>
                    <a:pt x="59852" y="0"/>
                  </a:moveTo>
                  <a:lnTo>
                    <a:pt x="542965" y="0"/>
                  </a:lnTo>
                  <a:cubicBezTo>
                    <a:pt x="559004" y="0"/>
                    <a:pt x="571913" y="13279"/>
                    <a:pt x="571913" y="28901"/>
                  </a:cubicBezTo>
                  <a:lnTo>
                    <a:pt x="571913" y="334706"/>
                  </a:lnTo>
                  <a:cubicBezTo>
                    <a:pt x="571913" y="339002"/>
                    <a:pt x="570739" y="343298"/>
                    <a:pt x="568783" y="347204"/>
                  </a:cubicBezTo>
                  <a:lnTo>
                    <a:pt x="600078" y="347204"/>
                  </a:lnTo>
                  <a:cubicBezTo>
                    <a:pt x="601252" y="347595"/>
                    <a:pt x="602425" y="347985"/>
                    <a:pt x="603208" y="349547"/>
                  </a:cubicBezTo>
                  <a:cubicBezTo>
                    <a:pt x="603990" y="351500"/>
                    <a:pt x="602425" y="354234"/>
                    <a:pt x="599296" y="357749"/>
                  </a:cubicBezTo>
                  <a:lnTo>
                    <a:pt x="598905" y="357749"/>
                  </a:lnTo>
                  <a:cubicBezTo>
                    <a:pt x="598122" y="358530"/>
                    <a:pt x="597340" y="358921"/>
                    <a:pt x="596558" y="359311"/>
                  </a:cubicBezTo>
                  <a:cubicBezTo>
                    <a:pt x="589125" y="364779"/>
                    <a:pt x="578563" y="371809"/>
                    <a:pt x="552354" y="371809"/>
                  </a:cubicBezTo>
                  <a:cubicBezTo>
                    <a:pt x="552354" y="371809"/>
                    <a:pt x="552354" y="371809"/>
                    <a:pt x="530447" y="371809"/>
                  </a:cubicBezTo>
                  <a:cubicBezTo>
                    <a:pt x="437737" y="371809"/>
                    <a:pt x="81367" y="371809"/>
                    <a:pt x="47334" y="371809"/>
                  </a:cubicBezTo>
                  <a:lnTo>
                    <a:pt x="44596" y="371809"/>
                  </a:lnTo>
                  <a:cubicBezTo>
                    <a:pt x="43422" y="371809"/>
                    <a:pt x="16431" y="370637"/>
                    <a:pt x="3522" y="357749"/>
                  </a:cubicBezTo>
                  <a:cubicBezTo>
                    <a:pt x="-1955" y="352281"/>
                    <a:pt x="392" y="348766"/>
                    <a:pt x="1174" y="348376"/>
                  </a:cubicBezTo>
                  <a:lnTo>
                    <a:pt x="1957" y="347595"/>
                  </a:lnTo>
                  <a:lnTo>
                    <a:pt x="34034" y="347595"/>
                  </a:lnTo>
                  <a:cubicBezTo>
                    <a:pt x="32078" y="343689"/>
                    <a:pt x="30905" y="339002"/>
                    <a:pt x="30905" y="334706"/>
                  </a:cubicBezTo>
                  <a:lnTo>
                    <a:pt x="30905" y="28901"/>
                  </a:lnTo>
                  <a:cubicBezTo>
                    <a:pt x="30905" y="13279"/>
                    <a:pt x="44205" y="0"/>
                    <a:pt x="5985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0556882-4D35-4537-103A-EC60FAD2ED0C}"/>
              </a:ext>
            </a:extLst>
          </p:cNvPr>
          <p:cNvGrpSpPr/>
          <p:nvPr/>
        </p:nvGrpSpPr>
        <p:grpSpPr>
          <a:xfrm>
            <a:off x="954778" y="1619483"/>
            <a:ext cx="5503077" cy="2893601"/>
            <a:chOff x="204857" y="190311"/>
            <a:chExt cx="7632699" cy="4013389"/>
          </a:xfrm>
        </p:grpSpPr>
        <p:sp>
          <p:nvSpPr>
            <p:cNvPr id="12" name="圆角矩形 12">
              <a:extLst>
                <a:ext uri="{FF2B5EF4-FFF2-40B4-BE49-F238E27FC236}">
                  <a16:creationId xmlns:a16="http://schemas.microsoft.com/office/drawing/2014/main" id="{7AE5755F-3E78-7856-1D12-1263847AC00A}"/>
                </a:ext>
              </a:extLst>
            </p:cNvPr>
            <p:cNvSpPr/>
            <p:nvPr/>
          </p:nvSpPr>
          <p:spPr>
            <a:xfrm>
              <a:off x="509657" y="393511"/>
              <a:ext cx="7327899" cy="3810189"/>
            </a:xfrm>
            <a:prstGeom prst="roundRect">
              <a:avLst>
                <a:gd name="adj" fmla="val 6857"/>
              </a:avLst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/>
            </a:p>
          </p:txBody>
        </p:sp>
        <p:sp>
          <p:nvSpPr>
            <p:cNvPr id="13" name="圆角矩形 10">
              <a:extLst>
                <a:ext uri="{FF2B5EF4-FFF2-40B4-BE49-F238E27FC236}">
                  <a16:creationId xmlns:a16="http://schemas.microsoft.com/office/drawing/2014/main" id="{4B5B517C-244F-6213-B140-E311EED99E49}"/>
                </a:ext>
              </a:extLst>
            </p:cNvPr>
            <p:cNvSpPr/>
            <p:nvPr/>
          </p:nvSpPr>
          <p:spPr>
            <a:xfrm>
              <a:off x="357257" y="291911"/>
              <a:ext cx="7327899" cy="3810189"/>
            </a:xfrm>
            <a:prstGeom prst="roundRect">
              <a:avLst>
                <a:gd name="adj" fmla="val 6857"/>
              </a:avLst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/>
            </a:p>
          </p:txBody>
        </p:sp>
        <p:sp>
          <p:nvSpPr>
            <p:cNvPr id="14" name="圆角矩形 9">
              <a:extLst>
                <a:ext uri="{FF2B5EF4-FFF2-40B4-BE49-F238E27FC236}">
                  <a16:creationId xmlns:a16="http://schemas.microsoft.com/office/drawing/2014/main" id="{A87F8659-4003-0B79-DD8B-F2AD4C8B343D}"/>
                </a:ext>
              </a:extLst>
            </p:cNvPr>
            <p:cNvSpPr/>
            <p:nvPr/>
          </p:nvSpPr>
          <p:spPr>
            <a:xfrm>
              <a:off x="204857" y="190311"/>
              <a:ext cx="7327899" cy="3810189"/>
            </a:xfrm>
            <a:prstGeom prst="roundRect">
              <a:avLst>
                <a:gd name="adj" fmla="val 6857"/>
              </a:avLst>
            </a:prstGeom>
            <a:solidFill>
              <a:schemeClr val="bg1"/>
            </a:solidFill>
            <a:ln w="222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/>
            </a:p>
          </p:txBody>
        </p:sp>
        <p:cxnSp>
          <p:nvCxnSpPr>
            <p:cNvPr id="15" name="直接连接符 34">
              <a:extLst>
                <a:ext uri="{FF2B5EF4-FFF2-40B4-BE49-F238E27FC236}">
                  <a16:creationId xmlns:a16="http://schemas.microsoft.com/office/drawing/2014/main" id="{B7259FCA-1559-74BD-29DD-7216512E03DA}"/>
                </a:ext>
              </a:extLst>
            </p:cNvPr>
            <p:cNvCxnSpPr>
              <a:cxnSpLocks/>
            </p:cNvCxnSpPr>
            <p:nvPr/>
          </p:nvCxnSpPr>
          <p:spPr>
            <a:xfrm>
              <a:off x="1594664" y="1513011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35">
              <a:extLst>
                <a:ext uri="{FF2B5EF4-FFF2-40B4-BE49-F238E27FC236}">
                  <a16:creationId xmlns:a16="http://schemas.microsoft.com/office/drawing/2014/main" id="{FD93BC6E-35AA-5662-F8A0-E7D0EE28C2FA}"/>
                </a:ext>
              </a:extLst>
            </p:cNvPr>
            <p:cNvCxnSpPr>
              <a:cxnSpLocks/>
            </p:cNvCxnSpPr>
            <p:nvPr/>
          </p:nvCxnSpPr>
          <p:spPr>
            <a:xfrm>
              <a:off x="1594664" y="2031829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36">
              <a:extLst>
                <a:ext uri="{FF2B5EF4-FFF2-40B4-BE49-F238E27FC236}">
                  <a16:creationId xmlns:a16="http://schemas.microsoft.com/office/drawing/2014/main" id="{39DC7930-6FFA-BEAA-BB5D-9054729CFB5C}"/>
                </a:ext>
              </a:extLst>
            </p:cNvPr>
            <p:cNvCxnSpPr>
              <a:cxnSpLocks/>
            </p:cNvCxnSpPr>
            <p:nvPr/>
          </p:nvCxnSpPr>
          <p:spPr>
            <a:xfrm>
              <a:off x="1594664" y="2550647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37">
              <a:extLst>
                <a:ext uri="{FF2B5EF4-FFF2-40B4-BE49-F238E27FC236}">
                  <a16:creationId xmlns:a16="http://schemas.microsoft.com/office/drawing/2014/main" id="{5025CE30-B5F1-6FD5-5126-BA122B53F634}"/>
                </a:ext>
              </a:extLst>
            </p:cNvPr>
            <p:cNvCxnSpPr>
              <a:cxnSpLocks/>
            </p:cNvCxnSpPr>
            <p:nvPr/>
          </p:nvCxnSpPr>
          <p:spPr>
            <a:xfrm>
              <a:off x="1593568" y="3069465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38">
              <a:extLst>
                <a:ext uri="{FF2B5EF4-FFF2-40B4-BE49-F238E27FC236}">
                  <a16:creationId xmlns:a16="http://schemas.microsoft.com/office/drawing/2014/main" id="{E450F7D0-C81F-7B8F-6CD3-F99837302E02}"/>
                </a:ext>
              </a:extLst>
            </p:cNvPr>
            <p:cNvCxnSpPr>
              <a:cxnSpLocks/>
            </p:cNvCxnSpPr>
            <p:nvPr/>
          </p:nvCxnSpPr>
          <p:spPr>
            <a:xfrm>
              <a:off x="1593568" y="3588283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39">
              <a:extLst>
                <a:ext uri="{FF2B5EF4-FFF2-40B4-BE49-F238E27FC236}">
                  <a16:creationId xmlns:a16="http://schemas.microsoft.com/office/drawing/2014/main" id="{7AEF42FD-7F17-D0F9-2DDD-A9424A33407C}"/>
                </a:ext>
              </a:extLst>
            </p:cNvPr>
            <p:cNvCxnSpPr>
              <a:cxnSpLocks/>
            </p:cNvCxnSpPr>
            <p:nvPr/>
          </p:nvCxnSpPr>
          <p:spPr>
            <a:xfrm>
              <a:off x="1594664" y="994193"/>
              <a:ext cx="52035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4C0AF568-9DE1-DDA0-7509-DB132B721E8B}"/>
                </a:ext>
              </a:extLst>
            </p:cNvPr>
            <p:cNvSpPr/>
            <p:nvPr/>
          </p:nvSpPr>
          <p:spPr>
            <a:xfrm>
              <a:off x="2159860" y="737567"/>
              <a:ext cx="3833887" cy="3084338"/>
            </a:xfrm>
            <a:prstGeom prst="rect">
              <a:avLst/>
            </a:prstGeom>
            <a:pattFill prst="dashDnDiag">
              <a:fgClr>
                <a:schemeClr val="bg1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9E5BE7B4-2B13-68CC-97DE-1874E3EB44FA}"/>
                </a:ext>
              </a:extLst>
            </p:cNvPr>
            <p:cNvGrpSpPr/>
            <p:nvPr/>
          </p:nvGrpSpPr>
          <p:grpSpPr>
            <a:xfrm>
              <a:off x="6787573" y="737835"/>
              <a:ext cx="474795" cy="483999"/>
              <a:chOff x="6757408" y="737835"/>
              <a:chExt cx="474795" cy="483999"/>
            </a:xfrm>
          </p:grpSpPr>
          <p:sp>
            <p:nvSpPr>
              <p:cNvPr id="72" name="矩形: 圆角 21">
                <a:extLst>
                  <a:ext uri="{FF2B5EF4-FFF2-40B4-BE49-F238E27FC236}">
                    <a16:creationId xmlns:a16="http://schemas.microsoft.com/office/drawing/2014/main" id="{0C14452F-F681-D3C3-EF83-F46517D996CD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73" name="弧形 23">
                <a:extLst>
                  <a:ext uri="{FF2B5EF4-FFF2-40B4-BE49-F238E27FC236}">
                    <a16:creationId xmlns:a16="http://schemas.microsoft.com/office/drawing/2014/main" id="{EB0F8A89-0A05-B742-91C3-CB1458762833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74" name="直接箭头连接符 25">
                <a:extLst>
                  <a:ext uri="{FF2B5EF4-FFF2-40B4-BE49-F238E27FC236}">
                    <a16:creationId xmlns:a16="http://schemas.microsoft.com/office/drawing/2014/main" id="{1C8FF919-ED72-B060-7EF8-414B576480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63686"/>
                <a:ext cx="202302" cy="261858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898E2BA-C52B-094A-2FE1-E071EAA78278}"/>
                </a:ext>
              </a:extLst>
            </p:cNvPr>
            <p:cNvGrpSpPr/>
            <p:nvPr/>
          </p:nvGrpSpPr>
          <p:grpSpPr>
            <a:xfrm>
              <a:off x="6787573" y="1258018"/>
              <a:ext cx="474795" cy="483999"/>
              <a:chOff x="6757408" y="737835"/>
              <a:chExt cx="474795" cy="483999"/>
            </a:xfrm>
          </p:grpSpPr>
          <p:sp>
            <p:nvSpPr>
              <p:cNvPr id="69" name="矩形: 圆角 21">
                <a:extLst>
                  <a:ext uri="{FF2B5EF4-FFF2-40B4-BE49-F238E27FC236}">
                    <a16:creationId xmlns:a16="http://schemas.microsoft.com/office/drawing/2014/main" id="{15114FA3-89FA-66E6-235F-7DF8A70BA5B6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70" name="弧形 23">
                <a:extLst>
                  <a:ext uri="{FF2B5EF4-FFF2-40B4-BE49-F238E27FC236}">
                    <a16:creationId xmlns:a16="http://schemas.microsoft.com/office/drawing/2014/main" id="{B8AB6ED9-8B8B-57B8-6DE2-B80F84BBA132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71" name="直接箭头连接符 25">
                <a:extLst>
                  <a:ext uri="{FF2B5EF4-FFF2-40B4-BE49-F238E27FC236}">
                    <a16:creationId xmlns:a16="http://schemas.microsoft.com/office/drawing/2014/main" id="{BAE77877-4B03-CE17-8488-72FACBC850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63686"/>
                <a:ext cx="186332" cy="261858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2EA6EAF2-9F97-0B6F-AEB6-A8B617D513A8}"/>
                </a:ext>
              </a:extLst>
            </p:cNvPr>
            <p:cNvGrpSpPr/>
            <p:nvPr/>
          </p:nvGrpSpPr>
          <p:grpSpPr>
            <a:xfrm>
              <a:off x="6787573" y="1778201"/>
              <a:ext cx="474795" cy="483999"/>
              <a:chOff x="6757408" y="737835"/>
              <a:chExt cx="474795" cy="483999"/>
            </a:xfrm>
          </p:grpSpPr>
          <p:sp>
            <p:nvSpPr>
              <p:cNvPr id="66" name="矩形: 圆角 21">
                <a:extLst>
                  <a:ext uri="{FF2B5EF4-FFF2-40B4-BE49-F238E27FC236}">
                    <a16:creationId xmlns:a16="http://schemas.microsoft.com/office/drawing/2014/main" id="{5371C787-8137-DCDF-8770-3AD0990DC765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67" name="弧形 23">
                <a:extLst>
                  <a:ext uri="{FF2B5EF4-FFF2-40B4-BE49-F238E27FC236}">
                    <a16:creationId xmlns:a16="http://schemas.microsoft.com/office/drawing/2014/main" id="{3ED786EF-8647-D012-E64F-5D8A79070412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68" name="直接箭头连接符 25">
                <a:extLst>
                  <a:ext uri="{FF2B5EF4-FFF2-40B4-BE49-F238E27FC236}">
                    <a16:creationId xmlns:a16="http://schemas.microsoft.com/office/drawing/2014/main" id="{198DC80C-209A-D965-FCCB-690E83BC771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63686"/>
                <a:ext cx="186332" cy="261858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B8C6C373-DA60-1A07-6712-42B29E71E740}"/>
                </a:ext>
              </a:extLst>
            </p:cNvPr>
            <p:cNvGrpSpPr/>
            <p:nvPr/>
          </p:nvGrpSpPr>
          <p:grpSpPr>
            <a:xfrm>
              <a:off x="6787573" y="2298384"/>
              <a:ext cx="474795" cy="483999"/>
              <a:chOff x="6757408" y="737835"/>
              <a:chExt cx="474795" cy="483999"/>
            </a:xfrm>
          </p:grpSpPr>
          <p:sp>
            <p:nvSpPr>
              <p:cNvPr id="63" name="矩形: 圆角 21">
                <a:extLst>
                  <a:ext uri="{FF2B5EF4-FFF2-40B4-BE49-F238E27FC236}">
                    <a16:creationId xmlns:a16="http://schemas.microsoft.com/office/drawing/2014/main" id="{72269AA0-90DE-61A8-743D-5B9FC5A6BE59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64" name="弧形 23">
                <a:extLst>
                  <a:ext uri="{FF2B5EF4-FFF2-40B4-BE49-F238E27FC236}">
                    <a16:creationId xmlns:a16="http://schemas.microsoft.com/office/drawing/2014/main" id="{E9833A78-E24E-1172-2A9E-83D229692A45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65" name="直接箭头连接符 25">
                <a:extLst>
                  <a:ext uri="{FF2B5EF4-FFF2-40B4-BE49-F238E27FC236}">
                    <a16:creationId xmlns:a16="http://schemas.microsoft.com/office/drawing/2014/main" id="{2C157DB1-FAE5-F195-FF79-6C56B2DB4B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82701"/>
                <a:ext cx="186332" cy="242842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3D34F9CB-3DA0-20D7-2737-23330ABAFA8B}"/>
                </a:ext>
              </a:extLst>
            </p:cNvPr>
            <p:cNvGrpSpPr/>
            <p:nvPr/>
          </p:nvGrpSpPr>
          <p:grpSpPr>
            <a:xfrm>
              <a:off x="6787573" y="2818567"/>
              <a:ext cx="474795" cy="483999"/>
              <a:chOff x="6757408" y="737835"/>
              <a:chExt cx="474795" cy="483999"/>
            </a:xfrm>
          </p:grpSpPr>
          <p:sp>
            <p:nvSpPr>
              <p:cNvPr id="60" name="矩形: 圆角 21">
                <a:extLst>
                  <a:ext uri="{FF2B5EF4-FFF2-40B4-BE49-F238E27FC236}">
                    <a16:creationId xmlns:a16="http://schemas.microsoft.com/office/drawing/2014/main" id="{2BDCDB84-B5A5-2038-C8C9-BD597DAA11C4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61" name="弧形 23">
                <a:extLst>
                  <a:ext uri="{FF2B5EF4-FFF2-40B4-BE49-F238E27FC236}">
                    <a16:creationId xmlns:a16="http://schemas.microsoft.com/office/drawing/2014/main" id="{3B233BA5-166F-71EB-0879-E861F633D1C9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62" name="直接箭头连接符 25">
                <a:extLst>
                  <a:ext uri="{FF2B5EF4-FFF2-40B4-BE49-F238E27FC236}">
                    <a16:creationId xmlns:a16="http://schemas.microsoft.com/office/drawing/2014/main" id="{D7DCFA85-BB2A-E4AA-D280-2C77ACC57D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63686"/>
                <a:ext cx="186332" cy="261858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D97E011D-0C4F-5950-D569-42C32B530A9D}"/>
                </a:ext>
              </a:extLst>
            </p:cNvPr>
            <p:cNvGrpSpPr/>
            <p:nvPr/>
          </p:nvGrpSpPr>
          <p:grpSpPr>
            <a:xfrm>
              <a:off x="6787573" y="3338750"/>
              <a:ext cx="474795" cy="483999"/>
              <a:chOff x="6757408" y="737835"/>
              <a:chExt cx="474795" cy="483999"/>
            </a:xfrm>
          </p:grpSpPr>
          <p:sp>
            <p:nvSpPr>
              <p:cNvPr id="57" name="矩形: 圆角 21">
                <a:extLst>
                  <a:ext uri="{FF2B5EF4-FFF2-40B4-BE49-F238E27FC236}">
                    <a16:creationId xmlns:a16="http://schemas.microsoft.com/office/drawing/2014/main" id="{C4F6AB22-8E2B-FA86-1F1B-5F53F55D9BB6}"/>
                  </a:ext>
                </a:extLst>
              </p:cNvPr>
              <p:cNvSpPr/>
              <p:nvPr/>
            </p:nvSpPr>
            <p:spPr>
              <a:xfrm>
                <a:off x="6757408" y="737835"/>
                <a:ext cx="474795" cy="474799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58" name="弧形 23">
                <a:extLst>
                  <a:ext uri="{FF2B5EF4-FFF2-40B4-BE49-F238E27FC236}">
                    <a16:creationId xmlns:a16="http://schemas.microsoft.com/office/drawing/2014/main" id="{5F16FF99-6583-23C0-DFD6-4609B3269D54}"/>
                  </a:ext>
                </a:extLst>
              </p:cNvPr>
              <p:cNvSpPr/>
              <p:nvPr/>
            </p:nvSpPr>
            <p:spPr>
              <a:xfrm>
                <a:off x="6819957" y="868719"/>
                <a:ext cx="348495" cy="353115"/>
              </a:xfrm>
              <a:prstGeom prst="arc">
                <a:avLst>
                  <a:gd name="adj1" fmla="val 11099695"/>
                  <a:gd name="adj2" fmla="val 21379728"/>
                </a:avLst>
              </a:prstGeom>
              <a:ln w="222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/>
              </a:p>
            </p:txBody>
          </p:sp>
          <p:cxnSp>
            <p:nvCxnSpPr>
              <p:cNvPr id="59" name="直接箭头连接符 25">
                <a:extLst>
                  <a:ext uri="{FF2B5EF4-FFF2-40B4-BE49-F238E27FC236}">
                    <a16:creationId xmlns:a16="http://schemas.microsoft.com/office/drawing/2014/main" id="{87E1736F-4C2E-8215-5D81-B9A522F705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82119" y="763686"/>
                <a:ext cx="169357" cy="261858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A004CD5D-9E65-854D-A943-DFE062A17C78}"/>
                </a:ext>
              </a:extLst>
            </p:cNvPr>
            <p:cNvSpPr/>
            <p:nvPr/>
          </p:nvSpPr>
          <p:spPr>
            <a:xfrm>
              <a:off x="781684" y="1884012"/>
              <a:ext cx="601828" cy="601828"/>
            </a:xfrm>
            <a:prstGeom prst="ellipse">
              <a:avLst/>
            </a:prstGeom>
            <a:solidFill>
              <a:srgbClr val="E097BF"/>
            </a:solidFill>
            <a:ln>
              <a:solidFill>
                <a:srgbClr val="E097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9A159DA6-EA65-A513-601E-2BAF8AF7D171}"/>
                    </a:ext>
                  </a:extLst>
                </p:cNvPr>
                <p:cNvSpPr txBox="1"/>
                <p:nvPr/>
              </p:nvSpPr>
              <p:spPr>
                <a:xfrm>
                  <a:off x="876622" y="1918645"/>
                  <a:ext cx="415654" cy="411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en-US" altLang="zh-CN" b="0" i="1" dirty="0"/>
                </a:p>
              </p:txBody>
            </p:sp>
          </mc:Choice>
          <mc:Fallback xmlns="">
            <p:sp>
              <p:nvSpPr>
                <p:cNvPr id="49" name="文本框 48">
                  <a:extLst>
                    <a:ext uri="{FF2B5EF4-FFF2-40B4-BE49-F238E27FC236}">
                      <a16:creationId xmlns:a16="http://schemas.microsoft.com/office/drawing/2014/main" id="{83DF9916-72A4-48CC-AE86-B34A26371F3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6622" y="1918645"/>
                  <a:ext cx="415654" cy="411996"/>
                </a:xfrm>
                <a:prstGeom prst="rect">
                  <a:avLst/>
                </a:prstGeom>
                <a:blipFill>
                  <a:blip r:embed="rId5"/>
                  <a:stretch>
                    <a:fillRect b="-6122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3E01AF6-7986-EB82-39D5-93B96EC06035}"/>
                </a:ext>
              </a:extLst>
            </p:cNvPr>
            <p:cNvSpPr txBox="1"/>
            <p:nvPr/>
          </p:nvSpPr>
          <p:spPr>
            <a:xfrm>
              <a:off x="277151" y="2537261"/>
              <a:ext cx="1562154" cy="725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Calibri" panose="020F0502020204030204" pitchFamily="34" charset="0"/>
                  <a:ea typeface="微软雅黑 Light" panose="020B0502040204020203" pitchFamily="34" charset="-122"/>
                  <a:cs typeface="Calibri" panose="020F0502020204030204" pitchFamily="34" charset="0"/>
                </a:rPr>
                <a:t>Unknown </a:t>
              </a:r>
            </a:p>
            <a:p>
              <a:pPr algn="ctr"/>
              <a:r>
                <a:rPr lang="en-US" altLang="zh-CN" sz="1400" dirty="0">
                  <a:latin typeface="Calibri" panose="020F0502020204030204" pitchFamily="34" charset="0"/>
                  <a:ea typeface="微软雅黑 Light" panose="020B0502040204020203" pitchFamily="34" charset="-122"/>
                  <a:cs typeface="Calibri" panose="020F0502020204030204" pitchFamily="34" charset="0"/>
                </a:rPr>
                <a:t>State</a:t>
              </a: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21D4254D-5763-DE39-6770-3A100F957AEE}"/>
                </a:ext>
              </a:extLst>
            </p:cNvPr>
            <p:cNvGrpSpPr/>
            <p:nvPr/>
          </p:nvGrpSpPr>
          <p:grpSpPr>
            <a:xfrm>
              <a:off x="2650405" y="1054704"/>
              <a:ext cx="303548" cy="593247"/>
              <a:chOff x="1313322" y="1345401"/>
              <a:chExt cx="180295" cy="352365"/>
            </a:xfrm>
          </p:grpSpPr>
          <p:sp>
            <p:nvSpPr>
              <p:cNvPr id="55" name="椭圆 54">
                <a:extLst>
                  <a:ext uri="{FF2B5EF4-FFF2-40B4-BE49-F238E27FC236}">
                    <a16:creationId xmlns:a16="http://schemas.microsoft.com/office/drawing/2014/main" id="{E9A7A9E4-DC2B-EA12-C0D4-69FBC02BEA15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56" name="直接箭头连接符 28">
                <a:extLst>
                  <a:ext uri="{FF2B5EF4-FFF2-40B4-BE49-F238E27FC236}">
                    <a16:creationId xmlns:a16="http://schemas.microsoft.com/office/drawing/2014/main" id="{84D0CF27-BFF4-86AA-235D-FEC82435A7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403471" y="1345401"/>
                <a:ext cx="1" cy="352365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9E7C555D-24F6-D867-836E-778663DBB98E}"/>
                </a:ext>
              </a:extLst>
            </p:cNvPr>
            <p:cNvGrpSpPr/>
            <p:nvPr/>
          </p:nvGrpSpPr>
          <p:grpSpPr>
            <a:xfrm rot="5400000">
              <a:off x="2697719" y="2743995"/>
              <a:ext cx="303548" cy="606812"/>
              <a:chOff x="1313322" y="1337345"/>
              <a:chExt cx="180295" cy="360422"/>
            </a:xfrm>
          </p:grpSpPr>
          <p:sp>
            <p:nvSpPr>
              <p:cNvPr id="53" name="椭圆 52">
                <a:extLst>
                  <a:ext uri="{FF2B5EF4-FFF2-40B4-BE49-F238E27FC236}">
                    <a16:creationId xmlns:a16="http://schemas.microsoft.com/office/drawing/2014/main" id="{9A27A42F-0A0A-4E46-C165-872D09DB17AF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54" name="直接箭头连接符 28">
                <a:extLst>
                  <a:ext uri="{FF2B5EF4-FFF2-40B4-BE49-F238E27FC236}">
                    <a16:creationId xmlns:a16="http://schemas.microsoft.com/office/drawing/2014/main" id="{C645BE0D-257E-6123-F3D8-323931A972F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1223260" y="1517555"/>
                <a:ext cx="360422" cy="1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0FABD0AE-6AA6-3200-5832-E2835B65D153}"/>
                </a:ext>
              </a:extLst>
            </p:cNvPr>
            <p:cNvSpPr/>
            <p:nvPr/>
          </p:nvSpPr>
          <p:spPr>
            <a:xfrm>
              <a:off x="493688" y="708485"/>
              <a:ext cx="1089932" cy="3084337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CDC526EF-D59A-9C6F-4CB9-A07B46151914}"/>
                </a:ext>
              </a:extLst>
            </p:cNvPr>
            <p:cNvGrpSpPr/>
            <p:nvPr/>
          </p:nvGrpSpPr>
          <p:grpSpPr>
            <a:xfrm rot="18527905">
              <a:off x="2582172" y="1901334"/>
              <a:ext cx="374718" cy="466080"/>
              <a:chOff x="1292187" y="1381747"/>
              <a:chExt cx="222567" cy="276833"/>
            </a:xfrm>
          </p:grpSpPr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id="{E10FE0C7-2DCC-45A4-3B3B-BAAA2FA4DD21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52" name="直接箭头连接符 28">
                <a:extLst>
                  <a:ext uri="{FF2B5EF4-FFF2-40B4-BE49-F238E27FC236}">
                    <a16:creationId xmlns:a16="http://schemas.microsoft.com/office/drawing/2014/main" id="{05D08A02-AB8F-7EA0-C6FE-7F9A598CE389}"/>
                  </a:ext>
                </a:extLst>
              </p:cNvPr>
              <p:cNvCxnSpPr>
                <a:cxnSpLocks/>
              </p:cNvCxnSpPr>
              <p:nvPr/>
            </p:nvCxnSpPr>
            <p:spPr>
              <a:xfrm rot="3072095" flipH="1" flipV="1">
                <a:off x="1265054" y="1408880"/>
                <a:ext cx="276833" cy="222567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DEC91FBC-6F44-AE0E-43A8-0F08F7CEF267}"/>
                </a:ext>
              </a:extLst>
            </p:cNvPr>
            <p:cNvGrpSpPr/>
            <p:nvPr/>
          </p:nvGrpSpPr>
          <p:grpSpPr>
            <a:xfrm rot="10800000">
              <a:off x="5079606" y="1824804"/>
              <a:ext cx="303548" cy="604465"/>
              <a:chOff x="1313322" y="1338738"/>
              <a:chExt cx="180295" cy="359028"/>
            </a:xfrm>
          </p:grpSpPr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id="{93CBD6D8-CF02-DCC0-A2B8-05C0B5EF4B80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50" name="直接箭头连接符 28">
                <a:extLst>
                  <a:ext uri="{FF2B5EF4-FFF2-40B4-BE49-F238E27FC236}">
                    <a16:creationId xmlns:a16="http://schemas.microsoft.com/office/drawing/2014/main" id="{2B1F3779-DA7A-04F1-8E70-40D37C909DB6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1403471" y="1338738"/>
                <a:ext cx="0" cy="359028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F9E32BFC-F63D-533E-9657-8B2E95D8ADA8}"/>
                </a:ext>
              </a:extLst>
            </p:cNvPr>
            <p:cNvGrpSpPr/>
            <p:nvPr/>
          </p:nvGrpSpPr>
          <p:grpSpPr>
            <a:xfrm rot="4108663">
              <a:off x="5083816" y="2728086"/>
              <a:ext cx="303548" cy="542530"/>
              <a:chOff x="1313322" y="1363449"/>
              <a:chExt cx="180295" cy="322241"/>
            </a:xfrm>
          </p:grpSpPr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id="{5984AC03-37CF-688C-6DFD-0AA109AD8E0E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48" name="直接箭头连接符 28">
                <a:extLst>
                  <a:ext uri="{FF2B5EF4-FFF2-40B4-BE49-F238E27FC236}">
                    <a16:creationId xmlns:a16="http://schemas.microsoft.com/office/drawing/2014/main" id="{18DE5C45-2AF2-9E25-7820-E39C7E312093}"/>
                  </a:ext>
                </a:extLst>
              </p:cNvPr>
              <p:cNvCxnSpPr>
                <a:cxnSpLocks/>
              </p:cNvCxnSpPr>
              <p:nvPr/>
            </p:nvCxnSpPr>
            <p:spPr>
              <a:xfrm rot="17491337" flipV="1">
                <a:off x="1242351" y="1461030"/>
                <a:ext cx="322241" cy="12708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1CBEADB4-B99C-E452-D26A-D5895FF5A86E}"/>
                </a:ext>
              </a:extLst>
            </p:cNvPr>
            <p:cNvGrpSpPr/>
            <p:nvPr/>
          </p:nvGrpSpPr>
          <p:grpSpPr>
            <a:xfrm rot="15510222">
              <a:off x="4994463" y="941591"/>
              <a:ext cx="303548" cy="583351"/>
              <a:chOff x="1313322" y="1347733"/>
              <a:chExt cx="180295" cy="346487"/>
            </a:xfrm>
          </p:grpSpPr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59B0DDA7-E65E-B757-A9A0-74247BFDC325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46" name="直接箭头连接符 28">
                <a:extLst>
                  <a:ext uri="{FF2B5EF4-FFF2-40B4-BE49-F238E27FC236}">
                    <a16:creationId xmlns:a16="http://schemas.microsoft.com/office/drawing/2014/main" id="{59D6514C-6324-DD53-7AE6-BAAE97B009E1}"/>
                  </a:ext>
                </a:extLst>
              </p:cNvPr>
              <p:cNvCxnSpPr>
                <a:cxnSpLocks/>
              </p:cNvCxnSpPr>
              <p:nvPr/>
            </p:nvCxnSpPr>
            <p:spPr>
              <a:xfrm rot="6089778" flipH="1">
                <a:off x="1230227" y="1485741"/>
                <a:ext cx="346487" cy="70471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09EF84CB-9AF2-C2E1-5560-CC7F1C5FA2AF}"/>
                </a:ext>
              </a:extLst>
            </p:cNvPr>
            <p:cNvSpPr txBox="1"/>
            <p:nvPr/>
          </p:nvSpPr>
          <p:spPr>
            <a:xfrm>
              <a:off x="3054433" y="1662524"/>
              <a:ext cx="1842804" cy="98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latin typeface="Calibri" panose="020F0502020204030204" pitchFamily="34" charset="0"/>
                  <a:ea typeface="微软雅黑 Light" panose="020B0502040204020203" pitchFamily="34" charset="-122"/>
                  <a:cs typeface="Calibri" panose="020F0502020204030204" pitchFamily="34" charset="0"/>
                </a:rPr>
                <a:t>Random</a:t>
              </a:r>
            </a:p>
            <a:p>
              <a:pPr algn="ctr"/>
              <a:r>
                <a:rPr lang="en-US" altLang="zh-CN" sz="2000" dirty="0">
                  <a:latin typeface="Calibri" panose="020F0502020204030204" pitchFamily="34" charset="0"/>
                  <a:ea typeface="微软雅黑 Light" panose="020B0502040204020203" pitchFamily="34" charset="-122"/>
                  <a:cs typeface="Calibri" panose="020F0502020204030204" pitchFamily="34" charset="0"/>
                </a:rPr>
                <a:t>Unitary</a:t>
              </a: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ECD205E7-4BE6-AF4A-0F6C-9700CBE02AA3}"/>
                </a:ext>
              </a:extLst>
            </p:cNvPr>
            <p:cNvGrpSpPr/>
            <p:nvPr/>
          </p:nvGrpSpPr>
          <p:grpSpPr>
            <a:xfrm rot="7666060">
              <a:off x="3747706" y="1069330"/>
              <a:ext cx="373583" cy="482184"/>
              <a:chOff x="1292524" y="1373417"/>
              <a:chExt cx="221893" cy="286398"/>
            </a:xfrm>
          </p:grpSpPr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9C0BC419-98D9-4C04-C00B-DCF2BFF52AF4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44" name="直接箭头连接符 28">
                <a:extLst>
                  <a:ext uri="{FF2B5EF4-FFF2-40B4-BE49-F238E27FC236}">
                    <a16:creationId xmlns:a16="http://schemas.microsoft.com/office/drawing/2014/main" id="{5822C0E8-DBF0-926B-F468-74746CF69894}"/>
                  </a:ext>
                </a:extLst>
              </p:cNvPr>
              <p:cNvCxnSpPr>
                <a:cxnSpLocks/>
              </p:cNvCxnSpPr>
              <p:nvPr/>
            </p:nvCxnSpPr>
            <p:spPr>
              <a:xfrm rot="13933940">
                <a:off x="1260272" y="1405669"/>
                <a:ext cx="286398" cy="221893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1958AABB-6FF4-DEFB-4D2D-11FE2ED30D86}"/>
                </a:ext>
              </a:extLst>
            </p:cNvPr>
            <p:cNvGrpSpPr/>
            <p:nvPr/>
          </p:nvGrpSpPr>
          <p:grpSpPr>
            <a:xfrm rot="1331046">
              <a:off x="3809188" y="2705791"/>
              <a:ext cx="303548" cy="583075"/>
              <a:chOff x="1313322" y="1337601"/>
              <a:chExt cx="180295" cy="346323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C3316AE0-AC05-1ECA-D59F-84CA3B8C5D4B}"/>
                  </a:ext>
                </a:extLst>
              </p:cNvPr>
              <p:cNvSpPr/>
              <p:nvPr/>
            </p:nvSpPr>
            <p:spPr>
              <a:xfrm>
                <a:off x="1313322" y="1449847"/>
                <a:ext cx="180295" cy="180294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tint val="66000"/>
                      <a:satMod val="160000"/>
                    </a:srgbClr>
                  </a:gs>
                  <a:gs pos="50000">
                    <a:srgbClr val="FFC000">
                      <a:tint val="44500"/>
                      <a:satMod val="160000"/>
                    </a:srgbClr>
                  </a:gs>
                  <a:gs pos="100000">
                    <a:srgbClr val="FFC000">
                      <a:tint val="23500"/>
                      <a:satMod val="160000"/>
                    </a:srgbClr>
                  </a:gs>
                </a:gsLst>
                <a:lin ang="13500000" scaled="1"/>
                <a:tileRect/>
              </a:gra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600" b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  <p:cxnSp>
            <p:nvCxnSpPr>
              <p:cNvPr id="42" name="直接箭头连接符 28">
                <a:extLst>
                  <a:ext uri="{FF2B5EF4-FFF2-40B4-BE49-F238E27FC236}">
                    <a16:creationId xmlns:a16="http://schemas.microsoft.com/office/drawing/2014/main" id="{55C29E56-BB96-8832-9E94-0631A3199B6B}"/>
                  </a:ext>
                </a:extLst>
              </p:cNvPr>
              <p:cNvCxnSpPr>
                <a:cxnSpLocks/>
              </p:cNvCxnSpPr>
              <p:nvPr/>
            </p:nvCxnSpPr>
            <p:spPr>
              <a:xfrm rot="20268954" flipV="1">
                <a:off x="1332862" y="1337601"/>
                <a:ext cx="141218" cy="346323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6" name="文本框 75">
            <a:extLst>
              <a:ext uri="{FF2B5EF4-FFF2-40B4-BE49-F238E27FC236}">
                <a16:creationId xmlns:a16="http://schemas.microsoft.com/office/drawing/2014/main" id="{0B3C1AB1-3A5E-A9F1-B08F-89A54E658E5E}"/>
              </a:ext>
            </a:extLst>
          </p:cNvPr>
          <p:cNvSpPr txBox="1"/>
          <p:nvPr/>
        </p:nvSpPr>
        <p:spPr>
          <a:xfrm>
            <a:off x="2435203" y="4549194"/>
            <a:ext cx="2622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altLang="zh-CN" sz="1800" dirty="0"/>
              <a:t>Repeated</a:t>
            </a:r>
            <a:r>
              <a:rPr lang="zh-CN" altLang="en-US" sz="1800" dirty="0"/>
              <a:t> </a:t>
            </a:r>
            <a:r>
              <a:rPr lang="en-US" altLang="zh-CN" sz="1800" dirty="0"/>
              <a:t>for</a:t>
            </a:r>
            <a:r>
              <a:rPr lang="zh-CN" altLang="en-US" sz="1800" dirty="0"/>
              <a:t> </a:t>
            </a:r>
            <a:r>
              <a:rPr lang="en-GB" altLang="zh-CN" sz="1800" dirty="0"/>
              <a:t>a </a:t>
            </a:r>
            <a:r>
              <a:rPr lang="en-US" altLang="zh-CN" sz="1800" dirty="0"/>
              <a:t>few</a:t>
            </a:r>
            <a:r>
              <a:rPr lang="zh-CN" altLang="en-US" sz="1800" dirty="0"/>
              <a:t> </a:t>
            </a:r>
            <a:r>
              <a:rPr lang="en-US" altLang="zh-CN" sz="1800" dirty="0"/>
              <a:t>times</a:t>
            </a:r>
            <a:r>
              <a:rPr lang="zh-CN" altLang="en-US" sz="1800" dirty="0"/>
              <a:t> </a:t>
            </a:r>
            <a:endParaRPr lang="zh-CN" altLang="en-US" dirty="0"/>
          </a:p>
        </p:txBody>
      </p:sp>
      <p:sp>
        <p:nvSpPr>
          <p:cNvPr id="77" name="Rectangle 146">
            <a:extLst>
              <a:ext uri="{FF2B5EF4-FFF2-40B4-BE49-F238E27FC236}">
                <a16:creationId xmlns:a16="http://schemas.microsoft.com/office/drawing/2014/main" id="{8A850ADA-1486-CDD9-2085-70E77A6EBA4E}"/>
              </a:ext>
            </a:extLst>
          </p:cNvPr>
          <p:cNvSpPr/>
          <p:nvPr/>
        </p:nvSpPr>
        <p:spPr>
          <a:xfrm>
            <a:off x="1143124" y="6209049"/>
            <a:ext cx="98447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Huang, </a:t>
            </a:r>
            <a:r>
              <a:rPr lang="en-US" altLang="zh-CN" sz="1600" i="1" dirty="0" err="1">
                <a:solidFill>
                  <a:schemeClr val="bg1">
                    <a:lumMod val="50000"/>
                  </a:schemeClr>
                </a:solidFill>
              </a:rPr>
              <a:t>Hsin</a:t>
            </a:r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-Yuan, Richard </a:t>
            </a:r>
            <a:r>
              <a:rPr lang="en-US" altLang="zh-CN" sz="1600" i="1" dirty="0" err="1">
                <a:solidFill>
                  <a:schemeClr val="bg1">
                    <a:lumMod val="50000"/>
                  </a:schemeClr>
                </a:solidFill>
              </a:rPr>
              <a:t>Kueng</a:t>
            </a:r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, and John </a:t>
            </a:r>
            <a:r>
              <a:rPr lang="en-US" altLang="zh-CN" sz="1600" i="1" dirty="0" err="1">
                <a:solidFill>
                  <a:schemeClr val="bg1">
                    <a:lumMod val="50000"/>
                  </a:schemeClr>
                </a:solidFill>
              </a:rPr>
              <a:t>Preskill</a:t>
            </a:r>
            <a:r>
              <a:rPr lang="en-US" altLang="zh-CN" sz="1600" i="1" dirty="0">
                <a:solidFill>
                  <a:schemeClr val="bg1">
                    <a:lumMod val="50000"/>
                  </a:schemeClr>
                </a:solidFill>
              </a:rPr>
              <a:t>. "Predicting many properties of a quantum system from very few measurements." Nature Physics 16.10 (2020): 1050-1057.</a:t>
            </a:r>
            <a:endParaRPr lang="zh-CN" altLang="en-US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2F17098-4BAF-BA4E-2E04-38F2B3C5998E}"/>
                  </a:ext>
                </a:extLst>
              </p:cNvPr>
              <p:cNvSpPr txBox="1"/>
              <p:nvPr/>
            </p:nvSpPr>
            <p:spPr>
              <a:xfrm>
                <a:off x="-964875" y="5027528"/>
                <a:ext cx="7948320" cy="9012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endParaRPr lang="en-AU" altLang="zh-CN" sz="2400" dirty="0"/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acc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⊗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(3</m:t>
                    </m:r>
                    <m:sSubSup>
                      <m:sSub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⟩</m:t>
                    </m:r>
                    <m:d>
                      <m:dPr>
                        <m:begChr m:val="⟨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𝕀</m:t>
                        </m:r>
                      </m:e>
                    </m:d>
                  </m:oMath>
                </a14:m>
                <a:r>
                  <a:rPr lang="en-GB" altLang="zh-CN" sz="2400" dirty="0"/>
                  <a:t>=</a:t>
                </a:r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⊗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24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(3|</m:t>
                    </m:r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CN" sz="2400" i="1">
                        <a:latin typeface="Cambria Math" panose="02040503050406030204" pitchFamily="18" charset="0"/>
                      </a:rPr>
                      <m:t>⟩</m:t>
                    </m:r>
                    <m:d>
                      <m:dPr>
                        <m:begChr m:val="⟨"/>
                        <m:ctrlP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𝕀</m:t>
                        </m:r>
                      </m:e>
                    </m:d>
                  </m:oMath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42F17098-4BAF-BA4E-2E04-38F2B3C59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4875" y="5027528"/>
                <a:ext cx="7948320" cy="901209"/>
              </a:xfrm>
              <a:prstGeom prst="rect">
                <a:avLst/>
              </a:prstGeom>
              <a:blipFill>
                <a:blip r:embed="rId6"/>
                <a:stretch>
                  <a:fillRect b="-128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AF5DB24F-A3FB-A4B3-E5C3-2AD304F0FE8F}"/>
                  </a:ext>
                </a:extLst>
              </p:cNvPr>
              <p:cNvSpPr txBox="1"/>
              <p:nvPr/>
            </p:nvSpPr>
            <p:spPr>
              <a:xfrm>
                <a:off x="5935773" y="5253925"/>
                <a:ext cx="6207760" cy="652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AU" altLang="zh-CN" sz="1800" dirty="0"/>
                  <a:t>Can estimate shadow </a:t>
                </a:r>
                <a:r>
                  <a:rPr lang="en-AU" altLang="zh-CN" dirty="0"/>
                  <a:t>information</a:t>
                </a:r>
                <a:r>
                  <a:rPr lang="en-AU" altLang="zh-CN" sz="1800" dirty="0"/>
                  <a:t> for </a:t>
                </a:r>
                <a14:m>
                  <m:oMath xmlns:m="http://schemas.openxmlformats.org/officeDocument/2006/math">
                    <m:r>
                      <a:rPr lang="en-GB" altLang="zh-CN" sz="18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AU" altLang="zh-CN" sz="1800" dirty="0"/>
                  <a:t> </a:t>
                </a:r>
                <a14:m>
                  <m:oMath xmlns:m="http://schemas.openxmlformats.org/officeDocument/2006/math">
                    <m:r>
                      <a:rPr lang="en-GB" altLang="zh-CN" sz="1800" b="0" i="1" dirty="0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AU" altLang="zh-CN" sz="1800" dirty="0"/>
                  <a:t>-local observables to accuracy </a:t>
                </a:r>
                <a14:m>
                  <m:oMath xmlns:m="http://schemas.openxmlformats.org/officeDocument/2006/math">
                    <m:r>
                      <a:rPr lang="en-GB" altLang="zh-CN" sz="18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AU" altLang="zh-CN" sz="1800" dirty="0"/>
                  <a:t> with </a:t>
                </a:r>
                <a14:m>
                  <m:oMath xmlns:m="http://schemas.openxmlformats.org/officeDocument/2006/math"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𝓞</m:t>
                    </m:r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altLang="zh-CN" sz="1800" b="1" i="0" smtClean="0">
                        <a:latin typeface="Cambria Math" panose="02040503050406030204" pitchFamily="18" charset="0"/>
                      </a:rPr>
                      <m:t>𝐥𝐨𝐠</m:t>
                    </m:r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)/</m:t>
                    </m:r>
                    <m:sSup>
                      <m:sSupPr>
                        <m:ctrlPr>
                          <a:rPr lang="en-GB" altLang="zh-CN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altLang="zh-CN" sz="1800" b="1" i="1" smtClean="0"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p>
                        <m:r>
                          <a:rPr lang="en-GB" altLang="zh-CN" sz="1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altLang="zh-CN" sz="1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altLang="zh-CN" sz="1800" b="1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AF5DB24F-A3FB-A4B3-E5C3-2AD304F0FE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5773" y="5253925"/>
                <a:ext cx="6207760" cy="652551"/>
              </a:xfrm>
              <a:prstGeom prst="rect">
                <a:avLst/>
              </a:prstGeom>
              <a:blipFill>
                <a:blip r:embed="rId7"/>
                <a:stretch>
                  <a:fillRect t="-5607" r="-1473" b="-140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804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80B7B7-AF2E-8297-FE3A-9F74D79CD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zh-CN" sz="3200" dirty="0"/>
              <a:t>Learning the Pauli channel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F68B03B-C79D-6D03-74E5-2ACFECFC7A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6345"/>
                <a:ext cx="10515600" cy="1787163"/>
              </a:xfrm>
            </p:spPr>
            <p:txBody>
              <a:bodyPr/>
              <a:lstStyle/>
              <a:p>
                <a:r>
                  <a:rPr lang="en-US" altLang="zh-CN" sz="2400" dirty="0"/>
                  <a:t>Observation 1:</a:t>
                </a:r>
                <a:r>
                  <a:rPr lang="zh-CN" altLang="en-US" sz="24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d>
                      </m:e>
                    </m:d>
                    <m:r>
                      <a:rPr lang="en-US" altLang="zh-CN" sz="24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𝑡𝑟</m:t>
                    </m:r>
                    <m:d>
                      <m:d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𝒫</m:t>
                            </m:r>
                          </m:e>
                          <m:sup>
                            <m:r>
                              <a:rPr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p>
                        <m:d>
                          <m:d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𝑂</m:t>
                            </m:r>
                          </m:e>
                        </m:d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US" altLang="zh-CN" sz="2400" dirty="0"/>
                  <a:t>,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p>
                        <m:r>
                          <a:rPr lang="zh-CN" altLang="en-US" sz="2400"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zh-CN" altLang="en-US" sz="2400" dirty="0"/>
                  <a:t> </a:t>
                </a:r>
                <a:r>
                  <a:rPr lang="en-US" altLang="zh-CN" sz="2400" dirty="0"/>
                  <a:t>is the adjoint map of 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</a:rPr>
                      <m:t>𝒫</m:t>
                    </m:r>
                  </m:oMath>
                </a14:m>
                <a:r>
                  <a:rPr lang="en-US" altLang="zh-CN" sz="2400" dirty="0"/>
                  <a:t>.</a:t>
                </a:r>
                <a:r>
                  <a:rPr lang="zh-CN" altLang="en-US" sz="2400" dirty="0"/>
                  <a:t>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altLang="zh-CN" sz="2400" dirty="0"/>
                  <a:t>Observation 2: Pauli operators are eigenoperators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altLang="zh-CN" sz="2400" dirty="0"/>
                  <a:t>, i.e.,</a:t>
                </a:r>
                <a:r>
                  <a:rPr lang="zh-CN" altLang="en-US" sz="2400" dirty="0"/>
                  <a:t> </a:t>
                </a:r>
                <a:endParaRPr lang="en-US" altLang="zh-CN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𝒫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altLang="zh-CN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Q</m:t>
                      </m:r>
                      <m:r>
                        <a:rPr lang="en-US" altLang="zh-CN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zh-CN" sz="2400" dirty="0"/>
              </a:p>
              <a:p>
                <a:pPr marL="0" indent="0">
                  <a:spcAft>
                    <a:spcPts val="1200"/>
                  </a:spcAft>
                  <a:buNone/>
                </a:pPr>
                <a:endParaRPr lang="en-US" altLang="zh-CN" sz="2400" dirty="0"/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7F68B03B-C79D-6D03-74E5-2ACFECFC7A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6345"/>
                <a:ext cx="10515600" cy="1787163"/>
              </a:xfrm>
              <a:blipFill>
                <a:blip r:embed="rId3"/>
                <a:stretch>
                  <a:fillRect l="-812" t="-3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1120F7-2A89-5940-7ECF-60D944D11FA3}"/>
                  </a:ext>
                </a:extLst>
              </p:cNvPr>
              <p:cNvSpPr txBox="1"/>
              <p:nvPr/>
            </p:nvSpPr>
            <p:spPr>
              <a:xfrm>
                <a:off x="838200" y="3153508"/>
                <a:ext cx="10961077" cy="22191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2800" dirty="0"/>
                  <a:t>How can we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altLang="zh-CN" sz="28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altLang="zh-CN" sz="2800" dirty="0"/>
                  <a:t>?</a:t>
                </a:r>
              </a:p>
              <a:p>
                <a:pPr lvl="1"/>
                <a:r>
                  <a:rPr lang="en-US" altLang="zh-CN" sz="2400" dirty="0"/>
                  <a:t>For any Pauli operator </a:t>
                </a:r>
                <a14:m>
                  <m:oMath xmlns:m="http://schemas.openxmlformats.org/officeDocument/2006/math"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altLang="zh-CN" sz="2400" dirty="0"/>
                  <a:t>, we have that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𝔼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sSup>
                            <m:sSup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𝒟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𝑡𝑟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𝒫</m:t>
                          </m:r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𝑡𝑟</m:t>
                      </m:r>
                      <m:d>
                        <m:d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sup>
                      </m:sSup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m:oMathPara>
                </a14:m>
                <a:endParaRPr lang="en-US" altLang="zh-CN" sz="2800" dirty="0"/>
              </a:p>
              <a:p>
                <a:pPr marL="457200" lvl="1" indent="0">
                  <a:buNone/>
                </a:pPr>
                <a:r>
                  <a:rPr lang="zh-CN" altLang="en-US" sz="2400" dirty="0"/>
                  <a:t>    </a:t>
                </a:r>
                <a:r>
                  <a:rPr lang="en-US" altLang="zh-CN" sz="2400" dirty="0"/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𝒟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400" dirty="0"/>
                  <a:t> is the uniform distribution over product Pauli eigenstates.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D1120F7-2A89-5940-7ECF-60D944D11F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153508"/>
                <a:ext cx="10961077" cy="2219197"/>
              </a:xfrm>
              <a:prstGeom prst="rect">
                <a:avLst/>
              </a:prstGeom>
              <a:blipFill>
                <a:blip r:embed="rId4"/>
                <a:stretch>
                  <a:fillRect l="-1001" t="-2473" b="-54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896692-9D87-ACC5-2AA8-E216DF993C70}"/>
                  </a:ext>
                </a:extLst>
              </p:cNvPr>
              <p:cNvSpPr txBox="1"/>
              <p:nvPr/>
            </p:nvSpPr>
            <p:spPr>
              <a:xfrm>
                <a:off x="1840523" y="5372705"/>
                <a:ext cx="8510954" cy="11726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nary>
                            <m:naryPr>
                              <m:chr m:val="∏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  <m:d>
                                <m:d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altLang="zh-CN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  <m:d>
                                        <m:dPr>
                                          <m:begChr m:val="|"/>
                                          <m:endChr m:val="⟩"/>
                                          <m:ctrlPr>
                                            <a:rPr lang="en-US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  <m:t>𝑖𝑗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d>
                                        <m:dPr>
                                          <m:begChr m:val="⟨"/>
                                          <m:endChr m:val="|"/>
                                          <m:ctrlPr>
                                            <a:rPr lang="en-US" altLang="zh-CN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  <m:t>𝑡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sz="2400" i="1">
                                                  <a:latin typeface="Cambria Math" panose="02040503050406030204" pitchFamily="18" charset="0"/>
                                                </a:rPr>
                                                <m:t>𝑖𝑗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  <m:t>𝕀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  <m:d>
                                <m:dPr>
                                  <m:endChr m:val="⟩"/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altLang="zh-CN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GB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d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altLang="zh-CN" sz="2400" b="0" i="1" smtClean="0"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6896692-9D87-ACC5-2AA8-E216DF993C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0523" y="5372705"/>
                <a:ext cx="8510954" cy="11726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6649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A4C9E16F-6CC2-B9DB-F620-B8C506CD9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2544"/>
          </a:xfrm>
        </p:spPr>
        <p:txBody>
          <a:bodyPr/>
          <a:lstStyle/>
          <a:p>
            <a:r>
              <a:rPr lang="en-AU" altLang="zh-CN" sz="3200" dirty="0"/>
              <a:t>Recover shadow information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9A3605-C9CF-3F47-C559-B03B5526218D}"/>
                  </a:ext>
                </a:extLst>
              </p:cNvPr>
              <p:cNvSpPr txBox="1"/>
              <p:nvPr/>
            </p:nvSpPr>
            <p:spPr>
              <a:xfrm>
                <a:off x="942435" y="1118559"/>
                <a:ext cx="9590418" cy="44875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For any </a:t>
                </a:r>
                <a14:m>
                  <m:oMath xmlns:m="http://schemas.openxmlformats.org/officeDocument/2006/math">
                    <m:acc>
                      <m:accPr>
                        <m:chr m:val="⃖"/>
                        <m:ctrlPr>
                          <a:rPr lang="en-US" altLang="zh-CN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</m:e>
                    </m:acc>
                    <m:r>
                      <a:rPr lang="en-GB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⃖"/>
                                <m:ctrlP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400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</m:acc>
                          </m:e>
                          <m:sub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nary>
                  </m:oMath>
                </a14:m>
                <a:r>
                  <a:rPr lang="en-US" altLang="zh-CN" sz="2400" dirty="0"/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400" i="0" smtClean="0">
                          <a:latin typeface="Cambria Math" panose="02040503050406030204" pitchFamily="18" charset="0"/>
                        </a:rPr>
                        <m:t>tr</m:t>
                      </m:r>
                      <m:d>
                        <m:dPr>
                          <m:ctrlPr>
                            <a:rPr lang="en-US" altLang="zh-CN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⃖"/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acc>
                          <m:r>
                            <a:rPr lang="en-US" altLang="zh-CN" sz="2400" i="1">
                              <a:latin typeface="Cambria Math" panose="02040503050406030204" pitchFamily="18" charset="0"/>
                            </a:rPr>
                            <m:t>𝒫</m:t>
                          </m:r>
                          <m:d>
                            <m:d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</m:d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⃖"/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altLang="zh-CN" sz="2400" i="0">
                              <a:latin typeface="Cambria Math" panose="02040503050406030204" pitchFamily="18" charset="0"/>
                            </a:rPr>
                            <m:t>tr</m:t>
                          </m:r>
                          <m:d>
                            <m:d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400" dirty="0"/>
                  <a:t>Compare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smtClean="0">
                        <a:latin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𝑂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d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US" altLang="zh-CN" sz="2400" i="0">
                            <a:latin typeface="Cambria Math" panose="02040503050406030204" pitchFamily="18" charset="0"/>
                          </a:rPr>
                          <m:t>tr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nary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zh-CN" alt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400" dirty="0"/>
                  <a:t>, simply set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⃖"/>
                            <m:ctrlPr>
                              <a:rPr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24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GB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400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a:rPr lang="en-GB" altLang="zh-CN" sz="2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24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altLang="zh-CN" sz="2400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den>
                          </m:f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𝑡𝑟</m:t>
                          </m:r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𝒫</m:t>
                              </m:r>
                              <m:d>
                                <m:d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</m:e>
                          </m:d>
                        </m:e>
                      </m:nary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𝑡𝑟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altLang="zh-CN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sz="2400" dirty="0"/>
              </a:p>
              <a:p>
                <a:pPr marL="0" indent="0">
                  <a:buNone/>
                </a:pPr>
                <a:endParaRPr lang="en-US" altLang="zh-CN" sz="2400" dirty="0"/>
              </a:p>
              <a:p>
                <a:pPr marL="0" indent="0">
                  <a:buNone/>
                </a:pPr>
                <a:endParaRPr lang="en-US" altLang="zh-CN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zh-CN" alt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9A3605-C9CF-3F47-C559-B03B552621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435" y="1118559"/>
                <a:ext cx="9590418" cy="4487575"/>
              </a:xfrm>
              <a:prstGeom prst="rect">
                <a:avLst/>
              </a:prstGeom>
              <a:blipFill>
                <a:blip r:embed="rId3"/>
                <a:stretch>
                  <a:fillRect l="-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59C9A6-8DF5-5ACD-DD35-823E0AE0D0AA}"/>
                  </a:ext>
                </a:extLst>
              </p:cNvPr>
              <p:cNvSpPr txBox="1"/>
              <p:nvPr/>
            </p:nvSpPr>
            <p:spPr>
              <a:xfrm>
                <a:off x="1863002" y="4712750"/>
                <a:ext cx="6096000" cy="10266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: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≤</m:t>
                          </m:r>
                          <m:r>
                            <a:rPr lang="en-GB" altLang="zh-CN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altLang="zh-CN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2400" i="1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GB" altLang="zh-CN" sz="2400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den>
                          </m:f>
                          <m:acc>
                            <m:accPr>
                              <m:chr m:val="̂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𝑡𝑟</m:t>
                              </m:r>
                            </m:e>
                          </m:acc>
                          <m:d>
                            <m:d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𝒫</m:t>
                              </m:r>
                              <m:d>
                                <m:dPr>
                                  <m:ctrlP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959C9A6-8DF5-5ACD-DD35-823E0AE0D0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002" y="4712750"/>
                <a:ext cx="6096000" cy="10266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42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962986c-2452-4635-848a-d345a778ceb0"/>
  <p:tag name="COMMONDATA" val="eyJoZGlkIjoiNThhMDlkNzE4OWZiOGM5YjM5NGY0ZjhlYWNmN2E2Ym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41290</TotalTime>
  <Words>1133</Words>
  <Application>Microsoft Office PowerPoint</Application>
  <PresentationFormat>Widescreen</PresentationFormat>
  <Paragraphs>207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等线</vt:lpstr>
      <vt:lpstr>微软雅黑</vt:lpstr>
      <vt:lpstr>Arial</vt:lpstr>
      <vt:lpstr>Calibri</vt:lpstr>
      <vt:lpstr>Cambria Math</vt:lpstr>
      <vt:lpstr>Office 主题</vt:lpstr>
      <vt:lpstr>Efficient information recovery from Pauli noise via classical shadow</vt:lpstr>
      <vt:lpstr>Shadow Information</vt:lpstr>
      <vt:lpstr>Pauli noise</vt:lpstr>
      <vt:lpstr>Problem of recovering from Pauli noise</vt:lpstr>
      <vt:lpstr>Known method</vt:lpstr>
      <vt:lpstr>Main result</vt:lpstr>
      <vt:lpstr>Classical shadow</vt:lpstr>
      <vt:lpstr>Learning the Pauli channel</vt:lpstr>
      <vt:lpstr>Recover shadow information</vt:lpstr>
      <vt:lpstr>Algorithm for information recovery</vt:lpstr>
      <vt:lpstr>Complexity of the algorithm</vt:lpstr>
      <vt:lpstr>Numerical experiments</vt:lpstr>
      <vt:lpstr>Application in mitigating Pauli errors in Clifford circuits</vt:lpstr>
      <vt:lpstr>Extensions of the algorithm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 Wang</dc:creator>
  <cp:lastModifiedBy>Wu, Yue</cp:lastModifiedBy>
  <cp:revision>272</cp:revision>
  <dcterms:created xsi:type="dcterms:W3CDTF">2023-04-20T14:07:00Z</dcterms:created>
  <dcterms:modified xsi:type="dcterms:W3CDTF">2023-11-20T15:34:10Z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E106F5F8A2AB4A4BA7830BA3E7C9E8C3_12</vt:lpwstr>
  </property>
  <property fmtid="{D5CDD505-2E9C-101B-9397-08002B2CF9AE}" pid="3" name="KSOProductBuildVer">
    <vt:lpwstr>2052-11.1.0.14036</vt:lpwstr>
  </property>
</Properties>
</file>