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tif" ContentType="image/ti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66"/>
  </p:notesMasterIdLst>
  <p:sldIdLst>
    <p:sldId id="256" r:id="rId2"/>
    <p:sldId id="361" r:id="rId3"/>
    <p:sldId id="360" r:id="rId4"/>
    <p:sldId id="362" r:id="rId5"/>
    <p:sldId id="346" r:id="rId6"/>
    <p:sldId id="363" r:id="rId7"/>
    <p:sldId id="354" r:id="rId8"/>
    <p:sldId id="355" r:id="rId9"/>
    <p:sldId id="266" r:id="rId10"/>
    <p:sldId id="352" r:id="rId11"/>
    <p:sldId id="366" r:id="rId12"/>
    <p:sldId id="368" r:id="rId13"/>
    <p:sldId id="365" r:id="rId14"/>
    <p:sldId id="356" r:id="rId15"/>
    <p:sldId id="269" r:id="rId16"/>
    <p:sldId id="347" r:id="rId17"/>
    <p:sldId id="349" r:id="rId18"/>
    <p:sldId id="348" r:id="rId19"/>
    <p:sldId id="350" r:id="rId20"/>
    <p:sldId id="358" r:id="rId21"/>
    <p:sldId id="369" r:id="rId22"/>
    <p:sldId id="303" r:id="rId23"/>
    <p:sldId id="304" r:id="rId24"/>
    <p:sldId id="370" r:id="rId25"/>
    <p:sldId id="367" r:id="rId26"/>
    <p:sldId id="371" r:id="rId27"/>
    <p:sldId id="275" r:id="rId28"/>
    <p:sldId id="276" r:id="rId29"/>
    <p:sldId id="372" r:id="rId30"/>
    <p:sldId id="278" r:id="rId31"/>
    <p:sldId id="312" r:id="rId32"/>
    <p:sldId id="280" r:id="rId33"/>
    <p:sldId id="353" r:id="rId34"/>
    <p:sldId id="357" r:id="rId35"/>
    <p:sldId id="283" r:id="rId36"/>
    <p:sldId id="351" r:id="rId37"/>
    <p:sldId id="344" r:id="rId38"/>
    <p:sldId id="345" r:id="rId39"/>
    <p:sldId id="258" r:id="rId40"/>
    <p:sldId id="294" r:id="rId41"/>
    <p:sldId id="292" r:id="rId42"/>
    <p:sldId id="271" r:id="rId43"/>
    <p:sldId id="264" r:id="rId44"/>
    <p:sldId id="260" r:id="rId45"/>
    <p:sldId id="262" r:id="rId46"/>
    <p:sldId id="257" r:id="rId47"/>
    <p:sldId id="263" r:id="rId48"/>
    <p:sldId id="267" r:id="rId49"/>
    <p:sldId id="268" r:id="rId50"/>
    <p:sldId id="272" r:id="rId51"/>
    <p:sldId id="273" r:id="rId52"/>
    <p:sldId id="274" r:id="rId53"/>
    <p:sldId id="277" r:id="rId54"/>
    <p:sldId id="293" r:id="rId55"/>
    <p:sldId id="285" r:id="rId56"/>
    <p:sldId id="290" r:id="rId57"/>
    <p:sldId id="281" r:id="rId58"/>
    <p:sldId id="291" r:id="rId59"/>
    <p:sldId id="287" r:id="rId60"/>
    <p:sldId id="282" r:id="rId61"/>
    <p:sldId id="259" r:id="rId62"/>
    <p:sldId id="261" r:id="rId63"/>
    <p:sldId id="270" r:id="rId64"/>
    <p:sldId id="295" r:id="rId65"/>
  </p:sldIdLst>
  <p:sldSz cx="9144000" cy="5143500" type="screen16x9"/>
  <p:notesSz cx="6858000" cy="9144000"/>
  <p:embeddedFontLst>
    <p:embeddedFont>
      <p:font typeface="Andale Mono" panose="020B0509000000000004" pitchFamily="49" charset="0"/>
      <p:regular r:id="rId67"/>
    </p:embeddedFont>
    <p:embeddedFont>
      <p:font typeface="Avenir Next" panose="020B0503020202020204" pitchFamily="34" charset="0"/>
      <p:regular r:id="rId68"/>
      <p:bold r:id="rId69"/>
      <p:italic r:id="rId70"/>
      <p:boldItalic r:id="rId71"/>
    </p:embeddedFont>
    <p:embeddedFont>
      <p:font typeface="Avenir Next Regular" panose="020B0503020202020204" pitchFamily="34" charset="0"/>
      <p:regular r:id="rId72"/>
      <p:bold r:id="rId73"/>
      <p:italic r:id="rId74"/>
      <p:boldItalic r:id="rId75"/>
    </p:embeddedFont>
    <p:embeddedFont>
      <p:font typeface="Calibri" panose="020F0502020204030204" pitchFamily="34" charset="0"/>
      <p:regular r:id="rId76"/>
      <p:bold r:id="rId77"/>
      <p:italic r:id="rId78"/>
      <p:boldItalic r:id="rId79"/>
    </p:embeddedFont>
    <p:embeddedFont>
      <p:font typeface="Roboto" panose="02000000000000000000" pitchFamily="2" charset="0"/>
      <p:regular r:id="rId80"/>
      <p:bold r:id="rId81"/>
      <p:italic r:id="rId82"/>
      <p:boldItalic r:id="rId8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500"/>
    <a:srgbClr val="BAE6DB"/>
    <a:srgbClr val="2B6D9E"/>
    <a:srgbClr val="E5D9AB"/>
    <a:srgbClr val="25CFDC"/>
    <a:srgbClr val="B31B1B"/>
    <a:srgbClr val="E53A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39"/>
    <p:restoredTop sz="94672"/>
  </p:normalViewPr>
  <p:slideViewPr>
    <p:cSldViewPr snapToGrid="0">
      <p:cViewPr varScale="1">
        <p:scale>
          <a:sx n="150" d="100"/>
          <a:sy n="150" d="100"/>
        </p:scale>
        <p:origin x="688" y="16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font" Target="fonts/font2.fntdata"/><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8.fntdata"/><Relationship Id="rId79" Type="http://schemas.openxmlformats.org/officeDocument/2006/relationships/font" Target="fonts/font13.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3.fntdata"/><Relationship Id="rId77"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6.fntdata"/><Relationship Id="rId80" Type="http://schemas.openxmlformats.org/officeDocument/2006/relationships/font" Target="fonts/font14.fntdata"/><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4.fntdata"/><Relationship Id="rId75" Type="http://schemas.openxmlformats.org/officeDocument/2006/relationships/font" Target="fonts/font9.fntdata"/><Relationship Id="rId83"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7.fntdata"/><Relationship Id="rId78" Type="http://schemas.openxmlformats.org/officeDocument/2006/relationships/font" Target="fonts/font12.fntdata"/><Relationship Id="rId81" Type="http://schemas.openxmlformats.org/officeDocument/2006/relationships/font" Target="fonts/font15.fntdata"/><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0.fntdata"/><Relationship Id="rId7" Type="http://schemas.openxmlformats.org/officeDocument/2006/relationships/slide" Target="slides/slide6.xml"/><Relationship Id="rId71" Type="http://schemas.openxmlformats.org/officeDocument/2006/relationships/font" Target="fonts/font5.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notesMaster" Target="notesMasters/notesMaster1.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38ca9ebbfc_2_4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38ca9ebbfc_2_4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14b3a5b765c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14b3a5b765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10 </a:t>
            </a:r>
            <a:r>
              <a:rPr lang="en-GB" dirty="0" err="1"/>
              <a:t>ms</a:t>
            </a:r>
            <a:r>
              <a:rPr lang="en-GB" dirty="0"/>
              <a:t> no </a:t>
            </a:r>
            <a:r>
              <a:rPr lang="en-GB" dirty="0" err="1"/>
              <a:t>averae</a:t>
            </a:r>
            <a:r>
              <a:rPr lang="en-GB" dirty="0"/>
              <a:t>, AWG 4, 5 frames per seconds</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38ca9ebbfc_2_3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38ca9ebbfc_2_3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6303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38ca9ebbfc_2_3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38ca9ebbfc_2_3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6303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14b3a5b765c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14b3a5b765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49310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4b3a5b765c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4b3a5b765c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38ca9ebbfc_2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38ca9ebbfc_2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92535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 name="Shape 1607"/>
          <p:cNvSpPr>
            <a:spLocks noGrp="1" noRot="1" noChangeAspect="1"/>
          </p:cNvSpPr>
          <p:nvPr>
            <p:ph type="sldImg"/>
          </p:nvPr>
        </p:nvSpPr>
        <p:spPr>
          <a:xfrm>
            <a:off x="381000" y="685800"/>
            <a:ext cx="6096000" cy="3429000"/>
          </a:xfrm>
          <a:prstGeom prst="rect">
            <a:avLst/>
          </a:prstGeom>
        </p:spPr>
        <p:txBody>
          <a:bodyPr/>
          <a:lstStyle/>
          <a:p>
            <a:endParaRPr/>
          </a:p>
        </p:txBody>
      </p:sp>
      <p:sp>
        <p:nvSpPr>
          <p:cNvPr id="1608" name="Shape 1608"/>
          <p:cNvSpPr>
            <a:spLocks noGrp="1"/>
          </p:cNvSpPr>
          <p:nvPr>
            <p:ph type="body" sz="quarter" idx="1"/>
          </p:nvPr>
        </p:nvSpPr>
        <p:spPr>
          <a:prstGeom prst="rect">
            <a:avLst/>
          </a:prstGeom>
        </p:spPr>
        <p:txBody>
          <a:bodyPr/>
          <a:lstStyle/>
          <a:p>
            <a:pPr marL="457200" indent="-298450" defTabSz="914400">
              <a:buClr>
                <a:srgbClr val="000000"/>
              </a:buClr>
              <a:buSzPts val="1100"/>
              <a:buFont typeface="Arial"/>
              <a:buChar char="●"/>
              <a:defRPr sz="1100">
                <a:latin typeface="+mn-lt"/>
                <a:ea typeface="+mn-ea"/>
                <a:cs typeface="+mn-cs"/>
                <a:sym typeface="Arial"/>
              </a:defRPr>
            </a:pPr>
            <a:r>
              <a:t>breakout (Atari) Human-level control through deep reinforcement learning</a:t>
            </a:r>
            <a:endParaRPr sz="2000"/>
          </a:p>
          <a:p>
            <a:pPr marL="457200" indent="-298450" defTabSz="914400">
              <a:buClr>
                <a:srgbClr val="000000"/>
              </a:buClr>
              <a:buSzPts val="1100"/>
              <a:buFont typeface="Arial"/>
              <a:buChar char="●"/>
              <a:defRPr sz="1100">
                <a:latin typeface="+mn-lt"/>
                <a:ea typeface="+mn-ea"/>
                <a:cs typeface="+mn-cs"/>
                <a:sym typeface="Arial"/>
              </a:defRPr>
            </a:pPr>
            <a:r>
              <a:t>Nature volume 518, pages 529–533 (26 February 2015</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38ca9ebbfc_2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38ca9ebbfc_2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52778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4b3a5b765c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14b3a5b765c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38ca9ebbfc_2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138ca9ebbfc_2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38ca9ebbfc_2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38ca9ebbfc_2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947376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14b3a5b765c_0_1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14b3a5b765c_0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132807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14b3a5b765c_0_2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14b3a5b765c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5503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38ca9ebbfc_2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38ca9ebbfc_2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051524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14b3a5b765c_0_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14b3a5b765c_0_2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270728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1" name="Shape 1721"/>
          <p:cNvSpPr>
            <a:spLocks noGrp="1" noRot="1" noChangeAspect="1"/>
          </p:cNvSpPr>
          <p:nvPr>
            <p:ph type="sldImg"/>
          </p:nvPr>
        </p:nvSpPr>
        <p:spPr>
          <a:xfrm>
            <a:off x="381000" y="685800"/>
            <a:ext cx="6096000" cy="3429000"/>
          </a:xfrm>
          <a:prstGeom prst="rect">
            <a:avLst/>
          </a:prstGeom>
        </p:spPr>
        <p:txBody>
          <a:bodyPr/>
          <a:lstStyle/>
          <a:p>
            <a:endParaRPr/>
          </a:p>
        </p:txBody>
      </p:sp>
      <p:sp>
        <p:nvSpPr>
          <p:cNvPr id="1722" name="Shape 1722"/>
          <p:cNvSpPr>
            <a:spLocks noGrp="1"/>
          </p:cNvSpPr>
          <p:nvPr>
            <p:ph type="body" sz="quarter" idx="1"/>
          </p:nvPr>
        </p:nvSpPr>
        <p:spPr>
          <a:prstGeom prst="rect">
            <a:avLst/>
          </a:prstGeom>
        </p:spPr>
        <p:txBody>
          <a:bodyPr/>
          <a:lstStyle/>
          <a:p>
            <a:r>
              <a:t>But first let me thank my students and colleagues at Oxford and my collaborators and funding agencies.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14b3a5b765c_0_3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14b3a5b765c_0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71868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38ca9ebbfc_2_3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38ca9ebbfc_2_3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63030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38ca9ebbfc_2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38ca9ebbfc_2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450490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38ca9ebbfc_2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138ca9ebbfc_2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38ca9ebbfc_2_2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38ca9ebbfc_2_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142e336a4c6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142e336a4c6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14b3a5b765c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14b3a5b765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8 </a:t>
            </a:r>
            <a:r>
              <a:rPr lang="en-GB" dirty="0" err="1"/>
              <a:t>ms</a:t>
            </a:r>
            <a:r>
              <a:rPr lang="en-GB" dirty="0"/>
              <a:t> no </a:t>
            </a:r>
            <a:r>
              <a:rPr lang="en-GB" dirty="0" err="1"/>
              <a:t>averae</a:t>
            </a:r>
            <a:r>
              <a:rPr lang="en-GB" dirty="0"/>
              <a:t>, AWG 4, 5 frames per seconds</a:t>
            </a:r>
            <a:endParaRPr dirty="0"/>
          </a:p>
        </p:txBody>
      </p:sp>
    </p:spTree>
    <p:extLst>
      <p:ext uri="{BB962C8B-B14F-4D97-AF65-F5344CB8AC3E}">
        <p14:creationId xmlns:p14="http://schemas.microsoft.com/office/powerpoint/2010/main" val="5053868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4b3a5b765c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4b3a5b765c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38ca9ebbfc_2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38ca9ebbfc_2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38ca9ebbfc_2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138ca9ebbfc_2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38ca9ebbfc_2_2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38ca9ebbfc_2_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38ca9ebbfc_2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138ca9ebbfc_2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38ca9ebbfc_2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38ca9ebbfc_2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38ca9ebbfc_2_4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38ca9ebbfc_2_4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14b3a5b765c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14b3a5b765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10 </a:t>
            </a:r>
            <a:r>
              <a:rPr lang="en-GB" dirty="0" err="1"/>
              <a:t>ms</a:t>
            </a:r>
            <a:r>
              <a:rPr lang="en-GB" dirty="0"/>
              <a:t> no </a:t>
            </a:r>
            <a:r>
              <a:rPr lang="en-GB" dirty="0" err="1"/>
              <a:t>averae</a:t>
            </a:r>
            <a:r>
              <a:rPr lang="en-GB" dirty="0"/>
              <a:t>, AWG 4, 5 frames per seconds</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38ca9ebbfc_2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38ca9ebbfc_2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3851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14b3a5b765c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14b3a5b765c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4b3a5b765c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14b3a5b765c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14b3a5b765c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14b3a5b765c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14b3a5b765c_0_2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14b3a5b765c_0_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14b3a5b765c_0_2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14b3a5b765c_0_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917497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4b3a5b765c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14b3a5b765c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4165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4b3a5b765c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14b3a5b765c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10391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14b3a5b765c_0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14b3a5b765c_0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04112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38ca9ebbfc_2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38ca9ebbfc_2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27971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38ca9ebbfc_2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38ca9ebbfc_2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64192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38ca9ebbfc_2_2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38ca9ebbfc_2_2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30758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 name="Shape 1021"/>
          <p:cNvSpPr>
            <a:spLocks noGrp="1" noRot="1" noChangeAspect="1"/>
          </p:cNvSpPr>
          <p:nvPr>
            <p:ph type="sldImg"/>
          </p:nvPr>
        </p:nvSpPr>
        <p:spPr>
          <a:xfrm>
            <a:off x="381000" y="685800"/>
            <a:ext cx="6096000" cy="3429000"/>
          </a:xfrm>
          <a:prstGeom prst="rect">
            <a:avLst/>
          </a:prstGeom>
        </p:spPr>
        <p:txBody>
          <a:bodyPr/>
          <a:lstStyle/>
          <a:p>
            <a:endParaRPr/>
          </a:p>
        </p:txBody>
      </p:sp>
      <p:sp>
        <p:nvSpPr>
          <p:cNvPr id="1022" name="Shape 1022"/>
          <p:cNvSpPr>
            <a:spLocks noGrp="1"/>
          </p:cNvSpPr>
          <p:nvPr>
            <p:ph type="body" sz="quarter" idx="1"/>
          </p:nvPr>
        </p:nvSpPr>
        <p:spPr>
          <a:prstGeom prst="rect">
            <a:avLst/>
          </a:prstGeom>
        </p:spPr>
        <p:txBody>
          <a:bodyPr/>
          <a:lstStyle/>
          <a:p>
            <a:r>
              <a:t>This is what we call BO. Our score function in the parameter space where we are looking for features has a functional form we don’t know. For a given iteration n we have a prediction of how this score function looks like, and we aim to find the max or a minimum of this score function. This prediction has some uncertainty that I represent here with a light blue shade. Each measurement, we evaluate the score function and reduce this uncertainty. The acquisition map is going to tell us, according to the model, where is more informative to evaluate the score function according to the model. As you can see, the acquisition functions has minimums where the score function has already been evaluated and a maximum where the model predicts a minimum of the score function. Evaluating the score function at the most informative point in the next iteration, our model is updated and so our acquisition function. Now our model is more accurate and we are guided towards the max or min of the score function. </a:t>
            </a:r>
          </a:p>
          <a:p>
            <a:endParaRPr/>
          </a:p>
          <a:p>
            <a:endParaRPr/>
          </a:p>
          <a:p>
            <a:endParaRPr/>
          </a:p>
          <a:p>
            <a:r>
              <a:t>gaussian process (uncertainty information) (one of stochastic process) + acquisition function (information theoretic)</a:t>
            </a:r>
          </a:p>
          <a:p>
            <a:r>
              <a:t>CVAE+ acquisition function </a:t>
            </a:r>
          </a:p>
          <a:p>
            <a:endParaRPr/>
          </a:p>
          <a:p>
            <a:r>
              <a:t>target function is the score function</a:t>
            </a:r>
          </a:p>
          <a:p>
            <a:r>
              <a:t>in our case CVAE gives the target function</a:t>
            </a:r>
          </a:p>
          <a:p>
            <a:endParaRPr/>
          </a:p>
          <a:p>
            <a:r>
              <a:t>Mutual information is an information theoretic model</a:t>
            </a:r>
          </a:p>
        </p:txBody>
      </p:sp>
    </p:spTree>
    <p:extLst>
      <p:ext uri="{BB962C8B-B14F-4D97-AF65-F5344CB8AC3E}">
        <p14:creationId xmlns:p14="http://schemas.microsoft.com/office/powerpoint/2010/main" val="7659625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14b3a5b765c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14b3a5b765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08244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38ca9ebbfc_2_3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38ca9ebbfc_2_3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27908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38ca9ebbfc_2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38ca9ebbfc_2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138ca9ebbfc_2_3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138ca9ebbfc_2_3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5163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138ca9ebbfc_2_3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138ca9ebbfc_2_3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8005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Blank">
    <p:spTree>
      <p:nvGrpSpPr>
        <p:cNvPr id="1" name=""/>
        <p:cNvGrpSpPr/>
        <p:nvPr/>
      </p:nvGrpSpPr>
      <p:grpSpPr>
        <a:xfrm>
          <a:off x="0" y="0"/>
          <a:ext cx="0" cy="0"/>
          <a:chOff x="0" y="0"/>
          <a:chExt cx="0" cy="0"/>
        </a:xfrm>
      </p:grpSpPr>
      <p:sp>
        <p:nvSpPr>
          <p:cNvPr id="57" name="Slide Number"/>
          <p:cNvSpPr txBox="1">
            <a:spLocks noGrp="1"/>
          </p:cNvSpPr>
          <p:nvPr>
            <p:ph type="sldNum" sz="quarter" idx="2"/>
          </p:nvPr>
        </p:nvSpPr>
        <p:spPr>
          <a:xfrm>
            <a:off x="8750951" y="4863187"/>
            <a:ext cx="153949" cy="167420"/>
          </a:xfrm>
          <a:prstGeom prst="rect">
            <a:avLst/>
          </a:prstGeom>
        </p:spPr>
        <p:txBody>
          <a:bodyPr lIns="25387" tIns="25387" rIns="25387" bIns="25387" anchor="t"/>
          <a:lstStyle>
            <a:lvl1pPr algn="ctr" defTabSz="307932">
              <a:defRPr sz="949">
                <a:solidFill>
                  <a:srgbClr val="000000"/>
                </a:solidFill>
                <a:latin typeface="Gill Sans"/>
                <a:ea typeface="Gill Sans"/>
                <a:cs typeface="Gill Sans"/>
                <a:sym typeface="Gill Sans"/>
              </a:defRPr>
            </a:lvl1pPr>
          </a:lstStyle>
          <a:p>
            <a:fld id="{86CB4B4D-7CA3-9044-876B-883B54F8677D}" type="slidenum">
              <a:t>‹#›</a:t>
            </a:fld>
            <a:endParaRPr/>
          </a:p>
        </p:txBody>
      </p:sp>
    </p:spTree>
    <p:extLst>
      <p:ext uri="{BB962C8B-B14F-4D97-AF65-F5344CB8AC3E}">
        <p14:creationId xmlns:p14="http://schemas.microsoft.com/office/powerpoint/2010/main" val="2399779563"/>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SECTION_HEADER">
    <p:spTree>
      <p:nvGrpSpPr>
        <p:cNvPr id="1" name=""/>
        <p:cNvGrpSpPr/>
        <p:nvPr/>
      </p:nvGrpSpPr>
      <p:grpSpPr>
        <a:xfrm>
          <a:off x="0" y="0"/>
          <a:ext cx="0" cy="0"/>
          <a:chOff x="0" y="0"/>
          <a:chExt cx="0" cy="0"/>
        </a:xfrm>
      </p:grpSpPr>
      <p:sp>
        <p:nvSpPr>
          <p:cNvPr id="544" name="Title Text"/>
          <p:cNvSpPr txBox="1">
            <a:spLocks noGrp="1"/>
          </p:cNvSpPr>
          <p:nvPr>
            <p:ph type="title"/>
          </p:nvPr>
        </p:nvSpPr>
        <p:spPr>
          <a:xfrm>
            <a:off x="313780" y="2150850"/>
            <a:ext cx="8516442" cy="841800"/>
          </a:xfrm>
          <a:prstGeom prst="rect">
            <a:avLst/>
          </a:prstGeom>
        </p:spPr>
        <p:txBody>
          <a:bodyPr anchor="ctr"/>
          <a:lstStyle>
            <a:lvl1pPr algn="ctr">
              <a:defRPr sz="3584"/>
            </a:lvl1pPr>
          </a:lstStyle>
          <a:p>
            <a:r>
              <a:t>Title Text</a:t>
            </a:r>
          </a:p>
        </p:txBody>
      </p:sp>
      <p:sp>
        <p:nvSpPr>
          <p:cNvPr id="5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307185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a:solidFill>
                  <a:schemeClr val="dk2"/>
                </a:solidFill>
              </a:defRPr>
            </a:lvl2pPr>
            <a:lvl3pPr marL="1371600" lvl="2" indent="-317500" rtl="0">
              <a:lnSpc>
                <a:spcPct val="115000"/>
              </a:lnSpc>
              <a:spcBef>
                <a:spcPts val="0"/>
              </a:spcBef>
              <a:spcAft>
                <a:spcPts val="0"/>
              </a:spcAft>
              <a:buClr>
                <a:schemeClr val="dk2"/>
              </a:buClr>
              <a:buSzPts val="1400"/>
              <a:buChar char="■"/>
              <a:defRPr>
                <a:solidFill>
                  <a:schemeClr val="dk2"/>
                </a:solidFill>
              </a:defRPr>
            </a:lvl3pPr>
            <a:lvl4pPr marL="1828800" lvl="3" indent="-317500" rtl="0">
              <a:lnSpc>
                <a:spcPct val="115000"/>
              </a:lnSpc>
              <a:spcBef>
                <a:spcPts val="0"/>
              </a:spcBef>
              <a:spcAft>
                <a:spcPts val="0"/>
              </a:spcAft>
              <a:buClr>
                <a:schemeClr val="dk2"/>
              </a:buClr>
              <a:buSzPts val="1400"/>
              <a:buChar char="●"/>
              <a:defRPr>
                <a:solidFill>
                  <a:schemeClr val="dk2"/>
                </a:solidFill>
              </a:defRPr>
            </a:lvl4pPr>
            <a:lvl5pPr marL="2286000" lvl="4" indent="-317500" rtl="0">
              <a:lnSpc>
                <a:spcPct val="115000"/>
              </a:lnSpc>
              <a:spcBef>
                <a:spcPts val="0"/>
              </a:spcBef>
              <a:spcAft>
                <a:spcPts val="0"/>
              </a:spcAft>
              <a:buClr>
                <a:schemeClr val="dk2"/>
              </a:buClr>
              <a:buSzPts val="1400"/>
              <a:buChar char="○"/>
              <a:defRPr>
                <a:solidFill>
                  <a:schemeClr val="dk2"/>
                </a:solidFill>
              </a:defRPr>
            </a:lvl5pPr>
            <a:lvl6pPr marL="2743200" lvl="5" indent="-317500" rtl="0">
              <a:lnSpc>
                <a:spcPct val="115000"/>
              </a:lnSpc>
              <a:spcBef>
                <a:spcPts val="0"/>
              </a:spcBef>
              <a:spcAft>
                <a:spcPts val="0"/>
              </a:spcAft>
              <a:buClr>
                <a:schemeClr val="dk2"/>
              </a:buClr>
              <a:buSzPts val="1400"/>
              <a:buChar char="■"/>
              <a:defRPr>
                <a:solidFill>
                  <a:schemeClr val="dk2"/>
                </a:solidFill>
              </a:defRPr>
            </a:lvl6pPr>
            <a:lvl7pPr marL="3200400" lvl="6" indent="-317500" rtl="0">
              <a:lnSpc>
                <a:spcPct val="115000"/>
              </a:lnSpc>
              <a:spcBef>
                <a:spcPts val="0"/>
              </a:spcBef>
              <a:spcAft>
                <a:spcPts val="0"/>
              </a:spcAft>
              <a:buClr>
                <a:schemeClr val="dk2"/>
              </a:buClr>
              <a:buSzPts val="1400"/>
              <a:buChar char="●"/>
              <a:defRPr>
                <a:solidFill>
                  <a:schemeClr val="dk2"/>
                </a:solidFill>
              </a:defRPr>
            </a:lvl7pPr>
            <a:lvl8pPr marL="3657600" lvl="7" indent="-317500" rtl="0">
              <a:lnSpc>
                <a:spcPct val="115000"/>
              </a:lnSpc>
              <a:spcBef>
                <a:spcPts val="0"/>
              </a:spcBef>
              <a:spcAft>
                <a:spcPts val="0"/>
              </a:spcAft>
              <a:buClr>
                <a:schemeClr val="dk2"/>
              </a:buClr>
              <a:buSzPts val="1400"/>
              <a:buChar char="○"/>
              <a:defRPr>
                <a:solidFill>
                  <a:schemeClr val="dk2"/>
                </a:solidFill>
              </a:defRPr>
            </a:lvl8pPr>
            <a:lvl9pPr marL="4114800" lvl="8" indent="-317500" rtl="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 id="2147483661"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7.png"/><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9.jpg"/><Relationship Id="rId5" Type="http://schemas.openxmlformats.org/officeDocument/2006/relationships/image" Target="../media/image18.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31.png"/><Relationship Id="rId4" Type="http://schemas.openxmlformats.org/officeDocument/2006/relationships/image" Target="../media/image30.gif"/></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21.png"/><Relationship Id="rId4" Type="http://schemas.openxmlformats.org/officeDocument/2006/relationships/image" Target="../media/image18.png"/><Relationship Id="rId9"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0.jpeg"/><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35.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44.gif"/></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43.png"/><Relationship Id="rId4" Type="http://schemas.openxmlformats.org/officeDocument/2006/relationships/image" Target="../media/image47.gif"/></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image" Target="../media/image61.JPG"/><Relationship Id="rId3" Type="http://schemas.openxmlformats.org/officeDocument/2006/relationships/image" Target="../media/image56.tif"/><Relationship Id="rId7" Type="http://schemas.openxmlformats.org/officeDocument/2006/relationships/image" Target="../media/image60.jpe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59.tif"/><Relationship Id="rId5" Type="http://schemas.openxmlformats.org/officeDocument/2006/relationships/image" Target="../media/image58.tif"/><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63.emf"/><Relationship Id="rId4" Type="http://schemas.openxmlformats.org/officeDocument/2006/relationships/image" Target="../media/image62.emf"/></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2.xml"/><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31.png"/><Relationship Id="rId11" Type="http://schemas.openxmlformats.org/officeDocument/2006/relationships/image" Target="../media/image25.png"/><Relationship Id="rId5" Type="http://schemas.openxmlformats.org/officeDocument/2006/relationships/image" Target="../media/image29.png"/><Relationship Id="rId10" Type="http://schemas.openxmlformats.org/officeDocument/2006/relationships/image" Target="../media/image17.png"/><Relationship Id="rId4" Type="http://schemas.openxmlformats.org/officeDocument/2006/relationships/image" Target="../media/image30.gif"/><Relationship Id="rId9" Type="http://schemas.openxmlformats.org/officeDocument/2006/relationships/image" Target="../media/image16.png"/></Relationships>
</file>

<file path=ppt/slides/_rels/slide3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7" Type="http://schemas.microsoft.com/office/2007/relationships/hdphoto" Target="../media/hdphoto1.wdp"/><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18.png"/><Relationship Id="rId4" Type="http://schemas.openxmlformats.org/officeDocument/2006/relationships/image" Target="../media/image40.jpe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66.png"/><Relationship Id="rId4"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43.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22.gif"/><Relationship Id="rId7"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73.png"/><Relationship Id="rId5" Type="http://schemas.openxmlformats.org/officeDocument/2006/relationships/image" Target="../media/image19.jpg"/><Relationship Id="rId10" Type="http://schemas.openxmlformats.org/officeDocument/2006/relationships/image" Target="../media/image72.png"/><Relationship Id="rId4" Type="http://schemas.openxmlformats.org/officeDocument/2006/relationships/image" Target="../media/image18.png"/><Relationship Id="rId9" Type="http://schemas.openxmlformats.org/officeDocument/2006/relationships/image" Target="../media/image71.png"/></Relationships>
</file>

<file path=ppt/slides/_rels/slide44.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19.jpg"/><Relationship Id="rId7" Type="http://schemas.openxmlformats.org/officeDocument/2006/relationships/image" Target="../media/image77.jpg"/><Relationship Id="rId12" Type="http://schemas.openxmlformats.org/officeDocument/2006/relationships/image" Target="../media/image73.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76.jpg"/><Relationship Id="rId11" Type="http://schemas.openxmlformats.org/officeDocument/2006/relationships/image" Target="../media/image72.png"/><Relationship Id="rId5" Type="http://schemas.openxmlformats.org/officeDocument/2006/relationships/image" Target="../media/image75.jpg"/><Relationship Id="rId10" Type="http://schemas.openxmlformats.org/officeDocument/2006/relationships/image" Target="../media/image71.png"/><Relationship Id="rId4" Type="http://schemas.openxmlformats.org/officeDocument/2006/relationships/image" Target="../media/image74.jpg"/><Relationship Id="rId9" Type="http://schemas.openxmlformats.org/officeDocument/2006/relationships/image" Target="../media/image9.png"/></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6.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81.jpg"/><Relationship Id="rId4" Type="http://schemas.openxmlformats.org/officeDocument/2006/relationships/image" Target="../media/image80.jpg"/></Relationships>
</file>

<file path=ppt/slides/_rels/slide4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76.jp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27.png"/><Relationship Id="rId4" Type="http://schemas.openxmlformats.org/officeDocument/2006/relationships/image" Target="../media/image19.jpg"/></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19.jpg"/></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19.jpg"/></Relationships>
</file>

<file path=ppt/slides/_rels/slide52.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85.png"/><Relationship Id="rId7" Type="http://schemas.openxmlformats.org/officeDocument/2006/relationships/image" Target="../media/image88.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48.png"/></Relationships>
</file>

<file path=ppt/slides/_rels/slide56.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85.png"/><Relationship Id="rId7" Type="http://schemas.openxmlformats.org/officeDocument/2006/relationships/image" Target="../media/image52.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90.png"/><Relationship Id="rId5" Type="http://schemas.openxmlformats.org/officeDocument/2006/relationships/image" Target="../media/image89.jpeg"/><Relationship Id="rId4" Type="http://schemas.openxmlformats.org/officeDocument/2006/relationships/image" Target="../media/image48.png"/></Relationships>
</file>

<file path=ppt/slides/_rels/slide5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92.png"/></Relationships>
</file>

<file path=ppt/slides/_rels/slide5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xml"/><Relationship Id="rId4" Type="http://schemas.openxmlformats.org/officeDocument/2006/relationships/image" Target="../media/image97.png"/></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100.png"/></Relationships>
</file>

<file path=ppt/slides/_rels/slide6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51.xml"/><Relationship Id="rId1" Type="http://schemas.openxmlformats.org/officeDocument/2006/relationships/slideLayout" Target="../slideLayouts/slideLayout12.xml"/><Relationship Id="rId6" Type="http://schemas.openxmlformats.org/officeDocument/2006/relationships/image" Target="../media/image36.png"/><Relationship Id="rId5" Type="http://schemas.openxmlformats.org/officeDocument/2006/relationships/image" Target="../media/image103.png"/><Relationship Id="rId4" Type="http://schemas.openxmlformats.org/officeDocument/2006/relationships/image" Target="../media/image102.gif"/></Relationships>
</file>

<file path=ppt/slides/_rels/slide64.xml.rels><?xml version="1.0" encoding="UTF-8" standalone="yes"?>
<Relationships xmlns="http://schemas.openxmlformats.org/package/2006/relationships"><Relationship Id="rId8" Type="http://schemas.openxmlformats.org/officeDocument/2006/relationships/image" Target="../media/image74.jpg"/><Relationship Id="rId3" Type="http://schemas.openxmlformats.org/officeDocument/2006/relationships/image" Target="../media/image35.png"/><Relationship Id="rId7" Type="http://schemas.openxmlformats.org/officeDocument/2006/relationships/image" Target="../media/image19.jp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9.jp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2846175"/>
            <a:ext cx="9144001" cy="2297325"/>
          </a:xfrm>
          <a:prstGeom prst="rect">
            <a:avLst/>
          </a:prstGeom>
          <a:noFill/>
          <a:ln>
            <a:noFill/>
          </a:ln>
        </p:spPr>
      </p:pic>
      <p:sp>
        <p:nvSpPr>
          <p:cNvPr id="55" name="Google Shape;55;p13"/>
          <p:cNvSpPr txBox="1">
            <a:spLocks noGrp="1"/>
          </p:cNvSpPr>
          <p:nvPr>
            <p:ph type="subTitle" idx="1"/>
          </p:nvPr>
        </p:nvSpPr>
        <p:spPr>
          <a:xfrm>
            <a:off x="387474" y="665125"/>
            <a:ext cx="8756525" cy="792600"/>
          </a:xfrm>
          <a:prstGeom prst="rect">
            <a:avLst/>
          </a:prstGeom>
        </p:spPr>
        <p:txBody>
          <a:bodyPr spcFirstLastPara="1" wrap="square" lIns="91425" tIns="91425" rIns="91425" bIns="91425" anchor="t" anchorCtr="0">
            <a:normAutofit lnSpcReduction="10000"/>
          </a:bodyPr>
          <a:lstStyle/>
          <a:p>
            <a:pPr marL="0" indent="0" algn="l">
              <a:buSzPts val="935"/>
            </a:pPr>
            <a:r>
              <a:rPr lang="en-GB" sz="2200" b="1" dirty="0">
                <a:solidFill>
                  <a:schemeClr val="dk1"/>
                </a:solidFill>
              </a:rPr>
              <a:t>Machine learning for tackling quantum device variability</a:t>
            </a:r>
            <a:br>
              <a:rPr lang="en-GB" sz="2200" b="1" dirty="0">
                <a:solidFill>
                  <a:schemeClr val="dk1"/>
                </a:solidFill>
              </a:rPr>
            </a:br>
            <a:endParaRPr lang="en-GB" sz="2200" b="1" dirty="0">
              <a:solidFill>
                <a:schemeClr val="dk1"/>
              </a:solidFill>
            </a:endParaRPr>
          </a:p>
          <a:p>
            <a:pPr marL="0" indent="0" algn="l">
              <a:buSzPts val="935"/>
            </a:pPr>
            <a:endParaRPr sz="2200" b="1" dirty="0">
              <a:solidFill>
                <a:schemeClr val="dk1"/>
              </a:solidFill>
            </a:endParaRPr>
          </a:p>
        </p:txBody>
      </p:sp>
      <p:pic>
        <p:nvPicPr>
          <p:cNvPr id="56" name="Google Shape;56;p13"/>
          <p:cNvPicPr preferRelativeResize="0"/>
          <p:nvPr/>
        </p:nvPicPr>
        <p:blipFill rotWithShape="1">
          <a:blip r:embed="rId4">
            <a:alphaModFix/>
          </a:blip>
          <a:srcRect t="2666" r="1652"/>
          <a:stretch/>
        </p:blipFill>
        <p:spPr>
          <a:xfrm>
            <a:off x="483250" y="1571449"/>
            <a:ext cx="4141300" cy="2780150"/>
          </a:xfrm>
          <a:prstGeom prst="rect">
            <a:avLst/>
          </a:prstGeom>
          <a:noFill/>
          <a:ln>
            <a:noFill/>
          </a:ln>
        </p:spPr>
      </p:pic>
      <p:sp>
        <p:nvSpPr>
          <p:cNvPr id="57" name="Google Shape;57;p13"/>
          <p:cNvSpPr txBox="1"/>
          <p:nvPr/>
        </p:nvSpPr>
        <p:spPr>
          <a:xfrm>
            <a:off x="5408550" y="3827000"/>
            <a:ext cx="3000000" cy="113874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500" b="1" dirty="0">
                <a:solidFill>
                  <a:schemeClr val="dk1"/>
                </a:solidFill>
              </a:rPr>
              <a:t>Natalia Ares</a:t>
            </a:r>
          </a:p>
          <a:p>
            <a:pPr marL="0" lvl="0" indent="0" algn="l" rtl="0">
              <a:spcBef>
                <a:spcPts val="0"/>
              </a:spcBef>
              <a:spcAft>
                <a:spcPts val="0"/>
              </a:spcAft>
              <a:buNone/>
            </a:pPr>
            <a:r>
              <a:rPr lang="es" sz="1500" dirty="0">
                <a:solidFill>
                  <a:schemeClr val="dk1"/>
                </a:solidFill>
              </a:rPr>
              <a:t>University of Oxford</a:t>
            </a:r>
            <a:endParaRPr sz="1500" dirty="0">
              <a:solidFill>
                <a:schemeClr val="dk1"/>
              </a:solidFill>
            </a:endParaRPr>
          </a:p>
          <a:p>
            <a:pPr marL="0" lvl="0" indent="0" algn="l" rtl="0">
              <a:spcBef>
                <a:spcPts val="0"/>
              </a:spcBef>
              <a:spcAft>
                <a:spcPts val="0"/>
              </a:spcAft>
              <a:buClr>
                <a:schemeClr val="dk1"/>
              </a:buClr>
              <a:buSzPts val="1100"/>
              <a:buFont typeface="Arial"/>
              <a:buNone/>
            </a:pPr>
            <a:endParaRPr sz="2100" dirty="0">
              <a:solidFill>
                <a:srgbClr val="1E1919"/>
              </a:solidFill>
              <a:highlight>
                <a:srgbClr val="FFFFFF"/>
              </a:highlight>
              <a:latin typeface="Roboto"/>
              <a:ea typeface="Roboto"/>
              <a:cs typeface="Roboto"/>
              <a:sym typeface="Roboto"/>
            </a:endParaRPr>
          </a:p>
          <a:p>
            <a:pPr marL="0" lvl="0" indent="0" algn="l" rtl="0">
              <a:spcBef>
                <a:spcPts val="0"/>
              </a:spcBef>
              <a:spcAft>
                <a:spcPts val="0"/>
              </a:spcAft>
              <a:buNone/>
            </a:pPr>
            <a:endParaRPr sz="1100" dirty="0"/>
          </a:p>
        </p:txBody>
      </p:sp>
      <p:sp>
        <p:nvSpPr>
          <p:cNvPr id="58" name="Google Shape;58;p13"/>
          <p:cNvSpPr/>
          <p:nvPr/>
        </p:nvSpPr>
        <p:spPr>
          <a:xfrm>
            <a:off x="483250" y="509700"/>
            <a:ext cx="274500" cy="41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5079175" y="4030125"/>
            <a:ext cx="274500" cy="8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31" name="Google Shape;231;p23"/>
          <p:cNvPicPr preferRelativeResize="0"/>
          <p:nvPr/>
        </p:nvPicPr>
        <p:blipFill rotWithShape="1">
          <a:blip r:embed="rId3">
            <a:alphaModFix/>
          </a:blip>
          <a:srcRect l="18612" t="17375" r="15709" b="40072"/>
          <a:stretch/>
        </p:blipFill>
        <p:spPr>
          <a:xfrm>
            <a:off x="1684570" y="992885"/>
            <a:ext cx="5555651" cy="2024635"/>
          </a:xfrm>
          <a:prstGeom prst="rect">
            <a:avLst/>
          </a:prstGeom>
          <a:noFill/>
          <a:ln>
            <a:noFill/>
          </a:ln>
        </p:spPr>
      </p:pic>
      <p:sp>
        <p:nvSpPr>
          <p:cNvPr id="233" name="Google Shape;233;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10</a:t>
            </a:fld>
            <a:endParaRPr/>
          </a:p>
        </p:txBody>
      </p:sp>
      <p:sp>
        <p:nvSpPr>
          <p:cNvPr id="6" name="TextBox 5">
            <a:extLst>
              <a:ext uri="{FF2B5EF4-FFF2-40B4-BE49-F238E27FC236}">
                <a16:creationId xmlns:a16="http://schemas.microsoft.com/office/drawing/2014/main" id="{A7C34242-1E56-E428-365F-DE09800F3CEA}"/>
              </a:ext>
            </a:extLst>
          </p:cNvPr>
          <p:cNvSpPr txBox="1"/>
          <p:nvPr/>
        </p:nvSpPr>
        <p:spPr>
          <a:xfrm>
            <a:off x="1585072" y="954195"/>
            <a:ext cx="1218603" cy="276999"/>
          </a:xfrm>
          <a:prstGeom prst="rect">
            <a:avLst/>
          </a:prstGeom>
          <a:noFill/>
        </p:spPr>
        <p:txBody>
          <a:bodyPr wrap="none" rtlCol="0">
            <a:spAutoFit/>
          </a:bodyPr>
          <a:lstStyle/>
          <a:p>
            <a:r>
              <a:rPr lang="en-US" sz="1200" b="1" dirty="0">
                <a:latin typeface="Avenir Next" panose="020B0503020202020204" pitchFamily="34" charset="0"/>
              </a:rPr>
              <a:t>Silicon FinFET</a:t>
            </a:r>
          </a:p>
        </p:txBody>
      </p:sp>
      <p:sp>
        <p:nvSpPr>
          <p:cNvPr id="7" name="TextBox 6">
            <a:extLst>
              <a:ext uri="{FF2B5EF4-FFF2-40B4-BE49-F238E27FC236}">
                <a16:creationId xmlns:a16="http://schemas.microsoft.com/office/drawing/2014/main" id="{605734A5-8B7A-6C3F-437A-9D0F57119453}"/>
              </a:ext>
            </a:extLst>
          </p:cNvPr>
          <p:cNvSpPr txBox="1"/>
          <p:nvPr/>
        </p:nvSpPr>
        <p:spPr>
          <a:xfrm>
            <a:off x="6113673" y="954195"/>
            <a:ext cx="2026517" cy="276999"/>
          </a:xfrm>
          <a:prstGeom prst="rect">
            <a:avLst/>
          </a:prstGeom>
          <a:noFill/>
        </p:spPr>
        <p:txBody>
          <a:bodyPr wrap="none" rtlCol="0">
            <a:spAutoFit/>
          </a:bodyPr>
          <a:lstStyle/>
          <a:p>
            <a:r>
              <a:rPr lang="en-US" sz="1200" b="1" dirty="0">
                <a:latin typeface="Avenir Next" panose="020B0503020202020204" pitchFamily="34" charset="0"/>
              </a:rPr>
              <a:t>Ge/SiGe Heterostructure</a:t>
            </a:r>
          </a:p>
        </p:txBody>
      </p:sp>
      <p:sp>
        <p:nvSpPr>
          <p:cNvPr id="8" name="TextBox 7">
            <a:extLst>
              <a:ext uri="{FF2B5EF4-FFF2-40B4-BE49-F238E27FC236}">
                <a16:creationId xmlns:a16="http://schemas.microsoft.com/office/drawing/2014/main" id="{FD81EA55-394E-9DCA-9600-690C978FF7D9}"/>
              </a:ext>
            </a:extLst>
          </p:cNvPr>
          <p:cNvSpPr txBox="1"/>
          <p:nvPr/>
        </p:nvSpPr>
        <p:spPr>
          <a:xfrm>
            <a:off x="6225288" y="1154467"/>
            <a:ext cx="1069524" cy="230832"/>
          </a:xfrm>
          <a:prstGeom prst="rect">
            <a:avLst/>
          </a:prstGeom>
          <a:noFill/>
        </p:spPr>
        <p:txBody>
          <a:bodyPr wrap="none" rtlCol="0">
            <a:spAutoFit/>
          </a:bodyPr>
          <a:lstStyle/>
          <a:p>
            <a:r>
              <a:rPr lang="en-US" sz="900" dirty="0">
                <a:latin typeface="Avenir Next" panose="020B0503020202020204" pitchFamily="34" charset="0"/>
              </a:rPr>
              <a:t>Holes, Depletion</a:t>
            </a:r>
          </a:p>
        </p:txBody>
      </p:sp>
      <p:sp>
        <p:nvSpPr>
          <p:cNvPr id="9" name="TextBox 8">
            <a:extLst>
              <a:ext uri="{FF2B5EF4-FFF2-40B4-BE49-F238E27FC236}">
                <a16:creationId xmlns:a16="http://schemas.microsoft.com/office/drawing/2014/main" id="{EC6B97C2-BC9A-587C-1FE4-4D6259941298}"/>
              </a:ext>
            </a:extLst>
          </p:cNvPr>
          <p:cNvSpPr txBox="1"/>
          <p:nvPr/>
        </p:nvSpPr>
        <p:spPr>
          <a:xfrm>
            <a:off x="1677834" y="1154467"/>
            <a:ext cx="1269899" cy="230832"/>
          </a:xfrm>
          <a:prstGeom prst="rect">
            <a:avLst/>
          </a:prstGeom>
          <a:noFill/>
        </p:spPr>
        <p:txBody>
          <a:bodyPr wrap="none" rtlCol="0">
            <a:spAutoFit/>
          </a:bodyPr>
          <a:lstStyle/>
          <a:p>
            <a:r>
              <a:rPr lang="en-US" sz="900" dirty="0">
                <a:latin typeface="Avenir Next" panose="020B0503020202020204" pitchFamily="34" charset="0"/>
              </a:rPr>
              <a:t>Holes, Accumulation</a:t>
            </a:r>
          </a:p>
        </p:txBody>
      </p:sp>
      <p:sp>
        <p:nvSpPr>
          <p:cNvPr id="10" name="TextBox 9">
            <a:extLst>
              <a:ext uri="{FF2B5EF4-FFF2-40B4-BE49-F238E27FC236}">
                <a16:creationId xmlns:a16="http://schemas.microsoft.com/office/drawing/2014/main" id="{3AE21A77-8266-32FB-38A4-19916BCEB39A}"/>
              </a:ext>
            </a:extLst>
          </p:cNvPr>
          <p:cNvSpPr txBox="1"/>
          <p:nvPr/>
        </p:nvSpPr>
        <p:spPr>
          <a:xfrm>
            <a:off x="3625701" y="954196"/>
            <a:ext cx="2146742" cy="276999"/>
          </a:xfrm>
          <a:prstGeom prst="rect">
            <a:avLst/>
          </a:prstGeom>
          <a:noFill/>
        </p:spPr>
        <p:txBody>
          <a:bodyPr wrap="none" rtlCol="0">
            <a:spAutoFit/>
          </a:bodyPr>
          <a:lstStyle/>
          <a:p>
            <a:r>
              <a:rPr lang="en-US" sz="1200" b="1" dirty="0">
                <a:latin typeface="Avenir Next" panose="020B0503020202020204" pitchFamily="34" charset="0"/>
              </a:rPr>
              <a:t>Ge/Si core/shell Nanowire</a:t>
            </a:r>
          </a:p>
        </p:txBody>
      </p:sp>
      <p:sp>
        <p:nvSpPr>
          <p:cNvPr id="11" name="TextBox 10">
            <a:extLst>
              <a:ext uri="{FF2B5EF4-FFF2-40B4-BE49-F238E27FC236}">
                <a16:creationId xmlns:a16="http://schemas.microsoft.com/office/drawing/2014/main" id="{C1FED03B-C162-9ACC-0BA2-48AA6CACF1B1}"/>
              </a:ext>
            </a:extLst>
          </p:cNvPr>
          <p:cNvSpPr txBox="1"/>
          <p:nvPr/>
        </p:nvSpPr>
        <p:spPr>
          <a:xfrm>
            <a:off x="3753297" y="1156693"/>
            <a:ext cx="1069524" cy="230832"/>
          </a:xfrm>
          <a:prstGeom prst="rect">
            <a:avLst/>
          </a:prstGeom>
          <a:noFill/>
        </p:spPr>
        <p:txBody>
          <a:bodyPr wrap="none" rtlCol="0">
            <a:spAutoFit/>
          </a:bodyPr>
          <a:lstStyle/>
          <a:p>
            <a:r>
              <a:rPr lang="en-US" sz="900" dirty="0">
                <a:latin typeface="Avenir Next" panose="020B0503020202020204" pitchFamily="34" charset="0"/>
              </a:rPr>
              <a:t>Holes, Depletion</a:t>
            </a:r>
          </a:p>
        </p:txBody>
      </p:sp>
      <p:sp>
        <p:nvSpPr>
          <p:cNvPr id="3" name="TextBox 2">
            <a:extLst>
              <a:ext uri="{FF2B5EF4-FFF2-40B4-BE49-F238E27FC236}">
                <a16:creationId xmlns:a16="http://schemas.microsoft.com/office/drawing/2014/main" id="{B12D687B-564A-CB5E-2424-D15DF3923FCE}"/>
              </a:ext>
            </a:extLst>
          </p:cNvPr>
          <p:cNvSpPr txBox="1"/>
          <p:nvPr/>
        </p:nvSpPr>
        <p:spPr>
          <a:xfrm>
            <a:off x="4474050" y="4843020"/>
            <a:ext cx="4572000" cy="261610"/>
          </a:xfrm>
          <a:prstGeom prst="rect">
            <a:avLst/>
          </a:prstGeom>
          <a:noFill/>
        </p:spPr>
        <p:txBody>
          <a:bodyPr wrap="square">
            <a:spAutoFit/>
          </a:bodyPr>
          <a:lstStyle/>
          <a:p>
            <a:pPr marL="0" marR="0" lvl="0" indent="0" algn="ctr" rtl="0">
              <a:lnSpc>
                <a:spcPct val="100000"/>
              </a:lnSpc>
              <a:spcBef>
                <a:spcPts val="0"/>
              </a:spcBef>
              <a:spcAft>
                <a:spcPts val="0"/>
              </a:spcAft>
              <a:buNone/>
            </a:pPr>
            <a:r>
              <a:rPr lang="en-GB" sz="1100" i="1" dirty="0">
                <a:solidFill>
                  <a:schemeClr val="dk1"/>
                </a:solidFill>
                <a:latin typeface="+mn-lt"/>
              </a:rPr>
              <a:t>Severin et al. arXiv:2107.12975 </a:t>
            </a:r>
          </a:p>
        </p:txBody>
      </p:sp>
      <p:grpSp>
        <p:nvGrpSpPr>
          <p:cNvPr id="16" name="Group 15">
            <a:extLst>
              <a:ext uri="{FF2B5EF4-FFF2-40B4-BE49-F238E27FC236}">
                <a16:creationId xmlns:a16="http://schemas.microsoft.com/office/drawing/2014/main" id="{BA6C1626-EAAB-2DBF-D9E4-9AA9B511BBDA}"/>
              </a:ext>
            </a:extLst>
          </p:cNvPr>
          <p:cNvGrpSpPr/>
          <p:nvPr/>
        </p:nvGrpSpPr>
        <p:grpSpPr>
          <a:xfrm>
            <a:off x="1488474" y="2807728"/>
            <a:ext cx="6167052" cy="1978419"/>
            <a:chOff x="1467450" y="2819087"/>
            <a:chExt cx="6167052" cy="1978419"/>
          </a:xfrm>
        </p:grpSpPr>
        <p:pic>
          <p:nvPicPr>
            <p:cNvPr id="12" name="Picture 11" descr="A graph of a hexagon&#10;&#10;Description automatically generated">
              <a:extLst>
                <a:ext uri="{FF2B5EF4-FFF2-40B4-BE49-F238E27FC236}">
                  <a16:creationId xmlns:a16="http://schemas.microsoft.com/office/drawing/2014/main" id="{966631E0-3838-1030-455C-539FD20C06D2}"/>
                </a:ext>
              </a:extLst>
            </p:cNvPr>
            <p:cNvPicPr>
              <a:picLocks noChangeAspect="1"/>
            </p:cNvPicPr>
            <p:nvPr/>
          </p:nvPicPr>
          <p:blipFill>
            <a:blip r:embed="rId4"/>
            <a:stretch>
              <a:fillRect/>
            </a:stretch>
          </p:blipFill>
          <p:spPr>
            <a:xfrm>
              <a:off x="1467450" y="2867529"/>
              <a:ext cx="6167052" cy="1929977"/>
            </a:xfrm>
            <a:prstGeom prst="rect">
              <a:avLst/>
            </a:prstGeom>
          </p:spPr>
        </p:pic>
        <p:sp>
          <p:nvSpPr>
            <p:cNvPr id="13" name="Rectangle 12">
              <a:extLst>
                <a:ext uri="{FF2B5EF4-FFF2-40B4-BE49-F238E27FC236}">
                  <a16:creationId xmlns:a16="http://schemas.microsoft.com/office/drawing/2014/main" id="{E3E06B2C-19F1-53A2-1E76-72FB2EC52ACF}"/>
                </a:ext>
              </a:extLst>
            </p:cNvPr>
            <p:cNvSpPr/>
            <p:nvPr/>
          </p:nvSpPr>
          <p:spPr>
            <a:xfrm>
              <a:off x="1467450" y="2867529"/>
              <a:ext cx="351190" cy="3430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AD9E178-9720-3D76-3278-69401A9E4940}"/>
                </a:ext>
              </a:extLst>
            </p:cNvPr>
            <p:cNvSpPr/>
            <p:nvPr/>
          </p:nvSpPr>
          <p:spPr>
            <a:xfrm>
              <a:off x="3450106" y="2884693"/>
              <a:ext cx="351190" cy="3430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7CD6251-1CB5-1185-AC93-C6E970092F55}"/>
                </a:ext>
              </a:extLst>
            </p:cNvPr>
            <p:cNvSpPr/>
            <p:nvPr/>
          </p:nvSpPr>
          <p:spPr>
            <a:xfrm>
              <a:off x="5342706" y="2819087"/>
              <a:ext cx="351190" cy="3430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8" name="Google Shape;197;p21">
            <a:extLst>
              <a:ext uri="{FF2B5EF4-FFF2-40B4-BE49-F238E27FC236}">
                <a16:creationId xmlns:a16="http://schemas.microsoft.com/office/drawing/2014/main" id="{B687B2B2-39AC-7028-BDD6-38439F1C53BB}"/>
              </a:ext>
            </a:extLst>
          </p:cNvPr>
          <p:cNvPicPr preferRelativeResize="0"/>
          <p:nvPr/>
        </p:nvPicPr>
        <p:blipFill>
          <a:blip r:embed="rId5">
            <a:alphaModFix/>
          </a:blip>
          <a:stretch>
            <a:fillRect/>
          </a:stretch>
        </p:blipFill>
        <p:spPr>
          <a:xfrm>
            <a:off x="332725" y="610225"/>
            <a:ext cx="3119174" cy="162600"/>
          </a:xfrm>
          <a:prstGeom prst="rect">
            <a:avLst/>
          </a:prstGeom>
          <a:noFill/>
          <a:ln>
            <a:noFill/>
          </a:ln>
        </p:spPr>
      </p:pic>
      <p:sp>
        <p:nvSpPr>
          <p:cNvPr id="19" name="Google Shape;199;p21">
            <a:extLst>
              <a:ext uri="{FF2B5EF4-FFF2-40B4-BE49-F238E27FC236}">
                <a16:creationId xmlns:a16="http://schemas.microsoft.com/office/drawing/2014/main" id="{48530FB8-96C2-106C-C9D0-71AB3726E011}"/>
              </a:ext>
            </a:extLst>
          </p:cNvPr>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Step 1: Super coarse tuning</a:t>
            </a: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spTree>
    <p:extLst>
      <p:ext uri="{BB962C8B-B14F-4D97-AF65-F5344CB8AC3E}">
        <p14:creationId xmlns:p14="http://schemas.microsoft.com/office/powerpoint/2010/main" val="1308427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1" name="Google Shape;241;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11</a:t>
            </a:fld>
            <a:endParaRPr/>
          </a:p>
        </p:txBody>
      </p:sp>
      <p:pic>
        <p:nvPicPr>
          <p:cNvPr id="244" name="Google Shape;244;p24"/>
          <p:cNvPicPr preferRelativeResize="0"/>
          <p:nvPr/>
        </p:nvPicPr>
        <p:blipFill rotWithShape="1">
          <a:blip r:embed="rId3">
            <a:alphaModFix/>
          </a:blip>
          <a:srcRect l="15159" t="21861" r="2045" b="5485"/>
          <a:stretch/>
        </p:blipFill>
        <p:spPr>
          <a:xfrm>
            <a:off x="293525" y="1198531"/>
            <a:ext cx="6158899" cy="3039981"/>
          </a:xfrm>
          <a:prstGeom prst="rect">
            <a:avLst/>
          </a:prstGeom>
          <a:noFill/>
          <a:ln>
            <a:noFill/>
          </a:ln>
        </p:spPr>
      </p:pic>
      <p:pic>
        <p:nvPicPr>
          <p:cNvPr id="245" name="Google Shape;245;p24"/>
          <p:cNvPicPr preferRelativeResize="0"/>
          <p:nvPr/>
        </p:nvPicPr>
        <p:blipFill>
          <a:blip r:embed="rId4">
            <a:alphaModFix/>
          </a:blip>
          <a:stretch>
            <a:fillRect/>
          </a:stretch>
        </p:blipFill>
        <p:spPr>
          <a:xfrm>
            <a:off x="0" y="3134175"/>
            <a:ext cx="9144001" cy="2012400"/>
          </a:xfrm>
          <a:prstGeom prst="rect">
            <a:avLst/>
          </a:prstGeom>
          <a:noFill/>
          <a:ln>
            <a:noFill/>
          </a:ln>
        </p:spPr>
      </p:pic>
      <p:pic>
        <p:nvPicPr>
          <p:cNvPr id="10" name="Google Shape;197;p21">
            <a:extLst>
              <a:ext uri="{FF2B5EF4-FFF2-40B4-BE49-F238E27FC236}">
                <a16:creationId xmlns:a16="http://schemas.microsoft.com/office/drawing/2014/main" id="{CBF79A5A-C82F-2527-6E94-D089E3DCDCB4}"/>
              </a:ext>
            </a:extLst>
          </p:cNvPr>
          <p:cNvPicPr preferRelativeResize="0"/>
          <p:nvPr/>
        </p:nvPicPr>
        <p:blipFill>
          <a:blip r:embed="rId5">
            <a:alphaModFix/>
          </a:blip>
          <a:stretch>
            <a:fillRect/>
          </a:stretch>
        </p:blipFill>
        <p:spPr>
          <a:xfrm>
            <a:off x="332725" y="610225"/>
            <a:ext cx="3119174" cy="162600"/>
          </a:xfrm>
          <a:prstGeom prst="rect">
            <a:avLst/>
          </a:prstGeom>
          <a:noFill/>
          <a:ln>
            <a:noFill/>
          </a:ln>
        </p:spPr>
      </p:pic>
      <p:sp>
        <p:nvSpPr>
          <p:cNvPr id="11" name="Google Shape;199;p21">
            <a:extLst>
              <a:ext uri="{FF2B5EF4-FFF2-40B4-BE49-F238E27FC236}">
                <a16:creationId xmlns:a16="http://schemas.microsoft.com/office/drawing/2014/main" id="{DC360AE2-D83B-7F04-F5C6-A7E2995E01FB}"/>
              </a:ext>
            </a:extLst>
          </p:cNvPr>
          <p:cNvSpPr txBox="1">
            <a:spLocks/>
          </p:cNvSpPr>
          <p:nvPr/>
        </p:nvSpPr>
        <p:spPr>
          <a:xfrm>
            <a:off x="255525" y="405925"/>
            <a:ext cx="8520600" cy="792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gn="l">
              <a:lnSpc>
                <a:spcPct val="80000"/>
              </a:lnSpc>
            </a:pPr>
            <a:r>
              <a:rPr lang="en-GB" sz="1800" b="1" dirty="0">
                <a:solidFill>
                  <a:schemeClr val="dk1"/>
                </a:solidFill>
              </a:rPr>
              <a:t>Step 1: Super coarse tuning</a:t>
            </a:r>
          </a:p>
          <a:p>
            <a:pPr marL="0" indent="0">
              <a:lnSpc>
                <a:spcPct val="80000"/>
              </a:lnSpc>
            </a:pPr>
            <a:endParaRPr lang="en-GB" sz="2200" b="1" dirty="0">
              <a:solidFill>
                <a:schemeClr val="dk1"/>
              </a:solidFill>
            </a:endParaRPr>
          </a:p>
        </p:txBody>
      </p:sp>
      <p:grpSp>
        <p:nvGrpSpPr>
          <p:cNvPr id="17" name="Group 16">
            <a:extLst>
              <a:ext uri="{FF2B5EF4-FFF2-40B4-BE49-F238E27FC236}">
                <a16:creationId xmlns:a16="http://schemas.microsoft.com/office/drawing/2014/main" id="{449F8161-715C-4106-B6E5-8BF17C8296FF}"/>
              </a:ext>
            </a:extLst>
          </p:cNvPr>
          <p:cNvGrpSpPr/>
          <p:nvPr/>
        </p:nvGrpSpPr>
        <p:grpSpPr>
          <a:xfrm>
            <a:off x="6490424" y="1466478"/>
            <a:ext cx="1370375" cy="1399743"/>
            <a:chOff x="7773625" y="2628242"/>
            <a:chExt cx="1370375" cy="1399743"/>
          </a:xfrm>
        </p:grpSpPr>
        <p:grpSp>
          <p:nvGrpSpPr>
            <p:cNvPr id="18" name="Google Shape;102;p17">
              <a:extLst>
                <a:ext uri="{FF2B5EF4-FFF2-40B4-BE49-F238E27FC236}">
                  <a16:creationId xmlns:a16="http://schemas.microsoft.com/office/drawing/2014/main" id="{AC0AC687-0D9C-9C04-DB3E-8DC5A72B4C14}"/>
                </a:ext>
              </a:extLst>
            </p:cNvPr>
            <p:cNvGrpSpPr/>
            <p:nvPr/>
          </p:nvGrpSpPr>
          <p:grpSpPr>
            <a:xfrm>
              <a:off x="7773625" y="2628242"/>
              <a:ext cx="1370375" cy="1399743"/>
              <a:chOff x="3403725" y="2606492"/>
              <a:chExt cx="1370375" cy="1399743"/>
            </a:xfrm>
          </p:grpSpPr>
          <p:pic>
            <p:nvPicPr>
              <p:cNvPr id="21" name="Google Shape;103;p17">
                <a:extLst>
                  <a:ext uri="{FF2B5EF4-FFF2-40B4-BE49-F238E27FC236}">
                    <a16:creationId xmlns:a16="http://schemas.microsoft.com/office/drawing/2014/main" id="{42732716-AE0D-6C28-A861-B3AD144000D2}"/>
                  </a:ext>
                </a:extLst>
              </p:cNvPr>
              <p:cNvPicPr preferRelativeResize="0"/>
              <p:nvPr/>
            </p:nvPicPr>
            <p:blipFill rotWithShape="1">
              <a:blip r:embed="rId6">
                <a:alphaModFix/>
              </a:blip>
              <a:srcRect r="77350"/>
              <a:stretch/>
            </p:blipFill>
            <p:spPr>
              <a:xfrm>
                <a:off x="3595700" y="2787648"/>
                <a:ext cx="1140215" cy="1098000"/>
              </a:xfrm>
              <a:prstGeom prst="rect">
                <a:avLst/>
              </a:prstGeom>
              <a:noFill/>
              <a:ln>
                <a:noFill/>
              </a:ln>
            </p:spPr>
          </p:pic>
          <p:sp>
            <p:nvSpPr>
              <p:cNvPr id="22" name="Google Shape;108;p17">
                <a:extLst>
                  <a:ext uri="{FF2B5EF4-FFF2-40B4-BE49-F238E27FC236}">
                    <a16:creationId xmlns:a16="http://schemas.microsoft.com/office/drawing/2014/main" id="{6922019A-BD46-FF17-C0BD-F5050B82AE66}"/>
                  </a:ext>
                </a:extLst>
              </p:cNvPr>
              <p:cNvSpPr txBox="1"/>
              <p:nvPr/>
            </p:nvSpPr>
            <p:spPr>
              <a:xfrm>
                <a:off x="3801119" y="2606492"/>
                <a:ext cx="8619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900" dirty="0">
                    <a:solidFill>
                      <a:schemeClr val="dk1"/>
                    </a:solidFill>
                  </a:rPr>
                  <a:t>current </a:t>
                </a:r>
                <a:endParaRPr sz="1300" dirty="0"/>
              </a:p>
            </p:txBody>
          </p:sp>
          <p:sp>
            <p:nvSpPr>
              <p:cNvPr id="23" name="Google Shape;112;p17">
                <a:extLst>
                  <a:ext uri="{FF2B5EF4-FFF2-40B4-BE49-F238E27FC236}">
                    <a16:creationId xmlns:a16="http://schemas.microsoft.com/office/drawing/2014/main" id="{6E33C53F-3BD0-AA6E-02C6-CABBB263F9E6}"/>
                  </a:ext>
                </a:extLst>
              </p:cNvPr>
              <p:cNvSpPr txBox="1"/>
              <p:nvPr/>
            </p:nvSpPr>
            <p:spPr>
              <a:xfrm>
                <a:off x="3595700" y="3683135"/>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Gate Voltage 1</a:t>
                </a:r>
                <a:endParaRPr sz="1300" dirty="0"/>
              </a:p>
            </p:txBody>
          </p:sp>
          <p:sp>
            <p:nvSpPr>
              <p:cNvPr id="24" name="Google Shape;116;p17">
                <a:extLst>
                  <a:ext uri="{FF2B5EF4-FFF2-40B4-BE49-F238E27FC236}">
                    <a16:creationId xmlns:a16="http://schemas.microsoft.com/office/drawing/2014/main" id="{E553A960-471D-DB6C-BF32-37D6F215DE69}"/>
                  </a:ext>
                </a:extLst>
              </p:cNvPr>
              <p:cNvSpPr txBox="1"/>
              <p:nvPr/>
            </p:nvSpPr>
            <p:spPr>
              <a:xfrm rot="-5400000">
                <a:off x="2976075" y="321528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2</a:t>
                </a:r>
                <a:endParaRPr sz="1300"/>
              </a:p>
            </p:txBody>
          </p:sp>
        </p:grpSp>
        <p:pic>
          <p:nvPicPr>
            <p:cNvPr id="19" name="Google Shape;294;p28">
              <a:extLst>
                <a:ext uri="{FF2B5EF4-FFF2-40B4-BE49-F238E27FC236}">
                  <a16:creationId xmlns:a16="http://schemas.microsoft.com/office/drawing/2014/main" id="{C856092D-AB03-E9DB-0124-FAAD17FDED82}"/>
                </a:ext>
              </a:extLst>
            </p:cNvPr>
            <p:cNvPicPr preferRelativeResize="0"/>
            <p:nvPr/>
          </p:nvPicPr>
          <p:blipFill rotWithShape="1">
            <a:blip r:embed="rId7">
              <a:alphaModFix/>
            </a:blip>
            <a:srcRect l="15270" t="24014" r="68409" b="46651"/>
            <a:stretch/>
          </p:blipFill>
          <p:spPr>
            <a:xfrm>
              <a:off x="8104301" y="2957834"/>
              <a:ext cx="861900" cy="819903"/>
            </a:xfrm>
            <a:prstGeom prst="rect">
              <a:avLst/>
            </a:prstGeom>
            <a:noFill/>
            <a:ln>
              <a:noFill/>
            </a:ln>
          </p:spPr>
        </p:pic>
        <p:pic>
          <p:nvPicPr>
            <p:cNvPr id="20" name="Picture 19">
              <a:extLst>
                <a:ext uri="{FF2B5EF4-FFF2-40B4-BE49-F238E27FC236}">
                  <a16:creationId xmlns:a16="http://schemas.microsoft.com/office/drawing/2014/main" id="{D3017885-5A8A-0419-9819-E68E22E0A6F5}"/>
                </a:ext>
              </a:extLst>
            </p:cNvPr>
            <p:cNvPicPr>
              <a:picLocks noChangeAspect="1"/>
            </p:cNvPicPr>
            <p:nvPr/>
          </p:nvPicPr>
          <p:blipFill>
            <a:blip r:embed="rId8"/>
            <a:stretch>
              <a:fillRect/>
            </a:stretch>
          </p:blipFill>
          <p:spPr>
            <a:xfrm rot="5400000">
              <a:off x="8529225" y="2471378"/>
              <a:ext cx="85331" cy="831977"/>
            </a:xfrm>
            <a:prstGeom prst="rect">
              <a:avLst/>
            </a:prstGeom>
          </p:spPr>
        </p:pic>
      </p:grpSp>
      <p:sp>
        <p:nvSpPr>
          <p:cNvPr id="25" name="TextBox 24">
            <a:extLst>
              <a:ext uri="{FF2B5EF4-FFF2-40B4-BE49-F238E27FC236}">
                <a16:creationId xmlns:a16="http://schemas.microsoft.com/office/drawing/2014/main" id="{F6ECA9D4-B357-9730-212F-81F8169BBC8A}"/>
              </a:ext>
            </a:extLst>
          </p:cNvPr>
          <p:cNvSpPr txBox="1"/>
          <p:nvPr/>
        </p:nvSpPr>
        <p:spPr>
          <a:xfrm>
            <a:off x="6145861" y="1250503"/>
            <a:ext cx="2145139" cy="276999"/>
          </a:xfrm>
          <a:prstGeom prst="rect">
            <a:avLst/>
          </a:prstGeom>
          <a:noFill/>
        </p:spPr>
        <p:txBody>
          <a:bodyPr wrap="none" rtlCol="0">
            <a:spAutoFit/>
          </a:bodyPr>
          <a:lstStyle/>
          <a:p>
            <a:r>
              <a:rPr lang="en-US" sz="1200" dirty="0"/>
              <a:t>How does success look like?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pic>
        <p:nvPicPr>
          <p:cNvPr id="250" name="Google Shape;250;p25"/>
          <p:cNvPicPr preferRelativeResize="0"/>
          <p:nvPr/>
        </p:nvPicPr>
        <p:blipFill>
          <a:blip r:embed="rId3">
            <a:alphaModFix/>
          </a:blip>
          <a:stretch>
            <a:fillRect/>
          </a:stretch>
        </p:blipFill>
        <p:spPr>
          <a:xfrm>
            <a:off x="332725" y="610225"/>
            <a:ext cx="5492924" cy="162600"/>
          </a:xfrm>
          <a:prstGeom prst="rect">
            <a:avLst/>
          </a:prstGeom>
          <a:noFill/>
          <a:ln>
            <a:noFill/>
          </a:ln>
        </p:spPr>
      </p:pic>
      <p:sp>
        <p:nvSpPr>
          <p:cNvPr id="251" name="Google Shape;251;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12</a:t>
            </a:fld>
            <a:endParaRPr/>
          </a:p>
        </p:txBody>
      </p:sp>
      <p:pic>
        <p:nvPicPr>
          <p:cNvPr id="253" name="Google Shape;253;p25"/>
          <p:cNvPicPr preferRelativeResize="0"/>
          <p:nvPr/>
        </p:nvPicPr>
        <p:blipFill rotWithShape="1">
          <a:blip r:embed="rId4">
            <a:alphaModFix/>
          </a:blip>
          <a:srcRect l="28986" t="19533" r="27699" b="10677"/>
          <a:stretch/>
        </p:blipFill>
        <p:spPr>
          <a:xfrm>
            <a:off x="2273775" y="1144700"/>
            <a:ext cx="3857623" cy="3550775"/>
          </a:xfrm>
          <a:prstGeom prst="rect">
            <a:avLst/>
          </a:prstGeom>
          <a:noFill/>
          <a:ln>
            <a:noFill/>
          </a:ln>
        </p:spPr>
      </p:pic>
      <p:sp>
        <p:nvSpPr>
          <p:cNvPr id="254" name="Google Shape;254;p25"/>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Step 1: Super coarse tuning with RF reflectometry</a:t>
            </a:r>
            <a:endParaRPr sz="1800" b="1" dirty="0">
              <a:solidFill>
                <a:schemeClr val="dk1"/>
              </a:solidFill>
            </a:endParaRPr>
          </a:p>
          <a:p>
            <a:pPr marL="0" marR="0" lvl="0" indent="0" algn="l" rtl="0">
              <a:lnSpc>
                <a:spcPct val="80000"/>
              </a:lnSpc>
              <a:spcBef>
                <a:spcPts val="0"/>
              </a:spcBef>
              <a:spcAft>
                <a:spcPts val="0"/>
              </a:spcAft>
              <a:buNone/>
            </a:pPr>
            <a:endParaRPr sz="1800" b="1" dirty="0">
              <a:solidFill>
                <a:schemeClr val="dk1"/>
              </a:solidFill>
            </a:endParaRPr>
          </a:p>
          <a:p>
            <a:pPr marL="0" marR="0" lvl="0" indent="0" algn="l" rtl="0">
              <a:lnSpc>
                <a:spcPct val="80000"/>
              </a:lnSpc>
              <a:spcBef>
                <a:spcPts val="0"/>
              </a:spcBef>
              <a:spcAft>
                <a:spcPts val="0"/>
              </a:spcAft>
              <a:buNone/>
            </a:pPr>
            <a:endParaRPr sz="3000" dirty="0">
              <a:solidFill>
                <a:srgbClr val="1E1919"/>
              </a:solidFill>
              <a:highlight>
                <a:srgbClr val="FFFFFF"/>
              </a:highlight>
              <a:latin typeface="Roboto"/>
              <a:ea typeface="Roboto"/>
              <a:cs typeface="Roboto"/>
              <a:sym typeface="Roboto"/>
            </a:endParaRPr>
          </a:p>
          <a:p>
            <a:pPr marL="0" marR="0" lvl="0" indent="0" algn="l" rtl="0">
              <a:lnSpc>
                <a:spcPct val="80000"/>
              </a:lnSpc>
              <a:spcBef>
                <a:spcPts val="0"/>
              </a:spcBef>
              <a:spcAft>
                <a:spcPts val="0"/>
              </a:spcAft>
              <a:buNone/>
            </a:pP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sp>
        <p:nvSpPr>
          <p:cNvPr id="255" name="Google Shape;255;p25"/>
          <p:cNvSpPr txBox="1"/>
          <p:nvPr/>
        </p:nvSpPr>
        <p:spPr>
          <a:xfrm>
            <a:off x="3181275" y="4394700"/>
            <a:ext cx="19083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b="1">
                <a:solidFill>
                  <a:schemeClr val="dk1"/>
                </a:solidFill>
              </a:rPr>
              <a:t>Gate voltage 1</a:t>
            </a:r>
            <a:endParaRPr b="1"/>
          </a:p>
        </p:txBody>
      </p:sp>
      <p:sp>
        <p:nvSpPr>
          <p:cNvPr id="256" name="Google Shape;256;p25"/>
          <p:cNvSpPr txBox="1"/>
          <p:nvPr/>
        </p:nvSpPr>
        <p:spPr>
          <a:xfrm rot="-5400000">
            <a:off x="1292825" y="2656700"/>
            <a:ext cx="19083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b="1">
                <a:solidFill>
                  <a:schemeClr val="dk1"/>
                </a:solidFill>
              </a:rPr>
              <a:t>Gate voltage 2</a:t>
            </a:r>
            <a:endParaRPr b="1"/>
          </a:p>
        </p:txBody>
      </p:sp>
      <p:sp>
        <p:nvSpPr>
          <p:cNvPr id="257" name="Google Shape;257;p25"/>
          <p:cNvSpPr txBox="1"/>
          <p:nvPr/>
        </p:nvSpPr>
        <p:spPr>
          <a:xfrm rot="1214639">
            <a:off x="2125041" y="2856632"/>
            <a:ext cx="1908279" cy="30790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a:solidFill>
                  <a:schemeClr val="dk1"/>
                </a:solidFill>
              </a:rPr>
              <a:t>RF Hypervolume</a:t>
            </a:r>
            <a:endParaRPr sz="1300"/>
          </a:p>
        </p:txBody>
      </p:sp>
      <p:sp>
        <p:nvSpPr>
          <p:cNvPr id="258" name="Google Shape;258;p25"/>
          <p:cNvSpPr txBox="1"/>
          <p:nvPr/>
        </p:nvSpPr>
        <p:spPr>
          <a:xfrm rot="-2864378">
            <a:off x="3105957" y="2097137"/>
            <a:ext cx="1908400" cy="30795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a:solidFill>
                  <a:schemeClr val="dk1"/>
                </a:solidFill>
              </a:rPr>
              <a:t>Exploratory Ramp</a:t>
            </a:r>
            <a:endParaRPr sz="1300"/>
          </a:p>
        </p:txBody>
      </p:sp>
      <p:sp>
        <p:nvSpPr>
          <p:cNvPr id="259" name="Google Shape;259;p25"/>
          <p:cNvSpPr txBox="1"/>
          <p:nvPr/>
        </p:nvSpPr>
        <p:spPr>
          <a:xfrm rot="1621">
            <a:off x="4113007" y="2201934"/>
            <a:ext cx="19083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a:solidFill>
                  <a:schemeClr val="dk1"/>
                </a:solidFill>
              </a:rPr>
              <a:t>Random Walk</a:t>
            </a:r>
            <a:endParaRPr sz="1300"/>
          </a:p>
        </p:txBody>
      </p:sp>
      <p:cxnSp>
        <p:nvCxnSpPr>
          <p:cNvPr id="260" name="Google Shape;260;p25"/>
          <p:cNvCxnSpPr/>
          <p:nvPr/>
        </p:nvCxnSpPr>
        <p:spPr>
          <a:xfrm rot="10800000">
            <a:off x="2524650" y="1654400"/>
            <a:ext cx="51000" cy="0"/>
          </a:xfrm>
          <a:prstGeom prst="straightConnector1">
            <a:avLst/>
          </a:prstGeom>
          <a:noFill/>
          <a:ln w="9525" cap="flat" cmpd="sng">
            <a:solidFill>
              <a:schemeClr val="dk2"/>
            </a:solidFill>
            <a:prstDash val="solid"/>
            <a:round/>
            <a:headEnd type="none" w="med" len="med"/>
            <a:tailEnd type="none" w="med" len="med"/>
          </a:ln>
        </p:spPr>
      </p:cxnSp>
      <p:cxnSp>
        <p:nvCxnSpPr>
          <p:cNvPr id="261" name="Google Shape;261;p25"/>
          <p:cNvCxnSpPr/>
          <p:nvPr/>
        </p:nvCxnSpPr>
        <p:spPr>
          <a:xfrm rot="10800000">
            <a:off x="2524650" y="2818250"/>
            <a:ext cx="51000" cy="0"/>
          </a:xfrm>
          <a:prstGeom prst="straightConnector1">
            <a:avLst/>
          </a:prstGeom>
          <a:noFill/>
          <a:ln w="9525" cap="flat" cmpd="sng">
            <a:solidFill>
              <a:schemeClr val="dk2"/>
            </a:solidFill>
            <a:prstDash val="solid"/>
            <a:round/>
            <a:headEnd type="none" w="med" len="med"/>
            <a:tailEnd type="none" w="med" len="med"/>
          </a:ln>
        </p:spPr>
      </p:cxnSp>
      <p:cxnSp>
        <p:nvCxnSpPr>
          <p:cNvPr id="262" name="Google Shape;262;p25"/>
          <p:cNvCxnSpPr/>
          <p:nvPr/>
        </p:nvCxnSpPr>
        <p:spPr>
          <a:xfrm rot="10800000">
            <a:off x="4135425" y="4331400"/>
            <a:ext cx="0" cy="63300"/>
          </a:xfrm>
          <a:prstGeom prst="straightConnector1">
            <a:avLst/>
          </a:prstGeom>
          <a:noFill/>
          <a:ln w="9525" cap="flat" cmpd="sng">
            <a:solidFill>
              <a:schemeClr val="dk2"/>
            </a:solidFill>
            <a:prstDash val="solid"/>
            <a:round/>
            <a:headEnd type="none" w="med" len="med"/>
            <a:tailEnd type="none" w="med" len="med"/>
          </a:ln>
        </p:spPr>
      </p:cxnSp>
      <p:cxnSp>
        <p:nvCxnSpPr>
          <p:cNvPr id="263" name="Google Shape;263;p25"/>
          <p:cNvCxnSpPr/>
          <p:nvPr/>
        </p:nvCxnSpPr>
        <p:spPr>
          <a:xfrm rot="10800000">
            <a:off x="5683475" y="4331400"/>
            <a:ext cx="0" cy="63300"/>
          </a:xfrm>
          <a:prstGeom prst="straightConnector1">
            <a:avLst/>
          </a:prstGeom>
          <a:noFill/>
          <a:ln w="9525" cap="flat" cmpd="sng">
            <a:solidFill>
              <a:schemeClr val="dk2"/>
            </a:solidFill>
            <a:prstDash val="solid"/>
            <a:round/>
            <a:headEnd type="none" w="med" len="med"/>
            <a:tailEnd type="none" w="med" len="med"/>
          </a:ln>
        </p:spPr>
      </p:cxnSp>
      <p:sp>
        <p:nvSpPr>
          <p:cNvPr id="264" name="Google Shape;264;p25"/>
          <p:cNvSpPr txBox="1"/>
          <p:nvPr/>
        </p:nvSpPr>
        <p:spPr>
          <a:xfrm rot="1621">
            <a:off x="2022707" y="3304134"/>
            <a:ext cx="19083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a:solidFill>
                  <a:schemeClr val="dk1"/>
                </a:solidFill>
              </a:rPr>
              <a:t>Current </a:t>
            </a:r>
            <a:endParaRPr sz="800">
              <a:solidFill>
                <a:schemeClr val="dk1"/>
              </a:solidFill>
            </a:endParaRPr>
          </a:p>
          <a:p>
            <a:pPr marL="0" lvl="0" indent="0" algn="ctr" rtl="0">
              <a:spcBef>
                <a:spcPts val="0"/>
              </a:spcBef>
              <a:spcAft>
                <a:spcPts val="0"/>
              </a:spcAft>
              <a:buNone/>
            </a:pPr>
            <a:r>
              <a:rPr lang="es" sz="800">
                <a:solidFill>
                  <a:schemeClr val="dk1"/>
                </a:solidFill>
              </a:rPr>
              <a:t>Hypersurface</a:t>
            </a:r>
            <a:endParaRPr sz="1300"/>
          </a:p>
        </p:txBody>
      </p:sp>
      <p:sp>
        <p:nvSpPr>
          <p:cNvPr id="265" name="Google Shape;265;p25"/>
          <p:cNvSpPr txBox="1"/>
          <p:nvPr/>
        </p:nvSpPr>
        <p:spPr>
          <a:xfrm>
            <a:off x="5152310" y="4632289"/>
            <a:ext cx="3000000" cy="338524"/>
          </a:xfrm>
          <a:prstGeom prst="rect">
            <a:avLst/>
          </a:prstGeom>
          <a:noFill/>
          <a:ln>
            <a:noFill/>
          </a:ln>
        </p:spPr>
        <p:txBody>
          <a:bodyPr spcFirstLastPara="1" wrap="square" lIns="91425" tIns="91425" rIns="91425" bIns="91425" anchor="t" anchorCtr="0">
            <a:spAutoFit/>
          </a:bodyPr>
          <a:lstStyle/>
          <a:p>
            <a:pPr algn="r"/>
            <a:r>
              <a:rPr lang="es" sz="1000" i="1" dirty="0"/>
              <a:t>van Straaten et al. </a:t>
            </a:r>
            <a:r>
              <a:rPr lang="en-GB" sz="1000" i="1" dirty="0"/>
              <a:t>arXiv:2211.04504</a:t>
            </a:r>
            <a:endParaRPr sz="1000"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8" name="Google Shape;218;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13</a:t>
            </a:fld>
            <a:endParaRPr/>
          </a:p>
        </p:txBody>
      </p:sp>
      <p:sp>
        <p:nvSpPr>
          <p:cNvPr id="222" name="Google Shape;222;p22"/>
          <p:cNvSpPr/>
          <p:nvPr/>
        </p:nvSpPr>
        <p:spPr>
          <a:xfrm>
            <a:off x="2167575" y="1325725"/>
            <a:ext cx="1326300" cy="286200"/>
          </a:xfrm>
          <a:prstGeom prst="roundRect">
            <a:avLst>
              <a:gd name="adj" fmla="val 16667"/>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2"/>
          <p:cNvSpPr txBox="1"/>
          <p:nvPr/>
        </p:nvSpPr>
        <p:spPr>
          <a:xfrm>
            <a:off x="2087625" y="1261075"/>
            <a:ext cx="14862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b="1">
                <a:solidFill>
                  <a:schemeClr val="lt1"/>
                </a:solidFill>
              </a:rPr>
              <a:t>Device 1</a:t>
            </a:r>
            <a:endParaRPr sz="1500" b="1">
              <a:solidFill>
                <a:schemeClr val="lt1"/>
              </a:solidFill>
            </a:endParaRPr>
          </a:p>
        </p:txBody>
      </p:sp>
      <p:sp>
        <p:nvSpPr>
          <p:cNvPr id="224" name="Google Shape;224;p22"/>
          <p:cNvSpPr/>
          <p:nvPr/>
        </p:nvSpPr>
        <p:spPr>
          <a:xfrm>
            <a:off x="5409225" y="1314175"/>
            <a:ext cx="1326300" cy="286200"/>
          </a:xfrm>
          <a:prstGeom prst="roundRect">
            <a:avLst>
              <a:gd name="adj" fmla="val 16667"/>
            </a:avLst>
          </a:prstGeom>
          <a:solidFill>
            <a:srgbClr val="6FA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2"/>
          <p:cNvSpPr txBox="1"/>
          <p:nvPr/>
        </p:nvSpPr>
        <p:spPr>
          <a:xfrm>
            <a:off x="5329275" y="1249525"/>
            <a:ext cx="14862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b="1">
                <a:solidFill>
                  <a:schemeClr val="lt1"/>
                </a:solidFill>
              </a:rPr>
              <a:t>Device 2</a:t>
            </a:r>
            <a:endParaRPr sz="1500" b="1">
              <a:solidFill>
                <a:schemeClr val="lt1"/>
              </a:solidFill>
            </a:endParaRPr>
          </a:p>
        </p:txBody>
      </p:sp>
      <p:pic>
        <p:nvPicPr>
          <p:cNvPr id="226" name="Google Shape;226;p22"/>
          <p:cNvPicPr preferRelativeResize="0"/>
          <p:nvPr/>
        </p:nvPicPr>
        <p:blipFill>
          <a:blip r:embed="rId3">
            <a:alphaModFix/>
          </a:blip>
          <a:stretch>
            <a:fillRect/>
          </a:stretch>
        </p:blipFill>
        <p:spPr>
          <a:xfrm>
            <a:off x="4088575" y="1314177"/>
            <a:ext cx="935385" cy="286200"/>
          </a:xfrm>
          <a:prstGeom prst="rect">
            <a:avLst/>
          </a:prstGeom>
          <a:noFill/>
          <a:ln>
            <a:noFill/>
          </a:ln>
        </p:spPr>
      </p:pic>
      <p:grpSp>
        <p:nvGrpSpPr>
          <p:cNvPr id="2" name="Group 1">
            <a:extLst>
              <a:ext uri="{FF2B5EF4-FFF2-40B4-BE49-F238E27FC236}">
                <a16:creationId xmlns:a16="http://schemas.microsoft.com/office/drawing/2014/main" id="{F8CF6B99-D0FB-4D1E-3B47-74BB0D017BC5}"/>
              </a:ext>
            </a:extLst>
          </p:cNvPr>
          <p:cNvGrpSpPr/>
          <p:nvPr/>
        </p:nvGrpSpPr>
        <p:grpSpPr>
          <a:xfrm>
            <a:off x="3257176" y="2899499"/>
            <a:ext cx="2598181" cy="1964601"/>
            <a:chOff x="3098471" y="3167720"/>
            <a:chExt cx="2598181" cy="1964601"/>
          </a:xfrm>
        </p:grpSpPr>
        <p:pic>
          <p:nvPicPr>
            <p:cNvPr id="5" name="ezgif.com-gif-maker.gif" descr="ezgif.com-gif-maker.gif">
              <a:extLst>
                <a:ext uri="{FF2B5EF4-FFF2-40B4-BE49-F238E27FC236}">
                  <a16:creationId xmlns:a16="http://schemas.microsoft.com/office/drawing/2014/main" id="{BB83C7BA-4390-3E7B-53DD-468A5B0945BB}"/>
                </a:ext>
              </a:extLst>
            </p:cNvPr>
            <p:cNvPicPr>
              <a:picLocks/>
            </p:cNvPicPr>
            <p:nvPr/>
          </p:nvPicPr>
          <p:blipFill>
            <a:blip r:embed="rId4"/>
            <a:stretch>
              <a:fillRect/>
            </a:stretch>
          </p:blipFill>
          <p:spPr>
            <a:xfrm>
              <a:off x="3387311" y="3179868"/>
              <a:ext cx="2262997" cy="1697248"/>
            </a:xfrm>
            <a:prstGeom prst="rect">
              <a:avLst/>
            </a:prstGeom>
            <a:ln w="12700">
              <a:miter lim="400000"/>
            </a:ln>
          </p:spPr>
        </p:pic>
        <p:sp>
          <p:nvSpPr>
            <p:cNvPr id="6" name="Rectangle">
              <a:extLst>
                <a:ext uri="{FF2B5EF4-FFF2-40B4-BE49-F238E27FC236}">
                  <a16:creationId xmlns:a16="http://schemas.microsoft.com/office/drawing/2014/main" id="{FF22D686-99E8-C9A7-BC9E-B5EEAEAF1987}"/>
                </a:ext>
              </a:extLst>
            </p:cNvPr>
            <p:cNvSpPr/>
            <p:nvPr/>
          </p:nvSpPr>
          <p:spPr>
            <a:xfrm>
              <a:off x="3288600" y="3167720"/>
              <a:ext cx="2378940" cy="396246"/>
            </a:xfrm>
            <a:prstGeom prst="rect">
              <a:avLst/>
            </a:prstGeom>
            <a:solidFill>
              <a:srgbClr val="FFFFFF"/>
            </a:solidFill>
            <a:ln w="12700">
              <a:miter lim="400000"/>
            </a:ln>
          </p:spPr>
          <p:txBody>
            <a:bodyPr lIns="13381" tIns="13381" rIns="13381" bIns="13381" anchor="ctr"/>
            <a:lstStyle/>
            <a:p>
              <a:pPr>
                <a:defRPr sz="3200"/>
              </a:pPr>
              <a:endParaRPr sz="1687"/>
            </a:p>
          </p:txBody>
        </p:sp>
        <p:sp>
          <p:nvSpPr>
            <p:cNvPr id="7" name="Gate voltage 1">
              <a:extLst>
                <a:ext uri="{FF2B5EF4-FFF2-40B4-BE49-F238E27FC236}">
                  <a16:creationId xmlns:a16="http://schemas.microsoft.com/office/drawing/2014/main" id="{D09751B6-2227-C8B6-44F6-A9D2AA755295}"/>
                </a:ext>
              </a:extLst>
            </p:cNvPr>
            <p:cNvSpPr txBox="1"/>
            <p:nvPr/>
          </p:nvSpPr>
          <p:spPr>
            <a:xfrm>
              <a:off x="4013236" y="4860619"/>
              <a:ext cx="1241838" cy="2717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63" tIns="26763" rIns="26763" bIns="26763" anchor="ctr"/>
            <a:lstStyle>
              <a:lvl1pPr>
                <a:defRPr sz="2200">
                  <a:latin typeface="Avenir Next"/>
                  <a:ea typeface="Avenir Next"/>
                  <a:cs typeface="Avenir Next"/>
                  <a:sym typeface="Avenir Next"/>
                </a:defRPr>
              </a:lvl1pPr>
            </a:lstStyle>
            <a:p>
              <a:r>
                <a:rPr sz="1160">
                  <a:latin typeface="+mj-lt"/>
                </a:rPr>
                <a:t>Gate voltage 1</a:t>
              </a:r>
            </a:p>
          </p:txBody>
        </p:sp>
        <p:sp>
          <p:nvSpPr>
            <p:cNvPr id="8" name="Gate voltage 2">
              <a:extLst>
                <a:ext uri="{FF2B5EF4-FFF2-40B4-BE49-F238E27FC236}">
                  <a16:creationId xmlns:a16="http://schemas.microsoft.com/office/drawing/2014/main" id="{A3A69EA0-46DD-792D-5295-7A170C5D5C6A}"/>
                </a:ext>
              </a:extLst>
            </p:cNvPr>
            <p:cNvSpPr txBox="1"/>
            <p:nvPr/>
          </p:nvSpPr>
          <p:spPr>
            <a:xfrm rot="16200000">
              <a:off x="2613403" y="3954080"/>
              <a:ext cx="1241838" cy="2717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63" tIns="26763" rIns="26763" bIns="26763" anchor="ctr"/>
            <a:lstStyle>
              <a:lvl1pPr>
                <a:defRPr sz="2200">
                  <a:latin typeface="Avenir Next"/>
                  <a:ea typeface="Avenir Next"/>
                  <a:cs typeface="Avenir Next"/>
                  <a:sym typeface="Avenir Next"/>
                </a:defRPr>
              </a:lvl1pPr>
            </a:lstStyle>
            <a:p>
              <a:r>
                <a:rPr sz="1160" dirty="0">
                  <a:latin typeface="+mj-lt"/>
                </a:rPr>
                <a:t>Gate voltage 2</a:t>
              </a:r>
            </a:p>
          </p:txBody>
        </p:sp>
        <p:sp>
          <p:nvSpPr>
            <p:cNvPr id="9" name="Rectangle">
              <a:extLst>
                <a:ext uri="{FF2B5EF4-FFF2-40B4-BE49-F238E27FC236}">
                  <a16:creationId xmlns:a16="http://schemas.microsoft.com/office/drawing/2014/main" id="{BF007442-B5A1-9FC3-E191-994E8DD9F536}"/>
                </a:ext>
              </a:extLst>
            </p:cNvPr>
            <p:cNvSpPr/>
            <p:nvPr/>
          </p:nvSpPr>
          <p:spPr>
            <a:xfrm>
              <a:off x="3388773" y="3539809"/>
              <a:ext cx="2307879" cy="1334890"/>
            </a:xfrm>
            <a:prstGeom prst="rect">
              <a:avLst/>
            </a:prstGeom>
            <a:ln w="12700">
              <a:solidFill>
                <a:srgbClr val="53585F"/>
              </a:solidFill>
              <a:miter lim="400000"/>
            </a:ln>
          </p:spPr>
          <p:txBody>
            <a:bodyPr lIns="13381" tIns="13381" rIns="13381" bIns="13381" anchor="ctr"/>
            <a:lstStyle/>
            <a:p>
              <a:pPr>
                <a:defRPr sz="3200"/>
              </a:pPr>
              <a:endParaRPr sz="1687"/>
            </a:p>
          </p:txBody>
        </p:sp>
      </p:grpSp>
      <p:pic>
        <p:nvPicPr>
          <p:cNvPr id="221" name="Google Shape;221;p22"/>
          <p:cNvPicPr preferRelativeResize="0"/>
          <p:nvPr/>
        </p:nvPicPr>
        <p:blipFill rotWithShape="1">
          <a:blip r:embed="rId5">
            <a:alphaModFix/>
          </a:blip>
          <a:srcRect t="24778" b="35352"/>
          <a:stretch/>
        </p:blipFill>
        <p:spPr>
          <a:xfrm>
            <a:off x="1474275" y="1600375"/>
            <a:ext cx="6471424" cy="1451355"/>
          </a:xfrm>
          <a:prstGeom prst="rect">
            <a:avLst/>
          </a:prstGeom>
          <a:noFill/>
          <a:ln>
            <a:noFill/>
          </a:ln>
        </p:spPr>
      </p:pic>
      <p:pic>
        <p:nvPicPr>
          <p:cNvPr id="12" name="Google Shape;217;p22">
            <a:extLst>
              <a:ext uri="{FF2B5EF4-FFF2-40B4-BE49-F238E27FC236}">
                <a16:creationId xmlns:a16="http://schemas.microsoft.com/office/drawing/2014/main" id="{B43EEAF8-164A-1236-28AA-AFE9ADA88679}"/>
              </a:ext>
            </a:extLst>
          </p:cNvPr>
          <p:cNvPicPr preferRelativeResize="0"/>
          <p:nvPr/>
        </p:nvPicPr>
        <p:blipFill>
          <a:blip r:embed="rId6">
            <a:alphaModFix/>
          </a:blip>
          <a:stretch>
            <a:fillRect/>
          </a:stretch>
        </p:blipFill>
        <p:spPr>
          <a:xfrm>
            <a:off x="332724" y="610225"/>
            <a:ext cx="3292977" cy="193516"/>
          </a:xfrm>
          <a:prstGeom prst="rect">
            <a:avLst/>
          </a:prstGeom>
          <a:noFill/>
          <a:ln>
            <a:noFill/>
          </a:ln>
        </p:spPr>
      </p:pic>
      <p:sp>
        <p:nvSpPr>
          <p:cNvPr id="13" name="Google Shape;219;p22">
            <a:extLst>
              <a:ext uri="{FF2B5EF4-FFF2-40B4-BE49-F238E27FC236}">
                <a16:creationId xmlns:a16="http://schemas.microsoft.com/office/drawing/2014/main" id="{E3F133F3-B89E-1163-1A40-8BAD091B446D}"/>
              </a:ext>
            </a:extLst>
          </p:cNvPr>
          <p:cNvSpPr txBox="1">
            <a:spLocks noGrp="1"/>
          </p:cNvSpPr>
          <p:nvPr>
            <p:ph type="subTitle" idx="1"/>
          </p:nvPr>
        </p:nvSpPr>
        <p:spPr>
          <a:xfrm>
            <a:off x="290676" y="421081"/>
            <a:ext cx="8520600" cy="4155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n-GB" sz="1800" b="1" dirty="0">
                <a:solidFill>
                  <a:schemeClr val="dk1"/>
                </a:solidFill>
              </a:rPr>
              <a:t>Quantifying device variability</a:t>
            </a:r>
            <a:endParaRPr sz="3000" dirty="0">
              <a:solidFill>
                <a:srgbClr val="1E1919"/>
              </a:solidFill>
              <a:highlight>
                <a:srgbClr val="FFFFFF"/>
              </a:highlight>
              <a:latin typeface="Roboto"/>
              <a:ea typeface="Roboto"/>
              <a:cs typeface="Roboto"/>
              <a:sym typeface="Roboto"/>
            </a:endParaRPr>
          </a:p>
          <a:p>
            <a:pPr marL="0" marR="0" lvl="0" indent="0" algn="l" rtl="0">
              <a:lnSpc>
                <a:spcPct val="80000"/>
              </a:lnSpc>
              <a:spcBef>
                <a:spcPts val="0"/>
              </a:spcBef>
              <a:spcAft>
                <a:spcPts val="0"/>
              </a:spcAft>
              <a:buNone/>
            </a:pP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spTree>
    <p:extLst>
      <p:ext uri="{BB962C8B-B14F-4D97-AF65-F5344CB8AC3E}">
        <p14:creationId xmlns:p14="http://schemas.microsoft.com/office/powerpoint/2010/main" val="1337717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p22"/>
          <p:cNvPicPr preferRelativeResize="0"/>
          <p:nvPr/>
        </p:nvPicPr>
        <p:blipFill>
          <a:blip r:embed="rId3">
            <a:alphaModFix/>
          </a:blip>
          <a:stretch>
            <a:fillRect/>
          </a:stretch>
        </p:blipFill>
        <p:spPr>
          <a:xfrm>
            <a:off x="332724" y="610225"/>
            <a:ext cx="3292977" cy="193516"/>
          </a:xfrm>
          <a:prstGeom prst="rect">
            <a:avLst/>
          </a:prstGeom>
          <a:noFill/>
          <a:ln>
            <a:noFill/>
          </a:ln>
        </p:spPr>
      </p:pic>
      <p:sp>
        <p:nvSpPr>
          <p:cNvPr id="218" name="Google Shape;218;p22"/>
          <p:cNvSpPr txBox="1">
            <a:spLocks noGrp="1"/>
          </p:cNvSpPr>
          <p:nvPr>
            <p:ph type="sldNum" idx="12"/>
          </p:nvPr>
        </p:nvSpPr>
        <p:spPr>
          <a:xfrm>
            <a:off x="8515482" y="472241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14</a:t>
            </a:fld>
            <a:endParaRPr/>
          </a:p>
        </p:txBody>
      </p:sp>
      <p:sp>
        <p:nvSpPr>
          <p:cNvPr id="219" name="Google Shape;219;p22"/>
          <p:cNvSpPr txBox="1">
            <a:spLocks noGrp="1"/>
          </p:cNvSpPr>
          <p:nvPr>
            <p:ph type="subTitle" idx="1"/>
          </p:nvPr>
        </p:nvSpPr>
        <p:spPr>
          <a:xfrm>
            <a:off x="290676" y="421081"/>
            <a:ext cx="8520600" cy="4155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n-GB" sz="1800" b="1" dirty="0">
                <a:solidFill>
                  <a:schemeClr val="dk1"/>
                </a:solidFill>
              </a:rPr>
              <a:t>Quantifying device variability</a:t>
            </a:r>
            <a:endParaRPr sz="3000" dirty="0">
              <a:solidFill>
                <a:srgbClr val="1E1919"/>
              </a:solidFill>
              <a:highlight>
                <a:srgbClr val="FFFFFF"/>
              </a:highlight>
              <a:latin typeface="Roboto"/>
              <a:ea typeface="Roboto"/>
              <a:cs typeface="Roboto"/>
              <a:sym typeface="Roboto"/>
            </a:endParaRPr>
          </a:p>
          <a:p>
            <a:pPr marL="0" marR="0" lvl="0" indent="0" algn="l" rtl="0">
              <a:lnSpc>
                <a:spcPct val="80000"/>
              </a:lnSpc>
              <a:spcBef>
                <a:spcPts val="0"/>
              </a:spcBef>
              <a:spcAft>
                <a:spcPts val="0"/>
              </a:spcAft>
              <a:buNone/>
            </a:pP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grpSp>
        <p:nvGrpSpPr>
          <p:cNvPr id="10" name="Group 9">
            <a:extLst>
              <a:ext uri="{FF2B5EF4-FFF2-40B4-BE49-F238E27FC236}">
                <a16:creationId xmlns:a16="http://schemas.microsoft.com/office/drawing/2014/main" id="{6B734F80-6C93-0F5E-C9AB-CA5955C13CE7}"/>
              </a:ext>
            </a:extLst>
          </p:cNvPr>
          <p:cNvGrpSpPr/>
          <p:nvPr/>
        </p:nvGrpSpPr>
        <p:grpSpPr>
          <a:xfrm>
            <a:off x="1769191" y="1426977"/>
            <a:ext cx="5563569" cy="2435727"/>
            <a:chOff x="4566597" y="3028196"/>
            <a:chExt cx="4278838" cy="1875600"/>
          </a:xfrm>
        </p:grpSpPr>
        <p:pic>
          <p:nvPicPr>
            <p:cNvPr id="3" name="Picture 2">
              <a:extLst>
                <a:ext uri="{FF2B5EF4-FFF2-40B4-BE49-F238E27FC236}">
                  <a16:creationId xmlns:a16="http://schemas.microsoft.com/office/drawing/2014/main" id="{4A216C50-5200-B70B-6937-FFE95F75B4EA}"/>
                </a:ext>
              </a:extLst>
            </p:cNvPr>
            <p:cNvPicPr>
              <a:picLocks noChangeAspect="1"/>
            </p:cNvPicPr>
            <p:nvPr/>
          </p:nvPicPr>
          <p:blipFill rotWithShape="1">
            <a:blip r:embed="rId4"/>
            <a:srcRect l="1" r="938"/>
            <a:stretch/>
          </p:blipFill>
          <p:spPr>
            <a:xfrm>
              <a:off x="6779190" y="3028196"/>
              <a:ext cx="2066245" cy="1875600"/>
            </a:xfrm>
            <a:prstGeom prst="rect">
              <a:avLst/>
            </a:prstGeom>
          </p:spPr>
        </p:pic>
        <p:pic>
          <p:nvPicPr>
            <p:cNvPr id="4" name="Picture 3">
              <a:extLst>
                <a:ext uri="{FF2B5EF4-FFF2-40B4-BE49-F238E27FC236}">
                  <a16:creationId xmlns:a16="http://schemas.microsoft.com/office/drawing/2014/main" id="{A23BA114-7DB0-5F8C-7C2E-4DE8201072E8}"/>
                </a:ext>
              </a:extLst>
            </p:cNvPr>
            <p:cNvPicPr>
              <a:picLocks noChangeAspect="1"/>
            </p:cNvPicPr>
            <p:nvPr/>
          </p:nvPicPr>
          <p:blipFill rotWithShape="1">
            <a:blip r:embed="rId5"/>
            <a:srcRect l="1" r="1"/>
            <a:stretch/>
          </p:blipFill>
          <p:spPr>
            <a:xfrm>
              <a:off x="4566597" y="3036941"/>
              <a:ext cx="2066245" cy="1866855"/>
            </a:xfrm>
            <a:prstGeom prst="rect">
              <a:avLst/>
            </a:prstGeom>
          </p:spPr>
        </p:pic>
      </p:grpSp>
      <p:grpSp>
        <p:nvGrpSpPr>
          <p:cNvPr id="31" name="Group 30">
            <a:extLst>
              <a:ext uri="{FF2B5EF4-FFF2-40B4-BE49-F238E27FC236}">
                <a16:creationId xmlns:a16="http://schemas.microsoft.com/office/drawing/2014/main" id="{AFEDC79C-4135-E30B-FD93-14EE6C5BC270}"/>
              </a:ext>
            </a:extLst>
          </p:cNvPr>
          <p:cNvGrpSpPr/>
          <p:nvPr/>
        </p:nvGrpSpPr>
        <p:grpSpPr>
          <a:xfrm>
            <a:off x="5871401" y="122130"/>
            <a:ext cx="4059349" cy="4315581"/>
            <a:chOff x="7670624" y="1242811"/>
            <a:chExt cx="4059349" cy="4315581"/>
          </a:xfrm>
        </p:grpSpPr>
        <p:pic>
          <p:nvPicPr>
            <p:cNvPr id="27" name="Google Shape;231;p23">
              <a:extLst>
                <a:ext uri="{FF2B5EF4-FFF2-40B4-BE49-F238E27FC236}">
                  <a16:creationId xmlns:a16="http://schemas.microsoft.com/office/drawing/2014/main" id="{B22EE612-B3B5-A781-34BC-3419C5D38454}"/>
                </a:ext>
              </a:extLst>
            </p:cNvPr>
            <p:cNvPicPr preferRelativeResize="0"/>
            <p:nvPr/>
          </p:nvPicPr>
          <p:blipFill rotWithShape="1">
            <a:blip r:embed="rId6">
              <a:alphaModFix/>
            </a:blip>
            <a:srcRect l="61647" t="25105" r="18929" b="44862"/>
            <a:stretch/>
          </p:blipFill>
          <p:spPr>
            <a:xfrm>
              <a:off x="8946029" y="1242811"/>
              <a:ext cx="1643026" cy="1428902"/>
            </a:xfrm>
            <a:prstGeom prst="rect">
              <a:avLst/>
            </a:prstGeom>
            <a:noFill/>
            <a:ln>
              <a:noFill/>
            </a:ln>
          </p:spPr>
        </p:pic>
        <p:sp>
          <p:nvSpPr>
            <p:cNvPr id="30" name="TextBox 29">
              <a:extLst>
                <a:ext uri="{FF2B5EF4-FFF2-40B4-BE49-F238E27FC236}">
                  <a16:creationId xmlns:a16="http://schemas.microsoft.com/office/drawing/2014/main" id="{FC290165-5724-F3DD-5251-E5BD4889E74C}"/>
                </a:ext>
              </a:extLst>
            </p:cNvPr>
            <p:cNvSpPr txBox="1"/>
            <p:nvPr/>
          </p:nvSpPr>
          <p:spPr>
            <a:xfrm>
              <a:off x="7670624" y="5296782"/>
              <a:ext cx="4059349" cy="261610"/>
            </a:xfrm>
            <a:prstGeom prst="rect">
              <a:avLst/>
            </a:prstGeom>
            <a:noFill/>
          </p:spPr>
          <p:txBody>
            <a:bodyPr wrap="square">
              <a:spAutoFit/>
            </a:bodyPr>
            <a:lstStyle/>
            <a:p>
              <a:r>
                <a:rPr lang="es" sz="1100" i="1" dirty="0">
                  <a:solidFill>
                    <a:schemeClr val="dk1"/>
                  </a:solidFill>
                  <a:latin typeface="+mj-lt"/>
                </a:rPr>
                <a:t>Moon et al. Nat. Commun. (2020)</a:t>
              </a:r>
              <a:endParaRPr lang="en-US" sz="1100" dirty="0">
                <a:latin typeface="+mj-lt"/>
              </a:endParaRPr>
            </a:p>
          </p:txBody>
        </p:sp>
      </p:grpSp>
      <p:sp>
        <p:nvSpPr>
          <p:cNvPr id="11" name="TextBox 10">
            <a:extLst>
              <a:ext uri="{FF2B5EF4-FFF2-40B4-BE49-F238E27FC236}">
                <a16:creationId xmlns:a16="http://schemas.microsoft.com/office/drawing/2014/main" id="{D8B97764-6FFA-8C93-60A0-575CC8C58C76}"/>
              </a:ext>
            </a:extLst>
          </p:cNvPr>
          <p:cNvSpPr txBox="1"/>
          <p:nvPr/>
        </p:nvSpPr>
        <p:spPr>
          <a:xfrm>
            <a:off x="7941085" y="1587430"/>
            <a:ext cx="1148794" cy="461665"/>
          </a:xfrm>
          <a:prstGeom prst="rect">
            <a:avLst/>
          </a:prstGeom>
          <a:noFill/>
        </p:spPr>
        <p:txBody>
          <a:bodyPr wrap="square">
            <a:spAutoFit/>
          </a:bodyPr>
          <a:lstStyle/>
          <a:p>
            <a:pPr algn="ctr"/>
            <a:r>
              <a:rPr lang="en-US" sz="1200" dirty="0">
                <a:latin typeface="+mj-lt"/>
              </a:rPr>
              <a:t>(University </a:t>
            </a:r>
          </a:p>
          <a:p>
            <a:pPr algn="ctr"/>
            <a:r>
              <a:rPr lang="en-US" sz="1200" dirty="0">
                <a:latin typeface="+mj-lt"/>
              </a:rPr>
              <a:t>of Basel)</a:t>
            </a:r>
          </a:p>
        </p:txBody>
      </p:sp>
    </p:spTree>
    <p:extLst>
      <p:ext uri="{BB962C8B-B14F-4D97-AF65-F5344CB8AC3E}">
        <p14:creationId xmlns:p14="http://schemas.microsoft.com/office/powerpoint/2010/main" val="3811302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 name="Slide Number Placeholder 2"/>
          <p:cNvSpPr txBox="1">
            <a:spLocks noGrp="1"/>
          </p:cNvSpPr>
          <p:nvPr>
            <p:ph type="sldNum" sz="quarter" idx="2"/>
          </p:nvPr>
        </p:nvSpPr>
        <p:spPr>
          <a:xfrm>
            <a:off x="8762520" y="4699204"/>
            <a:ext cx="256467" cy="319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47500" lnSpcReduction="20000"/>
          </a:bodyPr>
          <a:lstStyle/>
          <a:p>
            <a:fld id="{86CB4B4D-7CA3-9044-876B-883B54F8677D}" type="slidenum">
              <a:rPr/>
              <a:t>15</a:t>
            </a:fld>
            <a:endParaRPr/>
          </a:p>
        </p:txBody>
      </p:sp>
      <p:pic>
        <p:nvPicPr>
          <p:cNvPr id="853" name="My Movie 4" descr="My Movie 4"/>
          <p:cNvPicPr>
            <a:picLocks/>
          </p:cNvPicPr>
          <p:nvPr>
            <a:videoFile r:link="rId2"/>
            <p:extLst>
              <p:ext uri="{DAA4B4D4-6D71-4841-9C94-3DE7FCFB9230}">
                <p14:media xmlns:p14="http://schemas.microsoft.com/office/powerpoint/2010/main" r:embed="rId1"/>
              </p:ext>
            </p:extLst>
          </p:nvPr>
        </p:nvPicPr>
        <p:blipFill>
          <a:blip r:embed="rId4"/>
          <a:stretch>
            <a:fillRect/>
          </a:stretch>
        </p:blipFill>
        <p:spPr>
          <a:xfrm>
            <a:off x="995522" y="559980"/>
            <a:ext cx="7152958" cy="4023539"/>
          </a:xfrm>
          <a:prstGeom prst="rect">
            <a:avLst/>
          </a:prstGeom>
          <a:ln w="3175">
            <a:miter lim="400000"/>
          </a:ln>
        </p:spPr>
      </p:pic>
      <p:sp>
        <p:nvSpPr>
          <p:cNvPr id="854" name="TextBox 4"/>
          <p:cNvSpPr txBox="1"/>
          <p:nvPr/>
        </p:nvSpPr>
        <p:spPr>
          <a:xfrm>
            <a:off x="954176" y="4617785"/>
            <a:ext cx="3843313" cy="2383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697" tIns="45697" rIns="45697" bIns="45697">
            <a:spAutoFit/>
          </a:bodyPr>
          <a:lstStyle>
            <a:lvl1pPr algn="l" defTabSz="1733973">
              <a:defRPr sz="1800"/>
            </a:lvl1pPr>
          </a:lstStyle>
          <a:p>
            <a:r>
              <a:rPr sz="949"/>
              <a:t>MIT’s Computer Science and Artificial Intelligence Laboratory (CSAIL)</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442" fill="hold"/>
                                        <p:tgtEl>
                                          <p:spTgt spid="853"/>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000" fill="hold"/>
                                        <p:tgtEl>
                                          <p:spTgt spid="85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853"/>
                </p:tgtEl>
              </p:cMediaNode>
            </p:video>
            <p:seq concurrent="1" prevAc="none" nextAc="seek">
              <p:cTn id="12" restart="whenNotActive" fill="hold" evtFilter="cancelBubble" nodeType="interactiveSeq">
                <p:stCondLst>
                  <p:cond evt="onClick" delay="0">
                    <p:tgtEl>
                      <p:spTgt spid="853"/>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853"/>
                                        </p:tgtEl>
                                      </p:cBhvr>
                                    </p:cmd>
                                  </p:childTnLst>
                                </p:cTn>
                              </p:par>
                            </p:childTnLst>
                          </p:cTn>
                        </p:par>
                      </p:childTnLst>
                    </p:cTn>
                  </p:par>
                </p:childTnLst>
              </p:cTn>
              <p:nextCondLst>
                <p:cond evt="onClick" delay="0">
                  <p:tgtEl>
                    <p:spTgt spid="853"/>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grpSp>
        <p:nvGrpSpPr>
          <p:cNvPr id="52" name="Group 51">
            <a:extLst>
              <a:ext uri="{FF2B5EF4-FFF2-40B4-BE49-F238E27FC236}">
                <a16:creationId xmlns:a16="http://schemas.microsoft.com/office/drawing/2014/main" id="{E3E413D1-0B3A-C09F-E5A8-692F0E9EBFB9}"/>
              </a:ext>
            </a:extLst>
          </p:cNvPr>
          <p:cNvGrpSpPr/>
          <p:nvPr/>
        </p:nvGrpSpPr>
        <p:grpSpPr>
          <a:xfrm>
            <a:off x="2598780" y="2893412"/>
            <a:ext cx="3015651" cy="2202001"/>
            <a:chOff x="2525886" y="2872275"/>
            <a:chExt cx="3015651" cy="2202001"/>
          </a:xfrm>
        </p:grpSpPr>
        <p:grpSp>
          <p:nvGrpSpPr>
            <p:cNvPr id="47" name="Group 46">
              <a:extLst>
                <a:ext uri="{FF2B5EF4-FFF2-40B4-BE49-F238E27FC236}">
                  <a16:creationId xmlns:a16="http://schemas.microsoft.com/office/drawing/2014/main" id="{459E44B6-DA7D-1077-CD8E-34CBA3C2027D}"/>
                </a:ext>
              </a:extLst>
            </p:cNvPr>
            <p:cNvGrpSpPr/>
            <p:nvPr/>
          </p:nvGrpSpPr>
          <p:grpSpPr>
            <a:xfrm>
              <a:off x="2531198" y="2872275"/>
              <a:ext cx="3010339" cy="2165706"/>
              <a:chOff x="2445728" y="2849017"/>
              <a:chExt cx="3010339" cy="2165706"/>
            </a:xfrm>
          </p:grpSpPr>
          <p:pic>
            <p:nvPicPr>
              <p:cNvPr id="7" name="Google Shape;281;p27">
                <a:extLst>
                  <a:ext uri="{FF2B5EF4-FFF2-40B4-BE49-F238E27FC236}">
                    <a16:creationId xmlns:a16="http://schemas.microsoft.com/office/drawing/2014/main" id="{0D251D8D-E736-A228-E3ED-12E3AD4A847B}"/>
                  </a:ext>
                </a:extLst>
              </p:cNvPr>
              <p:cNvPicPr preferRelativeResize="0">
                <a:picLocks noChangeAspect="1"/>
              </p:cNvPicPr>
              <p:nvPr/>
            </p:nvPicPr>
            <p:blipFill rotWithShape="1">
              <a:blip r:embed="rId3">
                <a:alphaModFix/>
              </a:blip>
              <a:srcRect l="48235" t="12429" r="22427" b="45351"/>
              <a:stretch/>
            </p:blipFill>
            <p:spPr>
              <a:xfrm>
                <a:off x="2445728" y="2849017"/>
                <a:ext cx="2731588" cy="2134553"/>
              </a:xfrm>
              <a:prstGeom prst="rect">
                <a:avLst/>
              </a:prstGeom>
              <a:noFill/>
              <a:ln>
                <a:noFill/>
              </a:ln>
            </p:spPr>
          </p:pic>
          <p:sp>
            <p:nvSpPr>
              <p:cNvPr id="8" name="Google Shape;283;p27">
                <a:extLst>
                  <a:ext uri="{FF2B5EF4-FFF2-40B4-BE49-F238E27FC236}">
                    <a16:creationId xmlns:a16="http://schemas.microsoft.com/office/drawing/2014/main" id="{24B7CDF1-769E-9F57-7E24-6F9294250BFE}"/>
                  </a:ext>
                </a:extLst>
              </p:cNvPr>
              <p:cNvSpPr txBox="1"/>
              <p:nvPr/>
            </p:nvSpPr>
            <p:spPr>
              <a:xfrm rot="5400000">
                <a:off x="4219528" y="3778185"/>
                <a:ext cx="2134553" cy="338524"/>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RPr/>
                </a:defPPr>
                <a:lvl1pPr marL="0" indent="0" algn="ctr">
                  <a:buNone/>
                  <a:defRPr sz="1000">
                    <a:solidFill>
                      <a:schemeClr val="dk1"/>
                    </a:solidFill>
                    <a:latin typeface="Avenir Next" panose="020B0503020202020204" pitchFamily="34" charset="0"/>
                  </a:defRPr>
                </a:lvl1pPr>
              </a:lstStyle>
              <a:p>
                <a:r>
                  <a:rPr lang="es" dirty="0"/>
                  <a:t>Potential</a:t>
                </a:r>
                <a:endParaRPr dirty="0"/>
              </a:p>
            </p:txBody>
          </p:sp>
          <p:sp>
            <p:nvSpPr>
              <p:cNvPr id="23" name="Rectangle 22">
                <a:extLst>
                  <a:ext uri="{FF2B5EF4-FFF2-40B4-BE49-F238E27FC236}">
                    <a16:creationId xmlns:a16="http://schemas.microsoft.com/office/drawing/2014/main" id="{3D49DAF4-8417-38CA-823D-566359BF613C}"/>
                  </a:ext>
                </a:extLst>
              </p:cNvPr>
              <p:cNvSpPr/>
              <p:nvPr/>
            </p:nvSpPr>
            <p:spPr>
              <a:xfrm>
                <a:off x="4995881" y="3119902"/>
                <a:ext cx="307578" cy="149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Google Shape;287;p27">
              <a:extLst>
                <a:ext uri="{FF2B5EF4-FFF2-40B4-BE49-F238E27FC236}">
                  <a16:creationId xmlns:a16="http://schemas.microsoft.com/office/drawing/2014/main" id="{997BEFF1-F53F-BC38-80EC-C5973AD37DD0}"/>
                </a:ext>
              </a:extLst>
            </p:cNvPr>
            <p:cNvSpPr txBox="1"/>
            <p:nvPr/>
          </p:nvSpPr>
          <p:spPr>
            <a:xfrm>
              <a:off x="3271353" y="4735752"/>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x (nm)</a:t>
              </a:r>
              <a:endParaRPr dirty="0"/>
            </a:p>
          </p:txBody>
        </p:sp>
        <p:sp>
          <p:nvSpPr>
            <p:cNvPr id="51" name="Google Shape;287;p27">
              <a:extLst>
                <a:ext uri="{FF2B5EF4-FFF2-40B4-BE49-F238E27FC236}">
                  <a16:creationId xmlns:a16="http://schemas.microsoft.com/office/drawing/2014/main" id="{FB6DC199-5355-C6BA-F868-E2BDE64DCFF6}"/>
                </a:ext>
              </a:extLst>
            </p:cNvPr>
            <p:cNvSpPr txBox="1"/>
            <p:nvPr/>
          </p:nvSpPr>
          <p:spPr>
            <a:xfrm rot="16200000">
              <a:off x="2238437" y="3801443"/>
              <a:ext cx="913422"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n-GB" dirty="0"/>
                <a:t>y</a:t>
              </a:r>
              <a:r>
                <a:rPr lang="es" dirty="0"/>
                <a:t> (nm)</a:t>
              </a:r>
              <a:endParaRPr dirty="0"/>
            </a:p>
          </p:txBody>
        </p:sp>
      </p:grpSp>
      <p:pic>
        <p:nvPicPr>
          <p:cNvPr id="4" name="Google Shape;250;p25">
            <a:extLst>
              <a:ext uri="{FF2B5EF4-FFF2-40B4-BE49-F238E27FC236}">
                <a16:creationId xmlns:a16="http://schemas.microsoft.com/office/drawing/2014/main" id="{7D3F2560-9F35-B0E1-EBDE-61A6C87B1DA2}"/>
              </a:ext>
            </a:extLst>
          </p:cNvPr>
          <p:cNvPicPr preferRelativeResize="0">
            <a:picLocks/>
          </p:cNvPicPr>
          <p:nvPr/>
        </p:nvPicPr>
        <p:blipFill>
          <a:blip r:embed="rId4">
            <a:alphaModFix/>
          </a:blip>
          <a:stretch>
            <a:fillRect/>
          </a:stretch>
        </p:blipFill>
        <p:spPr>
          <a:xfrm>
            <a:off x="332723" y="610225"/>
            <a:ext cx="1980000" cy="189024"/>
          </a:xfrm>
          <a:prstGeom prst="rect">
            <a:avLst/>
          </a:prstGeom>
          <a:noFill/>
          <a:ln>
            <a:noFill/>
          </a:ln>
        </p:spPr>
      </p:pic>
      <p:sp>
        <p:nvSpPr>
          <p:cNvPr id="5" name="Google Shape;254;p25">
            <a:extLst>
              <a:ext uri="{FF2B5EF4-FFF2-40B4-BE49-F238E27FC236}">
                <a16:creationId xmlns:a16="http://schemas.microsoft.com/office/drawing/2014/main" id="{72F972A1-193B-D719-D8C0-2A0005CBB528}"/>
              </a:ext>
            </a:extLst>
          </p:cNvPr>
          <p:cNvSpPr txBox="1">
            <a:spLocks/>
          </p:cNvSpPr>
          <p:nvPr/>
        </p:nvSpPr>
        <p:spPr>
          <a:xfrm>
            <a:off x="260076" y="410733"/>
            <a:ext cx="8520600" cy="5837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gn="l">
              <a:lnSpc>
                <a:spcPct val="80000"/>
              </a:lnSpc>
            </a:pPr>
            <a:r>
              <a:rPr lang="en-GB" sz="1800" b="1" dirty="0">
                <a:solidFill>
                  <a:schemeClr val="dk1"/>
                </a:solidFill>
              </a:rPr>
              <a:t>Learning disorder</a:t>
            </a:r>
            <a:endParaRPr lang="en-GB" sz="3000" dirty="0">
              <a:solidFill>
                <a:srgbClr val="1E1919"/>
              </a:solidFill>
              <a:highlight>
                <a:srgbClr val="FFFFFF"/>
              </a:highlight>
              <a:latin typeface="Roboto"/>
              <a:ea typeface="Roboto"/>
              <a:cs typeface="Roboto"/>
              <a:sym typeface="Roboto"/>
            </a:endParaRPr>
          </a:p>
          <a:p>
            <a:pPr marL="0" indent="0" algn="l">
              <a:lnSpc>
                <a:spcPct val="80000"/>
              </a:lnSpc>
            </a:pPr>
            <a:endParaRPr lang="en-GB" sz="1800" b="1" dirty="0">
              <a:solidFill>
                <a:schemeClr val="dk1"/>
              </a:solidFill>
            </a:endParaRPr>
          </a:p>
          <a:p>
            <a:pPr marL="0" indent="0">
              <a:lnSpc>
                <a:spcPct val="80000"/>
              </a:lnSpc>
            </a:pPr>
            <a:endParaRPr lang="en-GB" sz="2200" b="1" dirty="0">
              <a:solidFill>
                <a:schemeClr val="dk1"/>
              </a:solidFill>
            </a:endParaRPr>
          </a:p>
        </p:txBody>
      </p:sp>
      <p:sp>
        <p:nvSpPr>
          <p:cNvPr id="270" name="Google Shape;270;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16</a:t>
            </a:fld>
            <a:endParaRPr/>
          </a:p>
        </p:txBody>
      </p:sp>
      <p:pic>
        <p:nvPicPr>
          <p:cNvPr id="2" name="Google Shape;272;p26">
            <a:extLst>
              <a:ext uri="{FF2B5EF4-FFF2-40B4-BE49-F238E27FC236}">
                <a16:creationId xmlns:a16="http://schemas.microsoft.com/office/drawing/2014/main" id="{70E14E88-97EB-A7F5-2521-466F9D77644B}"/>
              </a:ext>
            </a:extLst>
          </p:cNvPr>
          <p:cNvPicPr preferRelativeResize="0">
            <a:picLocks noChangeAspect="1"/>
          </p:cNvPicPr>
          <p:nvPr/>
        </p:nvPicPr>
        <p:blipFill rotWithShape="1">
          <a:blip r:embed="rId5">
            <a:alphaModFix/>
          </a:blip>
          <a:srcRect l="28299" t="18026" r="28033" b="17569"/>
          <a:stretch/>
        </p:blipFill>
        <p:spPr>
          <a:xfrm>
            <a:off x="-3127" y="1657444"/>
            <a:ext cx="2462736" cy="2200705"/>
          </a:xfrm>
          <a:prstGeom prst="rect">
            <a:avLst/>
          </a:prstGeom>
          <a:noFill/>
          <a:ln>
            <a:noFill/>
          </a:ln>
        </p:spPr>
      </p:pic>
      <p:pic>
        <p:nvPicPr>
          <p:cNvPr id="10" name="Google Shape;280;p27">
            <a:extLst>
              <a:ext uri="{FF2B5EF4-FFF2-40B4-BE49-F238E27FC236}">
                <a16:creationId xmlns:a16="http://schemas.microsoft.com/office/drawing/2014/main" id="{FEB74027-507D-5C76-445B-025E84F695DD}"/>
              </a:ext>
            </a:extLst>
          </p:cNvPr>
          <p:cNvPicPr preferRelativeResize="0">
            <a:picLocks noChangeAspect="1"/>
          </p:cNvPicPr>
          <p:nvPr/>
        </p:nvPicPr>
        <p:blipFill rotWithShape="1">
          <a:blip r:embed="rId6">
            <a:alphaModFix/>
          </a:blip>
          <a:srcRect l="30964" t="60988" r="37163" b="1995"/>
          <a:stretch/>
        </p:blipFill>
        <p:spPr>
          <a:xfrm>
            <a:off x="5623519" y="972291"/>
            <a:ext cx="2928199" cy="1846800"/>
          </a:xfrm>
          <a:prstGeom prst="rect">
            <a:avLst/>
          </a:prstGeom>
          <a:noFill/>
          <a:ln>
            <a:noFill/>
          </a:ln>
        </p:spPr>
      </p:pic>
      <p:sp>
        <p:nvSpPr>
          <p:cNvPr id="11" name="Google Shape;285;p27">
            <a:extLst>
              <a:ext uri="{FF2B5EF4-FFF2-40B4-BE49-F238E27FC236}">
                <a16:creationId xmlns:a16="http://schemas.microsoft.com/office/drawing/2014/main" id="{EEF2D8F7-F48D-2B54-4C08-E7A595AC9AD2}"/>
              </a:ext>
            </a:extLst>
          </p:cNvPr>
          <p:cNvSpPr txBox="1"/>
          <p:nvPr/>
        </p:nvSpPr>
        <p:spPr>
          <a:xfrm rot="5400000">
            <a:off x="7608531" y="1690274"/>
            <a:ext cx="2134500" cy="338524"/>
          </a:xfrm>
          <a:prstGeom prst="rect">
            <a:avLst/>
          </a:prstGeom>
          <a:solidFill>
            <a:schemeClr val="lt1"/>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000" dirty="0">
                <a:solidFill>
                  <a:schemeClr val="dk1"/>
                </a:solidFill>
                <a:latin typeface="Avenir Next" panose="020B0503020202020204" pitchFamily="34" charset="0"/>
              </a:rPr>
              <a:t>Electron density</a:t>
            </a:r>
            <a:endParaRPr sz="1600" dirty="0">
              <a:latin typeface="Avenir Next" panose="020B0503020202020204" pitchFamily="34" charset="0"/>
            </a:endParaRPr>
          </a:p>
        </p:txBody>
      </p:sp>
      <p:pic>
        <p:nvPicPr>
          <p:cNvPr id="12" name="Google Shape;286;p27">
            <a:extLst>
              <a:ext uri="{FF2B5EF4-FFF2-40B4-BE49-F238E27FC236}">
                <a16:creationId xmlns:a16="http://schemas.microsoft.com/office/drawing/2014/main" id="{D3C4C7A4-85F7-CFD9-B4F2-EF18AE0E71D0}"/>
              </a:ext>
            </a:extLst>
          </p:cNvPr>
          <p:cNvPicPr preferRelativeResize="0">
            <a:picLocks noChangeAspect="1"/>
          </p:cNvPicPr>
          <p:nvPr/>
        </p:nvPicPr>
        <p:blipFill rotWithShape="1">
          <a:blip r:embed="rId6">
            <a:alphaModFix/>
          </a:blip>
          <a:srcRect l="69866" t="60988" b="1995"/>
          <a:stretch/>
        </p:blipFill>
        <p:spPr>
          <a:xfrm>
            <a:off x="5961742" y="3201417"/>
            <a:ext cx="2765289" cy="1844709"/>
          </a:xfrm>
          <a:prstGeom prst="rect">
            <a:avLst/>
          </a:prstGeom>
          <a:noFill/>
          <a:ln>
            <a:noFill/>
          </a:ln>
        </p:spPr>
      </p:pic>
      <p:sp>
        <p:nvSpPr>
          <p:cNvPr id="13" name="Google Shape;287;p27">
            <a:extLst>
              <a:ext uri="{FF2B5EF4-FFF2-40B4-BE49-F238E27FC236}">
                <a16:creationId xmlns:a16="http://schemas.microsoft.com/office/drawing/2014/main" id="{AA268FFF-1213-7203-3D02-DF9DA1304291}"/>
              </a:ext>
            </a:extLst>
          </p:cNvPr>
          <p:cNvSpPr txBox="1"/>
          <p:nvPr/>
        </p:nvSpPr>
        <p:spPr>
          <a:xfrm rot="-5400000">
            <a:off x="4888934" y="3820305"/>
            <a:ext cx="2134500" cy="338524"/>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Potential energy (au)</a:t>
            </a:r>
            <a:endParaRPr dirty="0"/>
          </a:p>
        </p:txBody>
      </p:sp>
      <p:sp>
        <p:nvSpPr>
          <p:cNvPr id="16" name="TextBox 15">
            <a:extLst>
              <a:ext uri="{FF2B5EF4-FFF2-40B4-BE49-F238E27FC236}">
                <a16:creationId xmlns:a16="http://schemas.microsoft.com/office/drawing/2014/main" id="{BB1B9885-2EB8-639F-0DCC-2EF770672080}"/>
              </a:ext>
            </a:extLst>
          </p:cNvPr>
          <p:cNvSpPr txBox="1"/>
          <p:nvPr/>
        </p:nvSpPr>
        <p:spPr>
          <a:xfrm>
            <a:off x="3794368" y="2801064"/>
            <a:ext cx="394660" cy="523220"/>
          </a:xfrm>
          <a:prstGeom prst="rect">
            <a:avLst/>
          </a:prstGeom>
          <a:noFill/>
        </p:spPr>
        <p:txBody>
          <a:bodyPr wrap="none" rtlCol="0">
            <a:spAutoFit/>
          </a:bodyPr>
          <a:lstStyle/>
          <a:p>
            <a:r>
              <a:rPr lang="en-US" sz="2800" dirty="0">
                <a:solidFill>
                  <a:srgbClr val="E53A38"/>
                </a:solidFill>
              </a:rPr>
              <a:t>+</a:t>
            </a:r>
          </a:p>
        </p:txBody>
      </p:sp>
      <p:sp>
        <p:nvSpPr>
          <p:cNvPr id="9" name="Google Shape;287;p27">
            <a:extLst>
              <a:ext uri="{FF2B5EF4-FFF2-40B4-BE49-F238E27FC236}">
                <a16:creationId xmlns:a16="http://schemas.microsoft.com/office/drawing/2014/main" id="{D15B380D-0410-0B60-3F9B-EBA1B806BC81}"/>
              </a:ext>
            </a:extLst>
          </p:cNvPr>
          <p:cNvSpPr txBox="1"/>
          <p:nvPr/>
        </p:nvSpPr>
        <p:spPr>
          <a:xfrm>
            <a:off x="6566016" y="4722805"/>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Distance (nm)</a:t>
            </a:r>
            <a:endParaRPr dirty="0"/>
          </a:p>
        </p:txBody>
      </p:sp>
      <p:sp>
        <p:nvSpPr>
          <p:cNvPr id="18" name="Google Shape;287;p27">
            <a:extLst>
              <a:ext uri="{FF2B5EF4-FFF2-40B4-BE49-F238E27FC236}">
                <a16:creationId xmlns:a16="http://schemas.microsoft.com/office/drawing/2014/main" id="{C1B52C7F-5294-19B8-22A2-3E382D24CE01}"/>
              </a:ext>
            </a:extLst>
          </p:cNvPr>
          <p:cNvSpPr txBox="1"/>
          <p:nvPr/>
        </p:nvSpPr>
        <p:spPr>
          <a:xfrm rot="16200000">
            <a:off x="5519981" y="1690274"/>
            <a:ext cx="913422"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n-GB" dirty="0"/>
              <a:t>y</a:t>
            </a:r>
            <a:r>
              <a:rPr lang="es" dirty="0"/>
              <a:t> (nm)</a:t>
            </a:r>
            <a:endParaRPr dirty="0"/>
          </a:p>
        </p:txBody>
      </p:sp>
      <p:sp>
        <p:nvSpPr>
          <p:cNvPr id="20" name="Google Shape;287;p27">
            <a:extLst>
              <a:ext uri="{FF2B5EF4-FFF2-40B4-BE49-F238E27FC236}">
                <a16:creationId xmlns:a16="http://schemas.microsoft.com/office/drawing/2014/main" id="{97B31E91-502F-90D0-D9EA-E8A041F96109}"/>
              </a:ext>
            </a:extLst>
          </p:cNvPr>
          <p:cNvSpPr txBox="1"/>
          <p:nvPr/>
        </p:nvSpPr>
        <p:spPr>
          <a:xfrm>
            <a:off x="6643690" y="2724150"/>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x (nm)</a:t>
            </a:r>
            <a:endParaRPr dirty="0"/>
          </a:p>
        </p:txBody>
      </p:sp>
      <p:sp>
        <p:nvSpPr>
          <p:cNvPr id="21" name="Right Arrow 20">
            <a:extLst>
              <a:ext uri="{FF2B5EF4-FFF2-40B4-BE49-F238E27FC236}">
                <a16:creationId xmlns:a16="http://schemas.microsoft.com/office/drawing/2014/main" id="{BBDC467E-141E-813B-1697-7ABAF066070C}"/>
              </a:ext>
            </a:extLst>
          </p:cNvPr>
          <p:cNvSpPr/>
          <p:nvPr/>
        </p:nvSpPr>
        <p:spPr>
          <a:xfrm>
            <a:off x="5594466" y="1715140"/>
            <a:ext cx="247415" cy="32739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FD44206-2BE4-5C94-504A-615D6189A8A8}"/>
              </a:ext>
            </a:extLst>
          </p:cNvPr>
          <p:cNvSpPr/>
          <p:nvPr/>
        </p:nvSpPr>
        <p:spPr>
          <a:xfrm>
            <a:off x="8382657" y="1018805"/>
            <a:ext cx="307578" cy="149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239FECAC-604F-B254-A6E5-17E424640CD9}"/>
              </a:ext>
            </a:extLst>
          </p:cNvPr>
          <p:cNvGrpSpPr/>
          <p:nvPr/>
        </p:nvGrpSpPr>
        <p:grpSpPr>
          <a:xfrm>
            <a:off x="2588545" y="745234"/>
            <a:ext cx="3031848" cy="2196902"/>
            <a:chOff x="2482498" y="649130"/>
            <a:chExt cx="3031848" cy="2196902"/>
          </a:xfrm>
        </p:grpSpPr>
        <p:grpSp>
          <p:nvGrpSpPr>
            <p:cNvPr id="48" name="Group 47">
              <a:extLst>
                <a:ext uri="{FF2B5EF4-FFF2-40B4-BE49-F238E27FC236}">
                  <a16:creationId xmlns:a16="http://schemas.microsoft.com/office/drawing/2014/main" id="{70942F69-76CB-9EB6-15AA-DADAC56F8330}"/>
                </a:ext>
              </a:extLst>
            </p:cNvPr>
            <p:cNvGrpSpPr/>
            <p:nvPr/>
          </p:nvGrpSpPr>
          <p:grpSpPr>
            <a:xfrm>
              <a:off x="2566935" y="649130"/>
              <a:ext cx="2947411" cy="2189589"/>
              <a:chOff x="2496716" y="456268"/>
              <a:chExt cx="2947411" cy="2189589"/>
            </a:xfrm>
          </p:grpSpPr>
          <p:pic>
            <p:nvPicPr>
              <p:cNvPr id="3" name="Google Shape;279;p27">
                <a:extLst>
                  <a:ext uri="{FF2B5EF4-FFF2-40B4-BE49-F238E27FC236}">
                    <a16:creationId xmlns:a16="http://schemas.microsoft.com/office/drawing/2014/main" id="{95F7F068-52A4-6905-1DCA-453A8F2729D6}"/>
                  </a:ext>
                </a:extLst>
              </p:cNvPr>
              <p:cNvPicPr preferRelativeResize="0">
                <a:picLocks noChangeAspect="1"/>
              </p:cNvPicPr>
              <p:nvPr/>
            </p:nvPicPr>
            <p:blipFill rotWithShape="1">
              <a:blip r:embed="rId3">
                <a:alphaModFix/>
              </a:blip>
              <a:srcRect l="15937" t="12429" r="55145" b="45351"/>
              <a:stretch/>
            </p:blipFill>
            <p:spPr>
              <a:xfrm>
                <a:off x="2496716" y="456268"/>
                <a:ext cx="2688210" cy="2131200"/>
              </a:xfrm>
              <a:prstGeom prst="rect">
                <a:avLst/>
              </a:prstGeom>
              <a:noFill/>
              <a:ln>
                <a:noFill/>
              </a:ln>
            </p:spPr>
          </p:pic>
          <p:sp>
            <p:nvSpPr>
              <p:cNvPr id="6" name="Google Shape;282;p27">
                <a:extLst>
                  <a:ext uri="{FF2B5EF4-FFF2-40B4-BE49-F238E27FC236}">
                    <a16:creationId xmlns:a16="http://schemas.microsoft.com/office/drawing/2014/main" id="{9EE20A9B-522D-5353-E09A-DF8A2919147D}"/>
                  </a:ext>
                </a:extLst>
              </p:cNvPr>
              <p:cNvSpPr txBox="1"/>
              <p:nvPr/>
            </p:nvSpPr>
            <p:spPr>
              <a:xfrm rot="5400000">
                <a:off x="4207588" y="1409319"/>
                <a:ext cx="2134553" cy="33852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000" dirty="0">
                    <a:solidFill>
                      <a:schemeClr val="dk1"/>
                    </a:solidFill>
                    <a:latin typeface="Avenir Next" panose="020B0503020202020204" pitchFamily="34" charset="0"/>
                  </a:rPr>
                  <a:t>Potential</a:t>
                </a:r>
                <a:endParaRPr sz="1600" dirty="0">
                  <a:latin typeface="Avenir Next" panose="020B0503020202020204" pitchFamily="34" charset="0"/>
                </a:endParaRPr>
              </a:p>
            </p:txBody>
          </p:sp>
          <p:sp>
            <p:nvSpPr>
              <p:cNvPr id="22" name="Rectangle 21">
                <a:extLst>
                  <a:ext uri="{FF2B5EF4-FFF2-40B4-BE49-F238E27FC236}">
                    <a16:creationId xmlns:a16="http://schemas.microsoft.com/office/drawing/2014/main" id="{9CBADCCB-8581-0466-89BF-B06DFBA33967}"/>
                  </a:ext>
                </a:extLst>
              </p:cNvPr>
              <p:cNvSpPr/>
              <p:nvPr/>
            </p:nvSpPr>
            <p:spPr>
              <a:xfrm>
                <a:off x="4987461" y="725405"/>
                <a:ext cx="307578" cy="149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Google Shape;287;p27">
              <a:extLst>
                <a:ext uri="{FF2B5EF4-FFF2-40B4-BE49-F238E27FC236}">
                  <a16:creationId xmlns:a16="http://schemas.microsoft.com/office/drawing/2014/main" id="{18872A69-ADB3-1D39-E796-181A3A7A1506}"/>
                </a:ext>
              </a:extLst>
            </p:cNvPr>
            <p:cNvSpPr txBox="1"/>
            <p:nvPr/>
          </p:nvSpPr>
          <p:spPr>
            <a:xfrm rot="16200000">
              <a:off x="2195049" y="1574878"/>
              <a:ext cx="913422"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n-GB" dirty="0"/>
                <a:t>y</a:t>
              </a:r>
              <a:r>
                <a:rPr lang="es" dirty="0"/>
                <a:t> (nm)</a:t>
              </a:r>
              <a:endParaRPr dirty="0"/>
            </a:p>
          </p:txBody>
        </p:sp>
        <p:sp>
          <p:nvSpPr>
            <p:cNvPr id="15" name="Google Shape;287;p27">
              <a:extLst>
                <a:ext uri="{FF2B5EF4-FFF2-40B4-BE49-F238E27FC236}">
                  <a16:creationId xmlns:a16="http://schemas.microsoft.com/office/drawing/2014/main" id="{3BFB2775-224D-EE68-E66A-170D3B364806}"/>
                </a:ext>
              </a:extLst>
            </p:cNvPr>
            <p:cNvSpPr txBox="1"/>
            <p:nvPr/>
          </p:nvSpPr>
          <p:spPr>
            <a:xfrm>
              <a:off x="3169662" y="2507508"/>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x (nm)</a:t>
              </a:r>
              <a:endParaRPr dirty="0"/>
            </a:p>
          </p:txBody>
        </p:sp>
      </p:grpSp>
      <p:pic>
        <p:nvPicPr>
          <p:cNvPr id="268" name="Picture 267" descr="Diagram&#10;&#10;Description automatically generated">
            <a:extLst>
              <a:ext uri="{FF2B5EF4-FFF2-40B4-BE49-F238E27FC236}">
                <a16:creationId xmlns:a16="http://schemas.microsoft.com/office/drawing/2014/main" id="{CCC375D9-3D10-F5D7-84CB-BBC5F7A1BCE1}"/>
              </a:ext>
            </a:extLst>
          </p:cNvPr>
          <p:cNvPicPr>
            <a:picLocks noChangeAspect="1"/>
          </p:cNvPicPr>
          <p:nvPr/>
        </p:nvPicPr>
        <p:blipFill rotWithShape="1">
          <a:blip r:embed="rId7"/>
          <a:srcRect t="8163" r="-10595" b="-20728"/>
          <a:stretch/>
        </p:blipFill>
        <p:spPr>
          <a:xfrm>
            <a:off x="-34606" y="1832079"/>
            <a:ext cx="2493213" cy="2026070"/>
          </a:xfrm>
          <a:prstGeom prst="rect">
            <a:avLst/>
          </a:prstGeom>
          <a:solidFill>
            <a:schemeClr val="bg1"/>
          </a:solidFill>
        </p:spPr>
      </p:pic>
      <p:sp>
        <p:nvSpPr>
          <p:cNvPr id="14" name="Right Arrow 13">
            <a:extLst>
              <a:ext uri="{FF2B5EF4-FFF2-40B4-BE49-F238E27FC236}">
                <a16:creationId xmlns:a16="http://schemas.microsoft.com/office/drawing/2014/main" id="{0DFC17FE-DBA1-5A72-4509-A71A71190CA6}"/>
              </a:ext>
            </a:extLst>
          </p:cNvPr>
          <p:cNvSpPr/>
          <p:nvPr/>
        </p:nvSpPr>
        <p:spPr>
          <a:xfrm rot="5400000">
            <a:off x="7220678" y="3018801"/>
            <a:ext cx="247415" cy="32739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E35D1F62-D25F-0319-0E84-B851F9632699}"/>
              </a:ext>
            </a:extLst>
          </p:cNvPr>
          <p:cNvGrpSpPr/>
          <p:nvPr/>
        </p:nvGrpSpPr>
        <p:grpSpPr>
          <a:xfrm>
            <a:off x="7773625" y="2628242"/>
            <a:ext cx="1370375" cy="1399743"/>
            <a:chOff x="7773625" y="2628242"/>
            <a:chExt cx="1370375" cy="1399743"/>
          </a:xfrm>
        </p:grpSpPr>
        <p:grpSp>
          <p:nvGrpSpPr>
            <p:cNvPr id="25" name="Google Shape;102;p17">
              <a:extLst>
                <a:ext uri="{FF2B5EF4-FFF2-40B4-BE49-F238E27FC236}">
                  <a16:creationId xmlns:a16="http://schemas.microsoft.com/office/drawing/2014/main" id="{D986A5CA-29A2-BF64-B1D4-EC2784B4FE43}"/>
                </a:ext>
              </a:extLst>
            </p:cNvPr>
            <p:cNvGrpSpPr/>
            <p:nvPr/>
          </p:nvGrpSpPr>
          <p:grpSpPr>
            <a:xfrm>
              <a:off x="7773625" y="2628242"/>
              <a:ext cx="1370375" cy="1399743"/>
              <a:chOff x="3403725" y="2606492"/>
              <a:chExt cx="1370375" cy="1399743"/>
            </a:xfrm>
          </p:grpSpPr>
          <p:pic>
            <p:nvPicPr>
              <p:cNvPr id="26" name="Google Shape;103;p17">
                <a:extLst>
                  <a:ext uri="{FF2B5EF4-FFF2-40B4-BE49-F238E27FC236}">
                    <a16:creationId xmlns:a16="http://schemas.microsoft.com/office/drawing/2014/main" id="{0F07E485-EC90-F17D-21A2-B4147183E295}"/>
                  </a:ext>
                </a:extLst>
              </p:cNvPr>
              <p:cNvPicPr preferRelativeResize="0"/>
              <p:nvPr/>
            </p:nvPicPr>
            <p:blipFill rotWithShape="1">
              <a:blip r:embed="rId8">
                <a:alphaModFix/>
              </a:blip>
              <a:srcRect r="77350"/>
              <a:stretch/>
            </p:blipFill>
            <p:spPr>
              <a:xfrm>
                <a:off x="3595700" y="2787648"/>
                <a:ext cx="1140215" cy="1098000"/>
              </a:xfrm>
              <a:prstGeom prst="rect">
                <a:avLst/>
              </a:prstGeom>
              <a:noFill/>
              <a:ln>
                <a:noFill/>
              </a:ln>
            </p:spPr>
          </p:pic>
          <p:sp>
            <p:nvSpPr>
              <p:cNvPr id="31" name="Google Shape;108;p17">
                <a:extLst>
                  <a:ext uri="{FF2B5EF4-FFF2-40B4-BE49-F238E27FC236}">
                    <a16:creationId xmlns:a16="http://schemas.microsoft.com/office/drawing/2014/main" id="{2D151B71-62CC-5A29-D02E-629EBA2003E8}"/>
                  </a:ext>
                </a:extLst>
              </p:cNvPr>
              <p:cNvSpPr txBox="1"/>
              <p:nvPr/>
            </p:nvSpPr>
            <p:spPr>
              <a:xfrm>
                <a:off x="3801119" y="2606492"/>
                <a:ext cx="8619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900" dirty="0">
                    <a:solidFill>
                      <a:schemeClr val="dk1"/>
                    </a:solidFill>
                  </a:rPr>
                  <a:t>current </a:t>
                </a:r>
                <a:endParaRPr sz="1300" dirty="0"/>
              </a:p>
            </p:txBody>
          </p:sp>
          <p:sp>
            <p:nvSpPr>
              <p:cNvPr id="35" name="Google Shape;112;p17">
                <a:extLst>
                  <a:ext uri="{FF2B5EF4-FFF2-40B4-BE49-F238E27FC236}">
                    <a16:creationId xmlns:a16="http://schemas.microsoft.com/office/drawing/2014/main" id="{05E4C630-3CC5-DCF7-A347-3835364FE563}"/>
                  </a:ext>
                </a:extLst>
              </p:cNvPr>
              <p:cNvSpPr txBox="1"/>
              <p:nvPr/>
            </p:nvSpPr>
            <p:spPr>
              <a:xfrm>
                <a:off x="3595700" y="3683135"/>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Gate Voltage 1</a:t>
                </a:r>
                <a:endParaRPr sz="1300" dirty="0"/>
              </a:p>
            </p:txBody>
          </p:sp>
          <p:sp>
            <p:nvSpPr>
              <p:cNvPr id="39" name="Google Shape;116;p17">
                <a:extLst>
                  <a:ext uri="{FF2B5EF4-FFF2-40B4-BE49-F238E27FC236}">
                    <a16:creationId xmlns:a16="http://schemas.microsoft.com/office/drawing/2014/main" id="{8529F276-2745-10E9-E69F-9D998B34B752}"/>
                  </a:ext>
                </a:extLst>
              </p:cNvPr>
              <p:cNvSpPr txBox="1"/>
              <p:nvPr/>
            </p:nvSpPr>
            <p:spPr>
              <a:xfrm rot="-5400000">
                <a:off x="2976075" y="321528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2</a:t>
                </a:r>
                <a:endParaRPr sz="1300"/>
              </a:p>
            </p:txBody>
          </p:sp>
        </p:grpSp>
        <p:pic>
          <p:nvPicPr>
            <p:cNvPr id="17" name="Google Shape;294;p28">
              <a:extLst>
                <a:ext uri="{FF2B5EF4-FFF2-40B4-BE49-F238E27FC236}">
                  <a16:creationId xmlns:a16="http://schemas.microsoft.com/office/drawing/2014/main" id="{5FF2A419-BD97-C407-032C-D394D0B42E11}"/>
                </a:ext>
              </a:extLst>
            </p:cNvPr>
            <p:cNvPicPr preferRelativeResize="0"/>
            <p:nvPr/>
          </p:nvPicPr>
          <p:blipFill rotWithShape="1">
            <a:blip r:embed="rId9">
              <a:alphaModFix/>
            </a:blip>
            <a:srcRect l="15270" t="24014" r="68409" b="46651"/>
            <a:stretch/>
          </p:blipFill>
          <p:spPr>
            <a:xfrm>
              <a:off x="8104301" y="2957834"/>
              <a:ext cx="861900" cy="819903"/>
            </a:xfrm>
            <a:prstGeom prst="rect">
              <a:avLst/>
            </a:prstGeom>
            <a:noFill/>
            <a:ln>
              <a:noFill/>
            </a:ln>
          </p:spPr>
        </p:pic>
        <p:pic>
          <p:nvPicPr>
            <p:cNvPr id="29" name="Picture 28">
              <a:extLst>
                <a:ext uri="{FF2B5EF4-FFF2-40B4-BE49-F238E27FC236}">
                  <a16:creationId xmlns:a16="http://schemas.microsoft.com/office/drawing/2014/main" id="{5B30C152-97DE-E439-BACE-9B783C0E0825}"/>
                </a:ext>
              </a:extLst>
            </p:cNvPr>
            <p:cNvPicPr>
              <a:picLocks noChangeAspect="1"/>
            </p:cNvPicPr>
            <p:nvPr/>
          </p:nvPicPr>
          <p:blipFill>
            <a:blip r:embed="rId10"/>
            <a:stretch>
              <a:fillRect/>
            </a:stretch>
          </p:blipFill>
          <p:spPr>
            <a:xfrm rot="5400000">
              <a:off x="8529225" y="2471378"/>
              <a:ext cx="85331" cy="831977"/>
            </a:xfrm>
            <a:prstGeom prst="rect">
              <a:avLst/>
            </a:prstGeom>
          </p:spPr>
        </p:pic>
      </p:grpSp>
      <p:cxnSp>
        <p:nvCxnSpPr>
          <p:cNvPr id="44" name="Straight Arrow Connector 43">
            <a:extLst>
              <a:ext uri="{FF2B5EF4-FFF2-40B4-BE49-F238E27FC236}">
                <a16:creationId xmlns:a16="http://schemas.microsoft.com/office/drawing/2014/main" id="{37AFA7C7-C151-0BF4-91B6-D4DC547C1330}"/>
              </a:ext>
            </a:extLst>
          </p:cNvPr>
          <p:cNvCxnSpPr>
            <a:cxnSpLocks/>
          </p:cNvCxnSpPr>
          <p:nvPr/>
        </p:nvCxnSpPr>
        <p:spPr>
          <a:xfrm flipV="1">
            <a:off x="7218244" y="3511099"/>
            <a:ext cx="1243412" cy="80821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1559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68"/>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5"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85000" lnSpcReduction="10000"/>
          </a:bodyPr>
          <a:lstStyle/>
          <a:p>
            <a:fld id="{86CB4B4D-7CA3-9044-876B-883B54F8677D}" type="slidenum">
              <a:rPr/>
              <a:t>17</a:t>
            </a:fld>
            <a:endParaRPr/>
          </a:p>
        </p:txBody>
      </p:sp>
      <p:grpSp>
        <p:nvGrpSpPr>
          <p:cNvPr id="908" name="Group"/>
          <p:cNvGrpSpPr/>
          <p:nvPr/>
        </p:nvGrpSpPr>
        <p:grpSpPr>
          <a:xfrm>
            <a:off x="145869" y="1906365"/>
            <a:ext cx="3485467" cy="2030903"/>
            <a:chOff x="0" y="0"/>
            <a:chExt cx="6612704" cy="3853074"/>
          </a:xfrm>
        </p:grpSpPr>
        <p:pic>
          <p:nvPicPr>
            <p:cNvPr id="906" name="Screenshot 2022-06-16 at 08.44.15.png" descr="Screenshot 2022-06-16 at 08.44.15.png"/>
            <p:cNvPicPr>
              <a:picLocks noChangeAspect="1"/>
            </p:cNvPicPr>
            <p:nvPr/>
          </p:nvPicPr>
          <p:blipFill>
            <a:blip r:embed="rId2"/>
            <a:srcRect t="3554" b="54462"/>
            <a:stretch>
              <a:fillRect/>
            </a:stretch>
          </p:blipFill>
          <p:spPr>
            <a:xfrm>
              <a:off x="921162" y="318906"/>
              <a:ext cx="5691543" cy="3534169"/>
            </a:xfrm>
            <a:prstGeom prst="rect">
              <a:avLst/>
            </a:prstGeom>
            <a:ln w="3175" cap="flat">
              <a:noFill/>
              <a:miter lim="400000"/>
            </a:ln>
            <a:effectLst/>
          </p:spPr>
        </p:pic>
        <p:sp>
          <p:nvSpPr>
            <p:cNvPr id="907" name="Square"/>
            <p:cNvSpPr/>
            <p:nvPr/>
          </p:nvSpPr>
          <p:spPr>
            <a:xfrm>
              <a:off x="0" y="0"/>
              <a:ext cx="1270000" cy="1270000"/>
            </a:xfrm>
            <a:prstGeom prst="rect">
              <a:avLst/>
            </a:prstGeom>
            <a:solidFill>
              <a:srgbClr val="FFFFFF"/>
            </a:solidFill>
            <a:ln w="12700" cap="flat">
              <a:noFill/>
              <a:miter lim="400000"/>
            </a:ln>
            <a:effectLst/>
          </p:spPr>
          <p:txBody>
            <a:bodyPr wrap="square" lIns="13381" tIns="13381" rIns="13381" bIns="13381" numCol="1" anchor="ctr">
              <a:noAutofit/>
            </a:bodyPr>
            <a:lstStyle/>
            <a:p>
              <a:pPr>
                <a:defRPr sz="3200"/>
              </a:pPr>
              <a:endParaRPr sz="1687"/>
            </a:p>
          </p:txBody>
        </p:sp>
      </p:grpSp>
      <p:pic>
        <p:nvPicPr>
          <p:cNvPr id="909" name="Screenshot 2022-06-16 at 08.44.15.png" descr="Screenshot 2022-06-16 at 08.44.15.png"/>
          <p:cNvPicPr>
            <a:picLocks noChangeAspect="1"/>
          </p:cNvPicPr>
          <p:nvPr/>
        </p:nvPicPr>
        <p:blipFill>
          <a:blip r:embed="rId2"/>
          <a:srcRect t="48122"/>
          <a:stretch>
            <a:fillRect/>
          </a:stretch>
        </p:blipFill>
        <p:spPr>
          <a:xfrm>
            <a:off x="3836272" y="1307450"/>
            <a:ext cx="4527583" cy="3474000"/>
          </a:xfrm>
          <a:prstGeom prst="rect">
            <a:avLst/>
          </a:prstGeom>
          <a:ln w="3175">
            <a:miter lim="400000"/>
          </a:ln>
        </p:spPr>
      </p:pic>
      <p:sp>
        <p:nvSpPr>
          <p:cNvPr id="910" name="Posterior samples"/>
          <p:cNvSpPr txBox="1"/>
          <p:nvPr/>
        </p:nvSpPr>
        <p:spPr>
          <a:xfrm>
            <a:off x="5455250" y="906118"/>
            <a:ext cx="1607359" cy="26949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3" tIns="26763" rIns="26763" bIns="26763" anchor="ctr">
            <a:spAutoFit/>
          </a:bodyPr>
          <a:lstStyle>
            <a:lvl1pPr>
              <a:defRPr>
                <a:latin typeface="Avenir Next Regular"/>
                <a:ea typeface="Avenir Next Regular"/>
                <a:cs typeface="Avenir Next Regular"/>
                <a:sym typeface="Avenir Next Regular"/>
              </a:defRPr>
            </a:lvl1pPr>
          </a:lstStyle>
          <a:p>
            <a:r>
              <a:rPr b="1" dirty="0">
                <a:latin typeface="+mn-lt"/>
              </a:rPr>
              <a:t>Posterior samples</a:t>
            </a:r>
          </a:p>
        </p:txBody>
      </p:sp>
      <p:sp>
        <p:nvSpPr>
          <p:cNvPr id="911" name="True disorder"/>
          <p:cNvSpPr txBox="1"/>
          <p:nvPr/>
        </p:nvSpPr>
        <p:spPr>
          <a:xfrm>
            <a:off x="1708617" y="1636873"/>
            <a:ext cx="1208211" cy="26949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3" tIns="26763" rIns="26763" bIns="26763" anchor="ctr">
            <a:spAutoFit/>
          </a:bodyPr>
          <a:lstStyle>
            <a:lvl1pPr>
              <a:defRPr>
                <a:latin typeface="Avenir Next Regular"/>
                <a:ea typeface="Avenir Next Regular"/>
                <a:cs typeface="Avenir Next Regular"/>
                <a:sym typeface="Avenir Next Regular"/>
              </a:defRPr>
            </a:lvl1pPr>
          </a:lstStyle>
          <a:p>
            <a:r>
              <a:rPr b="1" dirty="0">
                <a:latin typeface="+mn-lt"/>
              </a:rPr>
              <a:t>True disorder</a:t>
            </a:r>
          </a:p>
        </p:txBody>
      </p:sp>
      <p:pic>
        <p:nvPicPr>
          <p:cNvPr id="4" name="Google Shape;250;p25">
            <a:extLst>
              <a:ext uri="{FF2B5EF4-FFF2-40B4-BE49-F238E27FC236}">
                <a16:creationId xmlns:a16="http://schemas.microsoft.com/office/drawing/2014/main" id="{8684B6EC-4F4D-78BA-7116-9EFE05D65EC5}"/>
              </a:ext>
            </a:extLst>
          </p:cNvPr>
          <p:cNvPicPr preferRelativeResize="0">
            <a:picLocks/>
          </p:cNvPicPr>
          <p:nvPr/>
        </p:nvPicPr>
        <p:blipFill>
          <a:blip r:embed="rId3">
            <a:alphaModFix/>
          </a:blip>
          <a:stretch>
            <a:fillRect/>
          </a:stretch>
        </p:blipFill>
        <p:spPr>
          <a:xfrm>
            <a:off x="332723" y="610225"/>
            <a:ext cx="1980000" cy="189024"/>
          </a:xfrm>
          <a:prstGeom prst="rect">
            <a:avLst/>
          </a:prstGeom>
          <a:noFill/>
          <a:ln>
            <a:noFill/>
          </a:ln>
        </p:spPr>
      </p:pic>
      <p:sp>
        <p:nvSpPr>
          <p:cNvPr id="5" name="Google Shape;254;p25">
            <a:extLst>
              <a:ext uri="{FF2B5EF4-FFF2-40B4-BE49-F238E27FC236}">
                <a16:creationId xmlns:a16="http://schemas.microsoft.com/office/drawing/2014/main" id="{A75CD65C-9E7E-4A1F-1C4F-9C6F28830BF6}"/>
              </a:ext>
            </a:extLst>
          </p:cNvPr>
          <p:cNvSpPr txBox="1">
            <a:spLocks/>
          </p:cNvSpPr>
          <p:nvPr/>
        </p:nvSpPr>
        <p:spPr>
          <a:xfrm>
            <a:off x="260076" y="410733"/>
            <a:ext cx="8520600" cy="5837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gn="l">
              <a:lnSpc>
                <a:spcPct val="80000"/>
              </a:lnSpc>
            </a:pPr>
            <a:r>
              <a:rPr lang="en-GB" sz="1800" b="1" dirty="0">
                <a:solidFill>
                  <a:schemeClr val="dk1"/>
                </a:solidFill>
              </a:rPr>
              <a:t>Learning disorder</a:t>
            </a:r>
            <a:endParaRPr lang="en-GB" sz="3000" dirty="0">
              <a:solidFill>
                <a:srgbClr val="1E1919"/>
              </a:solidFill>
              <a:highlight>
                <a:srgbClr val="FFFFFF"/>
              </a:highlight>
              <a:latin typeface="Roboto"/>
              <a:ea typeface="Roboto"/>
              <a:cs typeface="Roboto"/>
              <a:sym typeface="Roboto"/>
            </a:endParaRPr>
          </a:p>
          <a:p>
            <a:pPr marL="0" indent="0" algn="l">
              <a:lnSpc>
                <a:spcPct val="80000"/>
              </a:lnSpc>
            </a:pPr>
            <a:endParaRPr lang="en-GB" sz="1800" b="1" dirty="0">
              <a:solidFill>
                <a:schemeClr val="dk1"/>
              </a:solidFill>
            </a:endParaRPr>
          </a:p>
          <a:p>
            <a:pPr marL="0" indent="0">
              <a:lnSpc>
                <a:spcPct val="80000"/>
              </a:lnSpc>
            </a:pPr>
            <a:endParaRPr lang="en-GB" sz="2200" b="1" dirty="0">
              <a:solidFill>
                <a:schemeClr val="dk1"/>
              </a:solidFill>
            </a:endParaRPr>
          </a:p>
        </p:txBody>
      </p:sp>
    </p:spTree>
    <p:extLst>
      <p:ext uri="{BB962C8B-B14F-4D97-AF65-F5344CB8AC3E}">
        <p14:creationId xmlns:p14="http://schemas.microsoft.com/office/powerpoint/2010/main" val="362453812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18</a:t>
            </a:fld>
            <a:endParaRPr/>
          </a:p>
        </p:txBody>
      </p:sp>
      <p:pic>
        <p:nvPicPr>
          <p:cNvPr id="294" name="Google Shape;294;p28"/>
          <p:cNvPicPr preferRelativeResize="0"/>
          <p:nvPr/>
        </p:nvPicPr>
        <p:blipFill rotWithShape="1">
          <a:blip r:embed="rId3">
            <a:alphaModFix/>
          </a:blip>
          <a:srcRect l="8671" t="18244" r="10513" b="32001"/>
          <a:stretch/>
        </p:blipFill>
        <p:spPr>
          <a:xfrm>
            <a:off x="1232626" y="1193975"/>
            <a:ext cx="6678748" cy="2313026"/>
          </a:xfrm>
          <a:prstGeom prst="rect">
            <a:avLst/>
          </a:prstGeom>
          <a:noFill/>
          <a:ln>
            <a:noFill/>
          </a:ln>
        </p:spPr>
      </p:pic>
      <p:sp>
        <p:nvSpPr>
          <p:cNvPr id="295" name="Google Shape;295;p28"/>
          <p:cNvSpPr/>
          <p:nvPr/>
        </p:nvSpPr>
        <p:spPr>
          <a:xfrm>
            <a:off x="2402677" y="3514133"/>
            <a:ext cx="4296600" cy="7134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8"/>
          <p:cNvSpPr txBox="1">
            <a:spLocks noGrp="1"/>
          </p:cNvSpPr>
          <p:nvPr>
            <p:ph type="subTitle" idx="1"/>
          </p:nvPr>
        </p:nvSpPr>
        <p:spPr>
          <a:xfrm>
            <a:off x="1902300" y="3568522"/>
            <a:ext cx="5339400" cy="1449000"/>
          </a:xfrm>
          <a:prstGeom prst="rect">
            <a:avLst/>
          </a:prstGeom>
        </p:spPr>
        <p:txBody>
          <a:bodyPr spcFirstLastPara="1" wrap="square" lIns="91425" tIns="91425" rIns="91425" bIns="91425" anchor="t" anchorCtr="0">
            <a:noAutofit/>
          </a:bodyPr>
          <a:lstStyle/>
          <a:p>
            <a:pPr marL="0" marR="0" lvl="0" indent="0" algn="ctr" rtl="0">
              <a:lnSpc>
                <a:spcPct val="80000"/>
              </a:lnSpc>
              <a:spcBef>
                <a:spcPts val="0"/>
              </a:spcBef>
              <a:spcAft>
                <a:spcPts val="0"/>
              </a:spcAft>
              <a:buNone/>
            </a:pPr>
            <a:r>
              <a:rPr lang="es" sz="1400" b="1" dirty="0">
                <a:solidFill>
                  <a:schemeClr val="dk1"/>
                </a:solidFill>
              </a:rPr>
              <a:t>67% </a:t>
            </a:r>
            <a:r>
              <a:rPr lang="es" sz="1400" dirty="0">
                <a:solidFill>
                  <a:schemeClr val="dk1"/>
                </a:solidFill>
              </a:rPr>
              <a:t>of instances using posterior samples</a:t>
            </a:r>
            <a:r>
              <a:rPr lang="es" sz="1400" b="1" dirty="0">
                <a:solidFill>
                  <a:schemeClr val="dk1"/>
                </a:solidFill>
              </a:rPr>
              <a:t> </a:t>
            </a:r>
            <a:endParaRPr sz="1400" b="1" dirty="0">
              <a:solidFill>
                <a:schemeClr val="dk1"/>
              </a:solidFill>
            </a:endParaRPr>
          </a:p>
          <a:p>
            <a:pPr marL="0" marR="0" lvl="0" indent="0" algn="ctr" rtl="0">
              <a:lnSpc>
                <a:spcPct val="80000"/>
              </a:lnSpc>
              <a:spcBef>
                <a:spcPts val="0"/>
              </a:spcBef>
              <a:spcAft>
                <a:spcPts val="0"/>
              </a:spcAft>
              <a:buNone/>
            </a:pPr>
            <a:endParaRPr sz="1400" b="1" dirty="0">
              <a:solidFill>
                <a:schemeClr val="dk1"/>
              </a:solidFill>
            </a:endParaRPr>
          </a:p>
          <a:p>
            <a:pPr marL="0" marR="0" lvl="0" indent="0" algn="ctr" rtl="0">
              <a:lnSpc>
                <a:spcPct val="80000"/>
              </a:lnSpc>
              <a:spcBef>
                <a:spcPts val="0"/>
              </a:spcBef>
              <a:spcAft>
                <a:spcPts val="0"/>
              </a:spcAft>
              <a:buNone/>
            </a:pPr>
            <a:endParaRPr sz="2600" dirty="0">
              <a:solidFill>
                <a:srgbClr val="1E1919"/>
              </a:solidFill>
              <a:highlight>
                <a:srgbClr val="FFFFFF"/>
              </a:highlight>
              <a:latin typeface="Roboto"/>
              <a:ea typeface="Roboto"/>
              <a:cs typeface="Roboto"/>
              <a:sym typeface="Roboto"/>
            </a:endParaRPr>
          </a:p>
          <a:p>
            <a:pPr marL="0" marR="0" lvl="0" indent="0" algn="ctr" rtl="0">
              <a:lnSpc>
                <a:spcPct val="80000"/>
              </a:lnSpc>
              <a:spcBef>
                <a:spcPts val="0"/>
              </a:spcBef>
              <a:spcAft>
                <a:spcPts val="0"/>
              </a:spcAft>
              <a:buNone/>
            </a:pPr>
            <a:endParaRPr sz="1400" b="1" dirty="0">
              <a:solidFill>
                <a:schemeClr val="dk1"/>
              </a:solidFill>
            </a:endParaRPr>
          </a:p>
          <a:p>
            <a:pPr marL="0" marR="0" lvl="0" indent="0" algn="ctr" rtl="0">
              <a:lnSpc>
                <a:spcPct val="80000"/>
              </a:lnSpc>
              <a:spcBef>
                <a:spcPts val="0"/>
              </a:spcBef>
              <a:spcAft>
                <a:spcPts val="0"/>
              </a:spcAft>
              <a:buNone/>
            </a:pPr>
            <a:endParaRPr sz="1800" b="1" dirty="0">
              <a:solidFill>
                <a:schemeClr val="dk1"/>
              </a:solidFill>
            </a:endParaRPr>
          </a:p>
        </p:txBody>
      </p:sp>
      <p:sp>
        <p:nvSpPr>
          <p:cNvPr id="298" name="Google Shape;298;p28"/>
          <p:cNvSpPr txBox="1"/>
          <p:nvPr/>
        </p:nvSpPr>
        <p:spPr>
          <a:xfrm>
            <a:off x="2666701" y="3808800"/>
            <a:ext cx="3810600" cy="3570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b="1">
                <a:solidFill>
                  <a:schemeClr val="dk1"/>
                </a:solidFill>
              </a:rPr>
              <a:t>28% </a:t>
            </a:r>
            <a:r>
              <a:rPr lang="es">
                <a:solidFill>
                  <a:schemeClr val="dk1"/>
                </a:solidFill>
              </a:rPr>
              <a:t>of instances using random disorders</a:t>
            </a:r>
            <a:endParaRPr>
              <a:solidFill>
                <a:schemeClr val="dk1"/>
              </a:solidFill>
            </a:endParaRPr>
          </a:p>
        </p:txBody>
      </p:sp>
      <p:sp>
        <p:nvSpPr>
          <p:cNvPr id="4" name="Google Shape;297;p28">
            <a:extLst>
              <a:ext uri="{FF2B5EF4-FFF2-40B4-BE49-F238E27FC236}">
                <a16:creationId xmlns:a16="http://schemas.microsoft.com/office/drawing/2014/main" id="{5ADD6421-E61E-16B4-AFAD-6E70FC2D4104}"/>
              </a:ext>
            </a:extLst>
          </p:cNvPr>
          <p:cNvSpPr txBox="1"/>
          <p:nvPr/>
        </p:nvSpPr>
        <p:spPr>
          <a:xfrm>
            <a:off x="5199277" y="4517519"/>
            <a:ext cx="3000000" cy="353913"/>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100" i="1" dirty="0">
                <a:latin typeface="+mj-lt"/>
              </a:rPr>
              <a:t>Craig et al. arXiv:2111.11285</a:t>
            </a:r>
            <a:endParaRPr sz="1100" i="1" dirty="0">
              <a:latin typeface="+mj-lt"/>
            </a:endParaRPr>
          </a:p>
        </p:txBody>
      </p:sp>
      <p:pic>
        <p:nvPicPr>
          <p:cNvPr id="5" name="Google Shape;250;p25">
            <a:extLst>
              <a:ext uri="{FF2B5EF4-FFF2-40B4-BE49-F238E27FC236}">
                <a16:creationId xmlns:a16="http://schemas.microsoft.com/office/drawing/2014/main" id="{74E396F4-CB04-746E-5B8F-7201DC559775}"/>
              </a:ext>
            </a:extLst>
          </p:cNvPr>
          <p:cNvPicPr preferRelativeResize="0">
            <a:picLocks/>
          </p:cNvPicPr>
          <p:nvPr/>
        </p:nvPicPr>
        <p:blipFill>
          <a:blip r:embed="rId4">
            <a:alphaModFix/>
          </a:blip>
          <a:stretch>
            <a:fillRect/>
          </a:stretch>
        </p:blipFill>
        <p:spPr>
          <a:xfrm>
            <a:off x="332723" y="610225"/>
            <a:ext cx="1980000" cy="189024"/>
          </a:xfrm>
          <a:prstGeom prst="rect">
            <a:avLst/>
          </a:prstGeom>
          <a:noFill/>
          <a:ln>
            <a:noFill/>
          </a:ln>
        </p:spPr>
      </p:pic>
      <p:sp>
        <p:nvSpPr>
          <p:cNvPr id="6" name="Google Shape;254;p25">
            <a:extLst>
              <a:ext uri="{FF2B5EF4-FFF2-40B4-BE49-F238E27FC236}">
                <a16:creationId xmlns:a16="http://schemas.microsoft.com/office/drawing/2014/main" id="{C85A9129-F875-C80A-06BA-F7FC15B45023}"/>
              </a:ext>
            </a:extLst>
          </p:cNvPr>
          <p:cNvSpPr txBox="1">
            <a:spLocks/>
          </p:cNvSpPr>
          <p:nvPr/>
        </p:nvSpPr>
        <p:spPr>
          <a:xfrm>
            <a:off x="260076" y="410733"/>
            <a:ext cx="8520600" cy="5837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gn="l">
              <a:lnSpc>
                <a:spcPct val="80000"/>
              </a:lnSpc>
            </a:pPr>
            <a:r>
              <a:rPr lang="en-GB" sz="1800" b="1" dirty="0">
                <a:solidFill>
                  <a:schemeClr val="dk1"/>
                </a:solidFill>
              </a:rPr>
              <a:t>Learning disorder</a:t>
            </a:r>
            <a:endParaRPr lang="en-GB" sz="3000" dirty="0">
              <a:solidFill>
                <a:srgbClr val="1E1919"/>
              </a:solidFill>
              <a:highlight>
                <a:srgbClr val="FFFFFF"/>
              </a:highlight>
              <a:latin typeface="Roboto"/>
              <a:ea typeface="Roboto"/>
              <a:cs typeface="Roboto"/>
              <a:sym typeface="Roboto"/>
            </a:endParaRPr>
          </a:p>
          <a:p>
            <a:pPr marL="0" indent="0" algn="l">
              <a:lnSpc>
                <a:spcPct val="80000"/>
              </a:lnSpc>
            </a:pPr>
            <a:endParaRPr lang="en-GB" sz="1800" b="1" dirty="0">
              <a:solidFill>
                <a:schemeClr val="dk1"/>
              </a:solidFill>
            </a:endParaRPr>
          </a:p>
          <a:p>
            <a:pPr marL="0" indent="0">
              <a:lnSpc>
                <a:spcPct val="80000"/>
              </a:lnSpc>
            </a:pPr>
            <a:endParaRPr lang="en-GB" sz="2200" b="1" dirty="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6" name="Slide Number Placeholder 2"/>
          <p:cNvSpPr txBox="1">
            <a:spLocks noGrp="1"/>
          </p:cNvSpPr>
          <p:nvPr>
            <p:ph type="sldNum" sz="quarter" idx="2"/>
          </p:nvPr>
        </p:nvSpPr>
        <p:spPr>
          <a:xfrm>
            <a:off x="8695508" y="4699204"/>
            <a:ext cx="323479" cy="319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92500" lnSpcReduction="10000"/>
          </a:bodyPr>
          <a:lstStyle/>
          <a:p>
            <a:fld id="{86CB4B4D-7CA3-9044-876B-883B54F8677D}" type="slidenum">
              <a:rPr/>
              <a:t>19</a:t>
            </a:fld>
            <a:endParaRPr/>
          </a:p>
        </p:txBody>
      </p:sp>
      <p:pic>
        <p:nvPicPr>
          <p:cNvPr id="917" name="Picture 4" descr="Picture 4"/>
          <p:cNvPicPr>
            <a:picLocks noChangeAspect="1"/>
          </p:cNvPicPr>
          <p:nvPr/>
        </p:nvPicPr>
        <p:blipFill>
          <a:blip r:embed="rId2"/>
          <a:stretch>
            <a:fillRect/>
          </a:stretch>
        </p:blipFill>
        <p:spPr>
          <a:xfrm>
            <a:off x="500143" y="1195470"/>
            <a:ext cx="2654957" cy="1769971"/>
          </a:xfrm>
          <a:prstGeom prst="rect">
            <a:avLst/>
          </a:prstGeom>
          <a:ln w="3175">
            <a:miter lim="400000"/>
          </a:ln>
        </p:spPr>
      </p:pic>
      <p:pic>
        <p:nvPicPr>
          <p:cNvPr id="920" name="Google Shape;217;p22" descr="Google Shape;217;p22"/>
          <p:cNvPicPr>
            <a:picLocks noChangeAspect="1"/>
          </p:cNvPicPr>
          <p:nvPr/>
        </p:nvPicPr>
        <p:blipFill>
          <a:blip r:embed="rId3"/>
          <a:stretch>
            <a:fillRect/>
          </a:stretch>
        </p:blipFill>
        <p:spPr>
          <a:xfrm>
            <a:off x="334792" y="611182"/>
            <a:ext cx="4857629" cy="193422"/>
          </a:xfrm>
          <a:prstGeom prst="rect">
            <a:avLst/>
          </a:prstGeom>
          <a:ln w="3175">
            <a:miter lim="400000"/>
          </a:ln>
        </p:spPr>
      </p:pic>
      <p:sp>
        <p:nvSpPr>
          <p:cNvPr id="921" name="Google Shape;219;p22"/>
          <p:cNvSpPr txBox="1"/>
          <p:nvPr/>
        </p:nvSpPr>
        <p:spPr>
          <a:xfrm>
            <a:off x="251790" y="405559"/>
            <a:ext cx="8516443" cy="77239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380" tIns="91380" rIns="91380" bIns="91380">
            <a:spAutoFit/>
          </a:bodyPr>
          <a:lstStyle/>
          <a:p>
            <a:pPr defTabSz="913977">
              <a:lnSpc>
                <a:spcPct val="80000"/>
              </a:lnSpc>
              <a:defRPr sz="3400" b="1"/>
            </a:pPr>
            <a:r>
              <a:rPr sz="1792"/>
              <a:t>Quantifying device variability at wafer scales</a:t>
            </a:r>
            <a:endParaRPr sz="2952">
              <a:solidFill>
                <a:srgbClr val="1E1919"/>
              </a:solidFill>
              <a:latin typeface="Roboto"/>
              <a:ea typeface="Roboto"/>
              <a:cs typeface="Roboto"/>
              <a:sym typeface="Roboto"/>
            </a:endParaRPr>
          </a:p>
          <a:p>
            <a:pPr defTabSz="913977">
              <a:lnSpc>
                <a:spcPct val="80000"/>
              </a:lnSpc>
              <a:defRPr sz="3400" b="1"/>
            </a:pPr>
            <a:endParaRPr sz="2952">
              <a:solidFill>
                <a:srgbClr val="1E1919"/>
              </a:solidFill>
              <a:latin typeface="Roboto"/>
              <a:ea typeface="Roboto"/>
              <a:cs typeface="Roboto"/>
              <a:sym typeface="Roboto"/>
            </a:endParaRPr>
          </a:p>
        </p:txBody>
      </p:sp>
      <p:sp>
        <p:nvSpPr>
          <p:cNvPr id="926" name="Rectangle 57"/>
          <p:cNvSpPr/>
          <p:nvPr/>
        </p:nvSpPr>
        <p:spPr>
          <a:xfrm>
            <a:off x="7522103" y="1759748"/>
            <a:ext cx="277658" cy="115144"/>
          </a:xfrm>
          <a:prstGeom prst="rect">
            <a:avLst/>
          </a:prstGeom>
          <a:solidFill>
            <a:srgbClr val="FFFFFF"/>
          </a:solidFill>
          <a:ln w="3175">
            <a:miter lim="400000"/>
          </a:ln>
        </p:spPr>
        <p:txBody>
          <a:bodyPr lIns="45697" tIns="45697" rIns="45697" bIns="45697" anchor="ctr"/>
          <a:lstStyle/>
          <a:p>
            <a:pPr defTabSz="913977">
              <a:defRPr sz="2600">
                <a:solidFill>
                  <a:srgbClr val="FFFFFF"/>
                </a:solidFill>
              </a:defRPr>
            </a:pPr>
            <a:endParaRPr sz="1370"/>
          </a:p>
        </p:txBody>
      </p:sp>
      <p:sp>
        <p:nvSpPr>
          <p:cNvPr id="927" name="Rectangle 58"/>
          <p:cNvSpPr/>
          <p:nvPr/>
        </p:nvSpPr>
        <p:spPr>
          <a:xfrm>
            <a:off x="7487837" y="2691693"/>
            <a:ext cx="277658" cy="115144"/>
          </a:xfrm>
          <a:prstGeom prst="rect">
            <a:avLst/>
          </a:prstGeom>
          <a:solidFill>
            <a:srgbClr val="FFFFFF"/>
          </a:solidFill>
          <a:ln w="3175">
            <a:miter lim="400000"/>
          </a:ln>
        </p:spPr>
        <p:txBody>
          <a:bodyPr lIns="45697" tIns="45697" rIns="45697" bIns="45697" anchor="ctr"/>
          <a:lstStyle/>
          <a:p>
            <a:pPr defTabSz="913977">
              <a:defRPr sz="2600">
                <a:solidFill>
                  <a:srgbClr val="FFFFFF"/>
                </a:solidFill>
              </a:defRPr>
            </a:pPr>
            <a:endParaRPr sz="1370"/>
          </a:p>
        </p:txBody>
      </p:sp>
      <p:sp>
        <p:nvSpPr>
          <p:cNvPr id="928" name="Rectangle 59"/>
          <p:cNvSpPr/>
          <p:nvPr/>
        </p:nvSpPr>
        <p:spPr>
          <a:xfrm>
            <a:off x="7550558" y="3634314"/>
            <a:ext cx="277658" cy="115144"/>
          </a:xfrm>
          <a:prstGeom prst="rect">
            <a:avLst/>
          </a:prstGeom>
          <a:solidFill>
            <a:srgbClr val="FFFFFF"/>
          </a:solidFill>
          <a:ln w="3175">
            <a:miter lim="400000"/>
          </a:ln>
        </p:spPr>
        <p:txBody>
          <a:bodyPr lIns="45697" tIns="45697" rIns="45697" bIns="45697" anchor="ctr"/>
          <a:lstStyle/>
          <a:p>
            <a:pPr defTabSz="913977">
              <a:defRPr sz="2600">
                <a:solidFill>
                  <a:srgbClr val="FFFFFF"/>
                </a:solidFill>
              </a:defRPr>
            </a:pPr>
            <a:endParaRPr sz="1370"/>
          </a:p>
        </p:txBody>
      </p:sp>
      <p:pic>
        <p:nvPicPr>
          <p:cNvPr id="929" name="Google Shape;231;p23" descr="Google Shape;231;p23"/>
          <p:cNvPicPr>
            <a:picLocks noChangeAspect="1"/>
          </p:cNvPicPr>
          <p:nvPr/>
        </p:nvPicPr>
        <p:blipFill>
          <a:blip r:embed="rId4"/>
          <a:srcRect l="61999" t="60423" r="18726" b="5568"/>
          <a:stretch>
            <a:fillRect/>
          </a:stretch>
        </p:blipFill>
        <p:spPr>
          <a:xfrm>
            <a:off x="814005" y="3215579"/>
            <a:ext cx="1670015" cy="1659499"/>
          </a:xfrm>
          <a:prstGeom prst="rect">
            <a:avLst/>
          </a:prstGeom>
          <a:ln w="3175">
            <a:miter lim="400000"/>
          </a:ln>
        </p:spPr>
      </p:pic>
      <p:grpSp>
        <p:nvGrpSpPr>
          <p:cNvPr id="936" name="Group 20"/>
          <p:cNvGrpSpPr/>
          <p:nvPr/>
        </p:nvGrpSpPr>
        <p:grpSpPr>
          <a:xfrm>
            <a:off x="2888153" y="3087259"/>
            <a:ext cx="2108205" cy="2071093"/>
            <a:chOff x="-153228" y="0"/>
            <a:chExt cx="3999733" cy="3929322"/>
          </a:xfrm>
        </p:grpSpPr>
        <p:grpSp>
          <p:nvGrpSpPr>
            <p:cNvPr id="933" name="Group 21"/>
            <p:cNvGrpSpPr/>
            <p:nvPr/>
          </p:nvGrpSpPr>
          <p:grpSpPr>
            <a:xfrm>
              <a:off x="6619" y="0"/>
              <a:ext cx="3839886" cy="3929322"/>
              <a:chOff x="0" y="0"/>
              <a:chExt cx="3839885" cy="3929321"/>
            </a:xfrm>
          </p:grpSpPr>
          <p:pic>
            <p:nvPicPr>
              <p:cNvPr id="930" name="Google Shape;281;p27" descr="Google Shape;281;p27"/>
              <p:cNvPicPr>
                <a:picLocks noChangeAspect="1"/>
              </p:cNvPicPr>
              <p:nvPr/>
            </p:nvPicPr>
            <p:blipFill>
              <a:blip r:embed="rId5"/>
              <a:srcRect l="48234" t="12428" r="22427" b="45351"/>
              <a:stretch>
                <a:fillRect/>
              </a:stretch>
            </p:blipFill>
            <p:spPr>
              <a:xfrm>
                <a:off x="0" y="0"/>
                <a:ext cx="3403883" cy="2967657"/>
              </a:xfrm>
              <a:prstGeom prst="rect">
                <a:avLst/>
              </a:prstGeom>
              <a:ln w="3175" cap="flat">
                <a:noFill/>
                <a:miter lim="400000"/>
              </a:ln>
              <a:effectLst/>
            </p:spPr>
          </p:pic>
          <p:sp>
            <p:nvSpPr>
              <p:cNvPr id="931" name="Google Shape;283;p27"/>
              <p:cNvSpPr txBox="1"/>
              <p:nvPr/>
            </p:nvSpPr>
            <p:spPr>
              <a:xfrm rot="5400000">
                <a:off x="2077242" y="2166677"/>
                <a:ext cx="2967658" cy="557629"/>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8188" tIns="48188" rIns="48188" bIns="48188" numCol="1" anchor="t">
                <a:noAutofit/>
              </a:bodyPr>
              <a:lstStyle>
                <a:lvl1pPr defTabSz="914400">
                  <a:defRPr sz="1800">
                    <a:latin typeface="Avenir Next Regular"/>
                    <a:ea typeface="Avenir Next Regular"/>
                    <a:cs typeface="Avenir Next Regular"/>
                    <a:sym typeface="Avenir Next Regular"/>
                  </a:defRPr>
                </a:lvl1pPr>
              </a:lstStyle>
              <a:p>
                <a:r>
                  <a:rPr sz="949" dirty="0"/>
                  <a:t>Potential</a:t>
                </a:r>
              </a:p>
            </p:txBody>
          </p:sp>
          <p:sp>
            <p:nvSpPr>
              <p:cNvPr id="932" name="Rectangle 26"/>
              <p:cNvSpPr/>
              <p:nvPr/>
            </p:nvSpPr>
            <p:spPr>
              <a:xfrm>
                <a:off x="3177793" y="376609"/>
                <a:ext cx="383279" cy="208443"/>
              </a:xfrm>
              <a:prstGeom prst="rect">
                <a:avLst/>
              </a:prstGeom>
              <a:solidFill>
                <a:srgbClr val="FFFFFF"/>
              </a:solidFill>
              <a:ln w="3175" cap="flat">
                <a:noFill/>
                <a:miter lim="400000"/>
              </a:ln>
              <a:effectLst/>
            </p:spPr>
            <p:txBody>
              <a:bodyPr wrap="square" lIns="24098" tIns="24098" rIns="24098" bIns="24098" numCol="1" anchor="ctr">
                <a:noAutofit/>
              </a:bodyPr>
              <a:lstStyle/>
              <a:p>
                <a:pPr defTabSz="481980">
                  <a:defRPr sz="1400">
                    <a:solidFill>
                      <a:srgbClr val="FFFFFF"/>
                    </a:solidFill>
                  </a:defRPr>
                </a:pPr>
                <a:endParaRPr sz="738"/>
              </a:p>
            </p:txBody>
          </p:sp>
        </p:grpSp>
        <p:sp>
          <p:nvSpPr>
            <p:cNvPr id="934" name="Google Shape;287;p27"/>
            <p:cNvSpPr txBox="1"/>
            <p:nvPr/>
          </p:nvSpPr>
          <p:spPr>
            <a:xfrm>
              <a:off x="928940" y="2590781"/>
              <a:ext cx="1774045" cy="557629"/>
            </a:xfrm>
            <a:prstGeom prst="rect">
              <a:avLst/>
            </a:prstGeom>
            <a:solidFill>
              <a:srgbClr val="FFFFFF"/>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8188" tIns="48188" rIns="48188" bIns="48188" numCol="1" anchor="t">
              <a:noAutofit/>
            </a:bodyPr>
            <a:lstStyle>
              <a:lvl1pPr defTabSz="914400">
                <a:defRPr sz="1800">
                  <a:latin typeface="Avenir Next Regular"/>
                  <a:ea typeface="Avenir Next Regular"/>
                  <a:cs typeface="Avenir Next Regular"/>
                  <a:sym typeface="Avenir Next Regular"/>
                </a:defRPr>
              </a:lvl1pPr>
            </a:lstStyle>
            <a:p>
              <a:r>
                <a:rPr sz="949"/>
                <a:t>x (nm)</a:t>
              </a:r>
            </a:p>
          </p:txBody>
        </p:sp>
        <p:sp>
          <p:nvSpPr>
            <p:cNvPr id="935" name="Google Shape;287;p27"/>
            <p:cNvSpPr txBox="1"/>
            <p:nvPr/>
          </p:nvSpPr>
          <p:spPr>
            <a:xfrm rot="16200000">
              <a:off x="-509376" y="1226670"/>
              <a:ext cx="1269925" cy="557629"/>
            </a:xfrm>
            <a:prstGeom prst="rect">
              <a:avLst/>
            </a:prstGeom>
            <a:solidFill>
              <a:srgbClr val="FFFFFF"/>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8188" tIns="48188" rIns="48188" bIns="48188" numCol="1" anchor="t">
              <a:noAutofit/>
            </a:bodyPr>
            <a:lstStyle/>
            <a:p>
              <a:pPr defTabSz="481980">
                <a:defRPr sz="1800">
                  <a:latin typeface="Avenir Next Regular"/>
                  <a:ea typeface="Avenir Next Regular"/>
                  <a:cs typeface="Avenir Next Regular"/>
                  <a:sym typeface="Avenir Next Regular"/>
                </a:defRPr>
              </a:pPr>
              <a:r>
                <a:rPr sz="949"/>
                <a:t>y (nm)</a:t>
              </a:r>
            </a:p>
          </p:txBody>
        </p:sp>
      </p:grpSp>
      <p:sp>
        <p:nvSpPr>
          <p:cNvPr id="2" name="TextBox 1">
            <a:extLst>
              <a:ext uri="{FF2B5EF4-FFF2-40B4-BE49-F238E27FC236}">
                <a16:creationId xmlns:a16="http://schemas.microsoft.com/office/drawing/2014/main" id="{039CD14B-B185-6A9C-01E9-B45B6D48CA2D}"/>
              </a:ext>
            </a:extLst>
          </p:cNvPr>
          <p:cNvSpPr txBox="1"/>
          <p:nvPr/>
        </p:nvSpPr>
        <p:spPr>
          <a:xfrm>
            <a:off x="6585147" y="4598407"/>
            <a:ext cx="2247731" cy="261610"/>
          </a:xfrm>
          <a:prstGeom prst="rect">
            <a:avLst/>
          </a:prstGeom>
          <a:noFill/>
        </p:spPr>
        <p:txBody>
          <a:bodyPr wrap="none" rtlCol="0">
            <a:spAutoFit/>
          </a:bodyPr>
          <a:lstStyle/>
          <a:p>
            <a:r>
              <a:rPr lang="en-US" sz="1100" dirty="0" err="1"/>
              <a:t>Bavdaz</a:t>
            </a:r>
            <a:r>
              <a:rPr lang="en-US" sz="1100" dirty="0"/>
              <a:t> et al. </a:t>
            </a:r>
            <a:r>
              <a:rPr lang="en-US" sz="1100" dirty="0" err="1"/>
              <a:t>npj</a:t>
            </a:r>
            <a:r>
              <a:rPr lang="en-US" sz="1100" dirty="0"/>
              <a:t> QI 8, 86 (2022)</a:t>
            </a:r>
          </a:p>
        </p:txBody>
      </p:sp>
      <p:grpSp>
        <p:nvGrpSpPr>
          <p:cNvPr id="6" name="Group 5">
            <a:extLst>
              <a:ext uri="{FF2B5EF4-FFF2-40B4-BE49-F238E27FC236}">
                <a16:creationId xmlns:a16="http://schemas.microsoft.com/office/drawing/2014/main" id="{C974DE31-B057-A631-D6FC-2E1C2749E920}"/>
              </a:ext>
            </a:extLst>
          </p:cNvPr>
          <p:cNvGrpSpPr/>
          <p:nvPr/>
        </p:nvGrpSpPr>
        <p:grpSpPr>
          <a:xfrm>
            <a:off x="5342537" y="946119"/>
            <a:ext cx="3490341" cy="3913898"/>
            <a:chOff x="5228582" y="926364"/>
            <a:chExt cx="3490341" cy="3913898"/>
          </a:xfrm>
        </p:grpSpPr>
        <p:pic>
          <p:nvPicPr>
            <p:cNvPr id="7" name="Picture 2" descr="figure 1">
              <a:extLst>
                <a:ext uri="{FF2B5EF4-FFF2-40B4-BE49-F238E27FC236}">
                  <a16:creationId xmlns:a16="http://schemas.microsoft.com/office/drawing/2014/main" id="{6C5EA231-B6E1-9EFE-FA3C-9A9F2948B4A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363"/>
            <a:stretch/>
          </p:blipFill>
          <p:spPr bwMode="auto">
            <a:xfrm>
              <a:off x="5228582" y="926364"/>
              <a:ext cx="3377640" cy="363048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8E25432-AAB1-10D7-24CD-3E8AE675FF56}"/>
                </a:ext>
              </a:extLst>
            </p:cNvPr>
            <p:cNvSpPr txBox="1"/>
            <p:nvPr/>
          </p:nvSpPr>
          <p:spPr>
            <a:xfrm>
              <a:off x="6471192" y="4578652"/>
              <a:ext cx="2247731" cy="261610"/>
            </a:xfrm>
            <a:prstGeom prst="rect">
              <a:avLst/>
            </a:prstGeom>
            <a:noFill/>
          </p:spPr>
          <p:txBody>
            <a:bodyPr wrap="none" rtlCol="0">
              <a:spAutoFit/>
            </a:bodyPr>
            <a:lstStyle/>
            <a:p>
              <a:r>
                <a:rPr lang="en-US" sz="1100" dirty="0" err="1"/>
                <a:t>Bavdaz</a:t>
              </a:r>
              <a:r>
                <a:rPr lang="en-US" sz="1100" dirty="0"/>
                <a:t> et al. </a:t>
              </a:r>
              <a:r>
                <a:rPr lang="en-US" sz="1100" dirty="0" err="1"/>
                <a:t>npj</a:t>
              </a:r>
              <a:r>
                <a:rPr lang="en-US" sz="1100" dirty="0"/>
                <a:t> QI 8, 86 (2022)</a:t>
              </a:r>
            </a:p>
          </p:txBody>
        </p:sp>
      </p:grpSp>
      <p:sp>
        <p:nvSpPr>
          <p:cNvPr id="9" name="Rectangle 8">
            <a:extLst>
              <a:ext uri="{FF2B5EF4-FFF2-40B4-BE49-F238E27FC236}">
                <a16:creationId xmlns:a16="http://schemas.microsoft.com/office/drawing/2014/main" id="{4FBE23C9-DE0A-A106-D584-47E400C61BA1}"/>
              </a:ext>
            </a:extLst>
          </p:cNvPr>
          <p:cNvSpPr>
            <a:spLocks/>
          </p:cNvSpPr>
          <p:nvPr/>
        </p:nvSpPr>
        <p:spPr>
          <a:xfrm>
            <a:off x="7523544" y="1759352"/>
            <a:ext cx="277793" cy="11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9B1C7B-4445-9367-DE78-A9960AD25DBA}"/>
              </a:ext>
            </a:extLst>
          </p:cNvPr>
          <p:cNvSpPr>
            <a:spLocks/>
          </p:cNvSpPr>
          <p:nvPr/>
        </p:nvSpPr>
        <p:spPr>
          <a:xfrm>
            <a:off x="7489261" y="2691752"/>
            <a:ext cx="277793" cy="11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F7663D2-AFD1-8792-65E4-EC84866E4293}"/>
              </a:ext>
            </a:extLst>
          </p:cNvPr>
          <p:cNvSpPr>
            <a:spLocks/>
          </p:cNvSpPr>
          <p:nvPr/>
        </p:nvSpPr>
        <p:spPr>
          <a:xfrm>
            <a:off x="7552013" y="3634833"/>
            <a:ext cx="277793" cy="11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D5F75833-B1F8-B7D6-422B-041A38788289}"/>
              </a:ext>
            </a:extLst>
          </p:cNvPr>
          <p:cNvSpPr txBox="1"/>
          <p:nvPr/>
        </p:nvSpPr>
        <p:spPr>
          <a:xfrm>
            <a:off x="428573" y="2999457"/>
            <a:ext cx="752129" cy="246221"/>
          </a:xfrm>
          <a:prstGeom prst="rect">
            <a:avLst/>
          </a:prstGeom>
          <a:noFill/>
        </p:spPr>
        <p:txBody>
          <a:bodyPr wrap="none" rtlCol="0">
            <a:spAutoFit/>
          </a:bodyPr>
          <a:lstStyle/>
          <a:p>
            <a:r>
              <a:rPr lang="en-US" sz="1000" dirty="0"/>
              <a:t>CEA LETI</a:t>
            </a:r>
          </a:p>
        </p:txBody>
      </p:sp>
      <p:cxnSp>
        <p:nvCxnSpPr>
          <p:cNvPr id="13" name="Straight Arrow Connector 12">
            <a:extLst>
              <a:ext uri="{FF2B5EF4-FFF2-40B4-BE49-F238E27FC236}">
                <a16:creationId xmlns:a16="http://schemas.microsoft.com/office/drawing/2014/main" id="{21C868E8-2203-8F72-E4B4-5059B4EA7789}"/>
              </a:ext>
            </a:extLst>
          </p:cNvPr>
          <p:cNvCxnSpPr>
            <a:cxnSpLocks/>
          </p:cNvCxnSpPr>
          <p:nvPr/>
        </p:nvCxnSpPr>
        <p:spPr>
          <a:xfrm>
            <a:off x="1689463" y="2023027"/>
            <a:ext cx="448379" cy="1291151"/>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54E43DF-2A91-995F-C598-45E87B8481B5}"/>
              </a:ext>
            </a:extLst>
          </p:cNvPr>
          <p:cNvCxnSpPr>
            <a:cxnSpLocks/>
          </p:cNvCxnSpPr>
          <p:nvPr/>
        </p:nvCxnSpPr>
        <p:spPr>
          <a:xfrm>
            <a:off x="1793966" y="2023027"/>
            <a:ext cx="1589754" cy="1241029"/>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4E2EAD3-9F78-D8D8-5301-3FA16B4D7167}"/>
              </a:ext>
            </a:extLst>
          </p:cNvPr>
          <p:cNvSpPr txBox="1"/>
          <p:nvPr/>
        </p:nvSpPr>
        <p:spPr>
          <a:xfrm>
            <a:off x="6393842" y="4780046"/>
            <a:ext cx="6798515" cy="261610"/>
          </a:xfrm>
          <a:prstGeom prst="rect">
            <a:avLst/>
          </a:prstGeom>
          <a:noFill/>
        </p:spPr>
        <p:txBody>
          <a:bodyPr wrap="square">
            <a:spAutoFit/>
          </a:bodyPr>
          <a:lstStyle/>
          <a:p>
            <a:r>
              <a:rPr lang="en-GB" sz="1100" b="0" i="0" dirty="0">
                <a:solidFill>
                  <a:srgbClr val="222222"/>
                </a:solidFill>
                <a:effectLst/>
                <a:latin typeface="Arial" panose="020B0604020202020204" pitchFamily="34" charset="0"/>
              </a:rPr>
              <a:t>Rojas-Arias et al, </a:t>
            </a:r>
            <a:r>
              <a:rPr lang="en-US" sz="1100" dirty="0"/>
              <a:t>arXiv:2302.11717</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6" name="Picture 17" descr="Picture 17"/>
          <p:cNvPicPr>
            <a:picLocks noChangeAspect="1"/>
          </p:cNvPicPr>
          <p:nvPr/>
        </p:nvPicPr>
        <p:blipFill>
          <a:blip r:embed="rId2"/>
          <a:stretch>
            <a:fillRect/>
          </a:stretch>
        </p:blipFill>
        <p:spPr>
          <a:xfrm>
            <a:off x="1089498" y="773792"/>
            <a:ext cx="3144644" cy="4195088"/>
          </a:xfrm>
          <a:prstGeom prst="rect">
            <a:avLst/>
          </a:prstGeom>
          <a:ln w="3175">
            <a:miter lim="400000"/>
          </a:ln>
        </p:spPr>
      </p:pic>
      <p:sp>
        <p:nvSpPr>
          <p:cNvPr id="1297" name="TextBox 12"/>
          <p:cNvSpPr txBox="1"/>
          <p:nvPr/>
        </p:nvSpPr>
        <p:spPr>
          <a:xfrm>
            <a:off x="214447" y="108840"/>
            <a:ext cx="8288350" cy="36222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38" tIns="26738" rIns="26738" bIns="26738" anchor="ctr">
            <a:spAutoFit/>
          </a:bodyPr>
          <a:lstStyle>
            <a:lvl1pPr algn="l" defTabSz="1107262">
              <a:defRPr sz="3800" b="1">
                <a:latin typeface="Avenir Next Regular"/>
                <a:ea typeface="Avenir Next Regular"/>
                <a:cs typeface="Avenir Next Regular"/>
                <a:sym typeface="Avenir Next Regular"/>
              </a:defRPr>
            </a:lvl1pPr>
          </a:lstStyle>
          <a:p>
            <a:r>
              <a:rPr sz="2003"/>
              <a:t>A quantum device lab</a:t>
            </a:r>
          </a:p>
        </p:txBody>
      </p:sp>
      <p:sp>
        <p:nvSpPr>
          <p:cNvPr id="1298" name="TextBox 56"/>
          <p:cNvSpPr txBox="1"/>
          <p:nvPr/>
        </p:nvSpPr>
        <p:spPr>
          <a:xfrm>
            <a:off x="1287688" y="2220080"/>
            <a:ext cx="722473" cy="297292"/>
          </a:xfrm>
          <a:prstGeom prst="rect">
            <a:avLst/>
          </a:prstGeom>
          <a:solidFill>
            <a:srgbClr val="000000"/>
          </a:solidFill>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49" tIns="26749" rIns="26749" bIns="26749" anchor="ctr">
            <a:spAutoFit/>
          </a:bodyPr>
          <a:lstStyle>
            <a:lvl1pPr algn="l" defTabSz="1733973">
              <a:defRPr sz="3000">
                <a:solidFill>
                  <a:srgbClr val="FFFFFF"/>
                </a:solidFill>
                <a:latin typeface="Avenir Next Regular"/>
                <a:ea typeface="Avenir Next Regular"/>
                <a:cs typeface="Avenir Next Regular"/>
                <a:sym typeface="Avenir Next Regular"/>
              </a:defRPr>
            </a:lvl1pPr>
          </a:lstStyle>
          <a:p>
            <a:r>
              <a:rPr sz="1581"/>
              <a:t>Human</a:t>
            </a:r>
          </a:p>
        </p:txBody>
      </p:sp>
      <p:sp>
        <p:nvSpPr>
          <p:cNvPr id="1299" name="Folded Corner 93"/>
          <p:cNvSpPr/>
          <p:nvPr/>
        </p:nvSpPr>
        <p:spPr>
          <a:xfrm>
            <a:off x="4756512" y="800121"/>
            <a:ext cx="3617394" cy="1024901"/>
          </a:xfrm>
          <a:custGeom>
            <a:avLst/>
            <a:gdLst/>
            <a:ahLst/>
            <a:cxnLst>
              <a:cxn ang="0">
                <a:pos x="wd2" y="hd2"/>
              </a:cxn>
              <a:cxn ang="5400000">
                <a:pos x="wd2" y="hd2"/>
              </a:cxn>
              <a:cxn ang="10800000">
                <a:pos x="wd2" y="hd2"/>
              </a:cxn>
              <a:cxn ang="16200000">
                <a:pos x="wd2" y="hd2"/>
              </a:cxn>
            </a:cxnLst>
            <a:rect l="0" t="0" r="r" b="b"/>
            <a:pathLst>
              <a:path w="21600" h="21600" extrusionOk="0">
                <a:moveTo>
                  <a:pt x="20580" y="21600"/>
                </a:moveTo>
                <a:lnTo>
                  <a:pt x="20784" y="18720"/>
                </a:lnTo>
                <a:lnTo>
                  <a:pt x="21600" y="18000"/>
                </a:lnTo>
                <a:lnTo>
                  <a:pt x="20580" y="21600"/>
                </a:lnTo>
                <a:lnTo>
                  <a:pt x="0" y="21600"/>
                </a:lnTo>
                <a:lnTo>
                  <a:pt x="0" y="0"/>
                </a:lnTo>
                <a:lnTo>
                  <a:pt x="21600" y="0"/>
                </a:lnTo>
                <a:lnTo>
                  <a:pt x="21600" y="18000"/>
                </a:lnTo>
              </a:path>
            </a:pathLst>
          </a:custGeom>
          <a:ln w="12700">
            <a:solidFill>
              <a:srgbClr val="000000"/>
            </a:solidFill>
            <a:miter lim="400000"/>
          </a:ln>
        </p:spPr>
        <p:txBody>
          <a:bodyPr lIns="45697" tIns="45697" rIns="45697" bIns="45697" anchor="ctr"/>
          <a:lstStyle/>
          <a:p>
            <a:pPr defTabSz="913977">
              <a:defRPr sz="3000"/>
            </a:pPr>
            <a:endParaRPr sz="1581"/>
          </a:p>
        </p:txBody>
      </p:sp>
      <p:sp>
        <p:nvSpPr>
          <p:cNvPr id="1300" name="TextBox 94"/>
          <p:cNvSpPr txBox="1"/>
          <p:nvPr/>
        </p:nvSpPr>
        <p:spPr>
          <a:xfrm>
            <a:off x="7037502" y="569207"/>
            <a:ext cx="1145666" cy="26484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49" tIns="26749" rIns="26749" bIns="26749" anchor="ctr">
            <a:spAutoFit/>
          </a:bodyPr>
          <a:lstStyle>
            <a:lvl1pPr algn="l" defTabSz="1733973">
              <a:defRPr sz="2600" b="1">
                <a:latin typeface="Avenir Next Regular"/>
                <a:ea typeface="Avenir Next Regular"/>
                <a:cs typeface="Avenir Next Regular"/>
                <a:sym typeface="Avenir Next Regular"/>
              </a:defRPr>
            </a:lvl1pPr>
          </a:lstStyle>
          <a:p>
            <a:r>
              <a:rPr sz="1370"/>
              <a:t>Human’s  loop </a:t>
            </a:r>
          </a:p>
        </p:txBody>
      </p:sp>
      <p:sp>
        <p:nvSpPr>
          <p:cNvPr id="1301" name="TextBox 99"/>
          <p:cNvSpPr txBox="1"/>
          <p:nvPr/>
        </p:nvSpPr>
        <p:spPr>
          <a:xfrm>
            <a:off x="4919543" y="846368"/>
            <a:ext cx="3077284" cy="93041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49" tIns="26749" rIns="26749" bIns="26749" anchor="ctr">
            <a:spAutoFit/>
          </a:bodyPr>
          <a:lstStyle/>
          <a:p>
            <a:pPr defTabSz="913977">
              <a:defRPr sz="1800">
                <a:solidFill>
                  <a:srgbClr val="002060"/>
                </a:solidFill>
                <a:latin typeface="Andale Mono"/>
                <a:ea typeface="Andale Mono"/>
                <a:cs typeface="Andale Mono"/>
                <a:sym typeface="Andale Mono"/>
              </a:defRPr>
            </a:pPr>
            <a:r>
              <a:rPr sz="949"/>
              <a:t>while human not satisfied with the result</a:t>
            </a:r>
            <a:endParaRPr sz="1898"/>
          </a:p>
          <a:p>
            <a:pPr defTabSz="913977">
              <a:defRPr sz="1800">
                <a:latin typeface="Andale Mono"/>
                <a:ea typeface="Andale Mono"/>
                <a:cs typeface="Andale Mono"/>
                <a:sym typeface="Andale Mono"/>
              </a:defRPr>
            </a:pPr>
            <a:r>
              <a:rPr sz="949"/>
              <a:t>  	fix parameters</a:t>
            </a:r>
            <a:endParaRPr sz="1898"/>
          </a:p>
          <a:p>
            <a:pPr defTabSz="913977">
              <a:defRPr sz="1800">
                <a:latin typeface="Andale Mono"/>
                <a:ea typeface="Andale Mono"/>
                <a:cs typeface="Andale Mono"/>
                <a:sym typeface="Andale Mono"/>
              </a:defRPr>
            </a:pPr>
            <a:r>
              <a:rPr sz="949"/>
              <a:t>	measure</a:t>
            </a:r>
            <a:endParaRPr sz="1898"/>
          </a:p>
          <a:p>
            <a:pPr defTabSz="913977">
              <a:defRPr sz="1800">
                <a:latin typeface="Andale Mono"/>
                <a:ea typeface="Andale Mono"/>
                <a:cs typeface="Andale Mono"/>
                <a:sym typeface="Andale Mono"/>
              </a:defRPr>
            </a:pPr>
            <a:r>
              <a:rPr sz="949"/>
              <a:t>	evaluate measurement</a:t>
            </a:r>
            <a:endParaRPr sz="1898"/>
          </a:p>
          <a:p>
            <a:pPr defTabSz="913977">
              <a:defRPr sz="1800">
                <a:solidFill>
                  <a:srgbClr val="002060"/>
                </a:solidFill>
                <a:latin typeface="Andale Mono"/>
                <a:ea typeface="Andale Mono"/>
                <a:cs typeface="Andale Mono"/>
                <a:sym typeface="Andale Mono"/>
              </a:defRPr>
            </a:pPr>
            <a:r>
              <a:rPr sz="949"/>
              <a:t>else:</a:t>
            </a:r>
            <a:endParaRPr sz="1898"/>
          </a:p>
          <a:p>
            <a:pPr defTabSz="913977">
              <a:defRPr sz="1800">
                <a:latin typeface="Andale Mono"/>
                <a:ea typeface="Andale Mono"/>
                <a:cs typeface="Andale Mono"/>
                <a:sym typeface="Andale Mono"/>
              </a:defRPr>
            </a:pPr>
            <a:r>
              <a:rPr sz="949"/>
              <a:t>	go for coffee</a:t>
            </a:r>
          </a:p>
        </p:txBody>
      </p:sp>
      <p:sp>
        <p:nvSpPr>
          <p:cNvPr id="1302" name="TextBox 16"/>
          <p:cNvSpPr txBox="1"/>
          <p:nvPr/>
        </p:nvSpPr>
        <p:spPr>
          <a:xfrm>
            <a:off x="3210264" y="1977398"/>
            <a:ext cx="722473" cy="297292"/>
          </a:xfrm>
          <a:prstGeom prst="rect">
            <a:avLst/>
          </a:prstGeom>
          <a:solidFill>
            <a:srgbClr val="000000"/>
          </a:solidFill>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49" tIns="26749" rIns="26749" bIns="26749" anchor="ctr">
            <a:spAutoFit/>
          </a:bodyPr>
          <a:lstStyle>
            <a:lvl1pPr algn="l" defTabSz="1733973">
              <a:defRPr sz="3000">
                <a:solidFill>
                  <a:srgbClr val="FFFFFF"/>
                </a:solidFill>
                <a:latin typeface="Avenir Next Regular"/>
                <a:ea typeface="Avenir Next Regular"/>
                <a:cs typeface="Avenir Next Regular"/>
                <a:sym typeface="Avenir Next Regular"/>
              </a:defRPr>
            </a:lvl1pPr>
          </a:lstStyle>
          <a:p>
            <a:r>
              <a:rPr sz="1581"/>
              <a:t>Human</a:t>
            </a:r>
          </a:p>
        </p:txBody>
      </p:sp>
      <p:pic>
        <p:nvPicPr>
          <p:cNvPr id="1303" name="Picture 4" descr="Picture 4"/>
          <p:cNvPicPr>
            <a:picLocks noChangeAspect="1"/>
          </p:cNvPicPr>
          <p:nvPr/>
        </p:nvPicPr>
        <p:blipFill>
          <a:blip r:embed="rId3"/>
          <a:stretch>
            <a:fillRect/>
          </a:stretch>
        </p:blipFill>
        <p:spPr>
          <a:xfrm rot="5400000">
            <a:off x="2217470" y="2209042"/>
            <a:ext cx="552767" cy="206145"/>
          </a:xfrm>
          <a:prstGeom prst="rect">
            <a:avLst/>
          </a:prstGeom>
          <a:ln w="3175">
            <a:miter lim="400000"/>
          </a:ln>
          <a:effectLst>
            <a:outerShdw blurRad="88900" dist="63500" dir="5400000" rotWithShape="0">
              <a:srgbClr val="000000">
                <a:alpha val="40000"/>
              </a:srgbClr>
            </a:outerShdw>
          </a:effectLst>
        </p:spPr>
      </p:pic>
      <p:sp>
        <p:nvSpPr>
          <p:cNvPr id="1304" name="Freeform 6"/>
          <p:cNvSpPr/>
          <p:nvPr/>
        </p:nvSpPr>
        <p:spPr>
          <a:xfrm>
            <a:off x="2124458" y="1363078"/>
            <a:ext cx="694438" cy="1754258"/>
          </a:xfrm>
          <a:custGeom>
            <a:avLst/>
            <a:gdLst/>
            <a:ahLst/>
            <a:cxnLst>
              <a:cxn ang="0">
                <a:pos x="wd2" y="hd2"/>
              </a:cxn>
              <a:cxn ang="5400000">
                <a:pos x="wd2" y="hd2"/>
              </a:cxn>
              <a:cxn ang="10800000">
                <a:pos x="wd2" y="hd2"/>
              </a:cxn>
              <a:cxn ang="16200000">
                <a:pos x="wd2" y="hd2"/>
              </a:cxn>
            </a:cxnLst>
            <a:rect l="0" t="0" r="r" b="b"/>
            <a:pathLst>
              <a:path w="21401" h="21519" extrusionOk="0">
                <a:moveTo>
                  <a:pt x="0" y="20123"/>
                </a:moveTo>
                <a:cubicBezTo>
                  <a:pt x="1806" y="20742"/>
                  <a:pt x="3611" y="21360"/>
                  <a:pt x="5417" y="21480"/>
                </a:cubicBezTo>
                <a:cubicBezTo>
                  <a:pt x="7222" y="21600"/>
                  <a:pt x="8426" y="21454"/>
                  <a:pt x="10833" y="20841"/>
                </a:cubicBezTo>
                <a:cubicBezTo>
                  <a:pt x="13241" y="20229"/>
                  <a:pt x="18123" y="18752"/>
                  <a:pt x="19861" y="17807"/>
                </a:cubicBezTo>
                <a:cubicBezTo>
                  <a:pt x="21600" y="16862"/>
                  <a:pt x="21032" y="18140"/>
                  <a:pt x="21266" y="15172"/>
                </a:cubicBezTo>
                <a:cubicBezTo>
                  <a:pt x="21500" y="12204"/>
                  <a:pt x="21383" y="6102"/>
                  <a:pt x="21266" y="0"/>
                </a:cubicBezTo>
              </a:path>
            </a:pathLst>
          </a:custGeom>
          <a:ln w="12700">
            <a:solidFill>
              <a:srgbClr val="000000"/>
            </a:solidFill>
            <a:miter lim="400000"/>
          </a:ln>
        </p:spPr>
        <p:txBody>
          <a:bodyPr lIns="45697" tIns="45697" rIns="45697" bIns="45697"/>
          <a:lstStyle/>
          <a:p>
            <a:pPr defTabSz="481757">
              <a:defRPr sz="1600"/>
            </a:pPr>
            <a:endParaRPr sz="843"/>
          </a:p>
        </p:txBody>
      </p:sp>
      <p:sp>
        <p:nvSpPr>
          <p:cNvPr id="1305" name="Freeform 10"/>
          <p:cNvSpPr/>
          <p:nvPr/>
        </p:nvSpPr>
        <p:spPr>
          <a:xfrm>
            <a:off x="1938082" y="1394182"/>
            <a:ext cx="829940" cy="1835894"/>
          </a:xfrm>
          <a:custGeom>
            <a:avLst/>
            <a:gdLst/>
            <a:ahLst/>
            <a:cxnLst>
              <a:cxn ang="0">
                <a:pos x="wd2" y="hd2"/>
              </a:cxn>
              <a:cxn ang="5400000">
                <a:pos x="wd2" y="hd2"/>
              </a:cxn>
              <a:cxn ang="10800000">
                <a:pos x="wd2" y="hd2"/>
              </a:cxn>
              <a:cxn ang="16200000">
                <a:pos x="wd2" y="hd2"/>
              </a:cxn>
            </a:cxnLst>
            <a:rect l="0" t="0" r="r" b="b"/>
            <a:pathLst>
              <a:path w="21252" h="21491" extrusionOk="0">
                <a:moveTo>
                  <a:pt x="0" y="19633"/>
                </a:moveTo>
                <a:cubicBezTo>
                  <a:pt x="1503" y="20443"/>
                  <a:pt x="3006" y="21252"/>
                  <a:pt x="5243" y="21409"/>
                </a:cubicBezTo>
                <a:cubicBezTo>
                  <a:pt x="7480" y="21565"/>
                  <a:pt x="10905" y="21600"/>
                  <a:pt x="13421" y="20573"/>
                </a:cubicBezTo>
                <a:cubicBezTo>
                  <a:pt x="15938" y="19546"/>
                  <a:pt x="19083" y="18676"/>
                  <a:pt x="20342" y="15247"/>
                </a:cubicBezTo>
                <a:cubicBezTo>
                  <a:pt x="21600" y="11818"/>
                  <a:pt x="21285" y="5909"/>
                  <a:pt x="20971" y="0"/>
                </a:cubicBezTo>
              </a:path>
            </a:pathLst>
          </a:custGeom>
          <a:ln w="139700">
            <a:solidFill>
              <a:srgbClr val="FF0000"/>
            </a:solidFill>
            <a:miter lim="400000"/>
          </a:ln>
          <a:effectLst>
            <a:outerShdw blurRad="88900" dist="63500" dir="5400000" rotWithShape="0">
              <a:srgbClr val="000000">
                <a:alpha val="40000"/>
              </a:srgbClr>
            </a:outerShdw>
          </a:effectLst>
        </p:spPr>
        <p:txBody>
          <a:bodyPr lIns="45697" tIns="45697" rIns="45697" bIns="45697"/>
          <a:lstStyle/>
          <a:p>
            <a:pPr defTabSz="481757">
              <a:defRPr sz="1600"/>
            </a:pPr>
            <a:endParaRPr sz="843"/>
          </a:p>
        </p:txBody>
      </p:sp>
      <p:sp>
        <p:nvSpPr>
          <p:cNvPr id="1306" name="Freeform 14"/>
          <p:cNvSpPr/>
          <p:nvPr/>
        </p:nvSpPr>
        <p:spPr>
          <a:xfrm>
            <a:off x="2124458" y="1391720"/>
            <a:ext cx="537357" cy="1748566"/>
          </a:xfrm>
          <a:custGeom>
            <a:avLst/>
            <a:gdLst/>
            <a:ahLst/>
            <a:cxnLst>
              <a:cxn ang="0">
                <a:pos x="wd2" y="hd2"/>
              </a:cxn>
              <a:cxn ang="5400000">
                <a:pos x="wd2" y="hd2"/>
              </a:cxn>
              <a:cxn ang="10800000">
                <a:pos x="wd2" y="hd2"/>
              </a:cxn>
              <a:cxn ang="16200000">
                <a:pos x="wd2" y="hd2"/>
              </a:cxn>
            </a:cxnLst>
            <a:rect l="0" t="0" r="r" b="b"/>
            <a:pathLst>
              <a:path w="21245" h="21582" extrusionOk="0">
                <a:moveTo>
                  <a:pt x="0" y="19710"/>
                </a:moveTo>
                <a:cubicBezTo>
                  <a:pt x="2057" y="20637"/>
                  <a:pt x="4114" y="21563"/>
                  <a:pt x="6857" y="21582"/>
                </a:cubicBezTo>
                <a:cubicBezTo>
                  <a:pt x="9600" y="21600"/>
                  <a:pt x="14114" y="20866"/>
                  <a:pt x="16457" y="19820"/>
                </a:cubicBezTo>
                <a:cubicBezTo>
                  <a:pt x="18800" y="18774"/>
                  <a:pt x="20229" y="18609"/>
                  <a:pt x="20914" y="15305"/>
                </a:cubicBezTo>
                <a:cubicBezTo>
                  <a:pt x="21600" y="12002"/>
                  <a:pt x="21086" y="6001"/>
                  <a:pt x="20571" y="0"/>
                </a:cubicBezTo>
              </a:path>
            </a:pathLst>
          </a:custGeom>
          <a:ln w="139700">
            <a:solidFill>
              <a:srgbClr val="0119FB"/>
            </a:solidFill>
            <a:miter lim="400000"/>
          </a:ln>
          <a:effectLst>
            <a:outerShdw blurRad="88900" dist="63500" dir="5400000" rotWithShape="0">
              <a:srgbClr val="000000">
                <a:alpha val="40000"/>
              </a:srgbClr>
            </a:outerShdw>
          </a:effectLst>
        </p:spPr>
        <p:txBody>
          <a:bodyPr lIns="45697" tIns="45697" rIns="45697" bIns="45697"/>
          <a:lstStyle/>
          <a:p>
            <a:pPr defTabSz="481757">
              <a:defRPr sz="1600"/>
            </a:pPr>
            <a:endParaRPr sz="843"/>
          </a:p>
        </p:txBody>
      </p:sp>
      <p:sp>
        <p:nvSpPr>
          <p:cNvPr id="1307" name="Rectangle 12"/>
          <p:cNvSpPr/>
          <p:nvPr/>
        </p:nvSpPr>
        <p:spPr>
          <a:xfrm>
            <a:off x="2615767" y="931285"/>
            <a:ext cx="1309833" cy="513553"/>
          </a:xfrm>
          <a:prstGeom prst="rect">
            <a:avLst/>
          </a:prstGeom>
          <a:solidFill>
            <a:srgbClr val="000000"/>
          </a:solidFill>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374" tIns="13374" rIns="13374" bIns="13374" anchor="ctr">
            <a:spAutoFit/>
          </a:bodyPr>
          <a:lstStyle>
            <a:lvl1pPr algn="l" defTabSz="1733973">
              <a:defRPr sz="3000">
                <a:solidFill>
                  <a:srgbClr val="FFFFFF"/>
                </a:solidFill>
                <a:latin typeface="Avenir Next Regular"/>
                <a:ea typeface="Avenir Next Regular"/>
                <a:cs typeface="Avenir Next Regular"/>
                <a:sym typeface="Avenir Next Regular"/>
              </a:defRPr>
            </a:lvl1pPr>
          </a:lstStyle>
          <a:p>
            <a:r>
              <a:rPr sz="1581"/>
              <a:t>Quantum hardware</a:t>
            </a:r>
          </a:p>
        </p:txBody>
      </p:sp>
      <p:pic>
        <p:nvPicPr>
          <p:cNvPr id="1308" name="Picture 15" descr="Picture 15"/>
          <p:cNvPicPr>
            <a:picLocks noChangeAspect="1"/>
          </p:cNvPicPr>
          <p:nvPr/>
        </p:nvPicPr>
        <p:blipFill>
          <a:blip r:embed="rId4"/>
          <a:stretch>
            <a:fillRect/>
          </a:stretch>
        </p:blipFill>
        <p:spPr>
          <a:xfrm rot="16200000">
            <a:off x="2635651" y="2217957"/>
            <a:ext cx="581409" cy="216826"/>
          </a:xfrm>
          <a:prstGeom prst="rect">
            <a:avLst/>
          </a:prstGeom>
          <a:ln w="3175">
            <a:miter lim="400000"/>
          </a:ln>
          <a:effectLst>
            <a:outerShdw blurRad="88900" dist="63500" dir="5400000" rotWithShape="0">
              <a:srgbClr val="000000">
                <a:alpha val="40000"/>
              </a:srgbClr>
            </a:outerShdw>
          </a:effectLst>
        </p:spPr>
      </p:pic>
      <p:sp>
        <p:nvSpPr>
          <p:cNvPr id="1309" name="Straight Arrow Connector 19"/>
          <p:cNvSpPr/>
          <p:nvPr/>
        </p:nvSpPr>
        <p:spPr>
          <a:xfrm flipV="1">
            <a:off x="2922166" y="1968642"/>
            <a:ext cx="2" cy="124483"/>
          </a:xfrm>
          <a:prstGeom prst="line">
            <a:avLst/>
          </a:prstGeom>
          <a:ln w="76200">
            <a:solidFill>
              <a:srgbClr val="FF0000"/>
            </a:solidFill>
            <a:miter lim="400000"/>
            <a:tailEnd type="triangle"/>
          </a:ln>
        </p:spPr>
        <p:txBody>
          <a:bodyPr lIns="45697" tIns="45697" rIns="45697" bIns="45697"/>
          <a:lstStyle/>
          <a:p>
            <a:pPr defTabSz="913977">
              <a:defRPr sz="2600"/>
            </a:pPr>
            <a:endParaRPr sz="1370"/>
          </a:p>
        </p:txBody>
      </p:sp>
      <p:sp>
        <p:nvSpPr>
          <p:cNvPr id="1310" name="Straight Arrow Connector 33"/>
          <p:cNvSpPr/>
          <p:nvPr/>
        </p:nvSpPr>
        <p:spPr>
          <a:xfrm>
            <a:off x="2493852" y="2526256"/>
            <a:ext cx="2" cy="124483"/>
          </a:xfrm>
          <a:prstGeom prst="line">
            <a:avLst/>
          </a:prstGeom>
          <a:ln w="76200">
            <a:solidFill>
              <a:srgbClr val="0119FB"/>
            </a:solidFill>
            <a:miter lim="400000"/>
            <a:tailEnd type="triangle"/>
          </a:ln>
        </p:spPr>
        <p:txBody>
          <a:bodyPr lIns="45697" tIns="45697" rIns="45697" bIns="45697"/>
          <a:lstStyle/>
          <a:p>
            <a:pPr defTabSz="913977">
              <a:defRPr sz="2600"/>
            </a:pPr>
            <a:endParaRPr sz="1370"/>
          </a:p>
        </p:txBody>
      </p:sp>
      <p:sp>
        <p:nvSpPr>
          <p:cNvPr id="1311" name="Slide Number Placeholder 24"/>
          <p:cNvSpPr txBox="1">
            <a:spLocks noGrp="1"/>
          </p:cNvSpPr>
          <p:nvPr>
            <p:ph type="sldNum" sz="quarter" idx="2"/>
          </p:nvPr>
        </p:nvSpPr>
        <p:spPr>
          <a:xfrm>
            <a:off x="8780391" y="4860951"/>
            <a:ext cx="90914" cy="9091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lnSpc>
                <a:spcPct val="80000"/>
              </a:lnSpc>
              <a:defRPr sz="264"/>
            </a:lvl1pPr>
          </a:lstStyle>
          <a:p>
            <a:fld id="{86CB4B4D-7CA3-9044-876B-883B54F8677D}" type="slidenum">
              <a:rPr/>
              <a:t>2</a:t>
            </a:fld>
            <a:endParaRPr/>
          </a:p>
        </p:txBody>
      </p:sp>
      <p:grpSp>
        <p:nvGrpSpPr>
          <p:cNvPr id="1319" name="Group"/>
          <p:cNvGrpSpPr/>
          <p:nvPr/>
        </p:nvGrpSpPr>
        <p:grpSpPr>
          <a:xfrm>
            <a:off x="5132841" y="1957262"/>
            <a:ext cx="2823580" cy="1947107"/>
            <a:chOff x="0" y="0"/>
            <a:chExt cx="5356957" cy="3694094"/>
          </a:xfrm>
        </p:grpSpPr>
        <p:sp>
          <p:nvSpPr>
            <p:cNvPr id="1312" name="Rectangle 60"/>
            <p:cNvSpPr/>
            <p:nvPr/>
          </p:nvSpPr>
          <p:spPr>
            <a:xfrm>
              <a:off x="0" y="0"/>
              <a:ext cx="5356958" cy="2736838"/>
            </a:xfrm>
            <a:prstGeom prst="rect">
              <a:avLst/>
            </a:prstGeom>
            <a:solidFill>
              <a:srgbClr val="F2F2F2"/>
            </a:solidFill>
            <a:ln w="3175" cap="flat">
              <a:noFill/>
              <a:miter lim="400000"/>
            </a:ln>
            <a:effectLst/>
          </p:spPr>
          <p:txBody>
            <a:bodyPr wrap="square" lIns="45697" tIns="45697" rIns="45697" bIns="45697" numCol="1" anchor="ctr">
              <a:noAutofit/>
            </a:bodyPr>
            <a:lstStyle/>
            <a:p>
              <a:pPr defTabSz="913977">
                <a:defRPr sz="3000"/>
              </a:pPr>
              <a:endParaRPr sz="1581"/>
            </a:p>
          </p:txBody>
        </p:sp>
        <p:sp>
          <p:nvSpPr>
            <p:cNvPr id="1313" name="TextBox 61"/>
            <p:cNvSpPr/>
            <p:nvPr/>
          </p:nvSpPr>
          <p:spPr>
            <a:xfrm>
              <a:off x="1737003" y="1547232"/>
              <a:ext cx="1270001" cy="1270001"/>
            </a:xfrm>
            <a:prstGeom prst="line">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49" tIns="26749" rIns="26749" bIns="26749" numCol="1" anchor="ctr">
              <a:spAutoFit/>
            </a:bodyPr>
            <a:lstStyle/>
            <a:p>
              <a:pPr defTabSz="913977">
                <a:defRPr sz="1800">
                  <a:latin typeface="Avenir Next Regular"/>
                  <a:ea typeface="Avenir Next Regular"/>
                  <a:cs typeface="Avenir Next Regular"/>
                  <a:sym typeface="Avenir Next Regular"/>
                </a:defRPr>
              </a:pPr>
              <a:r>
                <a:rPr sz="949"/>
                <a:t>Semiconductor</a:t>
              </a:r>
              <a:endParaRPr sz="1898"/>
            </a:p>
            <a:p>
              <a:pPr defTabSz="913977">
                <a:defRPr sz="1800">
                  <a:latin typeface="Avenir Next Regular"/>
                  <a:ea typeface="Avenir Next Regular"/>
                  <a:cs typeface="Avenir Next Regular"/>
                  <a:sym typeface="Avenir Next Regular"/>
                </a:defRPr>
              </a:pPr>
              <a:r>
                <a:rPr sz="949"/>
                <a:t> chips</a:t>
              </a:r>
            </a:p>
          </p:txBody>
        </p:sp>
        <p:sp>
          <p:nvSpPr>
            <p:cNvPr id="1314" name="TextBox 62"/>
            <p:cNvSpPr/>
            <p:nvPr/>
          </p:nvSpPr>
          <p:spPr>
            <a:xfrm>
              <a:off x="3190257" y="2424094"/>
              <a:ext cx="1270001" cy="1270001"/>
            </a:xfrm>
            <a:prstGeom prst="line">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49" tIns="26749" rIns="26749" bIns="26749" numCol="1" anchor="ctr">
              <a:spAutoFit/>
            </a:bodyPr>
            <a:lstStyle/>
            <a:p>
              <a:pPr defTabSz="913977">
                <a:defRPr sz="1800">
                  <a:latin typeface="Avenir Next Regular"/>
                  <a:ea typeface="Avenir Next Regular"/>
                  <a:cs typeface="Avenir Next Regular"/>
                  <a:sym typeface="Avenir Next Regular"/>
                </a:defRPr>
              </a:pPr>
              <a:r>
                <a:rPr sz="949"/>
                <a:t>Superconducting</a:t>
              </a:r>
              <a:endParaRPr sz="1898"/>
            </a:p>
            <a:p>
              <a:pPr defTabSz="913977">
                <a:defRPr sz="1800">
                  <a:latin typeface="Avenir Next Regular"/>
                  <a:ea typeface="Avenir Next Regular"/>
                  <a:cs typeface="Avenir Next Regular"/>
                  <a:sym typeface="Avenir Next Regular"/>
                </a:defRPr>
              </a:pPr>
              <a:r>
                <a:rPr sz="949"/>
                <a:t> chips</a:t>
              </a:r>
            </a:p>
          </p:txBody>
        </p:sp>
        <p:sp>
          <p:nvSpPr>
            <p:cNvPr id="1315" name="TextBox 63"/>
            <p:cNvSpPr/>
            <p:nvPr/>
          </p:nvSpPr>
          <p:spPr>
            <a:xfrm>
              <a:off x="436897" y="2424093"/>
              <a:ext cx="1270001" cy="1270001"/>
            </a:xfrm>
            <a:prstGeom prst="line">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49" tIns="26749" rIns="26749" bIns="26749" numCol="1" anchor="ctr">
              <a:spAutoFit/>
            </a:bodyPr>
            <a:lstStyle>
              <a:lvl1pPr algn="l" defTabSz="1733973">
                <a:defRPr sz="1800">
                  <a:latin typeface="Avenir Next Regular"/>
                  <a:ea typeface="Avenir Next Regular"/>
                  <a:cs typeface="Avenir Next Regular"/>
                  <a:sym typeface="Avenir Next Regular"/>
                </a:defRPr>
              </a:lvl1pPr>
            </a:lstStyle>
            <a:p>
              <a:r>
                <a:rPr sz="949"/>
                <a:t>Ion traps</a:t>
              </a:r>
            </a:p>
          </p:txBody>
        </p:sp>
        <p:pic>
          <p:nvPicPr>
            <p:cNvPr id="1316" name="Picture 64" descr="Picture 64"/>
            <p:cNvPicPr>
              <a:picLocks noChangeAspect="1"/>
            </p:cNvPicPr>
            <p:nvPr/>
          </p:nvPicPr>
          <p:blipFill>
            <a:blip r:embed="rId5"/>
            <a:stretch>
              <a:fillRect/>
            </a:stretch>
          </p:blipFill>
          <p:spPr>
            <a:xfrm>
              <a:off x="3347515" y="567684"/>
              <a:ext cx="1801237" cy="1792779"/>
            </a:xfrm>
            <a:prstGeom prst="rect">
              <a:avLst/>
            </a:prstGeom>
            <a:ln w="3175" cap="flat">
              <a:noFill/>
              <a:miter lim="400000"/>
            </a:ln>
            <a:effectLst/>
          </p:spPr>
        </p:pic>
        <p:pic>
          <p:nvPicPr>
            <p:cNvPr id="1317" name="Picture 65" descr="Picture 65"/>
            <p:cNvPicPr>
              <a:picLocks noChangeAspect="1"/>
            </p:cNvPicPr>
            <p:nvPr/>
          </p:nvPicPr>
          <p:blipFill>
            <a:blip r:embed="rId6"/>
            <a:stretch>
              <a:fillRect/>
            </a:stretch>
          </p:blipFill>
          <p:spPr>
            <a:xfrm>
              <a:off x="2033404" y="38832"/>
              <a:ext cx="1290150" cy="1290149"/>
            </a:xfrm>
            <a:prstGeom prst="rect">
              <a:avLst/>
            </a:prstGeom>
            <a:ln w="3175" cap="flat">
              <a:noFill/>
              <a:miter lim="400000"/>
            </a:ln>
            <a:effectLst/>
          </p:spPr>
        </p:pic>
        <p:pic>
          <p:nvPicPr>
            <p:cNvPr id="1318" name="Picture 66" descr="Picture 66"/>
            <p:cNvPicPr>
              <a:picLocks noChangeAspect="1"/>
            </p:cNvPicPr>
            <p:nvPr/>
          </p:nvPicPr>
          <p:blipFill>
            <a:blip r:embed="rId7"/>
            <a:stretch>
              <a:fillRect/>
            </a:stretch>
          </p:blipFill>
          <p:spPr>
            <a:xfrm>
              <a:off x="400718" y="948741"/>
              <a:ext cx="1196982" cy="1196983"/>
            </a:xfrm>
            <a:prstGeom prst="rect">
              <a:avLst/>
            </a:prstGeom>
            <a:ln w="3175" cap="flat">
              <a:noFill/>
              <a:miter lim="400000"/>
            </a:ln>
            <a:effectLst/>
          </p:spPr>
        </p:pic>
      </p:grpSp>
      <p:sp>
        <p:nvSpPr>
          <p:cNvPr id="1320" name="Rounded Rectangle 58"/>
          <p:cNvSpPr/>
          <p:nvPr/>
        </p:nvSpPr>
        <p:spPr>
          <a:xfrm>
            <a:off x="4578486" y="3641559"/>
            <a:ext cx="3854501" cy="1090474"/>
          </a:xfrm>
          <a:prstGeom prst="roundRect">
            <a:avLst>
              <a:gd name="adj" fmla="val 19677"/>
            </a:avLst>
          </a:prstGeom>
          <a:solidFill>
            <a:srgbClr val="F2F2F2"/>
          </a:solidFill>
          <a:ln w="3175">
            <a:miter lim="400000"/>
          </a:ln>
        </p:spPr>
        <p:txBody>
          <a:bodyPr lIns="45697" tIns="45697" rIns="45697" bIns="45697" anchor="ctr"/>
          <a:lstStyle/>
          <a:p>
            <a:pPr defTabSz="913977">
              <a:defRPr sz="3000"/>
            </a:pPr>
            <a:endParaRPr sz="1581"/>
          </a:p>
        </p:txBody>
      </p:sp>
      <p:sp>
        <p:nvSpPr>
          <p:cNvPr id="1321" name="TextBox 59"/>
          <p:cNvSpPr txBox="1"/>
          <p:nvPr/>
        </p:nvSpPr>
        <p:spPr>
          <a:xfrm>
            <a:off x="4793561" y="3733933"/>
            <a:ext cx="3949523" cy="90572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49" tIns="26749" rIns="26749" bIns="26749" anchor="ctr">
            <a:spAutoFit/>
          </a:bodyPr>
          <a:lstStyle/>
          <a:p>
            <a:pPr marL="293137" indent="-293137" defTabSz="913977">
              <a:lnSpc>
                <a:spcPct val="150000"/>
              </a:lnSpc>
              <a:buSzPct val="100000"/>
              <a:buFont typeface="Arial"/>
              <a:buChar char="•"/>
              <a:defRPr sz="2400">
                <a:latin typeface="Avenir Next Regular"/>
                <a:ea typeface="Avenir Next Regular"/>
                <a:cs typeface="Avenir Next Regular"/>
                <a:sym typeface="Avenir Next Regular"/>
              </a:defRPr>
            </a:pPr>
            <a:r>
              <a:rPr sz="1265"/>
              <a:t>Big parameter space</a:t>
            </a:r>
            <a:endParaRPr sz="2530"/>
          </a:p>
          <a:p>
            <a:pPr marL="293137" indent="-293137" defTabSz="913977">
              <a:lnSpc>
                <a:spcPct val="150000"/>
              </a:lnSpc>
              <a:buSzPct val="100000"/>
              <a:buFont typeface="Arial"/>
              <a:buChar char="•"/>
              <a:defRPr sz="2400">
                <a:latin typeface="Avenir Next Regular"/>
                <a:ea typeface="Avenir Next Regular"/>
                <a:cs typeface="Avenir Next Regular"/>
                <a:sym typeface="Avenir Next Regular"/>
              </a:defRPr>
            </a:pPr>
            <a:r>
              <a:rPr sz="1265"/>
              <a:t>Big variability between devices</a:t>
            </a:r>
            <a:endParaRPr sz="2530"/>
          </a:p>
          <a:p>
            <a:pPr marL="293137" indent="-293137" defTabSz="913977">
              <a:lnSpc>
                <a:spcPct val="150000"/>
              </a:lnSpc>
              <a:buSzPct val="100000"/>
              <a:buFont typeface="Arial"/>
              <a:buChar char="•"/>
              <a:defRPr sz="2400">
                <a:latin typeface="Avenir Next Regular"/>
                <a:ea typeface="Avenir Next Regular"/>
                <a:cs typeface="Avenir Next Regular"/>
                <a:sym typeface="Avenir Next Regular"/>
              </a:defRPr>
            </a:pPr>
            <a:r>
              <a:rPr sz="1265"/>
              <a:t>Error thresholds &gt;99%</a:t>
            </a:r>
          </a:p>
        </p:txBody>
      </p:sp>
      <p:grpSp>
        <p:nvGrpSpPr>
          <p:cNvPr id="1324" name="Group"/>
          <p:cNvGrpSpPr/>
          <p:nvPr/>
        </p:nvGrpSpPr>
        <p:grpSpPr>
          <a:xfrm>
            <a:off x="4508632" y="3641560"/>
            <a:ext cx="3854503" cy="1090474"/>
            <a:chOff x="0" y="0"/>
            <a:chExt cx="7312847" cy="2068871"/>
          </a:xfrm>
        </p:grpSpPr>
        <p:sp>
          <p:nvSpPr>
            <p:cNvPr id="1322" name="Rounded Rectangle 58"/>
            <p:cNvSpPr/>
            <p:nvPr/>
          </p:nvSpPr>
          <p:spPr>
            <a:xfrm>
              <a:off x="0" y="0"/>
              <a:ext cx="7312847" cy="2068871"/>
            </a:xfrm>
            <a:prstGeom prst="roundRect">
              <a:avLst>
                <a:gd name="adj" fmla="val 19677"/>
              </a:avLst>
            </a:prstGeom>
            <a:solidFill>
              <a:srgbClr val="F2F2F2"/>
            </a:solidFill>
            <a:ln w="3175" cap="flat">
              <a:noFill/>
              <a:miter lim="400000"/>
            </a:ln>
            <a:effectLst/>
          </p:spPr>
          <p:txBody>
            <a:bodyPr wrap="square" lIns="45697" tIns="45697" rIns="45697" bIns="45697" numCol="1" anchor="ctr">
              <a:noAutofit/>
            </a:bodyPr>
            <a:lstStyle/>
            <a:p>
              <a:pPr defTabSz="913977">
                <a:defRPr sz="3000"/>
              </a:pPr>
              <a:endParaRPr sz="1581"/>
            </a:p>
          </p:txBody>
        </p:sp>
        <p:sp>
          <p:nvSpPr>
            <p:cNvPr id="1323" name="TextBox 24"/>
            <p:cNvSpPr txBox="1"/>
            <p:nvPr/>
          </p:nvSpPr>
          <p:spPr>
            <a:xfrm>
              <a:off x="237587" y="244531"/>
              <a:ext cx="6397272" cy="157980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49" tIns="26749" rIns="26749" bIns="26749" numCol="1" anchor="ctr">
              <a:spAutoFit/>
            </a:bodyPr>
            <a:lstStyle/>
            <a:p>
              <a:pPr marL="293137" indent="-293137" defTabSz="913977">
                <a:buSzPct val="100000"/>
                <a:buFont typeface="Arial"/>
                <a:buChar char="•"/>
                <a:defRPr sz="2400">
                  <a:latin typeface="Avenir Next Regular"/>
                  <a:ea typeface="Avenir Next Regular"/>
                  <a:cs typeface="Avenir Next Regular"/>
                  <a:sym typeface="Avenir Next Regular"/>
                </a:defRPr>
              </a:pPr>
              <a:r>
                <a:rPr sz="1265"/>
                <a:t>Small data sets</a:t>
              </a:r>
              <a:endParaRPr sz="2530"/>
            </a:p>
            <a:p>
              <a:pPr marL="293137" indent="-293137" defTabSz="913977">
                <a:buSzPct val="100000"/>
                <a:buFont typeface="Arial"/>
                <a:buChar char="•"/>
                <a:defRPr sz="2400">
                  <a:latin typeface="Avenir Next Regular"/>
                  <a:ea typeface="Avenir Next Regular"/>
                  <a:cs typeface="Avenir Next Regular"/>
                  <a:sym typeface="Avenir Next Regular"/>
                </a:defRPr>
              </a:pPr>
              <a:r>
                <a:rPr sz="1265"/>
                <a:t>Big variability between devices</a:t>
              </a:r>
              <a:endParaRPr sz="2530"/>
            </a:p>
            <a:p>
              <a:pPr marL="293137" indent="-293137" defTabSz="913977">
                <a:buSzPct val="100000"/>
                <a:buFont typeface="Arial"/>
                <a:buChar char="•"/>
                <a:defRPr sz="2400">
                  <a:latin typeface="Avenir Next Regular"/>
                  <a:ea typeface="Avenir Next Regular"/>
                  <a:cs typeface="Avenir Next Regular"/>
                  <a:sym typeface="Avenir Next Regular"/>
                </a:defRPr>
              </a:pPr>
              <a:r>
                <a:rPr sz="1265"/>
                <a:t>Flat optimisation landscapes</a:t>
              </a:r>
              <a:endParaRPr sz="2530"/>
            </a:p>
            <a:p>
              <a:pPr marL="293137" indent="-293137" defTabSz="913977">
                <a:buSzPct val="100000"/>
                <a:buFont typeface="Arial"/>
                <a:buChar char="•"/>
                <a:defRPr sz="2400">
                  <a:latin typeface="Avenir Next Regular"/>
                  <a:ea typeface="Avenir Next Regular"/>
                  <a:cs typeface="Avenir Next Regular"/>
                  <a:sym typeface="Avenir Next Regular"/>
                </a:defRPr>
              </a:pPr>
              <a:r>
                <a:rPr sz="1265"/>
                <a:t>Noisy data and (in some cases) hysteretic</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3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4" grpId="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70D4923-9E2D-CD1E-11F3-4374656D8AFE}"/>
              </a:ext>
            </a:extLst>
          </p:cNvPr>
          <p:cNvSpPr>
            <a:spLocks noGrp="1"/>
          </p:cNvSpPr>
          <p:nvPr>
            <p:ph type="sldNum" sz="quarter" idx="2"/>
          </p:nvPr>
        </p:nvSpPr>
        <p:spPr/>
        <p:txBody>
          <a:bodyPr/>
          <a:lstStyle/>
          <a:p>
            <a:fld id="{86CB4B4D-7CA3-9044-876B-883B54F8677D}" type="slidenum">
              <a:rPr lang="en-GB" smtClean="0"/>
              <a:t>20</a:t>
            </a:fld>
            <a:endParaRPr lang="en-GB"/>
          </a:p>
        </p:txBody>
      </p:sp>
      <p:pic>
        <p:nvPicPr>
          <p:cNvPr id="4" name="Picture 3">
            <a:extLst>
              <a:ext uri="{FF2B5EF4-FFF2-40B4-BE49-F238E27FC236}">
                <a16:creationId xmlns:a16="http://schemas.microsoft.com/office/drawing/2014/main" id="{E02F36F4-480D-9D7A-6CED-4E5F7B334041}"/>
              </a:ext>
            </a:extLst>
          </p:cNvPr>
          <p:cNvPicPr>
            <a:picLocks noChangeAspect="1"/>
          </p:cNvPicPr>
          <p:nvPr/>
        </p:nvPicPr>
        <p:blipFill>
          <a:blip r:embed="rId2"/>
          <a:stretch>
            <a:fillRect/>
          </a:stretch>
        </p:blipFill>
        <p:spPr>
          <a:xfrm>
            <a:off x="1034087" y="0"/>
            <a:ext cx="7075826" cy="5143500"/>
          </a:xfrm>
          <a:prstGeom prst="rect">
            <a:avLst/>
          </a:prstGeom>
        </p:spPr>
      </p:pic>
    </p:spTree>
    <p:extLst>
      <p:ext uri="{BB962C8B-B14F-4D97-AF65-F5344CB8AC3E}">
        <p14:creationId xmlns:p14="http://schemas.microsoft.com/office/powerpoint/2010/main" val="288831114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0"/>
          <p:cNvPicPr preferRelativeResize="0"/>
          <p:nvPr/>
        </p:nvPicPr>
        <p:blipFill rotWithShape="1">
          <a:blip r:embed="rId3">
            <a:alphaModFix/>
          </a:blip>
          <a:srcRect t="-4750" b="4750"/>
          <a:stretch/>
        </p:blipFill>
        <p:spPr>
          <a:xfrm>
            <a:off x="964188" y="417800"/>
            <a:ext cx="7545313" cy="4244224"/>
          </a:xfrm>
          <a:prstGeom prst="rect">
            <a:avLst/>
          </a:prstGeom>
          <a:noFill/>
          <a:ln>
            <a:noFill/>
          </a:ln>
        </p:spPr>
      </p:pic>
      <p:sp>
        <p:nvSpPr>
          <p:cNvPr id="175" name="Google Shape;17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21</a:t>
            </a:fld>
            <a:endParaRPr/>
          </a:p>
        </p:txBody>
      </p:sp>
      <p:sp>
        <p:nvSpPr>
          <p:cNvPr id="176" name="Google Shape;176;p20"/>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Automating quantum device tuning</a:t>
            </a:r>
            <a:endParaRPr sz="2200" b="1" dirty="0">
              <a:solidFill>
                <a:schemeClr val="dk1"/>
              </a:solidFill>
            </a:endParaRPr>
          </a:p>
        </p:txBody>
      </p:sp>
      <p:sp>
        <p:nvSpPr>
          <p:cNvPr id="177" name="Google Shape;177;p20"/>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178" name="Google Shape;178;p20"/>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Semiconductor </a:t>
            </a:r>
            <a:endParaRPr sz="1100" b="1" dirty="0">
              <a:solidFill>
                <a:schemeClr val="dk1"/>
              </a:solidFill>
            </a:endParaRPr>
          </a:p>
          <a:p>
            <a:pPr marL="0" marR="0" lvl="0" indent="0" algn="ctr" rtl="0">
              <a:lnSpc>
                <a:spcPct val="80000"/>
              </a:lnSpc>
              <a:spcBef>
                <a:spcPts val="0"/>
              </a:spcBef>
              <a:spcAft>
                <a:spcPts val="0"/>
              </a:spcAft>
              <a:buNone/>
            </a:pPr>
            <a:r>
              <a:rPr lang="en-GB" sz="1100" b="1" dirty="0">
                <a:solidFill>
                  <a:schemeClr val="dk1"/>
                </a:solidFill>
              </a:rPr>
              <a:t>chip</a:t>
            </a:r>
            <a:endParaRPr sz="1100" b="1" dirty="0">
              <a:solidFill>
                <a:schemeClr val="dk1"/>
              </a:solidFill>
            </a:endParaRPr>
          </a:p>
          <a:p>
            <a:pPr marL="0" lvl="0" indent="0" algn="ctr" rtl="0">
              <a:spcBef>
                <a:spcPts val="0"/>
              </a:spcBef>
              <a:spcAft>
                <a:spcPts val="0"/>
              </a:spcAft>
              <a:buNone/>
            </a:pPr>
            <a:endParaRPr sz="1500" b="1" dirty="0">
              <a:solidFill>
                <a:srgbClr val="1E1919"/>
              </a:solidFill>
              <a:highlight>
                <a:srgbClr val="FFFFFF"/>
              </a:highlight>
              <a:latin typeface="Times New Roman"/>
              <a:ea typeface="Times New Roman"/>
              <a:cs typeface="Times New Roman"/>
              <a:sym typeface="Times New Roman"/>
            </a:endParaRPr>
          </a:p>
        </p:txBody>
      </p:sp>
      <p:sp>
        <p:nvSpPr>
          <p:cNvPr id="179" name="Google Shape;179;p20"/>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0" name="Google Shape;180;p20"/>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3" name="Google Shape;183;p20"/>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184" name="Google Shape;184;p20"/>
          <p:cNvSpPr txBox="1"/>
          <p:nvPr/>
        </p:nvSpPr>
        <p:spPr>
          <a:xfrm>
            <a:off x="6058430"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185" name="Google Shape;185;p20"/>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a:t>
            </a:r>
            <a:r>
              <a:rPr lang="en-GB" sz="1100" b="1" dirty="0">
                <a:solidFill>
                  <a:schemeClr val="dk1"/>
                </a:solidFill>
              </a:rPr>
              <a:t>D</a:t>
            </a:r>
            <a:r>
              <a:rPr lang="es" sz="1100" b="1" dirty="0">
                <a:solidFill>
                  <a:schemeClr val="dk1"/>
                </a:solidFill>
              </a:rPr>
              <a:t>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186" name="Google Shape;186;p20"/>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187" name="Google Shape;187;p20"/>
          <p:cNvSpPr txBox="1"/>
          <p:nvPr/>
        </p:nvSpPr>
        <p:spPr>
          <a:xfrm>
            <a:off x="2000763" y="2768155"/>
            <a:ext cx="1194087" cy="1415742"/>
          </a:xfrm>
          <a:prstGeom prst="rect">
            <a:avLst/>
          </a:prstGeom>
          <a:noFill/>
          <a:ln>
            <a:noFill/>
          </a:ln>
        </p:spPr>
        <p:txBody>
          <a:bodyPr spcFirstLastPara="1" wrap="square" lIns="91425" tIns="91425" rIns="91425" bIns="91425" anchor="t" anchorCtr="0">
            <a:spAutoFit/>
          </a:bodyPr>
          <a:lstStyle/>
          <a:p>
            <a:pPr algn="ctr"/>
            <a:r>
              <a:rPr lang="es" sz="800" i="1" dirty="0">
                <a:solidFill>
                  <a:schemeClr val="dk1"/>
                </a:solidFill>
              </a:rPr>
              <a:t> </a:t>
            </a:r>
            <a:r>
              <a:rPr lang="en-GB" sz="800" i="1" dirty="0"/>
              <a:t>- van </a:t>
            </a:r>
            <a:r>
              <a:rPr lang="en-GB" sz="800" i="1" dirty="0" err="1"/>
              <a:t>Straaten</a:t>
            </a:r>
            <a:r>
              <a:rPr lang="en-GB" sz="800" i="1" dirty="0"/>
              <a:t> et al. arXiv:2211.04504</a:t>
            </a:r>
            <a:endParaRPr lang="es" sz="800" i="1" dirty="0">
              <a:solidFill>
                <a:schemeClr val="dk1"/>
              </a:solidFill>
            </a:endParaRPr>
          </a:p>
          <a:p>
            <a:pPr marR="0" lvl="0" algn="ctr" rtl="0">
              <a:lnSpc>
                <a:spcPct val="100000"/>
              </a:lnSpc>
              <a:spcBef>
                <a:spcPts val="0"/>
              </a:spcBef>
              <a:spcAft>
                <a:spcPts val="0"/>
              </a:spcAft>
            </a:pPr>
            <a:r>
              <a:rPr lang="es" sz="800" i="1" dirty="0">
                <a:solidFill>
                  <a:schemeClr val="dk1"/>
                </a:solidFill>
              </a:rPr>
              <a:t>- Severin et al. arXiv:2107.12975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Craig et al. arXiv:2111.11285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Moon et al. Nat. Commun. (2020)</a:t>
            </a:r>
          </a:p>
          <a:p>
            <a:pPr marL="171450" marR="0" lvl="0" indent="-171450" algn="ctr" rtl="0">
              <a:lnSpc>
                <a:spcPct val="100000"/>
              </a:lnSpc>
              <a:spcBef>
                <a:spcPts val="0"/>
              </a:spcBef>
              <a:spcAft>
                <a:spcPts val="0"/>
              </a:spcAft>
              <a:buFontTx/>
              <a:buChar char="-"/>
            </a:pPr>
            <a:endParaRPr lang="es" sz="800" i="1" dirty="0">
              <a:solidFill>
                <a:schemeClr val="dk1"/>
              </a:solidFill>
            </a:endParaRPr>
          </a:p>
          <a:p>
            <a:pPr marL="171450" marR="0" lvl="0" indent="-171450" algn="ctr" rtl="0">
              <a:lnSpc>
                <a:spcPct val="100000"/>
              </a:lnSpc>
              <a:spcBef>
                <a:spcPts val="0"/>
              </a:spcBef>
              <a:spcAft>
                <a:spcPts val="0"/>
              </a:spcAft>
              <a:buFontTx/>
              <a:buChar char="-"/>
            </a:pPr>
            <a:endParaRPr sz="800" i="1" dirty="0">
              <a:solidFill>
                <a:schemeClr val="dk1"/>
              </a:solidFill>
            </a:endParaRPr>
          </a:p>
        </p:txBody>
      </p:sp>
      <p:sp>
        <p:nvSpPr>
          <p:cNvPr id="188" name="Google Shape;188;p20"/>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Lennon et al.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npj QI (2019)</a:t>
            </a:r>
            <a:endParaRPr sz="800" i="1" dirty="0">
              <a:solidFill>
                <a:schemeClr val="dk1"/>
              </a:solidFill>
            </a:endParaRPr>
          </a:p>
        </p:txBody>
      </p:sp>
      <p:sp>
        <p:nvSpPr>
          <p:cNvPr id="189" name="Google Shape;189;p20"/>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190" name="Google Shape;190;p20"/>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191" name="Google Shape;191;p20"/>
          <p:cNvSpPr txBox="1"/>
          <p:nvPr/>
        </p:nvSpPr>
        <p:spPr>
          <a:xfrm>
            <a:off x="5167902" y="4030889"/>
            <a:ext cx="1042800" cy="5539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Schuff et al.  </a:t>
            </a:r>
            <a:endParaRPr sz="800" i="1" dirty="0">
              <a:solidFill>
                <a:schemeClr val="dk1"/>
              </a:solidFill>
            </a:endParaRPr>
          </a:p>
          <a:p>
            <a:pPr marL="0" marR="0" lvl="0" indent="0" algn="ctr" rtl="0">
              <a:lnSpc>
                <a:spcPct val="100000"/>
              </a:lnSpc>
              <a:spcBef>
                <a:spcPts val="0"/>
              </a:spcBef>
              <a:spcAft>
                <a:spcPts val="0"/>
              </a:spcAft>
              <a:buNone/>
            </a:pPr>
            <a:r>
              <a:rPr lang="en-GB" sz="800" i="1" dirty="0">
                <a:solidFill>
                  <a:schemeClr val="dk1"/>
                </a:solidFill>
              </a:rPr>
              <a:t>Quantum 7, </a:t>
            </a:r>
          </a:p>
          <a:p>
            <a:pPr marL="0" marR="0" lvl="0" indent="0" algn="ctr" rtl="0">
              <a:lnSpc>
                <a:spcPct val="100000"/>
              </a:lnSpc>
              <a:spcBef>
                <a:spcPts val="0"/>
              </a:spcBef>
              <a:spcAft>
                <a:spcPts val="0"/>
              </a:spcAft>
              <a:buNone/>
            </a:pPr>
            <a:r>
              <a:rPr lang="en-GB" sz="800" i="1" dirty="0">
                <a:solidFill>
                  <a:schemeClr val="dk1"/>
                </a:solidFill>
              </a:rPr>
              <a:t>1077 (2023)</a:t>
            </a:r>
            <a:endParaRPr sz="800" i="1" dirty="0">
              <a:solidFill>
                <a:schemeClr val="dk1"/>
              </a:solidFill>
            </a:endParaRPr>
          </a:p>
        </p:txBody>
      </p:sp>
      <p:sp>
        <p:nvSpPr>
          <p:cNvPr id="192" name="Google Shape;192;p20"/>
          <p:cNvSpPr txBox="1"/>
          <p:nvPr/>
        </p:nvSpPr>
        <p:spPr>
          <a:xfrm>
            <a:off x="6176646" y="3738425"/>
            <a:ext cx="46309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dirty="0">
                <a:solidFill>
                  <a:schemeClr val="dk1"/>
                </a:solidFill>
              </a:rPr>
              <a:t>soon…</a:t>
            </a:r>
            <a:endParaRPr dirty="0"/>
          </a:p>
        </p:txBody>
      </p:sp>
      <p:sp>
        <p:nvSpPr>
          <p:cNvPr id="2" name="Rounded Rectangle 1">
            <a:extLst>
              <a:ext uri="{FF2B5EF4-FFF2-40B4-BE49-F238E27FC236}">
                <a16:creationId xmlns:a16="http://schemas.microsoft.com/office/drawing/2014/main" id="{D73297F6-2035-1B03-98C7-FF36FE684FFD}"/>
              </a:ext>
            </a:extLst>
          </p:cNvPr>
          <p:cNvSpPr/>
          <p:nvPr/>
        </p:nvSpPr>
        <p:spPr>
          <a:xfrm>
            <a:off x="2364451" y="1856552"/>
            <a:ext cx="860783" cy="337264"/>
          </a:xfrm>
          <a:prstGeom prst="roundRect">
            <a:avLst/>
          </a:prstGeom>
          <a:solidFill>
            <a:srgbClr val="DED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Google Shape;181;p20"/>
          <p:cNvSpPr txBox="1"/>
          <p:nvPr/>
        </p:nvSpPr>
        <p:spPr>
          <a:xfrm>
            <a:off x="2394530" y="1809466"/>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1: </a:t>
            </a:r>
            <a:endParaRPr sz="800" b="1" dirty="0">
              <a:solidFill>
                <a:schemeClr val="dk1"/>
              </a:solidFill>
            </a:endParaRPr>
          </a:p>
          <a:p>
            <a:pPr marL="0" lvl="0" indent="0" algn="ctr" rtl="0">
              <a:spcBef>
                <a:spcPts val="0"/>
              </a:spcBef>
              <a:spcAft>
                <a:spcPts val="0"/>
              </a:spcAft>
              <a:buNone/>
            </a:pPr>
            <a:r>
              <a:rPr lang="es" sz="800" b="1" dirty="0">
                <a:solidFill>
                  <a:schemeClr val="dk1"/>
                </a:solidFill>
              </a:rPr>
              <a:t>Tune</a:t>
            </a:r>
            <a:endParaRPr sz="800" b="1" dirty="0">
              <a:solidFill>
                <a:schemeClr val="dk1"/>
              </a:solidFill>
            </a:endParaRPr>
          </a:p>
        </p:txBody>
      </p:sp>
      <p:sp>
        <p:nvSpPr>
          <p:cNvPr id="3" name="Google Shape;79;p15">
            <a:extLst>
              <a:ext uri="{FF2B5EF4-FFF2-40B4-BE49-F238E27FC236}">
                <a16:creationId xmlns:a16="http://schemas.microsoft.com/office/drawing/2014/main" id="{BF65815B-F491-DBA4-E87C-47589724E878}"/>
              </a:ext>
            </a:extLst>
          </p:cNvPr>
          <p:cNvSpPr txBox="1"/>
          <p:nvPr/>
        </p:nvSpPr>
        <p:spPr>
          <a:xfrm>
            <a:off x="5306692" y="4708103"/>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N. Ares, Nature Reviews Materials 6,870 (2021)</a:t>
            </a:r>
            <a:endParaRPr sz="1000" i="1" dirty="0"/>
          </a:p>
        </p:txBody>
      </p:sp>
      <p:sp>
        <p:nvSpPr>
          <p:cNvPr id="5" name="Rounded Rectangle 4">
            <a:extLst>
              <a:ext uri="{FF2B5EF4-FFF2-40B4-BE49-F238E27FC236}">
                <a16:creationId xmlns:a16="http://schemas.microsoft.com/office/drawing/2014/main" id="{D032F713-BCF8-2004-5A27-7575CA588748}"/>
              </a:ext>
            </a:extLst>
          </p:cNvPr>
          <p:cNvSpPr/>
          <p:nvPr/>
        </p:nvSpPr>
        <p:spPr>
          <a:xfrm>
            <a:off x="3307513" y="1856552"/>
            <a:ext cx="1317983" cy="337264"/>
          </a:xfrm>
          <a:prstGeom prst="roundRect">
            <a:avLst/>
          </a:prstGeom>
          <a:solidFill>
            <a:srgbClr val="FFE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182;p20">
            <a:extLst>
              <a:ext uri="{FF2B5EF4-FFF2-40B4-BE49-F238E27FC236}">
                <a16:creationId xmlns:a16="http://schemas.microsoft.com/office/drawing/2014/main" id="{225911FD-3A23-B67E-C240-9EC049E9513D}"/>
              </a:ext>
            </a:extLst>
          </p:cNvPr>
          <p:cNvSpPr txBox="1"/>
          <p:nvPr/>
        </p:nvSpPr>
        <p:spPr>
          <a:xfrm>
            <a:off x="3292326" y="1809466"/>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2 and 3:</a:t>
            </a:r>
            <a:endParaRPr sz="800" b="1" dirty="0">
              <a:solidFill>
                <a:schemeClr val="dk1"/>
              </a:solidFill>
            </a:endParaRPr>
          </a:p>
          <a:p>
            <a:pPr marL="0" lvl="0" indent="0" algn="ctr" rtl="0">
              <a:spcBef>
                <a:spcPts val="0"/>
              </a:spcBef>
              <a:spcAft>
                <a:spcPts val="0"/>
              </a:spcAft>
              <a:buNone/>
            </a:pPr>
            <a:r>
              <a:rPr lang="es" sz="800" b="1" dirty="0">
                <a:solidFill>
                  <a:schemeClr val="dk1"/>
                </a:solidFill>
              </a:rPr>
              <a:t>Characterise</a:t>
            </a:r>
            <a:endParaRPr sz="800" b="1" dirty="0">
              <a:solidFill>
                <a:schemeClr val="dk1"/>
              </a:solidFill>
            </a:endParaRPr>
          </a:p>
        </p:txBody>
      </p:sp>
    </p:spTree>
    <p:extLst>
      <p:ext uri="{BB962C8B-B14F-4D97-AF65-F5344CB8AC3E}">
        <p14:creationId xmlns:p14="http://schemas.microsoft.com/office/powerpoint/2010/main" val="2257806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95" name="Group"/>
          <p:cNvGrpSpPr/>
          <p:nvPr/>
        </p:nvGrpSpPr>
        <p:grpSpPr>
          <a:xfrm>
            <a:off x="758711" y="2300062"/>
            <a:ext cx="2487527" cy="2555145"/>
            <a:chOff x="28301" y="1"/>
            <a:chExt cx="4719391" cy="4847676"/>
          </a:xfrm>
        </p:grpSpPr>
        <p:sp>
          <p:nvSpPr>
            <p:cNvPr id="1591" name="Line"/>
            <p:cNvSpPr/>
            <p:nvPr/>
          </p:nvSpPr>
          <p:spPr>
            <a:xfrm flipV="1">
              <a:off x="639046" y="1281213"/>
              <a:ext cx="1" cy="2963275"/>
            </a:xfrm>
            <a:prstGeom prst="line">
              <a:avLst/>
            </a:prstGeom>
            <a:noFill/>
            <a:ln w="38100" cap="flat">
              <a:solidFill>
                <a:srgbClr val="000000"/>
              </a:solidFill>
              <a:prstDash val="solid"/>
              <a:miter lim="400000"/>
              <a:tailEnd type="triangle" w="med" len="med"/>
            </a:ln>
            <a:effectLst/>
          </p:spPr>
          <p:txBody>
            <a:bodyPr wrap="square" lIns="45697" tIns="45697" rIns="45697" bIns="45697" numCol="1" anchor="t">
              <a:noAutofit/>
            </a:bodyPr>
            <a:lstStyle/>
            <a:p>
              <a:pPr defTabSz="913977">
                <a:defRPr sz="2600"/>
              </a:pPr>
              <a:endParaRPr sz="1370"/>
            </a:p>
          </p:txBody>
        </p:sp>
        <p:sp>
          <p:nvSpPr>
            <p:cNvPr id="1592" name="Line"/>
            <p:cNvSpPr/>
            <p:nvPr/>
          </p:nvSpPr>
          <p:spPr>
            <a:xfrm>
              <a:off x="625746" y="4253774"/>
              <a:ext cx="2963277" cy="1"/>
            </a:xfrm>
            <a:prstGeom prst="line">
              <a:avLst/>
            </a:prstGeom>
            <a:noFill/>
            <a:ln w="38100" cap="flat">
              <a:solidFill>
                <a:srgbClr val="000000"/>
              </a:solidFill>
              <a:prstDash val="solid"/>
              <a:miter lim="400000"/>
              <a:tailEnd type="triangle" w="med" len="med"/>
            </a:ln>
            <a:effectLst/>
          </p:spPr>
          <p:txBody>
            <a:bodyPr wrap="square" lIns="45697" tIns="45697" rIns="45697" bIns="45697" numCol="1" anchor="t">
              <a:noAutofit/>
            </a:bodyPr>
            <a:lstStyle/>
            <a:p>
              <a:pPr defTabSz="913977">
                <a:defRPr sz="2600"/>
              </a:pPr>
              <a:endParaRPr sz="1370"/>
            </a:p>
          </p:txBody>
        </p:sp>
        <p:sp>
          <p:nvSpPr>
            <p:cNvPr id="1593" name="Gate voltage 1"/>
            <p:cNvSpPr txBox="1"/>
            <p:nvPr/>
          </p:nvSpPr>
          <p:spPr>
            <a:xfrm>
              <a:off x="693989" y="4345200"/>
              <a:ext cx="4053703" cy="50247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50" tIns="26750" rIns="26750" bIns="26750" numCol="1" anchor="ctr">
              <a:spAutoFit/>
            </a:bodyPr>
            <a:lstStyle>
              <a:lvl1pPr algn="l" defTabSz="1733973">
                <a:defRPr sz="2600">
                  <a:latin typeface="Avenir Next Regular"/>
                  <a:ea typeface="Avenir Next Regular"/>
                  <a:cs typeface="Avenir Next Regular"/>
                  <a:sym typeface="Avenir Next Regular"/>
                </a:defRPr>
              </a:lvl1pPr>
            </a:lstStyle>
            <a:p>
              <a:r>
                <a:rPr sz="1370"/>
                <a:t>Gate voltage 1</a:t>
              </a:r>
            </a:p>
          </p:txBody>
        </p:sp>
        <p:sp>
          <p:nvSpPr>
            <p:cNvPr id="1594" name="Gate voltage 2"/>
            <p:cNvSpPr txBox="1"/>
            <p:nvPr/>
          </p:nvSpPr>
          <p:spPr>
            <a:xfrm rot="16200000">
              <a:off x="-1747309" y="1775611"/>
              <a:ext cx="4053698" cy="50247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50" tIns="26750" rIns="26750" bIns="26750" numCol="1" anchor="ctr">
              <a:spAutoFit/>
            </a:bodyPr>
            <a:lstStyle>
              <a:lvl1pPr algn="l" defTabSz="1733973">
                <a:defRPr sz="2600">
                  <a:latin typeface="Avenir Next Regular"/>
                  <a:ea typeface="Avenir Next Regular"/>
                  <a:cs typeface="Avenir Next Regular"/>
                  <a:sym typeface="Avenir Next Regular"/>
                </a:defRPr>
              </a:lvl1pPr>
            </a:lstStyle>
            <a:p>
              <a:r>
                <a:rPr sz="1370"/>
                <a:t>Gate voltage 2</a:t>
              </a:r>
            </a:p>
          </p:txBody>
        </p:sp>
      </p:grpSp>
      <p:pic>
        <p:nvPicPr>
          <p:cNvPr id="1596" name="meas.png" descr="meas.png"/>
          <p:cNvPicPr>
            <a:picLocks noChangeAspect="1"/>
          </p:cNvPicPr>
          <p:nvPr/>
        </p:nvPicPr>
        <p:blipFill>
          <a:blip r:embed="rId3"/>
          <a:srcRect l="16908" t="7327" r="17790" b="10226"/>
          <a:stretch>
            <a:fillRect/>
          </a:stretch>
        </p:blipFill>
        <p:spPr>
          <a:xfrm>
            <a:off x="1203242" y="993449"/>
            <a:ext cx="3605169" cy="3413777"/>
          </a:xfrm>
          <a:prstGeom prst="rect">
            <a:avLst/>
          </a:prstGeom>
          <a:ln w="3175">
            <a:miter lim="400000"/>
          </a:ln>
        </p:spPr>
      </p:pic>
      <p:sp>
        <p:nvSpPr>
          <p:cNvPr id="1597" name="Rectangle"/>
          <p:cNvSpPr/>
          <p:nvPr/>
        </p:nvSpPr>
        <p:spPr>
          <a:xfrm>
            <a:off x="2802065" y="2708115"/>
            <a:ext cx="347347" cy="330899"/>
          </a:xfrm>
          <a:prstGeom prst="rect">
            <a:avLst/>
          </a:prstGeom>
          <a:ln w="63500">
            <a:solidFill>
              <a:srgbClr val="2DEEE9"/>
            </a:solidFill>
            <a:miter lim="400000"/>
          </a:ln>
        </p:spPr>
        <p:txBody>
          <a:bodyPr lIns="45697" tIns="45697" rIns="45697" bIns="45697" anchor="ctr"/>
          <a:lstStyle/>
          <a:p>
            <a:pPr defTabSz="913977">
              <a:defRPr sz="3000"/>
            </a:pPr>
            <a:endParaRPr sz="1581"/>
          </a:p>
        </p:txBody>
      </p:sp>
      <p:sp>
        <p:nvSpPr>
          <p:cNvPr id="1598" name="Current"/>
          <p:cNvSpPr txBox="1"/>
          <p:nvPr/>
        </p:nvSpPr>
        <p:spPr>
          <a:xfrm rot="5400000">
            <a:off x="4608567" y="1225415"/>
            <a:ext cx="637516" cy="264849"/>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50" tIns="26750" rIns="26750" bIns="26750" anchor="ctr">
            <a:spAutoFit/>
          </a:bodyPr>
          <a:lstStyle>
            <a:lvl1pPr algn="l" defTabSz="1733973">
              <a:defRPr sz="2600"/>
            </a:lvl1pPr>
          </a:lstStyle>
          <a:p>
            <a:r>
              <a:rPr sz="1370"/>
              <a:t>Current</a:t>
            </a:r>
          </a:p>
        </p:txBody>
      </p:sp>
      <p:sp>
        <p:nvSpPr>
          <p:cNvPr id="1599" name="Slide Number"/>
          <p:cNvSpPr txBox="1">
            <a:spLocks noGrp="1"/>
          </p:cNvSpPr>
          <p:nvPr>
            <p:ph type="sldNum" sz="quarter" idx="2"/>
          </p:nvPr>
        </p:nvSpPr>
        <p:spPr>
          <a:xfrm>
            <a:off x="8762268" y="4860951"/>
            <a:ext cx="127160" cy="13385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spcFirstLastPara="1" wrap="square" lIns="13374" tIns="13374" rIns="13374" bIns="13374" anchor="t" anchorCtr="0">
            <a:normAutofit/>
          </a:bodyPr>
          <a:lstStyle>
            <a:lvl1pPr>
              <a:lnSpc>
                <a:spcPct val="90000"/>
              </a:lnSpc>
              <a:defRPr sz="738"/>
            </a:lvl1pPr>
          </a:lstStyle>
          <a:p>
            <a:fld id="{86CB4B4D-7CA3-9044-876B-883B54F8677D}" type="slidenum">
              <a:rPr/>
              <a:t>22</a:t>
            </a:fld>
            <a:endParaRPr/>
          </a:p>
        </p:txBody>
      </p:sp>
      <p:pic>
        <p:nvPicPr>
          <p:cNvPr id="1600" name="BoldEasygoingJohndory-max-1mb.gif" descr="BoldEasygoingJohndory-max-1mb.gif"/>
          <p:cNvPicPr>
            <a:picLocks/>
          </p:cNvPicPr>
          <p:nvPr/>
        </p:nvPicPr>
        <p:blipFill>
          <a:blip r:embed="rId4"/>
          <a:stretch>
            <a:fillRect/>
          </a:stretch>
        </p:blipFill>
        <p:spPr>
          <a:xfrm>
            <a:off x="5255146" y="1714933"/>
            <a:ext cx="3492502" cy="1970769"/>
          </a:xfrm>
          <a:prstGeom prst="rect">
            <a:avLst/>
          </a:prstGeom>
          <a:ln w="3175">
            <a:miter lim="400000"/>
          </a:ln>
        </p:spPr>
      </p:pic>
      <p:sp>
        <p:nvSpPr>
          <p:cNvPr id="1601" name="Deep Reinforcement Learning"/>
          <p:cNvSpPr txBox="1"/>
          <p:nvPr/>
        </p:nvSpPr>
        <p:spPr>
          <a:xfrm>
            <a:off x="5741476" y="1382475"/>
            <a:ext cx="2472954" cy="264849"/>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50" tIns="26750" rIns="26750" bIns="26750" anchor="ctr">
            <a:spAutoFit/>
          </a:bodyPr>
          <a:lstStyle>
            <a:lvl1pPr algn="l" defTabSz="1733973">
              <a:defRPr sz="2600">
                <a:latin typeface="Avenir Next Regular"/>
                <a:ea typeface="Avenir Next Regular"/>
                <a:cs typeface="Avenir Next Regular"/>
                <a:sym typeface="Avenir Next Regular"/>
              </a:defRPr>
            </a:lvl1pPr>
          </a:lstStyle>
          <a:p>
            <a:r>
              <a:rPr sz="1370"/>
              <a:t>Deep Reinforcement Learning</a:t>
            </a:r>
          </a:p>
        </p:txBody>
      </p:sp>
      <p:grpSp>
        <p:nvGrpSpPr>
          <p:cNvPr id="1604" name="Google Shape;250;p25"/>
          <p:cNvGrpSpPr/>
          <p:nvPr/>
        </p:nvGrpSpPr>
        <p:grpSpPr>
          <a:xfrm>
            <a:off x="334794" y="632521"/>
            <a:ext cx="2966240" cy="158571"/>
            <a:chOff x="0" y="0"/>
            <a:chExt cx="5627615" cy="300843"/>
          </a:xfrm>
        </p:grpSpPr>
        <p:sp>
          <p:nvSpPr>
            <p:cNvPr id="1602" name="Rectangle"/>
            <p:cNvSpPr/>
            <p:nvPr/>
          </p:nvSpPr>
          <p:spPr>
            <a:xfrm>
              <a:off x="0" y="0"/>
              <a:ext cx="5627616" cy="300844"/>
            </a:xfrm>
            <a:prstGeom prst="rect">
              <a:avLst/>
            </a:prstGeom>
            <a:solidFill>
              <a:srgbClr val="FFFFFF"/>
            </a:solidFill>
            <a:ln w="3175" cap="flat">
              <a:noFill/>
              <a:miter lim="400000"/>
            </a:ln>
            <a:effectLst/>
          </p:spPr>
          <p:txBody>
            <a:bodyPr wrap="square" lIns="45697" tIns="45697" rIns="45697" bIns="45697" numCol="1" anchor="ctr">
              <a:noAutofit/>
            </a:bodyPr>
            <a:lstStyle/>
            <a:p>
              <a:pPr defTabSz="913977">
                <a:defRPr sz="2600"/>
              </a:pPr>
              <a:endParaRPr sz="1370"/>
            </a:p>
          </p:txBody>
        </p:sp>
        <p:pic>
          <p:nvPicPr>
            <p:cNvPr id="1603" name="image24.png" descr="image24.png"/>
            <p:cNvPicPr>
              <a:picLocks noChangeAspect="1"/>
            </p:cNvPicPr>
            <p:nvPr/>
          </p:nvPicPr>
          <p:blipFill>
            <a:blip r:embed="rId5"/>
            <a:stretch>
              <a:fillRect/>
            </a:stretch>
          </p:blipFill>
          <p:spPr>
            <a:xfrm>
              <a:off x="0" y="0"/>
              <a:ext cx="5627616" cy="300844"/>
            </a:xfrm>
            <a:prstGeom prst="rect">
              <a:avLst/>
            </a:prstGeom>
            <a:ln w="3175" cap="flat">
              <a:noFill/>
              <a:miter lim="400000"/>
            </a:ln>
            <a:effectLst/>
          </p:spPr>
        </p:pic>
      </p:grpSp>
      <p:sp>
        <p:nvSpPr>
          <p:cNvPr id="1605" name="Google Shape;254;p25"/>
          <p:cNvSpPr txBox="1"/>
          <p:nvPr/>
        </p:nvSpPr>
        <p:spPr>
          <a:xfrm>
            <a:off x="257631" y="406982"/>
            <a:ext cx="3257610" cy="1417383"/>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380" tIns="91380" rIns="91380" bIns="91380">
            <a:spAutoFit/>
          </a:bodyPr>
          <a:lstStyle/>
          <a:p>
            <a:pPr defTabSz="913977">
              <a:lnSpc>
                <a:spcPct val="80000"/>
              </a:lnSpc>
              <a:defRPr sz="3400" b="1"/>
            </a:pPr>
            <a:r>
              <a:rPr sz="1792"/>
              <a:t>Step 2 and 3: Characterise</a:t>
            </a:r>
            <a:endParaRPr sz="2741">
              <a:solidFill>
                <a:srgbClr val="595959"/>
              </a:solidFill>
            </a:endParaRPr>
          </a:p>
          <a:p>
            <a:pPr defTabSz="913977">
              <a:lnSpc>
                <a:spcPct val="80000"/>
              </a:lnSpc>
              <a:defRPr sz="3400" b="1"/>
            </a:pPr>
            <a:endParaRPr sz="2741">
              <a:solidFill>
                <a:srgbClr val="595959"/>
              </a:solidFill>
            </a:endParaRPr>
          </a:p>
          <a:p>
            <a:pPr defTabSz="913977">
              <a:lnSpc>
                <a:spcPct val="80000"/>
              </a:lnSpc>
              <a:defRPr sz="5600">
                <a:solidFill>
                  <a:srgbClr val="1E1919"/>
                </a:solidFill>
                <a:latin typeface="Roboto"/>
                <a:ea typeface="Roboto"/>
                <a:cs typeface="Roboto"/>
                <a:sym typeface="Roboto"/>
              </a:defRPr>
            </a:pPr>
            <a:endParaRPr sz="2741">
              <a:solidFill>
                <a:srgbClr val="595959"/>
              </a:solidFill>
            </a:endParaRPr>
          </a:p>
          <a:p>
            <a:pPr defTabSz="913977">
              <a:lnSpc>
                <a:spcPct val="80000"/>
              </a:lnSpc>
              <a:defRPr sz="3400" b="1"/>
            </a:pPr>
            <a:endParaRPr sz="2741">
              <a:solidFill>
                <a:srgbClr val="595959"/>
              </a:solidFill>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12" name="Group"/>
          <p:cNvGrpSpPr/>
          <p:nvPr/>
        </p:nvGrpSpPr>
        <p:grpSpPr>
          <a:xfrm>
            <a:off x="5228245" y="924180"/>
            <a:ext cx="3400063" cy="3474374"/>
            <a:chOff x="0" y="0"/>
            <a:chExt cx="6450673" cy="6591658"/>
          </a:xfrm>
        </p:grpSpPr>
        <p:pic>
          <p:nvPicPr>
            <p:cNvPr id="1610" name="meas_2.png" descr="meas_2.png"/>
            <p:cNvPicPr>
              <a:picLocks noChangeAspect="1"/>
            </p:cNvPicPr>
            <p:nvPr/>
          </p:nvPicPr>
          <p:blipFill>
            <a:blip r:embed="rId2"/>
            <a:srcRect l="15827" r="15827" b="6882"/>
            <a:stretch>
              <a:fillRect/>
            </a:stretch>
          </p:blipFill>
          <p:spPr>
            <a:xfrm>
              <a:off x="-1" y="0"/>
              <a:ext cx="6450675" cy="6591659"/>
            </a:xfrm>
            <a:prstGeom prst="rect">
              <a:avLst/>
            </a:prstGeom>
            <a:ln w="3175" cap="flat">
              <a:noFill/>
              <a:miter lim="400000"/>
            </a:ln>
            <a:effectLst/>
          </p:spPr>
        </p:pic>
        <p:pic>
          <p:nvPicPr>
            <p:cNvPr id="1611" name="meas_2.png" descr="meas_2.png"/>
            <p:cNvPicPr>
              <a:picLocks noChangeAspect="1"/>
            </p:cNvPicPr>
            <p:nvPr/>
          </p:nvPicPr>
          <p:blipFill>
            <a:blip r:embed="rId2"/>
            <a:srcRect l="40628" t="22349" r="54087" b="70998"/>
            <a:stretch>
              <a:fillRect/>
            </a:stretch>
          </p:blipFill>
          <p:spPr>
            <a:xfrm>
              <a:off x="4143851" y="1586284"/>
              <a:ext cx="498639" cy="470799"/>
            </a:xfrm>
            <a:prstGeom prst="rect">
              <a:avLst/>
            </a:prstGeom>
            <a:ln w="3175" cap="flat">
              <a:noFill/>
              <a:miter lim="400000"/>
            </a:ln>
            <a:effectLst/>
          </p:spPr>
        </p:pic>
      </p:grpSp>
      <p:pic>
        <p:nvPicPr>
          <p:cNvPr id="1613" name="Image" descr="Image"/>
          <p:cNvPicPr>
            <a:picLocks noChangeAspect="1"/>
          </p:cNvPicPr>
          <p:nvPr/>
        </p:nvPicPr>
        <p:blipFill>
          <a:blip r:embed="rId3"/>
          <a:stretch>
            <a:fillRect/>
          </a:stretch>
        </p:blipFill>
        <p:spPr>
          <a:xfrm>
            <a:off x="5360444" y="4237152"/>
            <a:ext cx="262299" cy="262298"/>
          </a:xfrm>
          <a:prstGeom prst="rect">
            <a:avLst/>
          </a:prstGeom>
          <a:ln w="3175">
            <a:miter lim="400000"/>
          </a:ln>
        </p:spPr>
      </p:pic>
      <p:grpSp>
        <p:nvGrpSpPr>
          <p:cNvPr id="1616" name="Group"/>
          <p:cNvGrpSpPr/>
          <p:nvPr/>
        </p:nvGrpSpPr>
        <p:grpSpPr>
          <a:xfrm>
            <a:off x="4933015" y="2499686"/>
            <a:ext cx="2288025" cy="2182386"/>
            <a:chOff x="0" y="0"/>
            <a:chExt cx="4340889" cy="4140470"/>
          </a:xfrm>
        </p:grpSpPr>
        <p:sp>
          <p:nvSpPr>
            <p:cNvPr id="1614" name="Rectangle"/>
            <p:cNvSpPr/>
            <p:nvPr/>
          </p:nvSpPr>
          <p:spPr>
            <a:xfrm>
              <a:off x="0" y="0"/>
              <a:ext cx="577660" cy="1269381"/>
            </a:xfrm>
            <a:prstGeom prst="rect">
              <a:avLst/>
            </a:prstGeom>
            <a:solidFill>
              <a:srgbClr val="FFFFFF"/>
            </a:solidFill>
            <a:ln w="3175" cap="flat">
              <a:noFill/>
              <a:miter lim="400000"/>
            </a:ln>
            <a:effectLst/>
          </p:spPr>
          <p:txBody>
            <a:bodyPr wrap="square" lIns="45697" tIns="45697" rIns="45697" bIns="45697" numCol="1" anchor="ctr">
              <a:noAutofit/>
            </a:bodyPr>
            <a:lstStyle/>
            <a:p>
              <a:pPr defTabSz="913977">
                <a:defRPr sz="3000"/>
              </a:pPr>
              <a:endParaRPr sz="1581"/>
            </a:p>
          </p:txBody>
        </p:sp>
        <p:sp>
          <p:nvSpPr>
            <p:cNvPr id="1615" name="Rectangle"/>
            <p:cNvSpPr/>
            <p:nvPr/>
          </p:nvSpPr>
          <p:spPr>
            <a:xfrm>
              <a:off x="3117524" y="3642832"/>
              <a:ext cx="1223366" cy="497639"/>
            </a:xfrm>
            <a:prstGeom prst="rect">
              <a:avLst/>
            </a:prstGeom>
            <a:solidFill>
              <a:srgbClr val="FFFFFF"/>
            </a:solidFill>
            <a:ln w="3175" cap="flat">
              <a:noFill/>
              <a:miter lim="400000"/>
            </a:ln>
            <a:effectLst/>
          </p:spPr>
          <p:txBody>
            <a:bodyPr wrap="square" lIns="45697" tIns="45697" rIns="45697" bIns="45697" numCol="1" anchor="ctr">
              <a:noAutofit/>
            </a:bodyPr>
            <a:lstStyle/>
            <a:p>
              <a:pPr defTabSz="913977">
                <a:defRPr sz="3000"/>
              </a:pPr>
              <a:endParaRPr sz="1581"/>
            </a:p>
          </p:txBody>
        </p:sp>
      </p:grpSp>
      <p:pic>
        <p:nvPicPr>
          <p:cNvPr id="1617" name="meas_1.gif" descr="meas_1.gif"/>
          <p:cNvPicPr>
            <a:picLocks/>
          </p:cNvPicPr>
          <p:nvPr/>
        </p:nvPicPr>
        <p:blipFill>
          <a:blip r:embed="rId4"/>
          <a:stretch>
            <a:fillRect/>
          </a:stretch>
        </p:blipFill>
        <p:spPr>
          <a:xfrm>
            <a:off x="4447049" y="931987"/>
            <a:ext cx="4962456" cy="3721843"/>
          </a:xfrm>
          <a:prstGeom prst="rect">
            <a:avLst/>
          </a:prstGeom>
          <a:ln w="3175">
            <a:miter lim="400000"/>
          </a:ln>
        </p:spPr>
      </p:pic>
      <p:grpSp>
        <p:nvGrpSpPr>
          <p:cNvPr id="1620" name="Group"/>
          <p:cNvGrpSpPr/>
          <p:nvPr/>
        </p:nvGrpSpPr>
        <p:grpSpPr>
          <a:xfrm>
            <a:off x="4933015" y="2351552"/>
            <a:ext cx="2288025" cy="2282222"/>
            <a:chOff x="0" y="0"/>
            <a:chExt cx="4340889" cy="4329881"/>
          </a:xfrm>
        </p:grpSpPr>
        <p:sp>
          <p:nvSpPr>
            <p:cNvPr id="1618" name="Rectangle"/>
            <p:cNvSpPr/>
            <p:nvPr/>
          </p:nvSpPr>
          <p:spPr>
            <a:xfrm>
              <a:off x="0" y="-1"/>
              <a:ext cx="577660" cy="1269380"/>
            </a:xfrm>
            <a:prstGeom prst="rect">
              <a:avLst/>
            </a:prstGeom>
            <a:solidFill>
              <a:srgbClr val="FFFFFF"/>
            </a:solidFill>
            <a:ln w="3175" cap="flat">
              <a:noFill/>
              <a:miter lim="400000"/>
            </a:ln>
            <a:effectLst/>
          </p:spPr>
          <p:txBody>
            <a:bodyPr wrap="square" lIns="45697" tIns="45697" rIns="45697" bIns="45697" numCol="1" anchor="ctr">
              <a:noAutofit/>
            </a:bodyPr>
            <a:lstStyle/>
            <a:p>
              <a:pPr defTabSz="913977">
                <a:defRPr sz="3000"/>
              </a:pPr>
              <a:endParaRPr sz="1581"/>
            </a:p>
          </p:txBody>
        </p:sp>
        <p:sp>
          <p:nvSpPr>
            <p:cNvPr id="1619" name="Rectangle"/>
            <p:cNvSpPr/>
            <p:nvPr/>
          </p:nvSpPr>
          <p:spPr>
            <a:xfrm>
              <a:off x="3117524" y="3832244"/>
              <a:ext cx="1223366" cy="497638"/>
            </a:xfrm>
            <a:prstGeom prst="rect">
              <a:avLst/>
            </a:prstGeom>
            <a:solidFill>
              <a:srgbClr val="FFFFFF"/>
            </a:solidFill>
            <a:ln w="3175" cap="flat">
              <a:noFill/>
              <a:miter lim="400000"/>
            </a:ln>
            <a:effectLst/>
          </p:spPr>
          <p:txBody>
            <a:bodyPr wrap="square" lIns="45697" tIns="45697" rIns="45697" bIns="45697" numCol="1" anchor="ctr">
              <a:noAutofit/>
            </a:bodyPr>
            <a:lstStyle/>
            <a:p>
              <a:pPr defTabSz="913977">
                <a:defRPr sz="3000"/>
              </a:pPr>
              <a:endParaRPr sz="1581"/>
            </a:p>
          </p:txBody>
        </p:sp>
      </p:grpSp>
      <p:pic>
        <p:nvPicPr>
          <p:cNvPr id="1621" name="Image" descr="Image"/>
          <p:cNvPicPr>
            <a:picLocks noChangeAspect="1"/>
          </p:cNvPicPr>
          <p:nvPr/>
        </p:nvPicPr>
        <p:blipFill>
          <a:blip r:embed="rId3"/>
          <a:stretch>
            <a:fillRect/>
          </a:stretch>
        </p:blipFill>
        <p:spPr>
          <a:xfrm>
            <a:off x="5373826" y="4237152"/>
            <a:ext cx="262298" cy="262298"/>
          </a:xfrm>
          <a:prstGeom prst="rect">
            <a:avLst/>
          </a:prstGeom>
          <a:ln w="3175">
            <a:miter lim="400000"/>
          </a:ln>
        </p:spPr>
      </p:pic>
      <p:sp>
        <p:nvSpPr>
          <p:cNvPr id="1622" name="Current"/>
          <p:cNvSpPr txBox="1"/>
          <p:nvPr/>
        </p:nvSpPr>
        <p:spPr>
          <a:xfrm rot="5400000">
            <a:off x="4608567" y="1225415"/>
            <a:ext cx="637516" cy="264849"/>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50" tIns="26750" rIns="26750" bIns="26750" anchor="ctr">
            <a:spAutoFit/>
          </a:bodyPr>
          <a:lstStyle>
            <a:lvl1pPr algn="l" defTabSz="1733973">
              <a:defRPr sz="2600"/>
            </a:lvl1pPr>
          </a:lstStyle>
          <a:p>
            <a:r>
              <a:rPr sz="1370"/>
              <a:t>Current</a:t>
            </a:r>
          </a:p>
        </p:txBody>
      </p:sp>
      <p:pic>
        <p:nvPicPr>
          <p:cNvPr id="1623" name="meas.png" descr="meas.png"/>
          <p:cNvPicPr>
            <a:picLocks noChangeAspect="1"/>
          </p:cNvPicPr>
          <p:nvPr/>
        </p:nvPicPr>
        <p:blipFill>
          <a:blip r:embed="rId5"/>
          <a:srcRect l="16908" t="7327" r="17790" b="10226"/>
          <a:stretch>
            <a:fillRect/>
          </a:stretch>
        </p:blipFill>
        <p:spPr>
          <a:xfrm>
            <a:off x="1203242" y="993449"/>
            <a:ext cx="3605169" cy="3413777"/>
          </a:xfrm>
          <a:prstGeom prst="rect">
            <a:avLst/>
          </a:prstGeom>
          <a:ln w="3175">
            <a:miter lim="400000"/>
          </a:ln>
        </p:spPr>
      </p:pic>
      <p:sp>
        <p:nvSpPr>
          <p:cNvPr id="1624" name="Rectangle"/>
          <p:cNvSpPr/>
          <p:nvPr/>
        </p:nvSpPr>
        <p:spPr>
          <a:xfrm>
            <a:off x="2802065" y="2708115"/>
            <a:ext cx="347347" cy="330899"/>
          </a:xfrm>
          <a:prstGeom prst="rect">
            <a:avLst/>
          </a:prstGeom>
          <a:ln w="63500">
            <a:solidFill>
              <a:srgbClr val="2DEEE9"/>
            </a:solidFill>
            <a:miter lim="400000"/>
          </a:ln>
        </p:spPr>
        <p:txBody>
          <a:bodyPr lIns="45697" tIns="45697" rIns="45697" bIns="45697" anchor="ctr"/>
          <a:lstStyle/>
          <a:p>
            <a:pPr defTabSz="913977">
              <a:defRPr sz="3000"/>
            </a:pPr>
            <a:endParaRPr sz="1581"/>
          </a:p>
        </p:txBody>
      </p:sp>
      <p:sp>
        <p:nvSpPr>
          <p:cNvPr id="1625" name="Nguyen et al. npj QI 7,100 (2021)"/>
          <p:cNvSpPr txBox="1"/>
          <p:nvPr/>
        </p:nvSpPr>
        <p:spPr>
          <a:xfrm>
            <a:off x="5857502" y="4720595"/>
            <a:ext cx="1846180" cy="20008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50" tIns="26750" rIns="26750" bIns="26750" anchor="ctr">
            <a:spAutoFit/>
          </a:bodyPr>
          <a:lstStyle>
            <a:lvl1pPr algn="l" defTabSz="866986">
              <a:defRPr sz="1800" i="1"/>
            </a:lvl1pPr>
          </a:lstStyle>
          <a:p>
            <a:r>
              <a:rPr sz="949"/>
              <a:t>Nguyen et al. npj QI 7,100 (2021)</a:t>
            </a:r>
          </a:p>
        </p:txBody>
      </p:sp>
      <p:sp>
        <p:nvSpPr>
          <p:cNvPr id="1626" name="Slide Number"/>
          <p:cNvSpPr txBox="1">
            <a:spLocks noGrp="1"/>
          </p:cNvSpPr>
          <p:nvPr>
            <p:ph type="sldNum" sz="quarter" idx="2"/>
          </p:nvPr>
        </p:nvSpPr>
        <p:spPr>
          <a:xfrm>
            <a:off x="8762268" y="4860951"/>
            <a:ext cx="127160" cy="13385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spcFirstLastPara="1" wrap="square" lIns="13374" tIns="13374" rIns="13374" bIns="13374" anchor="t" anchorCtr="0">
            <a:normAutofit/>
          </a:bodyPr>
          <a:lstStyle>
            <a:lvl1pPr>
              <a:lnSpc>
                <a:spcPct val="90000"/>
              </a:lnSpc>
              <a:defRPr sz="738"/>
            </a:lvl1pPr>
          </a:lstStyle>
          <a:p>
            <a:fld id="{86CB4B4D-7CA3-9044-876B-883B54F8677D}" type="slidenum">
              <a:rPr/>
              <a:t>23</a:t>
            </a:fld>
            <a:endParaRPr/>
          </a:p>
        </p:txBody>
      </p:sp>
      <p:grpSp>
        <p:nvGrpSpPr>
          <p:cNvPr id="1629" name="Google Shape;250;p25"/>
          <p:cNvGrpSpPr/>
          <p:nvPr/>
        </p:nvGrpSpPr>
        <p:grpSpPr>
          <a:xfrm>
            <a:off x="334794" y="632521"/>
            <a:ext cx="2966240" cy="158571"/>
            <a:chOff x="0" y="0"/>
            <a:chExt cx="5627615" cy="300843"/>
          </a:xfrm>
        </p:grpSpPr>
        <p:sp>
          <p:nvSpPr>
            <p:cNvPr id="1627" name="Rectangle"/>
            <p:cNvSpPr/>
            <p:nvPr/>
          </p:nvSpPr>
          <p:spPr>
            <a:xfrm>
              <a:off x="0" y="0"/>
              <a:ext cx="5627616" cy="300844"/>
            </a:xfrm>
            <a:prstGeom prst="rect">
              <a:avLst/>
            </a:prstGeom>
            <a:solidFill>
              <a:srgbClr val="FFFFFF"/>
            </a:solidFill>
            <a:ln w="3175" cap="flat">
              <a:noFill/>
              <a:miter lim="400000"/>
            </a:ln>
            <a:effectLst/>
          </p:spPr>
          <p:txBody>
            <a:bodyPr wrap="square" lIns="45697" tIns="45697" rIns="45697" bIns="45697" numCol="1" anchor="ctr">
              <a:noAutofit/>
            </a:bodyPr>
            <a:lstStyle/>
            <a:p>
              <a:pPr defTabSz="913977">
                <a:defRPr sz="2600"/>
              </a:pPr>
              <a:endParaRPr sz="1370"/>
            </a:p>
          </p:txBody>
        </p:sp>
        <p:pic>
          <p:nvPicPr>
            <p:cNvPr id="1628" name="image24.png" descr="image24.png"/>
            <p:cNvPicPr>
              <a:picLocks noChangeAspect="1"/>
            </p:cNvPicPr>
            <p:nvPr/>
          </p:nvPicPr>
          <p:blipFill>
            <a:blip r:embed="rId6"/>
            <a:stretch>
              <a:fillRect/>
            </a:stretch>
          </p:blipFill>
          <p:spPr>
            <a:xfrm>
              <a:off x="0" y="0"/>
              <a:ext cx="5627616" cy="300844"/>
            </a:xfrm>
            <a:prstGeom prst="rect">
              <a:avLst/>
            </a:prstGeom>
            <a:ln w="3175" cap="flat">
              <a:noFill/>
              <a:miter lim="400000"/>
            </a:ln>
            <a:effectLst/>
          </p:spPr>
        </p:pic>
      </p:grpSp>
      <p:sp>
        <p:nvSpPr>
          <p:cNvPr id="1630" name="Google Shape;254;p25"/>
          <p:cNvSpPr txBox="1"/>
          <p:nvPr/>
        </p:nvSpPr>
        <p:spPr>
          <a:xfrm>
            <a:off x="257631" y="406982"/>
            <a:ext cx="3257610" cy="1417383"/>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380" tIns="91380" rIns="91380" bIns="91380">
            <a:spAutoFit/>
          </a:bodyPr>
          <a:lstStyle/>
          <a:p>
            <a:pPr defTabSz="913977">
              <a:lnSpc>
                <a:spcPct val="80000"/>
              </a:lnSpc>
              <a:defRPr sz="3400" b="1"/>
            </a:pPr>
            <a:r>
              <a:rPr sz="1792"/>
              <a:t>Step 2 and 3: Characterise</a:t>
            </a:r>
            <a:endParaRPr sz="2741">
              <a:solidFill>
                <a:srgbClr val="595959"/>
              </a:solidFill>
            </a:endParaRPr>
          </a:p>
          <a:p>
            <a:pPr defTabSz="913977">
              <a:lnSpc>
                <a:spcPct val="80000"/>
              </a:lnSpc>
              <a:defRPr sz="3400" b="1"/>
            </a:pPr>
            <a:endParaRPr sz="2741">
              <a:solidFill>
                <a:srgbClr val="595959"/>
              </a:solidFill>
            </a:endParaRPr>
          </a:p>
          <a:p>
            <a:pPr defTabSz="913977">
              <a:lnSpc>
                <a:spcPct val="80000"/>
              </a:lnSpc>
              <a:defRPr sz="5600">
                <a:solidFill>
                  <a:srgbClr val="1E1919"/>
                </a:solidFill>
                <a:latin typeface="Roboto"/>
                <a:ea typeface="Roboto"/>
                <a:cs typeface="Roboto"/>
                <a:sym typeface="Roboto"/>
              </a:defRPr>
            </a:pPr>
            <a:endParaRPr sz="2741">
              <a:solidFill>
                <a:srgbClr val="595959"/>
              </a:solidFill>
            </a:endParaRPr>
          </a:p>
          <a:p>
            <a:pPr defTabSz="913977">
              <a:lnSpc>
                <a:spcPct val="80000"/>
              </a:lnSpc>
              <a:defRPr sz="3400" b="1"/>
            </a:pPr>
            <a:endParaRPr sz="2741">
              <a:solidFill>
                <a:srgbClr val="595959"/>
              </a:solidFill>
            </a:endParaRPr>
          </a:p>
        </p:txBody>
      </p:sp>
      <p:grpSp>
        <p:nvGrpSpPr>
          <p:cNvPr id="1636" name="Group"/>
          <p:cNvGrpSpPr/>
          <p:nvPr/>
        </p:nvGrpSpPr>
        <p:grpSpPr>
          <a:xfrm>
            <a:off x="758711" y="2300062"/>
            <a:ext cx="2487527" cy="2555145"/>
            <a:chOff x="28301" y="1"/>
            <a:chExt cx="4719391" cy="4847676"/>
          </a:xfrm>
        </p:grpSpPr>
        <p:sp>
          <p:nvSpPr>
            <p:cNvPr id="1632" name="Line"/>
            <p:cNvSpPr/>
            <p:nvPr/>
          </p:nvSpPr>
          <p:spPr>
            <a:xfrm flipV="1">
              <a:off x="639046" y="1281213"/>
              <a:ext cx="1" cy="2963275"/>
            </a:xfrm>
            <a:prstGeom prst="line">
              <a:avLst/>
            </a:prstGeom>
            <a:noFill/>
            <a:ln w="38100" cap="flat">
              <a:solidFill>
                <a:srgbClr val="000000"/>
              </a:solidFill>
              <a:prstDash val="solid"/>
              <a:miter lim="400000"/>
              <a:tailEnd type="triangle" w="med" len="med"/>
            </a:ln>
            <a:effectLst/>
          </p:spPr>
          <p:txBody>
            <a:bodyPr wrap="square" lIns="45697" tIns="45697" rIns="45697" bIns="45697" numCol="1" anchor="t">
              <a:noAutofit/>
            </a:bodyPr>
            <a:lstStyle/>
            <a:p>
              <a:pPr defTabSz="913977">
                <a:defRPr sz="2600"/>
              </a:pPr>
              <a:endParaRPr sz="1370"/>
            </a:p>
          </p:txBody>
        </p:sp>
        <p:sp>
          <p:nvSpPr>
            <p:cNvPr id="1633" name="Line"/>
            <p:cNvSpPr/>
            <p:nvPr/>
          </p:nvSpPr>
          <p:spPr>
            <a:xfrm>
              <a:off x="625746" y="4253774"/>
              <a:ext cx="2963277" cy="1"/>
            </a:xfrm>
            <a:prstGeom prst="line">
              <a:avLst/>
            </a:prstGeom>
            <a:noFill/>
            <a:ln w="38100" cap="flat">
              <a:solidFill>
                <a:srgbClr val="000000"/>
              </a:solidFill>
              <a:prstDash val="solid"/>
              <a:miter lim="400000"/>
              <a:tailEnd type="triangle" w="med" len="med"/>
            </a:ln>
            <a:effectLst/>
          </p:spPr>
          <p:txBody>
            <a:bodyPr wrap="square" lIns="45697" tIns="45697" rIns="45697" bIns="45697" numCol="1" anchor="t">
              <a:noAutofit/>
            </a:bodyPr>
            <a:lstStyle/>
            <a:p>
              <a:pPr defTabSz="913977">
                <a:defRPr sz="2600"/>
              </a:pPr>
              <a:endParaRPr sz="1370"/>
            </a:p>
          </p:txBody>
        </p:sp>
        <p:sp>
          <p:nvSpPr>
            <p:cNvPr id="1634" name="Gate voltage 1"/>
            <p:cNvSpPr txBox="1"/>
            <p:nvPr/>
          </p:nvSpPr>
          <p:spPr>
            <a:xfrm>
              <a:off x="693989" y="4345200"/>
              <a:ext cx="4053703" cy="50247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50" tIns="26750" rIns="26750" bIns="26750" numCol="1" anchor="ctr">
              <a:spAutoFit/>
            </a:bodyPr>
            <a:lstStyle>
              <a:lvl1pPr algn="l" defTabSz="1733973">
                <a:defRPr sz="2600">
                  <a:latin typeface="Avenir Next Regular"/>
                  <a:ea typeface="Avenir Next Regular"/>
                  <a:cs typeface="Avenir Next Regular"/>
                  <a:sym typeface="Avenir Next Regular"/>
                </a:defRPr>
              </a:lvl1pPr>
            </a:lstStyle>
            <a:p>
              <a:r>
                <a:rPr sz="1370"/>
                <a:t>Gate voltage 1</a:t>
              </a:r>
            </a:p>
          </p:txBody>
        </p:sp>
        <p:sp>
          <p:nvSpPr>
            <p:cNvPr id="1635" name="Gate voltage 2"/>
            <p:cNvSpPr txBox="1"/>
            <p:nvPr/>
          </p:nvSpPr>
          <p:spPr>
            <a:xfrm rot="16200000">
              <a:off x="-1747309" y="1775611"/>
              <a:ext cx="4053698" cy="50247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50" tIns="26750" rIns="26750" bIns="26750" numCol="1" anchor="ctr">
              <a:spAutoFit/>
            </a:bodyPr>
            <a:lstStyle>
              <a:lvl1pPr algn="l" defTabSz="1733973">
                <a:defRPr sz="2600">
                  <a:latin typeface="Avenir Next Regular"/>
                  <a:ea typeface="Avenir Next Regular"/>
                  <a:cs typeface="Avenir Next Regular"/>
                  <a:sym typeface="Avenir Next Regular"/>
                </a:defRPr>
              </a:lvl1pPr>
            </a:lstStyle>
            <a:p>
              <a:r>
                <a:rPr sz="1370"/>
                <a:t>Gate voltage 2</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16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6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3" grpId="0" animBg="1" advAuto="0"/>
      <p:bldP spid="1616" grpId="0"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0"/>
          <p:cNvPicPr preferRelativeResize="0"/>
          <p:nvPr/>
        </p:nvPicPr>
        <p:blipFill rotWithShape="1">
          <a:blip r:embed="rId3">
            <a:alphaModFix/>
          </a:blip>
          <a:srcRect t="-4750" b="4750"/>
          <a:stretch/>
        </p:blipFill>
        <p:spPr>
          <a:xfrm>
            <a:off x="964188" y="417800"/>
            <a:ext cx="7545313" cy="4244224"/>
          </a:xfrm>
          <a:prstGeom prst="rect">
            <a:avLst/>
          </a:prstGeom>
          <a:noFill/>
          <a:ln>
            <a:noFill/>
          </a:ln>
        </p:spPr>
      </p:pic>
      <p:sp>
        <p:nvSpPr>
          <p:cNvPr id="175" name="Google Shape;17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24</a:t>
            </a:fld>
            <a:endParaRPr/>
          </a:p>
        </p:txBody>
      </p:sp>
      <p:sp>
        <p:nvSpPr>
          <p:cNvPr id="176" name="Google Shape;176;p20"/>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Automating quantum device tuning</a:t>
            </a:r>
            <a:endParaRPr sz="2200" b="1" dirty="0">
              <a:solidFill>
                <a:schemeClr val="dk1"/>
              </a:solidFill>
            </a:endParaRPr>
          </a:p>
        </p:txBody>
      </p:sp>
      <p:sp>
        <p:nvSpPr>
          <p:cNvPr id="177" name="Google Shape;177;p20"/>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178" name="Google Shape;178;p20"/>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Semiconductor </a:t>
            </a:r>
            <a:endParaRPr sz="1100" b="1" dirty="0">
              <a:solidFill>
                <a:schemeClr val="dk1"/>
              </a:solidFill>
            </a:endParaRPr>
          </a:p>
          <a:p>
            <a:pPr marL="0" marR="0" lvl="0" indent="0" algn="ctr" rtl="0">
              <a:lnSpc>
                <a:spcPct val="80000"/>
              </a:lnSpc>
              <a:spcBef>
                <a:spcPts val="0"/>
              </a:spcBef>
              <a:spcAft>
                <a:spcPts val="0"/>
              </a:spcAft>
              <a:buNone/>
            </a:pPr>
            <a:r>
              <a:rPr lang="en-GB" sz="1100" b="1" dirty="0">
                <a:solidFill>
                  <a:schemeClr val="dk1"/>
                </a:solidFill>
              </a:rPr>
              <a:t>chip</a:t>
            </a:r>
            <a:endParaRPr sz="1100" b="1" dirty="0">
              <a:solidFill>
                <a:schemeClr val="dk1"/>
              </a:solidFill>
            </a:endParaRPr>
          </a:p>
          <a:p>
            <a:pPr marL="0" lvl="0" indent="0" algn="ctr" rtl="0">
              <a:spcBef>
                <a:spcPts val="0"/>
              </a:spcBef>
              <a:spcAft>
                <a:spcPts val="0"/>
              </a:spcAft>
              <a:buNone/>
            </a:pPr>
            <a:endParaRPr sz="1500" b="1" dirty="0">
              <a:solidFill>
                <a:srgbClr val="1E1919"/>
              </a:solidFill>
              <a:highlight>
                <a:srgbClr val="FFFFFF"/>
              </a:highlight>
              <a:latin typeface="Times New Roman"/>
              <a:ea typeface="Times New Roman"/>
              <a:cs typeface="Times New Roman"/>
              <a:sym typeface="Times New Roman"/>
            </a:endParaRPr>
          </a:p>
        </p:txBody>
      </p:sp>
      <p:sp>
        <p:nvSpPr>
          <p:cNvPr id="179" name="Google Shape;179;p20"/>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0" name="Google Shape;180;p20"/>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4" name="Google Shape;184;p20"/>
          <p:cNvSpPr txBox="1"/>
          <p:nvPr/>
        </p:nvSpPr>
        <p:spPr>
          <a:xfrm>
            <a:off x="6058430"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185" name="Google Shape;185;p20"/>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a:t>
            </a:r>
            <a:r>
              <a:rPr lang="en-GB" sz="1100" b="1" dirty="0">
                <a:solidFill>
                  <a:schemeClr val="dk1"/>
                </a:solidFill>
              </a:rPr>
              <a:t>D</a:t>
            </a:r>
            <a:r>
              <a:rPr lang="es" sz="1100" b="1" dirty="0">
                <a:solidFill>
                  <a:schemeClr val="dk1"/>
                </a:solidFill>
              </a:rPr>
              <a:t>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186" name="Google Shape;186;p20"/>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187" name="Google Shape;187;p20"/>
          <p:cNvSpPr txBox="1"/>
          <p:nvPr/>
        </p:nvSpPr>
        <p:spPr>
          <a:xfrm>
            <a:off x="2000763" y="2768155"/>
            <a:ext cx="1194087" cy="1415742"/>
          </a:xfrm>
          <a:prstGeom prst="rect">
            <a:avLst/>
          </a:prstGeom>
          <a:noFill/>
          <a:ln>
            <a:noFill/>
          </a:ln>
        </p:spPr>
        <p:txBody>
          <a:bodyPr spcFirstLastPara="1" wrap="square" lIns="91425" tIns="91425" rIns="91425" bIns="91425" anchor="t" anchorCtr="0">
            <a:spAutoFit/>
          </a:bodyPr>
          <a:lstStyle/>
          <a:p>
            <a:pPr algn="ctr"/>
            <a:r>
              <a:rPr lang="es" sz="800" i="1" dirty="0">
                <a:solidFill>
                  <a:schemeClr val="dk1"/>
                </a:solidFill>
              </a:rPr>
              <a:t> </a:t>
            </a:r>
            <a:r>
              <a:rPr lang="en-GB" sz="800" i="1" dirty="0"/>
              <a:t>- van </a:t>
            </a:r>
            <a:r>
              <a:rPr lang="en-GB" sz="800" i="1" dirty="0" err="1"/>
              <a:t>Straaten</a:t>
            </a:r>
            <a:r>
              <a:rPr lang="en-GB" sz="800" i="1" dirty="0"/>
              <a:t> et al. arXiv:2211.04504</a:t>
            </a:r>
            <a:endParaRPr lang="es" sz="800" i="1" dirty="0">
              <a:solidFill>
                <a:schemeClr val="dk1"/>
              </a:solidFill>
            </a:endParaRPr>
          </a:p>
          <a:p>
            <a:pPr marR="0" lvl="0" algn="ctr" rtl="0">
              <a:lnSpc>
                <a:spcPct val="100000"/>
              </a:lnSpc>
              <a:spcBef>
                <a:spcPts val="0"/>
              </a:spcBef>
              <a:spcAft>
                <a:spcPts val="0"/>
              </a:spcAft>
            </a:pPr>
            <a:r>
              <a:rPr lang="es" sz="800" i="1" dirty="0">
                <a:solidFill>
                  <a:schemeClr val="dk1"/>
                </a:solidFill>
              </a:rPr>
              <a:t>- Severin et al. arXiv:2107.12975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Craig et al. arXiv:2111.11285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Moon et al. Nat. Commun. (2020)</a:t>
            </a:r>
          </a:p>
          <a:p>
            <a:pPr marL="171450" marR="0" lvl="0" indent="-171450" algn="ctr" rtl="0">
              <a:lnSpc>
                <a:spcPct val="100000"/>
              </a:lnSpc>
              <a:spcBef>
                <a:spcPts val="0"/>
              </a:spcBef>
              <a:spcAft>
                <a:spcPts val="0"/>
              </a:spcAft>
              <a:buFontTx/>
              <a:buChar char="-"/>
            </a:pPr>
            <a:endParaRPr lang="es" sz="800" i="1" dirty="0">
              <a:solidFill>
                <a:schemeClr val="dk1"/>
              </a:solidFill>
            </a:endParaRPr>
          </a:p>
          <a:p>
            <a:pPr marL="171450" marR="0" lvl="0" indent="-171450" algn="ctr" rtl="0">
              <a:lnSpc>
                <a:spcPct val="100000"/>
              </a:lnSpc>
              <a:spcBef>
                <a:spcPts val="0"/>
              </a:spcBef>
              <a:spcAft>
                <a:spcPts val="0"/>
              </a:spcAft>
              <a:buFontTx/>
              <a:buChar char="-"/>
            </a:pPr>
            <a:endParaRPr sz="800" i="1" dirty="0">
              <a:solidFill>
                <a:schemeClr val="dk1"/>
              </a:solidFill>
            </a:endParaRPr>
          </a:p>
        </p:txBody>
      </p:sp>
      <p:sp>
        <p:nvSpPr>
          <p:cNvPr id="188" name="Google Shape;188;p20"/>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Lennon et al.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npj QI (2019)</a:t>
            </a:r>
            <a:endParaRPr sz="800" i="1" dirty="0">
              <a:solidFill>
                <a:schemeClr val="dk1"/>
              </a:solidFill>
            </a:endParaRPr>
          </a:p>
        </p:txBody>
      </p:sp>
      <p:sp>
        <p:nvSpPr>
          <p:cNvPr id="189" name="Google Shape;189;p20"/>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190" name="Google Shape;190;p20"/>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191" name="Google Shape;191;p20"/>
          <p:cNvSpPr txBox="1"/>
          <p:nvPr/>
        </p:nvSpPr>
        <p:spPr>
          <a:xfrm>
            <a:off x="5167902" y="4030889"/>
            <a:ext cx="1042800" cy="5539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Schuff et al.  </a:t>
            </a:r>
            <a:endParaRPr sz="800" i="1" dirty="0">
              <a:solidFill>
                <a:schemeClr val="dk1"/>
              </a:solidFill>
            </a:endParaRPr>
          </a:p>
          <a:p>
            <a:pPr marL="0" marR="0" lvl="0" indent="0" algn="ctr" rtl="0">
              <a:lnSpc>
                <a:spcPct val="100000"/>
              </a:lnSpc>
              <a:spcBef>
                <a:spcPts val="0"/>
              </a:spcBef>
              <a:spcAft>
                <a:spcPts val="0"/>
              </a:spcAft>
              <a:buNone/>
            </a:pPr>
            <a:r>
              <a:rPr lang="en-GB" sz="800" i="1" dirty="0">
                <a:solidFill>
                  <a:schemeClr val="dk1"/>
                </a:solidFill>
              </a:rPr>
              <a:t>Quantum 7, </a:t>
            </a:r>
          </a:p>
          <a:p>
            <a:pPr marL="0" marR="0" lvl="0" indent="0" algn="ctr" rtl="0">
              <a:lnSpc>
                <a:spcPct val="100000"/>
              </a:lnSpc>
              <a:spcBef>
                <a:spcPts val="0"/>
              </a:spcBef>
              <a:spcAft>
                <a:spcPts val="0"/>
              </a:spcAft>
              <a:buNone/>
            </a:pPr>
            <a:r>
              <a:rPr lang="en-GB" sz="800" i="1" dirty="0">
                <a:solidFill>
                  <a:schemeClr val="dk1"/>
                </a:solidFill>
              </a:rPr>
              <a:t>1077 (2023)</a:t>
            </a:r>
            <a:endParaRPr sz="800" i="1" dirty="0">
              <a:solidFill>
                <a:schemeClr val="dk1"/>
              </a:solidFill>
            </a:endParaRPr>
          </a:p>
        </p:txBody>
      </p:sp>
      <p:sp>
        <p:nvSpPr>
          <p:cNvPr id="192" name="Google Shape;192;p20"/>
          <p:cNvSpPr txBox="1"/>
          <p:nvPr/>
        </p:nvSpPr>
        <p:spPr>
          <a:xfrm>
            <a:off x="6176646" y="3738425"/>
            <a:ext cx="46309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dirty="0">
                <a:solidFill>
                  <a:schemeClr val="dk1"/>
                </a:solidFill>
              </a:rPr>
              <a:t>soon…</a:t>
            </a:r>
            <a:endParaRPr dirty="0"/>
          </a:p>
        </p:txBody>
      </p:sp>
      <p:sp>
        <p:nvSpPr>
          <p:cNvPr id="2" name="Rounded Rectangle 1">
            <a:extLst>
              <a:ext uri="{FF2B5EF4-FFF2-40B4-BE49-F238E27FC236}">
                <a16:creationId xmlns:a16="http://schemas.microsoft.com/office/drawing/2014/main" id="{D73297F6-2035-1B03-98C7-FF36FE684FFD}"/>
              </a:ext>
            </a:extLst>
          </p:cNvPr>
          <p:cNvSpPr/>
          <p:nvPr/>
        </p:nvSpPr>
        <p:spPr>
          <a:xfrm>
            <a:off x="2364451" y="1856552"/>
            <a:ext cx="860783" cy="337264"/>
          </a:xfrm>
          <a:prstGeom prst="roundRect">
            <a:avLst/>
          </a:prstGeom>
          <a:solidFill>
            <a:srgbClr val="DED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Google Shape;181;p20"/>
          <p:cNvSpPr txBox="1"/>
          <p:nvPr/>
        </p:nvSpPr>
        <p:spPr>
          <a:xfrm>
            <a:off x="2394530" y="1809466"/>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1: </a:t>
            </a:r>
            <a:endParaRPr sz="800" b="1" dirty="0">
              <a:solidFill>
                <a:schemeClr val="dk1"/>
              </a:solidFill>
            </a:endParaRPr>
          </a:p>
          <a:p>
            <a:pPr marL="0" lvl="0" indent="0" algn="ctr" rtl="0">
              <a:spcBef>
                <a:spcPts val="0"/>
              </a:spcBef>
              <a:spcAft>
                <a:spcPts val="0"/>
              </a:spcAft>
              <a:buNone/>
            </a:pPr>
            <a:r>
              <a:rPr lang="es" sz="800" b="1" dirty="0">
                <a:solidFill>
                  <a:schemeClr val="dk1"/>
                </a:solidFill>
              </a:rPr>
              <a:t>Tune</a:t>
            </a:r>
            <a:endParaRPr sz="800" b="1" dirty="0">
              <a:solidFill>
                <a:schemeClr val="dk1"/>
              </a:solidFill>
            </a:endParaRPr>
          </a:p>
        </p:txBody>
      </p:sp>
      <p:sp>
        <p:nvSpPr>
          <p:cNvPr id="3" name="Google Shape;79;p15">
            <a:extLst>
              <a:ext uri="{FF2B5EF4-FFF2-40B4-BE49-F238E27FC236}">
                <a16:creationId xmlns:a16="http://schemas.microsoft.com/office/drawing/2014/main" id="{BF65815B-F491-DBA4-E87C-47589724E878}"/>
              </a:ext>
            </a:extLst>
          </p:cNvPr>
          <p:cNvSpPr txBox="1"/>
          <p:nvPr/>
        </p:nvSpPr>
        <p:spPr>
          <a:xfrm>
            <a:off x="5306692" y="4708103"/>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N. Ares, Nature Reviews Materials 6,870 (2021)</a:t>
            </a:r>
            <a:endParaRPr sz="1000" i="1" dirty="0"/>
          </a:p>
        </p:txBody>
      </p:sp>
      <p:sp>
        <p:nvSpPr>
          <p:cNvPr id="5" name="Rounded Rectangle 4">
            <a:extLst>
              <a:ext uri="{FF2B5EF4-FFF2-40B4-BE49-F238E27FC236}">
                <a16:creationId xmlns:a16="http://schemas.microsoft.com/office/drawing/2014/main" id="{D032F713-BCF8-2004-5A27-7575CA588748}"/>
              </a:ext>
            </a:extLst>
          </p:cNvPr>
          <p:cNvSpPr/>
          <p:nvPr/>
        </p:nvSpPr>
        <p:spPr>
          <a:xfrm>
            <a:off x="4690606" y="1856552"/>
            <a:ext cx="637736" cy="337264"/>
          </a:xfrm>
          <a:prstGeom prst="roundRect">
            <a:avLst/>
          </a:prstGeom>
          <a:solidFill>
            <a:srgbClr val="FFE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182;p20">
            <a:extLst>
              <a:ext uri="{FF2B5EF4-FFF2-40B4-BE49-F238E27FC236}">
                <a16:creationId xmlns:a16="http://schemas.microsoft.com/office/drawing/2014/main" id="{225911FD-3A23-B67E-C240-9EC049E9513D}"/>
              </a:ext>
            </a:extLst>
          </p:cNvPr>
          <p:cNvSpPr txBox="1"/>
          <p:nvPr/>
        </p:nvSpPr>
        <p:spPr>
          <a:xfrm>
            <a:off x="3289554" y="1806365"/>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2 and 3:</a:t>
            </a:r>
            <a:endParaRPr sz="800" b="1" dirty="0">
              <a:solidFill>
                <a:schemeClr val="dk1"/>
              </a:solidFill>
            </a:endParaRPr>
          </a:p>
          <a:p>
            <a:pPr marL="0" lvl="0" indent="0" algn="ctr" rtl="0">
              <a:spcBef>
                <a:spcPts val="0"/>
              </a:spcBef>
              <a:spcAft>
                <a:spcPts val="0"/>
              </a:spcAft>
              <a:buNone/>
            </a:pPr>
            <a:r>
              <a:rPr lang="es" sz="800" b="1" dirty="0">
                <a:solidFill>
                  <a:schemeClr val="dk1"/>
                </a:solidFill>
              </a:rPr>
              <a:t>Characterise</a:t>
            </a:r>
            <a:endParaRPr sz="800" b="1" dirty="0">
              <a:solidFill>
                <a:schemeClr val="dk1"/>
              </a:solidFill>
            </a:endParaRPr>
          </a:p>
        </p:txBody>
      </p:sp>
      <p:sp>
        <p:nvSpPr>
          <p:cNvPr id="183" name="Google Shape;183;p20"/>
          <p:cNvSpPr txBox="1"/>
          <p:nvPr/>
        </p:nvSpPr>
        <p:spPr>
          <a:xfrm>
            <a:off x="4700844" y="1814898"/>
            <a:ext cx="621998"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4: </a:t>
            </a:r>
            <a:endParaRPr sz="800" b="1" dirty="0">
              <a:solidFill>
                <a:schemeClr val="dk1"/>
              </a:solidFill>
            </a:endParaRPr>
          </a:p>
          <a:p>
            <a:pPr marL="0" lvl="0" indent="0" algn="ctr" rtl="0">
              <a:spcBef>
                <a:spcPts val="0"/>
              </a:spcBef>
              <a:spcAft>
                <a:spcPts val="0"/>
              </a:spcAft>
              <a:buNone/>
            </a:pPr>
            <a:r>
              <a:rPr lang="es" sz="800" b="1" dirty="0">
                <a:solidFill>
                  <a:schemeClr val="dk1"/>
                </a:solidFill>
              </a:rPr>
              <a:t>Refine</a:t>
            </a:r>
            <a:endParaRPr sz="800" b="1" dirty="0">
              <a:solidFill>
                <a:schemeClr val="dk1"/>
              </a:solidFill>
            </a:endParaRPr>
          </a:p>
        </p:txBody>
      </p:sp>
    </p:spTree>
    <p:extLst>
      <p:ext uri="{BB962C8B-B14F-4D97-AF65-F5344CB8AC3E}">
        <p14:creationId xmlns:p14="http://schemas.microsoft.com/office/powerpoint/2010/main" val="27887003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pic>
        <p:nvPicPr>
          <p:cNvPr id="326" name="Google Shape;326;p30"/>
          <p:cNvPicPr preferRelativeResize="0"/>
          <p:nvPr/>
        </p:nvPicPr>
        <p:blipFill>
          <a:blip r:embed="rId3">
            <a:alphaModFix/>
          </a:blip>
          <a:stretch>
            <a:fillRect/>
          </a:stretch>
        </p:blipFill>
        <p:spPr>
          <a:xfrm>
            <a:off x="293525" y="610225"/>
            <a:ext cx="2246876" cy="162600"/>
          </a:xfrm>
          <a:prstGeom prst="rect">
            <a:avLst/>
          </a:prstGeom>
          <a:noFill/>
          <a:ln>
            <a:noFill/>
          </a:ln>
        </p:spPr>
      </p:pic>
      <p:sp>
        <p:nvSpPr>
          <p:cNvPr id="327" name="Google Shape;327;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25</a:t>
            </a:fld>
            <a:endParaRPr/>
          </a:p>
        </p:txBody>
      </p:sp>
      <p:sp>
        <p:nvSpPr>
          <p:cNvPr id="329" name="Google Shape;329;p30"/>
          <p:cNvSpPr txBox="1">
            <a:spLocks noGrp="1"/>
          </p:cNvSpPr>
          <p:nvPr>
            <p:ph type="subTitle" idx="1"/>
          </p:nvPr>
        </p:nvSpPr>
        <p:spPr>
          <a:xfrm>
            <a:off x="255525" y="405925"/>
            <a:ext cx="28887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Step 4: Fine tuning</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pic>
        <p:nvPicPr>
          <p:cNvPr id="330" name="Google Shape;330;p30"/>
          <p:cNvPicPr preferRelativeResize="0"/>
          <p:nvPr/>
        </p:nvPicPr>
        <p:blipFill rotWithShape="1">
          <a:blip r:embed="rId4">
            <a:alphaModFix/>
          </a:blip>
          <a:srcRect t="14975" r="6279" b="41380"/>
          <a:stretch/>
        </p:blipFill>
        <p:spPr>
          <a:xfrm>
            <a:off x="337125" y="1003650"/>
            <a:ext cx="7300777" cy="1912270"/>
          </a:xfrm>
          <a:prstGeom prst="rect">
            <a:avLst/>
          </a:prstGeom>
          <a:noFill/>
          <a:ln>
            <a:noFill/>
          </a:ln>
        </p:spPr>
      </p:pic>
      <p:sp>
        <p:nvSpPr>
          <p:cNvPr id="331" name="Google Shape;331;p30"/>
          <p:cNvSpPr txBox="1"/>
          <p:nvPr/>
        </p:nvSpPr>
        <p:spPr>
          <a:xfrm>
            <a:off x="5065390" y="4451839"/>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a:t>van Esbroeck et al. NJP 22, 095003 (2020)</a:t>
            </a:r>
            <a:endParaRPr sz="1000" i="1"/>
          </a:p>
        </p:txBody>
      </p:sp>
      <p:pic>
        <p:nvPicPr>
          <p:cNvPr id="3" name="Screenshot 2019-08-29 at 09.37.32.png" descr="Screenshot 2019-08-29 at 09.37.32.png">
            <a:extLst>
              <a:ext uri="{FF2B5EF4-FFF2-40B4-BE49-F238E27FC236}">
                <a16:creationId xmlns:a16="http://schemas.microsoft.com/office/drawing/2014/main" id="{ADCDC223-258B-1756-6D8A-B16983F55CF3}"/>
              </a:ext>
            </a:extLst>
          </p:cNvPr>
          <p:cNvPicPr>
            <a:picLocks noChangeAspect="1"/>
          </p:cNvPicPr>
          <p:nvPr/>
        </p:nvPicPr>
        <p:blipFill>
          <a:blip r:embed="rId5"/>
          <a:srcRect l="708" r="83203" b="4946"/>
          <a:stretch>
            <a:fillRect/>
          </a:stretch>
        </p:blipFill>
        <p:spPr>
          <a:xfrm rot="10800000">
            <a:off x="4965250" y="1301891"/>
            <a:ext cx="794496" cy="798625"/>
          </a:xfrm>
          <a:prstGeom prst="rect">
            <a:avLst/>
          </a:prstGeom>
          <a:ln w="3175">
            <a:miter lim="400000"/>
          </a:ln>
        </p:spPr>
      </p:pic>
      <p:pic>
        <p:nvPicPr>
          <p:cNvPr id="4" name="Screenshot 2019-08-29 at 09.37.32.png" descr="Screenshot 2019-08-29 at 09.37.32.png">
            <a:extLst>
              <a:ext uri="{FF2B5EF4-FFF2-40B4-BE49-F238E27FC236}">
                <a16:creationId xmlns:a16="http://schemas.microsoft.com/office/drawing/2014/main" id="{01824CAD-DCCE-922C-EAF8-A4F25C82912F}"/>
              </a:ext>
            </a:extLst>
          </p:cNvPr>
          <p:cNvPicPr>
            <a:picLocks noChangeAspect="1"/>
          </p:cNvPicPr>
          <p:nvPr/>
        </p:nvPicPr>
        <p:blipFill>
          <a:blip r:embed="rId5"/>
          <a:srcRect l="18662" r="65372" b="4814"/>
          <a:stretch>
            <a:fillRect/>
          </a:stretch>
        </p:blipFill>
        <p:spPr>
          <a:xfrm rot="10800000">
            <a:off x="4968774" y="1301260"/>
            <a:ext cx="788411" cy="799730"/>
          </a:xfrm>
          <a:prstGeom prst="rect">
            <a:avLst/>
          </a:prstGeom>
          <a:ln w="3175">
            <a:miter lim="400000"/>
          </a:ln>
        </p:spPr>
      </p:pic>
      <p:pic>
        <p:nvPicPr>
          <p:cNvPr id="5" name="Screenshot 2019-08-29 at 09.37.32.png" descr="Screenshot 2019-08-29 at 09.37.32.png">
            <a:extLst>
              <a:ext uri="{FF2B5EF4-FFF2-40B4-BE49-F238E27FC236}">
                <a16:creationId xmlns:a16="http://schemas.microsoft.com/office/drawing/2014/main" id="{DCF96A9F-58B6-9490-6B96-AC89CA632CB0}"/>
              </a:ext>
            </a:extLst>
          </p:cNvPr>
          <p:cNvPicPr>
            <a:picLocks noChangeAspect="1"/>
          </p:cNvPicPr>
          <p:nvPr/>
        </p:nvPicPr>
        <p:blipFill>
          <a:blip r:embed="rId5"/>
          <a:srcRect l="34553" r="49432" b="5808"/>
          <a:stretch>
            <a:fillRect/>
          </a:stretch>
        </p:blipFill>
        <p:spPr>
          <a:xfrm rot="10800000">
            <a:off x="4967439" y="1306128"/>
            <a:ext cx="790801" cy="791375"/>
          </a:xfrm>
          <a:prstGeom prst="rect">
            <a:avLst/>
          </a:prstGeom>
          <a:ln w="3175">
            <a:miter lim="400000"/>
          </a:ln>
        </p:spPr>
      </p:pic>
      <p:pic>
        <p:nvPicPr>
          <p:cNvPr id="6" name="Screenshot 2019-08-29 at 09.37.32.png" descr="Screenshot 2019-08-29 at 09.37.32.png">
            <a:extLst>
              <a:ext uri="{FF2B5EF4-FFF2-40B4-BE49-F238E27FC236}">
                <a16:creationId xmlns:a16="http://schemas.microsoft.com/office/drawing/2014/main" id="{486E53B8-D2C0-BDB3-A7BE-773E1AA64306}"/>
              </a:ext>
            </a:extLst>
          </p:cNvPr>
          <p:cNvPicPr>
            <a:picLocks noChangeAspect="1"/>
          </p:cNvPicPr>
          <p:nvPr/>
        </p:nvPicPr>
        <p:blipFill>
          <a:blip r:embed="rId5"/>
          <a:srcRect l="50549" r="33437" b="6167"/>
          <a:stretch>
            <a:fillRect/>
          </a:stretch>
        </p:blipFill>
        <p:spPr>
          <a:xfrm rot="10800000">
            <a:off x="4967359" y="1307880"/>
            <a:ext cx="790780" cy="788361"/>
          </a:xfrm>
          <a:prstGeom prst="rect">
            <a:avLst/>
          </a:prstGeom>
          <a:ln w="3175">
            <a:miter lim="400000"/>
          </a:ln>
        </p:spPr>
      </p:pic>
      <p:pic>
        <p:nvPicPr>
          <p:cNvPr id="7" name="Screenshot 2019-08-29 at 09.37.32.png" descr="Screenshot 2019-08-29 at 09.37.32.png">
            <a:extLst>
              <a:ext uri="{FF2B5EF4-FFF2-40B4-BE49-F238E27FC236}">
                <a16:creationId xmlns:a16="http://schemas.microsoft.com/office/drawing/2014/main" id="{9130868D-7128-9CB6-603A-01B4F3C2BFB1}"/>
              </a:ext>
            </a:extLst>
          </p:cNvPr>
          <p:cNvPicPr>
            <a:picLocks noChangeAspect="1"/>
          </p:cNvPicPr>
          <p:nvPr/>
        </p:nvPicPr>
        <p:blipFill>
          <a:blip r:embed="rId5"/>
          <a:srcRect l="66501" r="17535" b="4981"/>
          <a:stretch>
            <a:fillRect/>
          </a:stretch>
        </p:blipFill>
        <p:spPr>
          <a:xfrm rot="10800000">
            <a:off x="4968811" y="1302069"/>
            <a:ext cx="788290" cy="798323"/>
          </a:xfrm>
          <a:prstGeom prst="rect">
            <a:avLst/>
          </a:prstGeom>
          <a:ln w="3175">
            <a:miter lim="400000"/>
          </a:ln>
        </p:spPr>
      </p:pic>
      <p:pic>
        <p:nvPicPr>
          <p:cNvPr id="8" name="Screenshot 2019-08-29 at 09.37.32.png" descr="Screenshot 2019-08-29 at 09.37.32.png">
            <a:extLst>
              <a:ext uri="{FF2B5EF4-FFF2-40B4-BE49-F238E27FC236}">
                <a16:creationId xmlns:a16="http://schemas.microsoft.com/office/drawing/2014/main" id="{97EA3147-2861-1379-C9DF-E8316625F328}"/>
              </a:ext>
            </a:extLst>
          </p:cNvPr>
          <p:cNvPicPr>
            <a:picLocks noChangeAspect="1"/>
          </p:cNvPicPr>
          <p:nvPr/>
        </p:nvPicPr>
        <p:blipFill>
          <a:blip r:embed="rId5"/>
          <a:srcRect l="82389" r="1637" b="4981"/>
          <a:stretch>
            <a:fillRect/>
          </a:stretch>
        </p:blipFill>
        <p:spPr>
          <a:xfrm rot="10800000">
            <a:off x="4968561" y="1302069"/>
            <a:ext cx="788772" cy="798324"/>
          </a:xfrm>
          <a:prstGeom prst="rect">
            <a:avLst/>
          </a:prstGeom>
          <a:ln w="3175">
            <a:miter lim="400000"/>
          </a:ln>
        </p:spPr>
      </p:pic>
      <p:pic>
        <p:nvPicPr>
          <p:cNvPr id="10" name="Google Shape;330;p30">
            <a:extLst>
              <a:ext uri="{FF2B5EF4-FFF2-40B4-BE49-F238E27FC236}">
                <a16:creationId xmlns:a16="http://schemas.microsoft.com/office/drawing/2014/main" id="{8A1B318B-8F75-45E8-5F23-A9EB8EC5EAE2}"/>
              </a:ext>
            </a:extLst>
          </p:cNvPr>
          <p:cNvPicPr preferRelativeResize="0"/>
          <p:nvPr/>
        </p:nvPicPr>
        <p:blipFill rotWithShape="1">
          <a:blip r:embed="rId4">
            <a:alphaModFix/>
          </a:blip>
          <a:srcRect t="57884" r="6279" b="5249"/>
          <a:stretch/>
        </p:blipFill>
        <p:spPr>
          <a:xfrm>
            <a:off x="487680" y="2734444"/>
            <a:ext cx="7650480" cy="167730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300"/>
                                  </p:stCondLst>
                                  <p:iterate>
                                    <p:tmAbs val="0"/>
                                  </p:iterate>
                                  <p:childTnLst>
                                    <p:set>
                                      <p:cBhvr>
                                        <p:cTn id="9" fill="hold"/>
                                        <p:tgtEl>
                                          <p:spTgt spid="5"/>
                                        </p:tgtEl>
                                        <p:attrNameLst>
                                          <p:attrName>style.visibility</p:attrName>
                                        </p:attrNameLst>
                                      </p:cBhvr>
                                      <p:to>
                                        <p:strVal val="visible"/>
                                      </p:to>
                                    </p:set>
                                  </p:childTnLst>
                                </p:cTn>
                              </p:par>
                            </p:childTnLst>
                          </p:cTn>
                        </p:par>
                        <p:par>
                          <p:cTn id="10" fill="hold">
                            <p:stCondLst>
                              <p:cond delay="300"/>
                            </p:stCondLst>
                            <p:childTnLst>
                              <p:par>
                                <p:cTn id="11" presetID="1" presetClass="entr" presetSubtype="0" fill="hold" grpId="0" nodeType="afterEffect">
                                  <p:stCondLst>
                                    <p:cond delay="300"/>
                                  </p:stCondLst>
                                  <p:iterate>
                                    <p:tmAbs val="0"/>
                                  </p:iterate>
                                  <p:childTnLst>
                                    <p:set>
                                      <p:cBhvr>
                                        <p:cTn id="12" fill="hold"/>
                                        <p:tgtEl>
                                          <p:spTgt spid="6"/>
                                        </p:tgtEl>
                                        <p:attrNameLst>
                                          <p:attrName>style.visibility</p:attrName>
                                        </p:attrNameLst>
                                      </p:cBhvr>
                                      <p:to>
                                        <p:strVal val="visible"/>
                                      </p:to>
                                    </p:set>
                                  </p:childTnLst>
                                </p:cTn>
                              </p:par>
                            </p:childTnLst>
                          </p:cTn>
                        </p:par>
                        <p:par>
                          <p:cTn id="13" fill="hold">
                            <p:stCondLst>
                              <p:cond delay="600"/>
                            </p:stCondLst>
                            <p:childTnLst>
                              <p:par>
                                <p:cTn id="14" presetID="1" presetClass="entr" presetSubtype="0" fill="hold" grpId="0" nodeType="afterEffect">
                                  <p:stCondLst>
                                    <p:cond delay="300"/>
                                  </p:stCondLst>
                                  <p:iterate>
                                    <p:tmAbs val="0"/>
                                  </p:iterate>
                                  <p:childTnLst>
                                    <p:set>
                                      <p:cBhvr>
                                        <p:cTn id="15" fill="hold"/>
                                        <p:tgtEl>
                                          <p:spTgt spid="7"/>
                                        </p:tgtEl>
                                        <p:attrNameLst>
                                          <p:attrName>style.visibility</p:attrName>
                                        </p:attrNameLst>
                                      </p:cBhvr>
                                      <p:to>
                                        <p:strVal val="visible"/>
                                      </p:to>
                                    </p:set>
                                  </p:childTnLst>
                                </p:cTn>
                              </p:par>
                            </p:childTnLst>
                          </p:cTn>
                        </p:par>
                        <p:par>
                          <p:cTn id="16" fill="hold">
                            <p:stCondLst>
                              <p:cond delay="900"/>
                            </p:stCondLst>
                            <p:childTnLst>
                              <p:par>
                                <p:cTn id="17" presetID="1" presetClass="entr" presetSubtype="0" fill="hold" grpId="0" nodeType="afterEffect">
                                  <p:stCondLst>
                                    <p:cond delay="300"/>
                                  </p:stCondLst>
                                  <p:iterate>
                                    <p:tmAbs val="0"/>
                                  </p:iterate>
                                  <p:childTnLst>
                                    <p:set>
                                      <p:cBhvr>
                                        <p:cTn id="18" fill="hold"/>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p:bldP spid="4" grpId="0" animBg="1" advAuto="0"/>
      <p:bldP spid="5" grpId="0" animBg="1" advAuto="0"/>
      <p:bldP spid="6" grpId="0" animBg="1" advAuto="0"/>
      <p:bldP spid="7" grpId="0" animBg="1" advAuto="0"/>
      <p:bldP spid="8"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0"/>
          <p:cNvPicPr preferRelativeResize="0"/>
          <p:nvPr/>
        </p:nvPicPr>
        <p:blipFill rotWithShape="1">
          <a:blip r:embed="rId3">
            <a:alphaModFix/>
          </a:blip>
          <a:srcRect t="-4750" b="4750"/>
          <a:stretch/>
        </p:blipFill>
        <p:spPr>
          <a:xfrm>
            <a:off x="964188" y="417800"/>
            <a:ext cx="7545313" cy="4244224"/>
          </a:xfrm>
          <a:prstGeom prst="rect">
            <a:avLst/>
          </a:prstGeom>
          <a:noFill/>
          <a:ln>
            <a:noFill/>
          </a:ln>
        </p:spPr>
      </p:pic>
      <p:sp>
        <p:nvSpPr>
          <p:cNvPr id="175" name="Google Shape;17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26</a:t>
            </a:fld>
            <a:endParaRPr/>
          </a:p>
        </p:txBody>
      </p:sp>
      <p:sp>
        <p:nvSpPr>
          <p:cNvPr id="176" name="Google Shape;176;p20"/>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Automating quantum device tuning</a:t>
            </a:r>
            <a:endParaRPr sz="2200" b="1" dirty="0">
              <a:solidFill>
                <a:schemeClr val="dk1"/>
              </a:solidFill>
            </a:endParaRPr>
          </a:p>
        </p:txBody>
      </p:sp>
      <p:sp>
        <p:nvSpPr>
          <p:cNvPr id="177" name="Google Shape;177;p20"/>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178" name="Google Shape;178;p20"/>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Semiconductor </a:t>
            </a:r>
            <a:endParaRPr sz="1100" b="1" dirty="0">
              <a:solidFill>
                <a:schemeClr val="dk1"/>
              </a:solidFill>
            </a:endParaRPr>
          </a:p>
          <a:p>
            <a:pPr marL="0" marR="0" lvl="0" indent="0" algn="ctr" rtl="0">
              <a:lnSpc>
                <a:spcPct val="80000"/>
              </a:lnSpc>
              <a:spcBef>
                <a:spcPts val="0"/>
              </a:spcBef>
              <a:spcAft>
                <a:spcPts val="0"/>
              </a:spcAft>
              <a:buNone/>
            </a:pPr>
            <a:r>
              <a:rPr lang="en-GB" sz="1100" b="1" dirty="0">
                <a:solidFill>
                  <a:schemeClr val="dk1"/>
                </a:solidFill>
              </a:rPr>
              <a:t>chip</a:t>
            </a:r>
            <a:endParaRPr sz="1100" b="1" dirty="0">
              <a:solidFill>
                <a:schemeClr val="dk1"/>
              </a:solidFill>
            </a:endParaRPr>
          </a:p>
          <a:p>
            <a:pPr marL="0" lvl="0" indent="0" algn="ctr" rtl="0">
              <a:spcBef>
                <a:spcPts val="0"/>
              </a:spcBef>
              <a:spcAft>
                <a:spcPts val="0"/>
              </a:spcAft>
              <a:buNone/>
            </a:pPr>
            <a:endParaRPr sz="1500" b="1" dirty="0">
              <a:solidFill>
                <a:srgbClr val="1E1919"/>
              </a:solidFill>
              <a:highlight>
                <a:srgbClr val="FFFFFF"/>
              </a:highlight>
              <a:latin typeface="Times New Roman"/>
              <a:ea typeface="Times New Roman"/>
              <a:cs typeface="Times New Roman"/>
              <a:sym typeface="Times New Roman"/>
            </a:endParaRPr>
          </a:p>
        </p:txBody>
      </p:sp>
      <p:sp>
        <p:nvSpPr>
          <p:cNvPr id="179" name="Google Shape;179;p20"/>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0" name="Google Shape;180;p20"/>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5" name="Google Shape;185;p20"/>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a:t>
            </a:r>
            <a:r>
              <a:rPr lang="en-GB" sz="1100" b="1" dirty="0">
                <a:solidFill>
                  <a:schemeClr val="dk1"/>
                </a:solidFill>
              </a:rPr>
              <a:t>D</a:t>
            </a:r>
            <a:r>
              <a:rPr lang="es" sz="1100" b="1" dirty="0">
                <a:solidFill>
                  <a:schemeClr val="dk1"/>
                </a:solidFill>
              </a:rPr>
              <a:t>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186" name="Google Shape;186;p20"/>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187" name="Google Shape;187;p20"/>
          <p:cNvSpPr txBox="1"/>
          <p:nvPr/>
        </p:nvSpPr>
        <p:spPr>
          <a:xfrm>
            <a:off x="2000763" y="2768155"/>
            <a:ext cx="1194087" cy="1415742"/>
          </a:xfrm>
          <a:prstGeom prst="rect">
            <a:avLst/>
          </a:prstGeom>
          <a:noFill/>
          <a:ln>
            <a:noFill/>
          </a:ln>
        </p:spPr>
        <p:txBody>
          <a:bodyPr spcFirstLastPara="1" wrap="square" lIns="91425" tIns="91425" rIns="91425" bIns="91425" anchor="t" anchorCtr="0">
            <a:spAutoFit/>
          </a:bodyPr>
          <a:lstStyle/>
          <a:p>
            <a:pPr algn="ctr"/>
            <a:r>
              <a:rPr lang="es" sz="800" i="1" dirty="0">
                <a:solidFill>
                  <a:schemeClr val="dk1"/>
                </a:solidFill>
              </a:rPr>
              <a:t> </a:t>
            </a:r>
            <a:r>
              <a:rPr lang="en-GB" sz="800" i="1" dirty="0"/>
              <a:t>- van </a:t>
            </a:r>
            <a:r>
              <a:rPr lang="en-GB" sz="800" i="1" dirty="0" err="1"/>
              <a:t>Straaten</a:t>
            </a:r>
            <a:r>
              <a:rPr lang="en-GB" sz="800" i="1" dirty="0"/>
              <a:t> et al. arXiv:2211.04504</a:t>
            </a:r>
            <a:endParaRPr lang="es" sz="800" i="1" dirty="0">
              <a:solidFill>
                <a:schemeClr val="dk1"/>
              </a:solidFill>
            </a:endParaRPr>
          </a:p>
          <a:p>
            <a:pPr marR="0" lvl="0" algn="ctr" rtl="0">
              <a:lnSpc>
                <a:spcPct val="100000"/>
              </a:lnSpc>
              <a:spcBef>
                <a:spcPts val="0"/>
              </a:spcBef>
              <a:spcAft>
                <a:spcPts val="0"/>
              </a:spcAft>
            </a:pPr>
            <a:r>
              <a:rPr lang="es" sz="800" i="1" dirty="0">
                <a:solidFill>
                  <a:schemeClr val="dk1"/>
                </a:solidFill>
              </a:rPr>
              <a:t>- Severin et al. arXiv:2107.12975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Craig et al. arXiv:2111.11285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Moon et al. Nat. Commun. (2020)</a:t>
            </a:r>
          </a:p>
          <a:p>
            <a:pPr marL="171450" marR="0" lvl="0" indent="-171450" algn="ctr" rtl="0">
              <a:lnSpc>
                <a:spcPct val="100000"/>
              </a:lnSpc>
              <a:spcBef>
                <a:spcPts val="0"/>
              </a:spcBef>
              <a:spcAft>
                <a:spcPts val="0"/>
              </a:spcAft>
              <a:buFontTx/>
              <a:buChar char="-"/>
            </a:pPr>
            <a:endParaRPr lang="es" sz="800" i="1" dirty="0">
              <a:solidFill>
                <a:schemeClr val="dk1"/>
              </a:solidFill>
            </a:endParaRPr>
          </a:p>
          <a:p>
            <a:pPr marL="171450" marR="0" lvl="0" indent="-171450" algn="ctr" rtl="0">
              <a:lnSpc>
                <a:spcPct val="100000"/>
              </a:lnSpc>
              <a:spcBef>
                <a:spcPts val="0"/>
              </a:spcBef>
              <a:spcAft>
                <a:spcPts val="0"/>
              </a:spcAft>
              <a:buFontTx/>
              <a:buChar char="-"/>
            </a:pPr>
            <a:endParaRPr sz="800" i="1" dirty="0">
              <a:solidFill>
                <a:schemeClr val="dk1"/>
              </a:solidFill>
            </a:endParaRPr>
          </a:p>
        </p:txBody>
      </p:sp>
      <p:sp>
        <p:nvSpPr>
          <p:cNvPr id="188" name="Google Shape;188;p20"/>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Lennon et al.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npj QI (2019)</a:t>
            </a:r>
            <a:endParaRPr sz="800" i="1" dirty="0">
              <a:solidFill>
                <a:schemeClr val="dk1"/>
              </a:solidFill>
            </a:endParaRPr>
          </a:p>
        </p:txBody>
      </p:sp>
      <p:sp>
        <p:nvSpPr>
          <p:cNvPr id="189" name="Google Shape;189;p20"/>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190" name="Google Shape;190;p20"/>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191" name="Google Shape;191;p20"/>
          <p:cNvSpPr txBox="1"/>
          <p:nvPr/>
        </p:nvSpPr>
        <p:spPr>
          <a:xfrm>
            <a:off x="5167902" y="4030889"/>
            <a:ext cx="1042800" cy="5539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Schuff et al.  </a:t>
            </a:r>
            <a:endParaRPr sz="800" i="1" dirty="0">
              <a:solidFill>
                <a:schemeClr val="dk1"/>
              </a:solidFill>
            </a:endParaRPr>
          </a:p>
          <a:p>
            <a:pPr marL="0" marR="0" lvl="0" indent="0" algn="ctr" rtl="0">
              <a:lnSpc>
                <a:spcPct val="100000"/>
              </a:lnSpc>
              <a:spcBef>
                <a:spcPts val="0"/>
              </a:spcBef>
              <a:spcAft>
                <a:spcPts val="0"/>
              </a:spcAft>
              <a:buNone/>
            </a:pPr>
            <a:r>
              <a:rPr lang="en-GB" sz="800" i="1" dirty="0">
                <a:solidFill>
                  <a:schemeClr val="dk1"/>
                </a:solidFill>
              </a:rPr>
              <a:t>Quantum 7, </a:t>
            </a:r>
          </a:p>
          <a:p>
            <a:pPr marL="0" marR="0" lvl="0" indent="0" algn="ctr" rtl="0">
              <a:lnSpc>
                <a:spcPct val="100000"/>
              </a:lnSpc>
              <a:spcBef>
                <a:spcPts val="0"/>
              </a:spcBef>
              <a:spcAft>
                <a:spcPts val="0"/>
              </a:spcAft>
              <a:buNone/>
            </a:pPr>
            <a:r>
              <a:rPr lang="en-GB" sz="800" i="1" dirty="0">
                <a:solidFill>
                  <a:schemeClr val="dk1"/>
                </a:solidFill>
              </a:rPr>
              <a:t>1077 (2023)</a:t>
            </a:r>
            <a:endParaRPr sz="800" i="1" dirty="0">
              <a:solidFill>
                <a:schemeClr val="dk1"/>
              </a:solidFill>
            </a:endParaRPr>
          </a:p>
        </p:txBody>
      </p:sp>
      <p:sp>
        <p:nvSpPr>
          <p:cNvPr id="192" name="Google Shape;192;p20"/>
          <p:cNvSpPr txBox="1"/>
          <p:nvPr/>
        </p:nvSpPr>
        <p:spPr>
          <a:xfrm>
            <a:off x="6176646" y="3738425"/>
            <a:ext cx="46309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dirty="0">
                <a:solidFill>
                  <a:schemeClr val="dk1"/>
                </a:solidFill>
              </a:rPr>
              <a:t>soon…</a:t>
            </a:r>
            <a:endParaRPr dirty="0"/>
          </a:p>
        </p:txBody>
      </p:sp>
      <p:sp>
        <p:nvSpPr>
          <p:cNvPr id="2" name="Rounded Rectangle 1">
            <a:extLst>
              <a:ext uri="{FF2B5EF4-FFF2-40B4-BE49-F238E27FC236}">
                <a16:creationId xmlns:a16="http://schemas.microsoft.com/office/drawing/2014/main" id="{D73297F6-2035-1B03-98C7-FF36FE684FFD}"/>
              </a:ext>
            </a:extLst>
          </p:cNvPr>
          <p:cNvSpPr/>
          <p:nvPr/>
        </p:nvSpPr>
        <p:spPr>
          <a:xfrm>
            <a:off x="2364451" y="1856552"/>
            <a:ext cx="860783" cy="337264"/>
          </a:xfrm>
          <a:prstGeom prst="roundRect">
            <a:avLst/>
          </a:prstGeom>
          <a:solidFill>
            <a:srgbClr val="DED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Google Shape;181;p20"/>
          <p:cNvSpPr txBox="1"/>
          <p:nvPr/>
        </p:nvSpPr>
        <p:spPr>
          <a:xfrm>
            <a:off x="2394530" y="1809466"/>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1: </a:t>
            </a:r>
            <a:endParaRPr sz="800" b="1" dirty="0">
              <a:solidFill>
                <a:schemeClr val="dk1"/>
              </a:solidFill>
            </a:endParaRPr>
          </a:p>
          <a:p>
            <a:pPr marL="0" lvl="0" indent="0" algn="ctr" rtl="0">
              <a:spcBef>
                <a:spcPts val="0"/>
              </a:spcBef>
              <a:spcAft>
                <a:spcPts val="0"/>
              </a:spcAft>
              <a:buNone/>
            </a:pPr>
            <a:r>
              <a:rPr lang="es" sz="800" b="1" dirty="0">
                <a:solidFill>
                  <a:schemeClr val="dk1"/>
                </a:solidFill>
              </a:rPr>
              <a:t>Tune</a:t>
            </a:r>
            <a:endParaRPr sz="800" b="1" dirty="0">
              <a:solidFill>
                <a:schemeClr val="dk1"/>
              </a:solidFill>
            </a:endParaRPr>
          </a:p>
        </p:txBody>
      </p:sp>
      <p:sp>
        <p:nvSpPr>
          <p:cNvPr id="3" name="Google Shape;79;p15">
            <a:extLst>
              <a:ext uri="{FF2B5EF4-FFF2-40B4-BE49-F238E27FC236}">
                <a16:creationId xmlns:a16="http://schemas.microsoft.com/office/drawing/2014/main" id="{BF65815B-F491-DBA4-E87C-47589724E878}"/>
              </a:ext>
            </a:extLst>
          </p:cNvPr>
          <p:cNvSpPr txBox="1"/>
          <p:nvPr/>
        </p:nvSpPr>
        <p:spPr>
          <a:xfrm>
            <a:off x="5306692" y="4708103"/>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N. Ares, Nature Reviews Materials 6,870 (2021)</a:t>
            </a:r>
            <a:endParaRPr sz="1000" i="1" dirty="0"/>
          </a:p>
        </p:txBody>
      </p:sp>
      <p:sp>
        <p:nvSpPr>
          <p:cNvPr id="5" name="Rounded Rectangle 4">
            <a:extLst>
              <a:ext uri="{FF2B5EF4-FFF2-40B4-BE49-F238E27FC236}">
                <a16:creationId xmlns:a16="http://schemas.microsoft.com/office/drawing/2014/main" id="{D032F713-BCF8-2004-5A27-7575CA588748}"/>
              </a:ext>
            </a:extLst>
          </p:cNvPr>
          <p:cNvSpPr/>
          <p:nvPr/>
        </p:nvSpPr>
        <p:spPr>
          <a:xfrm>
            <a:off x="6061179" y="1852266"/>
            <a:ext cx="779888" cy="337264"/>
          </a:xfrm>
          <a:prstGeom prst="roundRect">
            <a:avLst/>
          </a:prstGeom>
          <a:solidFill>
            <a:srgbClr val="FFE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182;p20">
            <a:extLst>
              <a:ext uri="{FF2B5EF4-FFF2-40B4-BE49-F238E27FC236}">
                <a16:creationId xmlns:a16="http://schemas.microsoft.com/office/drawing/2014/main" id="{225911FD-3A23-B67E-C240-9EC049E9513D}"/>
              </a:ext>
            </a:extLst>
          </p:cNvPr>
          <p:cNvSpPr txBox="1"/>
          <p:nvPr/>
        </p:nvSpPr>
        <p:spPr>
          <a:xfrm>
            <a:off x="3289554" y="1806365"/>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2 and 3:</a:t>
            </a:r>
            <a:endParaRPr sz="800" b="1" dirty="0">
              <a:solidFill>
                <a:schemeClr val="dk1"/>
              </a:solidFill>
            </a:endParaRPr>
          </a:p>
          <a:p>
            <a:pPr marL="0" lvl="0" indent="0" algn="ctr" rtl="0">
              <a:spcBef>
                <a:spcPts val="0"/>
              </a:spcBef>
              <a:spcAft>
                <a:spcPts val="0"/>
              </a:spcAft>
              <a:buNone/>
            </a:pPr>
            <a:r>
              <a:rPr lang="es" sz="800" b="1" dirty="0">
                <a:solidFill>
                  <a:schemeClr val="dk1"/>
                </a:solidFill>
              </a:rPr>
              <a:t>Characterise</a:t>
            </a:r>
            <a:endParaRPr sz="800" b="1" dirty="0">
              <a:solidFill>
                <a:schemeClr val="dk1"/>
              </a:solidFill>
            </a:endParaRPr>
          </a:p>
        </p:txBody>
      </p:sp>
      <p:sp>
        <p:nvSpPr>
          <p:cNvPr id="183" name="Google Shape;183;p20"/>
          <p:cNvSpPr txBox="1"/>
          <p:nvPr/>
        </p:nvSpPr>
        <p:spPr>
          <a:xfrm>
            <a:off x="4703594" y="1806365"/>
            <a:ext cx="621998"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4: </a:t>
            </a:r>
            <a:endParaRPr sz="800" b="1" dirty="0">
              <a:solidFill>
                <a:schemeClr val="dk1"/>
              </a:solidFill>
            </a:endParaRPr>
          </a:p>
          <a:p>
            <a:pPr marL="0" lvl="0" indent="0" algn="ctr" rtl="0">
              <a:spcBef>
                <a:spcPts val="0"/>
              </a:spcBef>
              <a:spcAft>
                <a:spcPts val="0"/>
              </a:spcAft>
              <a:buNone/>
            </a:pPr>
            <a:r>
              <a:rPr lang="es" sz="800" b="1" dirty="0">
                <a:solidFill>
                  <a:schemeClr val="dk1"/>
                </a:solidFill>
              </a:rPr>
              <a:t>Refine</a:t>
            </a:r>
            <a:endParaRPr sz="800" b="1" dirty="0">
              <a:solidFill>
                <a:schemeClr val="dk1"/>
              </a:solidFill>
            </a:endParaRPr>
          </a:p>
        </p:txBody>
      </p:sp>
      <p:sp>
        <p:nvSpPr>
          <p:cNvPr id="184" name="Google Shape;184;p20"/>
          <p:cNvSpPr txBox="1"/>
          <p:nvPr/>
        </p:nvSpPr>
        <p:spPr>
          <a:xfrm>
            <a:off x="6053070" y="1802081"/>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5: </a:t>
            </a:r>
            <a:endParaRPr sz="800" b="1" dirty="0">
              <a:solidFill>
                <a:schemeClr val="dk1"/>
              </a:solidFill>
            </a:endParaRPr>
          </a:p>
          <a:p>
            <a:pPr marL="0" lvl="0" indent="0" algn="ctr" rtl="0">
              <a:spcBef>
                <a:spcPts val="0"/>
              </a:spcBef>
              <a:spcAft>
                <a:spcPts val="0"/>
              </a:spcAft>
              <a:buNone/>
            </a:pPr>
            <a:r>
              <a:rPr lang="es" sz="800" b="1" dirty="0">
                <a:solidFill>
                  <a:schemeClr val="dk1"/>
                </a:solidFill>
              </a:rPr>
              <a:t>Find optimal</a:t>
            </a:r>
            <a:endParaRPr sz="800" b="1" dirty="0">
              <a:solidFill>
                <a:schemeClr val="dk1"/>
              </a:solidFill>
            </a:endParaRPr>
          </a:p>
        </p:txBody>
      </p:sp>
    </p:spTree>
    <p:extLst>
      <p:ext uri="{BB962C8B-B14F-4D97-AF65-F5344CB8AC3E}">
        <p14:creationId xmlns:p14="http://schemas.microsoft.com/office/powerpoint/2010/main" val="32990657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Google Shape;359;p32"/>
          <p:cNvPicPr preferRelativeResize="0"/>
          <p:nvPr/>
        </p:nvPicPr>
        <p:blipFill>
          <a:blip r:embed="rId3">
            <a:alphaModFix/>
          </a:blip>
          <a:stretch>
            <a:fillRect/>
          </a:stretch>
        </p:blipFill>
        <p:spPr>
          <a:xfrm>
            <a:off x="293525" y="610225"/>
            <a:ext cx="3618975" cy="162600"/>
          </a:xfrm>
          <a:prstGeom prst="rect">
            <a:avLst/>
          </a:prstGeom>
          <a:noFill/>
          <a:ln>
            <a:noFill/>
          </a:ln>
        </p:spPr>
      </p:pic>
      <p:sp>
        <p:nvSpPr>
          <p:cNvPr id="360" name="Google Shape;360;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27</a:t>
            </a:fld>
            <a:endParaRPr/>
          </a:p>
        </p:txBody>
      </p:sp>
      <p:sp>
        <p:nvSpPr>
          <p:cNvPr id="361" name="Google Shape;361;p32"/>
          <p:cNvSpPr txBox="1">
            <a:spLocks noGrp="1"/>
          </p:cNvSpPr>
          <p:nvPr>
            <p:ph type="subTitle" idx="1"/>
          </p:nvPr>
        </p:nvSpPr>
        <p:spPr>
          <a:xfrm>
            <a:off x="255525" y="405925"/>
            <a:ext cx="40491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Step 5: Find Pauli spin blockade</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pic>
        <p:nvPicPr>
          <p:cNvPr id="363" name="Google Shape;363;p32"/>
          <p:cNvPicPr preferRelativeResize="0"/>
          <p:nvPr/>
        </p:nvPicPr>
        <p:blipFill rotWithShape="1">
          <a:blip r:embed="rId4">
            <a:alphaModFix/>
          </a:blip>
          <a:srcRect l="18365" t="15318" r="21657"/>
          <a:stretch/>
        </p:blipFill>
        <p:spPr>
          <a:xfrm>
            <a:off x="255525" y="1205173"/>
            <a:ext cx="5015352" cy="3848400"/>
          </a:xfrm>
          <a:prstGeom prst="rect">
            <a:avLst/>
          </a:prstGeom>
          <a:noFill/>
          <a:ln>
            <a:noFill/>
          </a:ln>
        </p:spPr>
      </p:pic>
      <p:pic>
        <p:nvPicPr>
          <p:cNvPr id="364" name="Google Shape;364;p32"/>
          <p:cNvPicPr preferRelativeResize="0"/>
          <p:nvPr/>
        </p:nvPicPr>
        <p:blipFill rotWithShape="1">
          <a:blip r:embed="rId4">
            <a:alphaModFix/>
          </a:blip>
          <a:srcRect l="77193" b="60525"/>
          <a:stretch/>
        </p:blipFill>
        <p:spPr>
          <a:xfrm>
            <a:off x="5469725" y="772825"/>
            <a:ext cx="1947576" cy="1833500"/>
          </a:xfrm>
          <a:prstGeom prst="rect">
            <a:avLst/>
          </a:prstGeom>
          <a:noFill/>
          <a:ln>
            <a:noFill/>
          </a:ln>
        </p:spPr>
      </p:pic>
      <p:pic>
        <p:nvPicPr>
          <p:cNvPr id="2" name="Screenshot 2022-06-12 at 14.26.20.png" descr="Screenshot 2022-06-12 at 14.26.20.png">
            <a:extLst>
              <a:ext uri="{FF2B5EF4-FFF2-40B4-BE49-F238E27FC236}">
                <a16:creationId xmlns:a16="http://schemas.microsoft.com/office/drawing/2014/main" id="{2D59FABC-F400-6487-52D6-A1A3876C4690}"/>
              </a:ext>
            </a:extLst>
          </p:cNvPr>
          <p:cNvPicPr>
            <a:picLocks noChangeAspect="1"/>
          </p:cNvPicPr>
          <p:nvPr/>
        </p:nvPicPr>
        <p:blipFill>
          <a:blip r:embed="rId5"/>
          <a:stretch>
            <a:fillRect/>
          </a:stretch>
        </p:blipFill>
        <p:spPr>
          <a:xfrm>
            <a:off x="3678790" y="2759003"/>
            <a:ext cx="731991" cy="371996"/>
          </a:xfrm>
          <a:prstGeom prst="rect">
            <a:avLst/>
          </a:prstGeom>
          <a:ln w="3175">
            <a:miter lim="400000"/>
          </a:ln>
        </p:spPr>
      </p:pic>
    </p:spTree>
    <p:extLst>
      <p:ext uri="{BB962C8B-B14F-4D97-AF65-F5344CB8AC3E}">
        <p14:creationId xmlns:p14="http://schemas.microsoft.com/office/powerpoint/2010/main" val="32138205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pic>
        <p:nvPicPr>
          <p:cNvPr id="369" name="Google Shape;369;p33"/>
          <p:cNvPicPr preferRelativeResize="0"/>
          <p:nvPr/>
        </p:nvPicPr>
        <p:blipFill>
          <a:blip r:embed="rId3">
            <a:alphaModFix/>
          </a:blip>
          <a:stretch>
            <a:fillRect/>
          </a:stretch>
        </p:blipFill>
        <p:spPr>
          <a:xfrm>
            <a:off x="293525" y="610225"/>
            <a:ext cx="3618975" cy="162600"/>
          </a:xfrm>
          <a:prstGeom prst="rect">
            <a:avLst/>
          </a:prstGeom>
          <a:noFill/>
          <a:ln>
            <a:noFill/>
          </a:ln>
        </p:spPr>
      </p:pic>
      <p:sp>
        <p:nvSpPr>
          <p:cNvPr id="370" name="Google Shape;370;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28</a:t>
            </a:fld>
            <a:endParaRPr/>
          </a:p>
        </p:txBody>
      </p:sp>
      <p:sp>
        <p:nvSpPr>
          <p:cNvPr id="371" name="Google Shape;371;p33"/>
          <p:cNvSpPr txBox="1">
            <a:spLocks noGrp="1"/>
          </p:cNvSpPr>
          <p:nvPr>
            <p:ph type="subTitle" idx="1"/>
          </p:nvPr>
        </p:nvSpPr>
        <p:spPr>
          <a:xfrm>
            <a:off x="255525" y="405925"/>
            <a:ext cx="40491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Step 5: Find Pauli spin blockade</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pic>
        <p:nvPicPr>
          <p:cNvPr id="373" name="Google Shape;373;p33"/>
          <p:cNvPicPr preferRelativeResize="0"/>
          <p:nvPr/>
        </p:nvPicPr>
        <p:blipFill rotWithShape="1">
          <a:blip r:embed="rId4">
            <a:alphaModFix/>
          </a:blip>
          <a:srcRect t="24491" b="16062"/>
          <a:stretch/>
        </p:blipFill>
        <p:spPr>
          <a:xfrm>
            <a:off x="524426" y="1347037"/>
            <a:ext cx="8095155" cy="2707001"/>
          </a:xfrm>
          <a:prstGeom prst="rect">
            <a:avLst/>
          </a:prstGeom>
          <a:noFill/>
          <a:ln>
            <a:noFill/>
          </a:ln>
        </p:spPr>
      </p:pic>
      <p:sp>
        <p:nvSpPr>
          <p:cNvPr id="374" name="Google Shape;374;p33"/>
          <p:cNvSpPr txBox="1"/>
          <p:nvPr/>
        </p:nvSpPr>
        <p:spPr>
          <a:xfrm>
            <a:off x="5575475" y="4663217"/>
            <a:ext cx="3568525" cy="49241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1000" i="1" dirty="0"/>
              <a:t>Schuff et al. </a:t>
            </a:r>
            <a:r>
              <a:rPr lang="en-GB" sz="1000" i="1" dirty="0">
                <a:solidFill>
                  <a:schemeClr val="dk1"/>
                </a:solidFill>
              </a:rPr>
              <a:t>Quantum 7, 1077 (2023)</a:t>
            </a:r>
          </a:p>
          <a:p>
            <a:pPr marL="0" lvl="0" indent="0" algn="r" rtl="0">
              <a:spcBef>
                <a:spcPts val="0"/>
              </a:spcBef>
              <a:spcAft>
                <a:spcPts val="0"/>
              </a:spcAft>
              <a:buNone/>
            </a:pPr>
            <a:endParaRPr sz="1000" i="1" dirty="0"/>
          </a:p>
        </p:txBody>
      </p:sp>
      <p:sp>
        <p:nvSpPr>
          <p:cNvPr id="375" name="Google Shape;375;p33"/>
          <p:cNvSpPr/>
          <p:nvPr/>
        </p:nvSpPr>
        <p:spPr>
          <a:xfrm>
            <a:off x="3261750" y="4202550"/>
            <a:ext cx="2620500" cy="5490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3"/>
          <p:cNvSpPr txBox="1">
            <a:spLocks noGrp="1"/>
          </p:cNvSpPr>
          <p:nvPr>
            <p:ph type="subTitle" idx="1"/>
          </p:nvPr>
        </p:nvSpPr>
        <p:spPr>
          <a:xfrm>
            <a:off x="3539400" y="4313400"/>
            <a:ext cx="2065200" cy="377263"/>
          </a:xfrm>
          <a:prstGeom prst="rect">
            <a:avLst/>
          </a:prstGeom>
        </p:spPr>
        <p:txBody>
          <a:bodyPr spcFirstLastPara="1" wrap="square" lIns="91425" tIns="91425" rIns="91425" bIns="91425" anchor="t" anchorCtr="0">
            <a:noAutofit/>
          </a:bodyPr>
          <a:lstStyle/>
          <a:p>
            <a:pPr marL="0" marR="0" lvl="0" indent="0" algn="ctr" rtl="0">
              <a:lnSpc>
                <a:spcPct val="80000"/>
              </a:lnSpc>
              <a:spcBef>
                <a:spcPts val="0"/>
              </a:spcBef>
              <a:spcAft>
                <a:spcPts val="0"/>
              </a:spcAft>
              <a:buNone/>
            </a:pPr>
            <a:r>
              <a:rPr lang="es" sz="1400" b="1" dirty="0">
                <a:solidFill>
                  <a:schemeClr val="dk1"/>
                </a:solidFill>
              </a:rPr>
              <a:t>96% accuracy</a:t>
            </a:r>
            <a:endParaRPr sz="1400" b="1" dirty="0">
              <a:solidFill>
                <a:schemeClr val="dk1"/>
              </a:solidFill>
            </a:endParaRPr>
          </a:p>
          <a:p>
            <a:pPr marL="0" marR="0" lvl="0" indent="0" algn="ctr" rtl="0">
              <a:lnSpc>
                <a:spcPct val="80000"/>
              </a:lnSpc>
              <a:spcBef>
                <a:spcPts val="0"/>
              </a:spcBef>
              <a:spcAft>
                <a:spcPts val="0"/>
              </a:spcAft>
              <a:buNone/>
            </a:pPr>
            <a:endParaRPr sz="2600" dirty="0">
              <a:solidFill>
                <a:srgbClr val="1E1919"/>
              </a:solidFill>
              <a:highlight>
                <a:srgbClr val="FFFFFF"/>
              </a:highlight>
              <a:latin typeface="Roboto"/>
              <a:ea typeface="Roboto"/>
              <a:cs typeface="Roboto"/>
              <a:sym typeface="Roboto"/>
            </a:endParaRPr>
          </a:p>
        </p:txBody>
      </p:sp>
      <p:sp>
        <p:nvSpPr>
          <p:cNvPr id="377" name="Google Shape;377;p33"/>
          <p:cNvSpPr txBox="1"/>
          <p:nvPr/>
        </p:nvSpPr>
        <p:spPr>
          <a:xfrm>
            <a:off x="603013" y="105850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solidFill>
                  <a:schemeClr val="dk1"/>
                </a:solidFill>
              </a:rPr>
              <a:t>PSB</a:t>
            </a:r>
            <a:endParaRPr/>
          </a:p>
        </p:txBody>
      </p:sp>
      <p:sp>
        <p:nvSpPr>
          <p:cNvPr id="378" name="Google Shape;378;p33"/>
          <p:cNvSpPr txBox="1"/>
          <p:nvPr/>
        </p:nvSpPr>
        <p:spPr>
          <a:xfrm>
            <a:off x="4848975" y="105850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b="1">
                <a:solidFill>
                  <a:schemeClr val="dk1"/>
                </a:solidFill>
              </a:rPr>
              <a:t>No PSB</a:t>
            </a:r>
            <a:endParaRPr/>
          </a:p>
        </p:txBody>
      </p:sp>
      <p:pic>
        <p:nvPicPr>
          <p:cNvPr id="379" name="Google Shape;379;p33"/>
          <p:cNvPicPr preferRelativeResize="0"/>
          <p:nvPr/>
        </p:nvPicPr>
        <p:blipFill rotWithShape="1">
          <a:blip r:embed="rId4">
            <a:alphaModFix/>
          </a:blip>
          <a:srcRect l="83669" b="74828"/>
          <a:stretch/>
        </p:blipFill>
        <p:spPr>
          <a:xfrm>
            <a:off x="1690969" y="3879825"/>
            <a:ext cx="1529748" cy="1263675"/>
          </a:xfrm>
          <a:prstGeom prst="rect">
            <a:avLst/>
          </a:prstGeom>
          <a:noFill/>
          <a:ln>
            <a:noFill/>
          </a:ln>
        </p:spPr>
      </p:pic>
      <p:grpSp>
        <p:nvGrpSpPr>
          <p:cNvPr id="6" name="Group 5">
            <a:extLst>
              <a:ext uri="{FF2B5EF4-FFF2-40B4-BE49-F238E27FC236}">
                <a16:creationId xmlns:a16="http://schemas.microsoft.com/office/drawing/2014/main" id="{9DF38C6A-0393-FB3D-1801-EC6EE749AB6F}"/>
              </a:ext>
            </a:extLst>
          </p:cNvPr>
          <p:cNvGrpSpPr/>
          <p:nvPr/>
        </p:nvGrpSpPr>
        <p:grpSpPr>
          <a:xfrm>
            <a:off x="581522" y="1428857"/>
            <a:ext cx="8116646" cy="1581115"/>
            <a:chOff x="581522" y="1428857"/>
            <a:chExt cx="8116646" cy="1581115"/>
          </a:xfrm>
        </p:grpSpPr>
        <p:sp>
          <p:nvSpPr>
            <p:cNvPr id="2" name="Rectangle 1">
              <a:extLst>
                <a:ext uri="{FF2B5EF4-FFF2-40B4-BE49-F238E27FC236}">
                  <a16:creationId xmlns:a16="http://schemas.microsoft.com/office/drawing/2014/main" id="{330B4F65-9F94-FA25-67D9-BF57EC72068C}"/>
                </a:ext>
              </a:extLst>
            </p:cNvPr>
            <p:cNvSpPr/>
            <p:nvPr/>
          </p:nvSpPr>
          <p:spPr>
            <a:xfrm>
              <a:off x="603013" y="1458700"/>
              <a:ext cx="3800821" cy="2229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B1DDC26-1339-33B7-BA27-A92B85E151FE}"/>
                </a:ext>
              </a:extLst>
            </p:cNvPr>
            <p:cNvSpPr/>
            <p:nvPr/>
          </p:nvSpPr>
          <p:spPr>
            <a:xfrm>
              <a:off x="581522" y="2747698"/>
              <a:ext cx="3800821" cy="2229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65FF6657-057C-87A8-098A-C8DCCDB491A7}"/>
                </a:ext>
              </a:extLst>
            </p:cNvPr>
            <p:cNvSpPr/>
            <p:nvPr/>
          </p:nvSpPr>
          <p:spPr>
            <a:xfrm>
              <a:off x="4897347" y="1428857"/>
              <a:ext cx="3800821" cy="317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1D2A519-A88F-A4CF-979C-B5F337705A1D}"/>
                </a:ext>
              </a:extLst>
            </p:cNvPr>
            <p:cNvSpPr/>
            <p:nvPr/>
          </p:nvSpPr>
          <p:spPr>
            <a:xfrm>
              <a:off x="4858053" y="2692784"/>
              <a:ext cx="3800821" cy="317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57549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 grpId="0" animBg="1"/>
      <p:bldP spid="37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0"/>
          <p:cNvPicPr preferRelativeResize="0"/>
          <p:nvPr/>
        </p:nvPicPr>
        <p:blipFill rotWithShape="1">
          <a:blip r:embed="rId3">
            <a:alphaModFix/>
          </a:blip>
          <a:srcRect t="-4750" b="4750"/>
          <a:stretch/>
        </p:blipFill>
        <p:spPr>
          <a:xfrm>
            <a:off x="964188" y="417800"/>
            <a:ext cx="7545313" cy="4244224"/>
          </a:xfrm>
          <a:prstGeom prst="rect">
            <a:avLst/>
          </a:prstGeom>
          <a:noFill/>
          <a:ln>
            <a:noFill/>
          </a:ln>
        </p:spPr>
      </p:pic>
      <p:sp>
        <p:nvSpPr>
          <p:cNvPr id="175" name="Google Shape;17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29</a:t>
            </a:fld>
            <a:endParaRPr/>
          </a:p>
        </p:txBody>
      </p:sp>
      <p:sp>
        <p:nvSpPr>
          <p:cNvPr id="176" name="Google Shape;176;p20"/>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Automating quantum device tuning</a:t>
            </a:r>
            <a:endParaRPr sz="2200" b="1" dirty="0">
              <a:solidFill>
                <a:schemeClr val="dk1"/>
              </a:solidFill>
            </a:endParaRPr>
          </a:p>
        </p:txBody>
      </p:sp>
      <p:sp>
        <p:nvSpPr>
          <p:cNvPr id="177" name="Google Shape;177;p20"/>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178" name="Google Shape;178;p20"/>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Semiconductor </a:t>
            </a:r>
            <a:endParaRPr sz="1100" b="1" dirty="0">
              <a:solidFill>
                <a:schemeClr val="dk1"/>
              </a:solidFill>
            </a:endParaRPr>
          </a:p>
          <a:p>
            <a:pPr marL="0" marR="0" lvl="0" indent="0" algn="ctr" rtl="0">
              <a:lnSpc>
                <a:spcPct val="80000"/>
              </a:lnSpc>
              <a:spcBef>
                <a:spcPts val="0"/>
              </a:spcBef>
              <a:spcAft>
                <a:spcPts val="0"/>
              </a:spcAft>
              <a:buNone/>
            </a:pPr>
            <a:r>
              <a:rPr lang="en-GB" sz="1100" b="1" dirty="0">
                <a:solidFill>
                  <a:schemeClr val="dk1"/>
                </a:solidFill>
              </a:rPr>
              <a:t>chip</a:t>
            </a:r>
            <a:endParaRPr sz="1100" b="1" dirty="0">
              <a:solidFill>
                <a:schemeClr val="dk1"/>
              </a:solidFill>
            </a:endParaRPr>
          </a:p>
          <a:p>
            <a:pPr marL="0" lvl="0" indent="0" algn="ctr" rtl="0">
              <a:spcBef>
                <a:spcPts val="0"/>
              </a:spcBef>
              <a:spcAft>
                <a:spcPts val="0"/>
              </a:spcAft>
              <a:buNone/>
            </a:pPr>
            <a:endParaRPr sz="1500" b="1" dirty="0">
              <a:solidFill>
                <a:srgbClr val="1E1919"/>
              </a:solidFill>
              <a:highlight>
                <a:srgbClr val="FFFFFF"/>
              </a:highlight>
              <a:latin typeface="Times New Roman"/>
              <a:ea typeface="Times New Roman"/>
              <a:cs typeface="Times New Roman"/>
              <a:sym typeface="Times New Roman"/>
            </a:endParaRPr>
          </a:p>
        </p:txBody>
      </p:sp>
      <p:sp>
        <p:nvSpPr>
          <p:cNvPr id="179" name="Google Shape;179;p20"/>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0" name="Google Shape;180;p20"/>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2" name="Google Shape;182;p20"/>
          <p:cNvSpPr txBox="1"/>
          <p:nvPr/>
        </p:nvSpPr>
        <p:spPr>
          <a:xfrm>
            <a:off x="3267421" y="1814898"/>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2 and 3:</a:t>
            </a:r>
            <a:endParaRPr sz="800" b="1">
              <a:solidFill>
                <a:schemeClr val="dk1"/>
              </a:solidFill>
            </a:endParaRPr>
          </a:p>
          <a:p>
            <a:pPr marL="0" lvl="0" indent="0" algn="ctr" rtl="0">
              <a:spcBef>
                <a:spcPts val="0"/>
              </a:spcBef>
              <a:spcAft>
                <a:spcPts val="0"/>
              </a:spcAft>
              <a:buNone/>
            </a:pPr>
            <a:r>
              <a:rPr lang="es" sz="800" b="1">
                <a:solidFill>
                  <a:schemeClr val="dk1"/>
                </a:solidFill>
              </a:rPr>
              <a:t>Characterise</a:t>
            </a:r>
            <a:endParaRPr sz="800" b="1">
              <a:solidFill>
                <a:schemeClr val="dk1"/>
              </a:solidFill>
            </a:endParaRPr>
          </a:p>
        </p:txBody>
      </p:sp>
      <p:sp>
        <p:nvSpPr>
          <p:cNvPr id="183" name="Google Shape;183;p20"/>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184" name="Google Shape;184;p20"/>
          <p:cNvSpPr txBox="1"/>
          <p:nvPr/>
        </p:nvSpPr>
        <p:spPr>
          <a:xfrm>
            <a:off x="6058430"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185" name="Google Shape;185;p20"/>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a:t>
            </a:r>
            <a:r>
              <a:rPr lang="en-GB" sz="1100" b="1" dirty="0">
                <a:solidFill>
                  <a:schemeClr val="dk1"/>
                </a:solidFill>
              </a:rPr>
              <a:t>D</a:t>
            </a:r>
            <a:r>
              <a:rPr lang="es" sz="1100" b="1" dirty="0">
                <a:solidFill>
                  <a:schemeClr val="dk1"/>
                </a:solidFill>
              </a:rPr>
              <a:t>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186" name="Google Shape;186;p20"/>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187" name="Google Shape;187;p20"/>
          <p:cNvSpPr txBox="1"/>
          <p:nvPr/>
        </p:nvSpPr>
        <p:spPr>
          <a:xfrm>
            <a:off x="2000763" y="2768155"/>
            <a:ext cx="1194087" cy="1415742"/>
          </a:xfrm>
          <a:prstGeom prst="rect">
            <a:avLst/>
          </a:prstGeom>
          <a:noFill/>
          <a:ln>
            <a:noFill/>
          </a:ln>
        </p:spPr>
        <p:txBody>
          <a:bodyPr spcFirstLastPara="1" wrap="square" lIns="91425" tIns="91425" rIns="91425" bIns="91425" anchor="t" anchorCtr="0">
            <a:spAutoFit/>
          </a:bodyPr>
          <a:lstStyle/>
          <a:p>
            <a:pPr algn="ctr"/>
            <a:r>
              <a:rPr lang="es" sz="800" i="1" dirty="0">
                <a:solidFill>
                  <a:schemeClr val="dk1"/>
                </a:solidFill>
              </a:rPr>
              <a:t> </a:t>
            </a:r>
            <a:r>
              <a:rPr lang="en-GB" sz="800" i="1" dirty="0"/>
              <a:t>- van </a:t>
            </a:r>
            <a:r>
              <a:rPr lang="en-GB" sz="800" i="1" dirty="0" err="1"/>
              <a:t>Straaten</a:t>
            </a:r>
            <a:r>
              <a:rPr lang="en-GB" sz="800" i="1" dirty="0"/>
              <a:t> et al. arXiv:2211.04504</a:t>
            </a:r>
            <a:endParaRPr lang="es" sz="800" i="1" dirty="0">
              <a:solidFill>
                <a:schemeClr val="dk1"/>
              </a:solidFill>
            </a:endParaRPr>
          </a:p>
          <a:p>
            <a:pPr marR="0" lvl="0" algn="ctr" rtl="0">
              <a:lnSpc>
                <a:spcPct val="100000"/>
              </a:lnSpc>
              <a:spcBef>
                <a:spcPts val="0"/>
              </a:spcBef>
              <a:spcAft>
                <a:spcPts val="0"/>
              </a:spcAft>
            </a:pPr>
            <a:r>
              <a:rPr lang="es" sz="800" i="1" dirty="0">
                <a:solidFill>
                  <a:schemeClr val="dk1"/>
                </a:solidFill>
              </a:rPr>
              <a:t>- Severin et al. arXiv:2107.12975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Craig et al. arXiv:2111.11285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Moon et al. Nat. Commun. (2020)</a:t>
            </a:r>
          </a:p>
          <a:p>
            <a:pPr marL="171450" marR="0" lvl="0" indent="-171450" algn="ctr" rtl="0">
              <a:lnSpc>
                <a:spcPct val="100000"/>
              </a:lnSpc>
              <a:spcBef>
                <a:spcPts val="0"/>
              </a:spcBef>
              <a:spcAft>
                <a:spcPts val="0"/>
              </a:spcAft>
              <a:buFontTx/>
              <a:buChar char="-"/>
            </a:pPr>
            <a:endParaRPr lang="es" sz="800" i="1" dirty="0">
              <a:solidFill>
                <a:schemeClr val="dk1"/>
              </a:solidFill>
            </a:endParaRPr>
          </a:p>
          <a:p>
            <a:pPr marL="171450" marR="0" lvl="0" indent="-171450" algn="ctr" rtl="0">
              <a:lnSpc>
                <a:spcPct val="100000"/>
              </a:lnSpc>
              <a:spcBef>
                <a:spcPts val="0"/>
              </a:spcBef>
              <a:spcAft>
                <a:spcPts val="0"/>
              </a:spcAft>
              <a:buFontTx/>
              <a:buChar char="-"/>
            </a:pPr>
            <a:endParaRPr sz="800" i="1" dirty="0">
              <a:solidFill>
                <a:schemeClr val="dk1"/>
              </a:solidFill>
            </a:endParaRPr>
          </a:p>
        </p:txBody>
      </p:sp>
      <p:sp>
        <p:nvSpPr>
          <p:cNvPr id="188" name="Google Shape;188;p20"/>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Lennon et al.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npj QI (2019)</a:t>
            </a:r>
            <a:endParaRPr sz="800" i="1" dirty="0">
              <a:solidFill>
                <a:schemeClr val="dk1"/>
              </a:solidFill>
            </a:endParaRPr>
          </a:p>
        </p:txBody>
      </p:sp>
      <p:sp>
        <p:nvSpPr>
          <p:cNvPr id="189" name="Google Shape;189;p20"/>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190" name="Google Shape;190;p20"/>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191" name="Google Shape;191;p20"/>
          <p:cNvSpPr txBox="1"/>
          <p:nvPr/>
        </p:nvSpPr>
        <p:spPr>
          <a:xfrm>
            <a:off x="5167902" y="4030889"/>
            <a:ext cx="1042800" cy="5539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Schuff et al.  </a:t>
            </a:r>
            <a:endParaRPr sz="800" i="1" dirty="0">
              <a:solidFill>
                <a:schemeClr val="dk1"/>
              </a:solidFill>
            </a:endParaRPr>
          </a:p>
          <a:p>
            <a:pPr marL="0" marR="0" lvl="0" indent="0" algn="ctr" rtl="0">
              <a:lnSpc>
                <a:spcPct val="100000"/>
              </a:lnSpc>
              <a:spcBef>
                <a:spcPts val="0"/>
              </a:spcBef>
              <a:spcAft>
                <a:spcPts val="0"/>
              </a:spcAft>
              <a:buNone/>
            </a:pPr>
            <a:r>
              <a:rPr lang="en-GB" sz="800" i="1" dirty="0">
                <a:solidFill>
                  <a:schemeClr val="dk1"/>
                </a:solidFill>
              </a:rPr>
              <a:t>Quantum 7, </a:t>
            </a:r>
          </a:p>
          <a:p>
            <a:pPr marL="0" marR="0" lvl="0" indent="0" algn="ctr" rtl="0">
              <a:lnSpc>
                <a:spcPct val="100000"/>
              </a:lnSpc>
              <a:spcBef>
                <a:spcPts val="0"/>
              </a:spcBef>
              <a:spcAft>
                <a:spcPts val="0"/>
              </a:spcAft>
              <a:buNone/>
            </a:pPr>
            <a:r>
              <a:rPr lang="en-GB" sz="800" i="1" dirty="0">
                <a:solidFill>
                  <a:schemeClr val="dk1"/>
                </a:solidFill>
              </a:rPr>
              <a:t>1077 (2023)</a:t>
            </a:r>
            <a:endParaRPr sz="800" i="1" dirty="0">
              <a:solidFill>
                <a:schemeClr val="dk1"/>
              </a:solidFill>
            </a:endParaRPr>
          </a:p>
        </p:txBody>
      </p:sp>
      <p:sp>
        <p:nvSpPr>
          <p:cNvPr id="192" name="Google Shape;192;p20"/>
          <p:cNvSpPr txBox="1"/>
          <p:nvPr/>
        </p:nvSpPr>
        <p:spPr>
          <a:xfrm>
            <a:off x="6176646" y="3738425"/>
            <a:ext cx="46309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dirty="0">
                <a:solidFill>
                  <a:schemeClr val="dk1"/>
                </a:solidFill>
              </a:rPr>
              <a:t>soon…</a:t>
            </a:r>
            <a:endParaRPr dirty="0"/>
          </a:p>
        </p:txBody>
      </p:sp>
      <p:sp>
        <p:nvSpPr>
          <p:cNvPr id="2" name="Rounded Rectangle 1">
            <a:extLst>
              <a:ext uri="{FF2B5EF4-FFF2-40B4-BE49-F238E27FC236}">
                <a16:creationId xmlns:a16="http://schemas.microsoft.com/office/drawing/2014/main" id="{D73297F6-2035-1B03-98C7-FF36FE684FFD}"/>
              </a:ext>
            </a:extLst>
          </p:cNvPr>
          <p:cNvSpPr/>
          <p:nvPr/>
        </p:nvSpPr>
        <p:spPr>
          <a:xfrm>
            <a:off x="2364451" y="1856552"/>
            <a:ext cx="860783" cy="337264"/>
          </a:xfrm>
          <a:prstGeom prst="roundRect">
            <a:avLst/>
          </a:prstGeom>
          <a:solidFill>
            <a:srgbClr val="DED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Google Shape;181;p20"/>
          <p:cNvSpPr txBox="1"/>
          <p:nvPr/>
        </p:nvSpPr>
        <p:spPr>
          <a:xfrm>
            <a:off x="2375886" y="1816545"/>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1: </a:t>
            </a:r>
            <a:endParaRPr sz="800" b="1" dirty="0">
              <a:solidFill>
                <a:schemeClr val="dk1"/>
              </a:solidFill>
            </a:endParaRPr>
          </a:p>
          <a:p>
            <a:pPr marL="0" lvl="0" indent="0" algn="ctr" rtl="0">
              <a:spcBef>
                <a:spcPts val="0"/>
              </a:spcBef>
              <a:spcAft>
                <a:spcPts val="0"/>
              </a:spcAft>
              <a:buNone/>
            </a:pPr>
            <a:r>
              <a:rPr lang="es" sz="800" b="1" dirty="0">
                <a:solidFill>
                  <a:schemeClr val="dk1"/>
                </a:solidFill>
              </a:rPr>
              <a:t>Tune</a:t>
            </a:r>
            <a:endParaRPr sz="800" b="1" dirty="0">
              <a:solidFill>
                <a:schemeClr val="dk1"/>
              </a:solidFill>
            </a:endParaRPr>
          </a:p>
        </p:txBody>
      </p:sp>
      <p:sp>
        <p:nvSpPr>
          <p:cNvPr id="3" name="Google Shape;79;p15">
            <a:extLst>
              <a:ext uri="{FF2B5EF4-FFF2-40B4-BE49-F238E27FC236}">
                <a16:creationId xmlns:a16="http://schemas.microsoft.com/office/drawing/2014/main" id="{BF65815B-F491-DBA4-E87C-47589724E878}"/>
              </a:ext>
            </a:extLst>
          </p:cNvPr>
          <p:cNvSpPr txBox="1"/>
          <p:nvPr/>
        </p:nvSpPr>
        <p:spPr>
          <a:xfrm>
            <a:off x="5306692" y="4708103"/>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N. Ares, Nature Reviews Materials 6,870 (2021)</a:t>
            </a:r>
            <a:endParaRPr sz="1000" i="1" dirty="0"/>
          </a:p>
        </p:txBody>
      </p:sp>
    </p:spTree>
    <p:extLst>
      <p:ext uri="{BB962C8B-B14F-4D97-AF65-F5344CB8AC3E}">
        <p14:creationId xmlns:p14="http://schemas.microsoft.com/office/powerpoint/2010/main" val="3730201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8" name="Google Shape;78;p15"/>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2000" b="1">
                <a:solidFill>
                  <a:schemeClr val="dk1"/>
                </a:solidFill>
              </a:rPr>
              <a:t>From quantum chip to qubit</a:t>
            </a:r>
            <a:endParaRPr sz="20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grpSp>
        <p:nvGrpSpPr>
          <p:cNvPr id="2" name="Group 1">
            <a:extLst>
              <a:ext uri="{FF2B5EF4-FFF2-40B4-BE49-F238E27FC236}">
                <a16:creationId xmlns:a16="http://schemas.microsoft.com/office/drawing/2014/main" id="{C3F42590-EB75-46CE-F140-C6B59F12C39F}"/>
              </a:ext>
            </a:extLst>
          </p:cNvPr>
          <p:cNvGrpSpPr/>
          <p:nvPr/>
        </p:nvGrpSpPr>
        <p:grpSpPr>
          <a:xfrm>
            <a:off x="2368875" y="3097675"/>
            <a:ext cx="6372800" cy="1192000"/>
            <a:chOff x="2368875" y="3097675"/>
            <a:chExt cx="6372800" cy="1192000"/>
          </a:xfrm>
        </p:grpSpPr>
        <p:sp>
          <p:nvSpPr>
            <p:cNvPr id="77" name="Google Shape;77;p15"/>
            <p:cNvSpPr/>
            <p:nvPr/>
          </p:nvSpPr>
          <p:spPr>
            <a:xfrm>
              <a:off x="3205725" y="3118525"/>
              <a:ext cx="1326300" cy="604800"/>
            </a:xfrm>
            <a:prstGeom prst="roundRect">
              <a:avLst>
                <a:gd name="adj" fmla="val 16667"/>
              </a:avLst>
            </a:prstGeom>
            <a:solidFill>
              <a:srgbClr val="B5AE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5"/>
            <p:cNvSpPr txBox="1"/>
            <p:nvPr/>
          </p:nvSpPr>
          <p:spPr>
            <a:xfrm>
              <a:off x="5741675" y="3950975"/>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N. Ares, Nature Reviews Materials 6,870 (2021)</a:t>
              </a:r>
              <a:endParaRPr sz="1000" i="1" dirty="0"/>
            </a:p>
          </p:txBody>
        </p:sp>
        <p:sp>
          <p:nvSpPr>
            <p:cNvPr id="80" name="Google Shape;80;p15"/>
            <p:cNvSpPr txBox="1"/>
            <p:nvPr/>
          </p:nvSpPr>
          <p:spPr>
            <a:xfrm>
              <a:off x="2368875" y="3097675"/>
              <a:ext cx="30000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b="1" dirty="0">
                  <a:solidFill>
                    <a:schemeClr val="lt1"/>
                  </a:solidFill>
                </a:rPr>
                <a:t>Machine </a:t>
              </a:r>
              <a:endParaRPr sz="1500" b="1" dirty="0">
                <a:solidFill>
                  <a:schemeClr val="lt1"/>
                </a:solidFill>
              </a:endParaRPr>
            </a:p>
            <a:p>
              <a:pPr marL="0" lvl="0" indent="0" algn="ctr" rtl="0">
                <a:spcBef>
                  <a:spcPts val="0"/>
                </a:spcBef>
                <a:spcAft>
                  <a:spcPts val="0"/>
                </a:spcAft>
                <a:buNone/>
              </a:pPr>
              <a:r>
                <a:rPr lang="es" sz="1500" b="1" dirty="0">
                  <a:solidFill>
                    <a:schemeClr val="lt1"/>
                  </a:solidFill>
                </a:rPr>
                <a:t>Learning</a:t>
              </a:r>
              <a:endParaRPr sz="1500" b="1" dirty="0">
                <a:solidFill>
                  <a:schemeClr val="lt1"/>
                </a:solidFill>
              </a:endParaRPr>
            </a:p>
          </p:txBody>
        </p:sp>
        <p:sp>
          <p:nvSpPr>
            <p:cNvPr id="81" name="Google Shape;81;p15"/>
            <p:cNvSpPr/>
            <p:nvPr/>
          </p:nvSpPr>
          <p:spPr>
            <a:xfrm>
              <a:off x="5984575" y="3139375"/>
              <a:ext cx="1326300" cy="604800"/>
            </a:xfrm>
            <a:prstGeom prst="roundRect">
              <a:avLst>
                <a:gd name="adj" fmla="val 16667"/>
              </a:avLst>
            </a:prstGeom>
            <a:solidFill>
              <a:srgbClr val="B5AE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txBox="1"/>
            <p:nvPr/>
          </p:nvSpPr>
          <p:spPr>
            <a:xfrm>
              <a:off x="5147725" y="3118525"/>
              <a:ext cx="30000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b="1">
                  <a:solidFill>
                    <a:schemeClr val="lt1"/>
                  </a:solidFill>
                </a:rPr>
                <a:t>Machine </a:t>
              </a:r>
              <a:endParaRPr sz="1500" b="1">
                <a:solidFill>
                  <a:schemeClr val="lt1"/>
                </a:solidFill>
              </a:endParaRPr>
            </a:p>
            <a:p>
              <a:pPr marL="0" lvl="0" indent="0" algn="ctr" rtl="0">
                <a:spcBef>
                  <a:spcPts val="0"/>
                </a:spcBef>
                <a:spcAft>
                  <a:spcPts val="0"/>
                </a:spcAft>
                <a:buNone/>
              </a:pPr>
              <a:r>
                <a:rPr lang="es" sz="1500" b="1">
                  <a:solidFill>
                    <a:schemeClr val="lt1"/>
                  </a:solidFill>
                </a:rPr>
                <a:t>Learning</a:t>
              </a:r>
              <a:endParaRPr sz="1500" b="1">
                <a:solidFill>
                  <a:schemeClr val="lt1"/>
                </a:solidFill>
              </a:endParaRPr>
            </a:p>
          </p:txBody>
        </p:sp>
      </p:grpSp>
      <p:pic>
        <p:nvPicPr>
          <p:cNvPr id="83" name="Google Shape;83;p15"/>
          <p:cNvPicPr preferRelativeResize="0"/>
          <p:nvPr/>
        </p:nvPicPr>
        <p:blipFill>
          <a:blip r:embed="rId3">
            <a:alphaModFix/>
          </a:blip>
          <a:stretch>
            <a:fillRect/>
          </a:stretch>
        </p:blipFill>
        <p:spPr>
          <a:xfrm>
            <a:off x="3043675" y="1794122"/>
            <a:ext cx="5557276" cy="1243441"/>
          </a:xfrm>
          <a:prstGeom prst="rect">
            <a:avLst/>
          </a:prstGeom>
          <a:noFill/>
          <a:ln>
            <a:noFill/>
          </a:ln>
        </p:spPr>
      </p:pic>
      <p:sp>
        <p:nvSpPr>
          <p:cNvPr id="84" name="Google Shape;84;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a:t>
            </a:fld>
            <a:endParaRPr/>
          </a:p>
        </p:txBody>
      </p:sp>
      <p:pic>
        <p:nvPicPr>
          <p:cNvPr id="85" name="Google Shape;85;p15"/>
          <p:cNvPicPr preferRelativeResize="0"/>
          <p:nvPr/>
        </p:nvPicPr>
        <p:blipFill>
          <a:blip r:embed="rId4">
            <a:alphaModFix/>
          </a:blip>
          <a:stretch>
            <a:fillRect/>
          </a:stretch>
        </p:blipFill>
        <p:spPr>
          <a:xfrm>
            <a:off x="392544" y="1402450"/>
            <a:ext cx="2362162" cy="2994000"/>
          </a:xfrm>
          <a:prstGeom prst="rect">
            <a:avLst/>
          </a:prstGeom>
          <a:noFill/>
          <a:ln>
            <a:noFill/>
          </a:ln>
        </p:spPr>
      </p:pic>
      <p:sp>
        <p:nvSpPr>
          <p:cNvPr id="86" name="Google Shape;86;p15"/>
          <p:cNvSpPr txBox="1"/>
          <p:nvPr/>
        </p:nvSpPr>
        <p:spPr>
          <a:xfrm>
            <a:off x="-143000" y="1525846"/>
            <a:ext cx="3433200" cy="692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b="1" dirty="0">
                <a:solidFill>
                  <a:schemeClr val="dk1"/>
                </a:solidFill>
              </a:rPr>
              <a:t>Quantum devices</a:t>
            </a:r>
            <a:endParaRPr b="1" dirty="0">
              <a:solidFill>
                <a:schemeClr val="dk1"/>
              </a:solidFill>
            </a:endParaRPr>
          </a:p>
          <a:p>
            <a:pPr marL="0" lvl="0" indent="0" algn="ctr" rtl="0">
              <a:spcBef>
                <a:spcPts val="0"/>
              </a:spcBef>
              <a:spcAft>
                <a:spcPts val="0"/>
              </a:spcAft>
              <a:buNone/>
            </a:pPr>
            <a:endParaRPr sz="1900" dirty="0">
              <a:solidFill>
                <a:srgbClr val="1E1919"/>
              </a:solidFill>
              <a:highlight>
                <a:srgbClr val="FFFFFF"/>
              </a:highlight>
              <a:latin typeface="Times New Roman"/>
              <a:ea typeface="Times New Roman"/>
              <a:cs typeface="Times New Roman"/>
              <a:sym typeface="Times New Roman"/>
            </a:endParaRPr>
          </a:p>
        </p:txBody>
      </p:sp>
      <p:sp>
        <p:nvSpPr>
          <p:cNvPr id="87" name="Google Shape;87;p15"/>
          <p:cNvSpPr txBox="1"/>
          <p:nvPr/>
        </p:nvSpPr>
        <p:spPr>
          <a:xfrm>
            <a:off x="622257" y="3191994"/>
            <a:ext cx="893100" cy="651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900">
                <a:solidFill>
                  <a:schemeClr val="dk1"/>
                </a:solidFill>
              </a:rPr>
              <a:t>Ion traps</a:t>
            </a:r>
            <a:endParaRPr sz="1500">
              <a:solidFill>
                <a:srgbClr val="1E1919"/>
              </a:solidFill>
              <a:highlight>
                <a:srgbClr val="FFFFFF"/>
              </a:highlight>
              <a:latin typeface="Roboto"/>
              <a:ea typeface="Roboto"/>
              <a:cs typeface="Roboto"/>
              <a:sym typeface="Roboto"/>
            </a:endParaRPr>
          </a:p>
          <a:p>
            <a:pPr marL="0" lvl="0" indent="0" algn="ctr" rtl="0">
              <a:spcBef>
                <a:spcPts val="0"/>
              </a:spcBef>
              <a:spcAft>
                <a:spcPts val="0"/>
              </a:spcAft>
              <a:buNone/>
            </a:pPr>
            <a:endParaRPr sz="1500">
              <a:solidFill>
                <a:srgbClr val="1E1919"/>
              </a:solidFill>
              <a:highlight>
                <a:srgbClr val="FFFFFF"/>
              </a:highlight>
              <a:latin typeface="Roboto"/>
              <a:ea typeface="Roboto"/>
              <a:cs typeface="Roboto"/>
              <a:sym typeface="Roboto"/>
            </a:endParaRPr>
          </a:p>
        </p:txBody>
      </p:sp>
      <p:sp>
        <p:nvSpPr>
          <p:cNvPr id="88" name="Google Shape;88;p15"/>
          <p:cNvSpPr txBox="1"/>
          <p:nvPr/>
        </p:nvSpPr>
        <p:spPr>
          <a:xfrm>
            <a:off x="431855" y="2419374"/>
            <a:ext cx="34332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Semiconductor </a:t>
            </a:r>
            <a:endParaRPr sz="900" dirty="0">
              <a:solidFill>
                <a:schemeClr val="dk1"/>
              </a:solidFill>
            </a:endParaRPr>
          </a:p>
          <a:p>
            <a:pPr marL="0" lvl="0" indent="0" algn="ctr" rtl="0">
              <a:spcBef>
                <a:spcPts val="0"/>
              </a:spcBef>
              <a:spcAft>
                <a:spcPts val="0"/>
              </a:spcAft>
              <a:buNone/>
            </a:pPr>
            <a:r>
              <a:rPr lang="es" sz="900" dirty="0">
                <a:solidFill>
                  <a:schemeClr val="dk1"/>
                </a:solidFill>
              </a:rPr>
              <a:t>devices</a:t>
            </a:r>
            <a:endParaRPr sz="1200" dirty="0"/>
          </a:p>
        </p:txBody>
      </p:sp>
      <p:sp>
        <p:nvSpPr>
          <p:cNvPr id="89" name="Google Shape;89;p15"/>
          <p:cNvSpPr txBox="1"/>
          <p:nvPr/>
        </p:nvSpPr>
        <p:spPr>
          <a:xfrm>
            <a:off x="-647874" y="1916348"/>
            <a:ext cx="34332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Superconducting</a:t>
            </a:r>
            <a:endParaRPr sz="900" dirty="0">
              <a:solidFill>
                <a:schemeClr val="dk1"/>
              </a:solidFill>
            </a:endParaRPr>
          </a:p>
          <a:p>
            <a:pPr marL="0" lvl="0" indent="0" algn="ctr" rtl="0">
              <a:spcBef>
                <a:spcPts val="0"/>
              </a:spcBef>
              <a:spcAft>
                <a:spcPts val="0"/>
              </a:spcAft>
              <a:buNone/>
            </a:pPr>
            <a:r>
              <a:rPr lang="es" sz="900" dirty="0">
                <a:solidFill>
                  <a:schemeClr val="dk1"/>
                </a:solidFill>
              </a:rPr>
              <a:t>devices</a:t>
            </a:r>
            <a:endParaRPr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30</a:t>
            </a:fld>
            <a:endParaRPr/>
          </a:p>
        </p:txBody>
      </p:sp>
      <p:sp>
        <p:nvSpPr>
          <p:cNvPr id="408" name="Google Shape;408;p35"/>
          <p:cNvSpPr txBox="1">
            <a:spLocks noGrp="1"/>
          </p:cNvSpPr>
          <p:nvPr>
            <p:ph type="subTitle" idx="1"/>
          </p:nvPr>
        </p:nvSpPr>
        <p:spPr>
          <a:xfrm>
            <a:off x="311699" y="288300"/>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n-GB" sz="1800" b="1" dirty="0">
                <a:solidFill>
                  <a:schemeClr val="dk1"/>
                </a:solidFill>
              </a:rPr>
              <a:t>Our network</a:t>
            </a: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pic>
        <p:nvPicPr>
          <p:cNvPr id="409" name="Google Shape;409;p35"/>
          <p:cNvPicPr preferRelativeResize="0"/>
          <p:nvPr/>
        </p:nvPicPr>
        <p:blipFill rotWithShape="1">
          <a:blip r:embed="rId3">
            <a:alphaModFix/>
          </a:blip>
          <a:srcRect t="7439" b="14987"/>
          <a:stretch/>
        </p:blipFill>
        <p:spPr>
          <a:xfrm>
            <a:off x="743325" y="1080900"/>
            <a:ext cx="7657349" cy="3341249"/>
          </a:xfrm>
          <a:prstGeom prst="rect">
            <a:avLst/>
          </a:prstGeom>
          <a:noFill/>
          <a:ln>
            <a:noFill/>
          </a:ln>
        </p:spPr>
      </p:pic>
      <p:pic>
        <p:nvPicPr>
          <p:cNvPr id="410" name="Google Shape;410;p35"/>
          <p:cNvPicPr preferRelativeResize="0"/>
          <p:nvPr/>
        </p:nvPicPr>
        <p:blipFill rotWithShape="1">
          <a:blip r:embed="rId3">
            <a:alphaModFix/>
          </a:blip>
          <a:srcRect t="89097" r="21789"/>
          <a:stretch/>
        </p:blipFill>
        <p:spPr>
          <a:xfrm>
            <a:off x="2902775" y="405925"/>
            <a:ext cx="5643576" cy="442500"/>
          </a:xfrm>
          <a:prstGeom prst="rect">
            <a:avLst/>
          </a:prstGeom>
          <a:noFill/>
          <a:ln>
            <a:noFill/>
          </a:ln>
        </p:spPr>
      </p:pic>
      <p:sp>
        <p:nvSpPr>
          <p:cNvPr id="3" name="TextBox 2">
            <a:extLst>
              <a:ext uri="{FF2B5EF4-FFF2-40B4-BE49-F238E27FC236}">
                <a16:creationId xmlns:a16="http://schemas.microsoft.com/office/drawing/2014/main" id="{61B78920-0810-556E-0B4F-D377EC97EC2D}"/>
              </a:ext>
            </a:extLst>
          </p:cNvPr>
          <p:cNvSpPr txBox="1"/>
          <p:nvPr/>
        </p:nvSpPr>
        <p:spPr>
          <a:xfrm>
            <a:off x="743325" y="4293885"/>
            <a:ext cx="4572000" cy="369332"/>
          </a:xfrm>
          <a:prstGeom prst="rect">
            <a:avLst/>
          </a:prstGeom>
          <a:noFill/>
        </p:spPr>
        <p:txBody>
          <a:bodyPr wrap="square">
            <a:spAutoFit/>
          </a:bodyPr>
          <a:lstStyle/>
          <a:p>
            <a:pPr lvl="0"/>
            <a:r>
              <a:rPr lang="en-GB" sz="900" b="1" dirty="0">
                <a:solidFill>
                  <a:schemeClr val="dk1"/>
                </a:solidFill>
              </a:rPr>
              <a:t>Prof Michael Osborne and Prof Jakob Foerster </a:t>
            </a:r>
            <a:r>
              <a:rPr lang="en-GB" sz="900" dirty="0">
                <a:solidFill>
                  <a:schemeClr val="dk1"/>
                </a:solidFill>
              </a:rPr>
              <a:t>(University of Oxford)</a:t>
            </a:r>
            <a:endParaRPr lang="en-GB" sz="900" b="1" dirty="0">
              <a:solidFill>
                <a:schemeClr val="dk1"/>
              </a:solidFill>
            </a:endParaRPr>
          </a:p>
          <a:p>
            <a:pPr>
              <a:buClr>
                <a:schemeClr val="dk1"/>
              </a:buClr>
              <a:buSzPts val="1100"/>
            </a:pPr>
            <a:r>
              <a:rPr lang="en-GB" sz="900" b="1" dirty="0">
                <a:solidFill>
                  <a:schemeClr val="dk1"/>
                </a:solidFill>
              </a:rPr>
              <a:t>Prof Dino </a:t>
            </a:r>
            <a:r>
              <a:rPr lang="en-GB" sz="900" b="1" dirty="0" err="1">
                <a:solidFill>
                  <a:schemeClr val="dk1"/>
                </a:solidFill>
              </a:rPr>
              <a:t>Sejdinovic</a:t>
            </a:r>
            <a:r>
              <a:rPr lang="en-GB" sz="900" b="1" dirty="0">
                <a:solidFill>
                  <a:schemeClr val="dk1"/>
                </a:solidFill>
              </a:rPr>
              <a:t> </a:t>
            </a:r>
            <a:r>
              <a:rPr lang="en-GB" sz="900" dirty="0">
                <a:solidFill>
                  <a:schemeClr val="dk1"/>
                </a:solidFill>
              </a:rPr>
              <a:t>(University of Adelaide)</a:t>
            </a:r>
          </a:p>
        </p:txBody>
      </p:sp>
    </p:spTree>
    <p:extLst>
      <p:ext uri="{BB962C8B-B14F-4D97-AF65-F5344CB8AC3E}">
        <p14:creationId xmlns:p14="http://schemas.microsoft.com/office/powerpoint/2010/main" val="3935792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05" name="Image" descr="Image"/>
          <p:cNvPicPr>
            <a:picLocks noChangeAspect="1"/>
          </p:cNvPicPr>
          <p:nvPr/>
        </p:nvPicPr>
        <p:blipFill>
          <a:blip r:embed="rId3"/>
          <a:stretch>
            <a:fillRect/>
          </a:stretch>
        </p:blipFill>
        <p:spPr>
          <a:xfrm>
            <a:off x="6202744" y="3517686"/>
            <a:ext cx="840733" cy="844486"/>
          </a:xfrm>
          <a:prstGeom prst="rect">
            <a:avLst/>
          </a:prstGeom>
          <a:ln w="3175">
            <a:miter lim="400000"/>
          </a:ln>
        </p:spPr>
      </p:pic>
      <p:sp>
        <p:nvSpPr>
          <p:cNvPr id="1706" name="Rectangle"/>
          <p:cNvSpPr/>
          <p:nvPr/>
        </p:nvSpPr>
        <p:spPr>
          <a:xfrm>
            <a:off x="5859570" y="758695"/>
            <a:ext cx="2921879" cy="1886788"/>
          </a:xfrm>
          <a:prstGeom prst="rect">
            <a:avLst/>
          </a:prstGeom>
          <a:solidFill>
            <a:srgbClr val="E5E5E5"/>
          </a:solidFill>
          <a:ln w="12700">
            <a:miter lim="400000"/>
          </a:ln>
        </p:spPr>
        <p:txBody>
          <a:bodyPr lIns="13381" tIns="13381" rIns="13381" bIns="13381" anchor="ctr"/>
          <a:lstStyle/>
          <a:p>
            <a:pPr>
              <a:defRPr sz="3200"/>
            </a:pPr>
            <a:endParaRPr sz="1687"/>
          </a:p>
        </p:txBody>
      </p:sp>
      <p:sp>
        <p:nvSpPr>
          <p:cNvPr id="1707" name="Rectangle"/>
          <p:cNvSpPr/>
          <p:nvPr/>
        </p:nvSpPr>
        <p:spPr>
          <a:xfrm>
            <a:off x="5859570" y="2679761"/>
            <a:ext cx="2921879" cy="2267808"/>
          </a:xfrm>
          <a:prstGeom prst="rect">
            <a:avLst/>
          </a:prstGeom>
          <a:solidFill>
            <a:srgbClr val="E5E5E5"/>
          </a:solidFill>
          <a:ln w="12700">
            <a:miter lim="400000"/>
          </a:ln>
        </p:spPr>
        <p:txBody>
          <a:bodyPr lIns="13381" tIns="13381" rIns="13381" bIns="13381" anchor="ctr"/>
          <a:lstStyle/>
          <a:p>
            <a:pPr>
              <a:defRPr sz="3200"/>
            </a:pPr>
            <a:endParaRPr sz="1687"/>
          </a:p>
        </p:txBody>
      </p:sp>
      <p:sp>
        <p:nvSpPr>
          <p:cNvPr id="1708" name="A. Auffèves (Insitute Néel)…"/>
          <p:cNvSpPr txBox="1"/>
          <p:nvPr/>
        </p:nvSpPr>
        <p:spPr>
          <a:xfrm>
            <a:off x="5925410" y="867294"/>
            <a:ext cx="2423287" cy="16105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3" tIns="26763" rIns="26763" bIns="26763" anchor="ctr">
            <a:spAutoFit/>
          </a:bodyPr>
          <a:lstStyle/>
          <a:p>
            <a:pPr defTabSz="240990">
              <a:lnSpc>
                <a:spcPct val="110000"/>
              </a:lnSpc>
              <a:defRPr sz="2500">
                <a:latin typeface="Avenir Next Regular"/>
                <a:ea typeface="Avenir Next Regular"/>
                <a:cs typeface="Avenir Next Regular"/>
                <a:sym typeface="Avenir Next Regular"/>
              </a:defRPr>
            </a:pPr>
            <a:r>
              <a:rPr sz="1318" b="1" dirty="0"/>
              <a:t>A. </a:t>
            </a:r>
            <a:r>
              <a:rPr sz="1318" b="1" dirty="0" err="1"/>
              <a:t>Auffèves</a:t>
            </a:r>
            <a:r>
              <a:rPr sz="1318" b="1" dirty="0"/>
              <a:t> </a:t>
            </a:r>
            <a:r>
              <a:rPr sz="1318" dirty="0"/>
              <a:t>(</a:t>
            </a:r>
            <a:r>
              <a:rPr sz="1318" dirty="0" err="1"/>
              <a:t>Insitute</a:t>
            </a:r>
            <a:r>
              <a:rPr sz="1318" dirty="0"/>
              <a:t> </a:t>
            </a:r>
            <a:r>
              <a:rPr sz="1318" dirty="0" err="1"/>
              <a:t>Néel</a:t>
            </a:r>
            <a:r>
              <a:rPr sz="1318" dirty="0"/>
              <a:t>)</a:t>
            </a:r>
          </a:p>
          <a:p>
            <a:pPr defTabSz="240990">
              <a:lnSpc>
                <a:spcPct val="110000"/>
              </a:lnSpc>
              <a:defRPr sz="2500">
                <a:latin typeface="Avenir Next Regular"/>
                <a:ea typeface="Avenir Next Regular"/>
                <a:cs typeface="Avenir Next Regular"/>
                <a:sym typeface="Avenir Next Regular"/>
              </a:defRPr>
            </a:pPr>
            <a:r>
              <a:rPr sz="1318" b="1" dirty="0"/>
              <a:t>J. </a:t>
            </a:r>
            <a:r>
              <a:rPr sz="1318" b="1" dirty="0" err="1"/>
              <a:t>Parrondo</a:t>
            </a:r>
            <a:r>
              <a:rPr sz="1318" b="1" dirty="0"/>
              <a:t> </a:t>
            </a:r>
            <a:r>
              <a:rPr sz="1318" dirty="0"/>
              <a:t>(UCM)</a:t>
            </a:r>
          </a:p>
          <a:p>
            <a:pPr defTabSz="240990">
              <a:lnSpc>
                <a:spcPct val="110000"/>
              </a:lnSpc>
              <a:defRPr sz="2500">
                <a:latin typeface="Avenir Next Regular"/>
                <a:ea typeface="Avenir Next Regular"/>
                <a:cs typeface="Avenir Next Regular"/>
                <a:sym typeface="Avenir Next Regular"/>
              </a:defRPr>
            </a:pPr>
            <a:r>
              <a:rPr sz="1318" b="1" dirty="0"/>
              <a:t>J. Anders</a:t>
            </a:r>
            <a:r>
              <a:rPr sz="1318" dirty="0"/>
              <a:t> (University of Exeter)</a:t>
            </a:r>
          </a:p>
          <a:p>
            <a:pPr defTabSz="240990">
              <a:lnSpc>
                <a:spcPct val="110000"/>
              </a:lnSpc>
              <a:defRPr sz="2500">
                <a:latin typeface="Avenir Next Regular"/>
                <a:ea typeface="Avenir Next Regular"/>
                <a:cs typeface="Avenir Next Regular"/>
                <a:sym typeface="Avenir Next Regular"/>
              </a:defRPr>
            </a:pPr>
            <a:r>
              <a:rPr sz="1318" b="1" dirty="0"/>
              <a:t>P. </a:t>
            </a:r>
            <a:r>
              <a:rPr sz="1318" b="1" dirty="0" err="1"/>
              <a:t>Erker</a:t>
            </a:r>
            <a:r>
              <a:rPr sz="1318" dirty="0"/>
              <a:t> (IQOQI)</a:t>
            </a:r>
          </a:p>
          <a:p>
            <a:pPr defTabSz="240990">
              <a:lnSpc>
                <a:spcPct val="110000"/>
              </a:lnSpc>
              <a:defRPr sz="2500">
                <a:latin typeface="Avenir Next Regular"/>
                <a:ea typeface="Avenir Next Regular"/>
                <a:cs typeface="Avenir Next Regular"/>
                <a:sym typeface="Avenir Next Regular"/>
              </a:defRPr>
            </a:pPr>
            <a:r>
              <a:rPr sz="1318" b="1" dirty="0"/>
              <a:t>Y. </a:t>
            </a:r>
            <a:r>
              <a:rPr sz="1318" b="1" dirty="0" err="1"/>
              <a:t>Guryanova</a:t>
            </a:r>
            <a:r>
              <a:rPr sz="1318" dirty="0"/>
              <a:t> (IQOQI)</a:t>
            </a:r>
          </a:p>
          <a:p>
            <a:pPr defTabSz="240990">
              <a:lnSpc>
                <a:spcPct val="110000"/>
              </a:lnSpc>
              <a:defRPr sz="2500">
                <a:latin typeface="Avenir Next Regular"/>
                <a:ea typeface="Avenir Next Regular"/>
                <a:cs typeface="Avenir Next Regular"/>
                <a:sym typeface="Avenir Next Regular"/>
              </a:defRPr>
            </a:pPr>
            <a:r>
              <a:rPr sz="1318" b="1" dirty="0"/>
              <a:t>M. Huber</a:t>
            </a:r>
            <a:r>
              <a:rPr sz="1318" dirty="0"/>
              <a:t> (IQOQI)</a:t>
            </a:r>
          </a:p>
          <a:p>
            <a:pPr defTabSz="240990">
              <a:lnSpc>
                <a:spcPct val="110000"/>
              </a:lnSpc>
              <a:defRPr sz="2500">
                <a:latin typeface="Avenir Next Regular"/>
                <a:ea typeface="Avenir Next Regular"/>
                <a:cs typeface="Avenir Next Regular"/>
                <a:sym typeface="Avenir Next Regular"/>
              </a:defRPr>
            </a:pPr>
            <a:r>
              <a:rPr sz="1318" b="1" dirty="0"/>
              <a:t>E. A. Laird</a:t>
            </a:r>
            <a:r>
              <a:rPr sz="1318" dirty="0"/>
              <a:t> (Lancaster University)</a:t>
            </a:r>
          </a:p>
        </p:txBody>
      </p:sp>
      <p:sp>
        <p:nvSpPr>
          <p:cNvPr id="1709" name="TextBox 12"/>
          <p:cNvSpPr txBox="1"/>
          <p:nvPr/>
        </p:nvSpPr>
        <p:spPr>
          <a:xfrm>
            <a:off x="271096" y="301510"/>
            <a:ext cx="8774616" cy="36225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51" tIns="26751" rIns="26751" bIns="26751" anchor="ctr">
            <a:spAutoFit/>
          </a:bodyPr>
          <a:lstStyle>
            <a:lvl1pPr algn="l" defTabSz="583908">
              <a:defRPr sz="3800" b="1"/>
            </a:lvl1pPr>
          </a:lstStyle>
          <a:p>
            <a:r>
              <a:rPr sz="2003"/>
              <a:t>The group and our collaborators</a:t>
            </a:r>
          </a:p>
        </p:txBody>
      </p:sp>
      <p:sp>
        <p:nvSpPr>
          <p:cNvPr id="1710" name="D.M. Zumbühl (University of Basel)…"/>
          <p:cNvSpPr txBox="1"/>
          <p:nvPr/>
        </p:nvSpPr>
        <p:spPr>
          <a:xfrm>
            <a:off x="5859570" y="2673805"/>
            <a:ext cx="2662135" cy="2279723"/>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3" tIns="26763" rIns="26763" bIns="26763" anchor="ctr">
            <a:spAutoFit/>
          </a:bodyPr>
          <a:lstStyle/>
          <a:p>
            <a:pPr defTabSz="240990">
              <a:lnSpc>
                <a:spcPct val="110000"/>
              </a:lnSpc>
              <a:defRPr sz="2500">
                <a:latin typeface="Avenir Next Regular"/>
                <a:ea typeface="Avenir Next Regular"/>
                <a:cs typeface="Avenir Next Regular"/>
                <a:sym typeface="Avenir Next Regular"/>
              </a:defRPr>
            </a:pPr>
            <a:r>
              <a:rPr sz="1318" b="1" dirty="0"/>
              <a:t>D.M. </a:t>
            </a:r>
            <a:r>
              <a:rPr sz="1318" b="1" dirty="0" err="1"/>
              <a:t>Zumbühl</a:t>
            </a:r>
            <a:r>
              <a:rPr sz="1318" b="1" dirty="0"/>
              <a:t> </a:t>
            </a:r>
            <a:r>
              <a:rPr sz="1318" dirty="0"/>
              <a:t>(University of Basel)</a:t>
            </a:r>
          </a:p>
          <a:p>
            <a:pPr defTabSz="240990">
              <a:lnSpc>
                <a:spcPct val="110000"/>
              </a:lnSpc>
              <a:defRPr sz="2500">
                <a:latin typeface="Avenir Next Regular"/>
                <a:ea typeface="Avenir Next Regular"/>
                <a:cs typeface="Avenir Next Regular"/>
                <a:sym typeface="Avenir Next Regular"/>
              </a:defRPr>
            </a:pPr>
            <a:r>
              <a:rPr sz="1318" b="1" dirty="0"/>
              <a:t>L.C. </a:t>
            </a:r>
            <a:r>
              <a:rPr sz="1318" b="1" dirty="0" err="1"/>
              <a:t>Camenzind</a:t>
            </a:r>
            <a:r>
              <a:rPr sz="1318" b="1" dirty="0"/>
              <a:t> </a:t>
            </a:r>
            <a:r>
              <a:rPr sz="1318" dirty="0"/>
              <a:t>(University of Basel)</a:t>
            </a:r>
          </a:p>
          <a:p>
            <a:pPr defTabSz="240990">
              <a:lnSpc>
                <a:spcPct val="110000"/>
              </a:lnSpc>
              <a:defRPr sz="2500">
                <a:latin typeface="Avenir Next Regular"/>
                <a:ea typeface="Avenir Next Regular"/>
                <a:cs typeface="Avenir Next Regular"/>
                <a:sym typeface="Avenir Next Regular"/>
              </a:defRPr>
            </a:pPr>
            <a:r>
              <a:rPr sz="1318" b="1" dirty="0"/>
              <a:t>G. </a:t>
            </a:r>
            <a:r>
              <a:rPr sz="1318" b="1" dirty="0" err="1"/>
              <a:t>Katsaros</a:t>
            </a:r>
            <a:r>
              <a:rPr sz="1318" dirty="0"/>
              <a:t> (IST Austria)</a:t>
            </a:r>
          </a:p>
          <a:p>
            <a:pPr defTabSz="240990">
              <a:lnSpc>
                <a:spcPct val="110000"/>
              </a:lnSpc>
              <a:defRPr sz="2500">
                <a:latin typeface="Avenir Next Regular"/>
                <a:ea typeface="Avenir Next Regular"/>
                <a:cs typeface="Avenir Next Regular"/>
                <a:sym typeface="Avenir Next Regular"/>
              </a:defRPr>
            </a:pPr>
            <a:r>
              <a:rPr sz="1318" b="1" dirty="0"/>
              <a:t>D. </a:t>
            </a:r>
            <a:r>
              <a:rPr sz="1318" b="1" dirty="0" err="1"/>
              <a:t>Jirovec</a:t>
            </a:r>
            <a:r>
              <a:rPr sz="1318" dirty="0"/>
              <a:t> (IST Austria)</a:t>
            </a:r>
          </a:p>
          <a:p>
            <a:pPr defTabSz="240990">
              <a:lnSpc>
                <a:spcPct val="110000"/>
              </a:lnSpc>
              <a:defRPr sz="2500">
                <a:latin typeface="Avenir Next Regular"/>
                <a:ea typeface="Avenir Next Regular"/>
                <a:cs typeface="Avenir Next Regular"/>
                <a:sym typeface="Avenir Next Regular"/>
              </a:defRPr>
            </a:pPr>
            <a:r>
              <a:rPr sz="1318" b="1" dirty="0"/>
              <a:t>J. Kirkpatrick</a:t>
            </a:r>
            <a:r>
              <a:rPr sz="1318" dirty="0"/>
              <a:t> (DeepMind)</a:t>
            </a:r>
          </a:p>
          <a:p>
            <a:pPr defTabSz="240990">
              <a:lnSpc>
                <a:spcPct val="110000"/>
              </a:lnSpc>
              <a:defRPr sz="2500">
                <a:latin typeface="Avenir Next Regular"/>
                <a:ea typeface="Avenir Next Regular"/>
                <a:cs typeface="Avenir Next Regular"/>
                <a:sym typeface="Avenir Next Regular"/>
              </a:defRPr>
            </a:pPr>
            <a:r>
              <a:rPr sz="1318" b="1" dirty="0"/>
              <a:t>M. Osborne</a:t>
            </a:r>
            <a:r>
              <a:rPr sz="1318" dirty="0"/>
              <a:t> (Oxford)</a:t>
            </a:r>
          </a:p>
          <a:p>
            <a:pPr defTabSz="240990">
              <a:lnSpc>
                <a:spcPct val="110000"/>
              </a:lnSpc>
              <a:defRPr sz="2500">
                <a:latin typeface="Avenir Next Regular"/>
                <a:ea typeface="Avenir Next Regular"/>
                <a:cs typeface="Avenir Next Regular"/>
                <a:sym typeface="Avenir Next Regular"/>
              </a:defRPr>
            </a:pPr>
            <a:r>
              <a:rPr sz="1318" b="1" dirty="0"/>
              <a:t>D. </a:t>
            </a:r>
            <a:r>
              <a:rPr sz="1318" b="1" dirty="0" err="1"/>
              <a:t>Sejdinovic</a:t>
            </a:r>
            <a:r>
              <a:rPr sz="1318" dirty="0"/>
              <a:t> (Oxford)</a:t>
            </a:r>
          </a:p>
          <a:p>
            <a:pPr defTabSz="240990">
              <a:lnSpc>
                <a:spcPct val="110000"/>
              </a:lnSpc>
              <a:defRPr sz="2500">
                <a:latin typeface="Avenir Next Regular"/>
                <a:ea typeface="Avenir Next Regular"/>
                <a:cs typeface="Avenir Next Regular"/>
                <a:sym typeface="Avenir Next Regular"/>
              </a:defRPr>
            </a:pPr>
            <a:r>
              <a:rPr sz="1318" b="1" dirty="0"/>
              <a:t>A. Chatterjee</a:t>
            </a:r>
            <a:r>
              <a:rPr sz="1318" dirty="0"/>
              <a:t> (NBI)</a:t>
            </a:r>
          </a:p>
          <a:p>
            <a:pPr defTabSz="240990">
              <a:lnSpc>
                <a:spcPct val="110000"/>
              </a:lnSpc>
              <a:defRPr sz="2500">
                <a:latin typeface="Avenir Next Regular"/>
                <a:ea typeface="Avenir Next Regular"/>
                <a:cs typeface="Avenir Next Regular"/>
                <a:sym typeface="Avenir Next Regular"/>
              </a:defRPr>
            </a:pPr>
            <a:r>
              <a:rPr sz="1318" b="1" dirty="0"/>
              <a:t>F. </a:t>
            </a:r>
            <a:r>
              <a:rPr sz="1318" b="1" dirty="0" err="1"/>
              <a:t>Kuemmeth</a:t>
            </a:r>
            <a:r>
              <a:rPr sz="1318" dirty="0"/>
              <a:t> (NBI)</a:t>
            </a:r>
            <a:endParaRPr lang="en-GB" sz="1318" dirty="0"/>
          </a:p>
          <a:p>
            <a:pPr defTabSz="240990">
              <a:lnSpc>
                <a:spcPct val="110000"/>
              </a:lnSpc>
              <a:defRPr sz="2500">
                <a:latin typeface="Avenir Next Regular"/>
                <a:ea typeface="Avenir Next Regular"/>
                <a:cs typeface="Avenir Next Regular"/>
                <a:sym typeface="Avenir Next Regular"/>
              </a:defRPr>
            </a:pPr>
            <a:r>
              <a:rPr lang="en-GB" sz="1318" b="1" dirty="0">
                <a:latin typeface="Avenir Next Regular"/>
              </a:rPr>
              <a:t>N. </a:t>
            </a:r>
            <a:r>
              <a:rPr lang="en-GB" sz="1318" b="1" dirty="0" err="1">
                <a:latin typeface="Avenir Next Regular"/>
              </a:rPr>
              <a:t>Korda</a:t>
            </a:r>
            <a:r>
              <a:rPr lang="en-GB" sz="1318" b="1" dirty="0">
                <a:latin typeface="Avenir Next Regular"/>
              </a:rPr>
              <a:t> </a:t>
            </a:r>
            <a:r>
              <a:rPr lang="en-GB" sz="1318" dirty="0"/>
              <a:t>(Mind Foundry)</a:t>
            </a:r>
            <a:endParaRPr sz="1318" dirty="0"/>
          </a:p>
        </p:txBody>
      </p:sp>
      <p:pic>
        <p:nvPicPr>
          <p:cNvPr id="1711" name="Image" descr="Image"/>
          <p:cNvPicPr>
            <a:picLocks noChangeAspect="1"/>
          </p:cNvPicPr>
          <p:nvPr/>
        </p:nvPicPr>
        <p:blipFill>
          <a:blip r:embed="rId4"/>
          <a:stretch>
            <a:fillRect/>
          </a:stretch>
        </p:blipFill>
        <p:spPr>
          <a:xfrm>
            <a:off x="981664" y="4470444"/>
            <a:ext cx="1413681" cy="583424"/>
          </a:xfrm>
          <a:prstGeom prst="rect">
            <a:avLst/>
          </a:prstGeom>
          <a:ln w="3175">
            <a:miter lim="400000"/>
          </a:ln>
        </p:spPr>
      </p:pic>
      <p:pic>
        <p:nvPicPr>
          <p:cNvPr id="1713" name="Image" descr="Image"/>
          <p:cNvPicPr>
            <a:picLocks noChangeAspect="1"/>
          </p:cNvPicPr>
          <p:nvPr/>
        </p:nvPicPr>
        <p:blipFill>
          <a:blip r:embed="rId5"/>
          <a:srcRect b="43098"/>
          <a:stretch>
            <a:fillRect/>
          </a:stretch>
        </p:blipFill>
        <p:spPr>
          <a:xfrm>
            <a:off x="2483623" y="4384772"/>
            <a:ext cx="1230266" cy="583364"/>
          </a:xfrm>
          <a:prstGeom prst="rect">
            <a:avLst/>
          </a:prstGeom>
          <a:ln w="3175">
            <a:miter lim="400000"/>
          </a:ln>
        </p:spPr>
      </p:pic>
      <p:pic>
        <p:nvPicPr>
          <p:cNvPr id="1714" name="Image" descr="Image"/>
          <p:cNvPicPr>
            <a:picLocks noChangeAspect="1"/>
          </p:cNvPicPr>
          <p:nvPr/>
        </p:nvPicPr>
        <p:blipFill>
          <a:blip r:embed="rId6"/>
          <a:stretch>
            <a:fillRect/>
          </a:stretch>
        </p:blipFill>
        <p:spPr>
          <a:xfrm>
            <a:off x="3619767" y="4402119"/>
            <a:ext cx="1028960" cy="514480"/>
          </a:xfrm>
          <a:prstGeom prst="rect">
            <a:avLst/>
          </a:prstGeom>
          <a:ln w="3175">
            <a:miter lim="400000"/>
          </a:ln>
        </p:spPr>
      </p:pic>
      <p:sp>
        <p:nvSpPr>
          <p:cNvPr id="1715" name="Rectangle"/>
          <p:cNvSpPr/>
          <p:nvPr/>
        </p:nvSpPr>
        <p:spPr>
          <a:xfrm>
            <a:off x="550310" y="673056"/>
            <a:ext cx="1345749" cy="201494"/>
          </a:xfrm>
          <a:prstGeom prst="rect">
            <a:avLst/>
          </a:prstGeom>
          <a:solidFill>
            <a:srgbClr val="FFFFFF"/>
          </a:solidFill>
          <a:ln w="12700">
            <a:miter lim="400000"/>
          </a:ln>
        </p:spPr>
        <p:txBody>
          <a:bodyPr lIns="13381" tIns="13381" rIns="13381" bIns="13381" anchor="ctr"/>
          <a:lstStyle/>
          <a:p>
            <a:pPr>
              <a:defRPr sz="3200"/>
            </a:pPr>
            <a:endParaRPr sz="1687"/>
          </a:p>
        </p:txBody>
      </p:sp>
      <p:pic>
        <p:nvPicPr>
          <p:cNvPr id="1716" name="Image" descr="Image"/>
          <p:cNvPicPr>
            <a:picLocks noChangeAspect="1"/>
          </p:cNvPicPr>
          <p:nvPr/>
        </p:nvPicPr>
        <p:blipFill>
          <a:blip r:embed="rId3"/>
          <a:stretch>
            <a:fillRect/>
          </a:stretch>
        </p:blipFill>
        <p:spPr>
          <a:xfrm>
            <a:off x="52708" y="4386922"/>
            <a:ext cx="692013" cy="695103"/>
          </a:xfrm>
          <a:prstGeom prst="rect">
            <a:avLst/>
          </a:prstGeom>
          <a:ln w="3175">
            <a:miter lim="400000"/>
          </a:ln>
        </p:spPr>
      </p:pic>
      <p:pic>
        <p:nvPicPr>
          <p:cNvPr id="1720" name="Image" descr="Image"/>
          <p:cNvPicPr>
            <a:picLocks noChangeAspect="1"/>
          </p:cNvPicPr>
          <p:nvPr/>
        </p:nvPicPr>
        <p:blipFill rotWithShape="1">
          <a:blip r:embed="rId7"/>
          <a:srcRect l="6191"/>
          <a:stretch/>
        </p:blipFill>
        <p:spPr>
          <a:xfrm>
            <a:off x="7987943" y="112830"/>
            <a:ext cx="1067523" cy="1105466"/>
          </a:xfrm>
          <a:prstGeom prst="rect">
            <a:avLst/>
          </a:prstGeom>
          <a:ln w="3175">
            <a:miter lim="400000"/>
          </a:ln>
        </p:spPr>
      </p:pic>
      <p:pic>
        <p:nvPicPr>
          <p:cNvPr id="6" name="Picture 5" descr="A group of people posing for a photo&#10;&#10;Description automatically generated">
            <a:extLst>
              <a:ext uri="{FF2B5EF4-FFF2-40B4-BE49-F238E27FC236}">
                <a16:creationId xmlns:a16="http://schemas.microsoft.com/office/drawing/2014/main" id="{A5B83E47-997D-BCD1-ED4C-844EE93CD4DE}"/>
              </a:ext>
            </a:extLst>
          </p:cNvPr>
          <p:cNvPicPr>
            <a:picLocks noChangeAspect="1"/>
          </p:cNvPicPr>
          <p:nvPr/>
        </p:nvPicPr>
        <p:blipFill>
          <a:blip r:embed="rId8"/>
          <a:stretch>
            <a:fillRect/>
          </a:stretch>
        </p:blipFill>
        <p:spPr>
          <a:xfrm>
            <a:off x="901024" y="1085902"/>
            <a:ext cx="4238625" cy="2825750"/>
          </a:xfrm>
          <a:prstGeom prst="rect">
            <a:avLst/>
          </a:prstGeom>
        </p:spPr>
      </p:pic>
      <p:sp>
        <p:nvSpPr>
          <p:cNvPr id="1719" name="Join us!"/>
          <p:cNvSpPr txBox="1"/>
          <p:nvPr/>
        </p:nvSpPr>
        <p:spPr>
          <a:xfrm>
            <a:off x="4187561" y="3943041"/>
            <a:ext cx="952088" cy="300270"/>
          </a:xfrm>
          <a:prstGeom prst="rect">
            <a:avLst/>
          </a:prstGeom>
          <a:solidFill>
            <a:srgbClr val="A2A3A6"/>
          </a:solidFill>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63" tIns="26763" rIns="26763" bIns="26763" anchor="ctr">
            <a:spAutoFit/>
          </a:bodyPr>
          <a:lstStyle>
            <a:lvl1pPr>
              <a:defRPr>
                <a:solidFill>
                  <a:srgbClr val="FFFFFF"/>
                </a:solidFill>
              </a:defRPr>
            </a:lvl1pPr>
          </a:lstStyle>
          <a:p>
            <a:pPr algn="ctr"/>
            <a:r>
              <a:rPr sz="1600" dirty="0"/>
              <a:t>Join us!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pic>
        <p:nvPicPr>
          <p:cNvPr id="438" name="Google Shape;438;p37"/>
          <p:cNvPicPr preferRelativeResize="0"/>
          <p:nvPr/>
        </p:nvPicPr>
        <p:blipFill>
          <a:blip r:embed="rId3">
            <a:alphaModFix/>
          </a:blip>
          <a:stretch>
            <a:fillRect/>
          </a:stretch>
        </p:blipFill>
        <p:spPr>
          <a:xfrm>
            <a:off x="0" y="0"/>
            <a:ext cx="9144001" cy="5143500"/>
          </a:xfrm>
          <a:prstGeom prst="rect">
            <a:avLst/>
          </a:prstGeom>
          <a:noFill/>
          <a:ln>
            <a:noFill/>
          </a:ln>
        </p:spPr>
      </p:pic>
      <p:sp>
        <p:nvSpPr>
          <p:cNvPr id="440" name="Google Shape;440;p37"/>
          <p:cNvSpPr txBox="1"/>
          <p:nvPr/>
        </p:nvSpPr>
        <p:spPr>
          <a:xfrm>
            <a:off x="3072000" y="2140650"/>
            <a:ext cx="3000000" cy="5172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2700" b="1">
                <a:solidFill>
                  <a:schemeClr val="dk1"/>
                </a:solidFill>
              </a:rPr>
              <a:t>Thank you</a:t>
            </a:r>
            <a:endParaRPr sz="3600">
              <a:solidFill>
                <a:srgbClr val="1E1919"/>
              </a:solidFill>
              <a:highlight>
                <a:srgbClr val="FFFFFF"/>
              </a:highlight>
              <a:latin typeface="Roboto"/>
              <a:ea typeface="Roboto"/>
              <a:cs typeface="Roboto"/>
              <a:sym typeface="Roboto"/>
            </a:endParaRPr>
          </a:p>
        </p:txBody>
      </p:sp>
      <p:sp>
        <p:nvSpPr>
          <p:cNvPr id="441" name="Google Shape;441;p37"/>
          <p:cNvSpPr/>
          <p:nvPr/>
        </p:nvSpPr>
        <p:spPr>
          <a:xfrm>
            <a:off x="483250" y="509700"/>
            <a:ext cx="274500" cy="41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73410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138E789-F2CA-6B36-E02F-66A26C6C626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 smtClean="0"/>
              <a:t>33</a:t>
            </a:fld>
            <a:endParaRPr lang="es"/>
          </a:p>
        </p:txBody>
      </p:sp>
      <p:pic>
        <p:nvPicPr>
          <p:cNvPr id="1028" name="Picture 4" descr="Photo of silicon wafer">
            <a:extLst>
              <a:ext uri="{FF2B5EF4-FFF2-40B4-BE49-F238E27FC236}">
                <a16:creationId xmlns:a16="http://schemas.microsoft.com/office/drawing/2014/main" id="{ED2FEBDD-3193-4BAC-78E8-02F43350D9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155" y="1194798"/>
            <a:ext cx="2656253" cy="177083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404D957-BAF2-8529-E095-E56AFDC1DB85}"/>
              </a:ext>
            </a:extLst>
          </p:cNvPr>
          <p:cNvSpPr txBox="1"/>
          <p:nvPr/>
        </p:nvSpPr>
        <p:spPr>
          <a:xfrm>
            <a:off x="428573" y="2999457"/>
            <a:ext cx="752129" cy="246221"/>
          </a:xfrm>
          <a:prstGeom prst="rect">
            <a:avLst/>
          </a:prstGeom>
          <a:noFill/>
        </p:spPr>
        <p:txBody>
          <a:bodyPr wrap="none" rtlCol="0">
            <a:spAutoFit/>
          </a:bodyPr>
          <a:lstStyle/>
          <a:p>
            <a:r>
              <a:rPr lang="en-US" sz="1000" dirty="0"/>
              <a:t>CEA LETI</a:t>
            </a:r>
          </a:p>
        </p:txBody>
      </p:sp>
      <p:cxnSp>
        <p:nvCxnSpPr>
          <p:cNvPr id="46" name="Straight Arrow Connector 45">
            <a:extLst>
              <a:ext uri="{FF2B5EF4-FFF2-40B4-BE49-F238E27FC236}">
                <a16:creationId xmlns:a16="http://schemas.microsoft.com/office/drawing/2014/main" id="{F96E7565-9EC8-A401-0B6F-8C7D560F99F4}"/>
              </a:ext>
            </a:extLst>
          </p:cNvPr>
          <p:cNvCxnSpPr>
            <a:cxnSpLocks/>
          </p:cNvCxnSpPr>
          <p:nvPr/>
        </p:nvCxnSpPr>
        <p:spPr>
          <a:xfrm>
            <a:off x="1689463" y="2023027"/>
            <a:ext cx="448379" cy="1291151"/>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49" name="Google Shape;217;p22">
            <a:extLst>
              <a:ext uri="{FF2B5EF4-FFF2-40B4-BE49-F238E27FC236}">
                <a16:creationId xmlns:a16="http://schemas.microsoft.com/office/drawing/2014/main" id="{B0B91CF1-DB23-4213-8C98-F798B87E69C6}"/>
              </a:ext>
            </a:extLst>
          </p:cNvPr>
          <p:cNvPicPr preferRelativeResize="0">
            <a:picLocks/>
          </p:cNvPicPr>
          <p:nvPr/>
        </p:nvPicPr>
        <p:blipFill>
          <a:blip r:embed="rId3">
            <a:alphaModFix/>
          </a:blip>
          <a:stretch>
            <a:fillRect/>
          </a:stretch>
        </p:blipFill>
        <p:spPr>
          <a:xfrm>
            <a:off x="332723" y="610225"/>
            <a:ext cx="4860000" cy="193516"/>
          </a:xfrm>
          <a:prstGeom prst="rect">
            <a:avLst/>
          </a:prstGeom>
          <a:noFill/>
          <a:ln>
            <a:noFill/>
          </a:ln>
        </p:spPr>
      </p:pic>
      <p:sp>
        <p:nvSpPr>
          <p:cNvPr id="50" name="Google Shape;219;p22">
            <a:extLst>
              <a:ext uri="{FF2B5EF4-FFF2-40B4-BE49-F238E27FC236}">
                <a16:creationId xmlns:a16="http://schemas.microsoft.com/office/drawing/2014/main" id="{9A49ABED-8E75-5D08-D2EE-3181CBDEEE11}"/>
              </a:ext>
            </a:extLst>
          </p:cNvPr>
          <p:cNvSpPr txBox="1">
            <a:spLocks/>
          </p:cNvSpPr>
          <p:nvPr/>
        </p:nvSpPr>
        <p:spPr>
          <a:xfrm>
            <a:off x="249681" y="404501"/>
            <a:ext cx="8520600" cy="4155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80000"/>
              </a:lnSpc>
            </a:pPr>
            <a:r>
              <a:rPr lang="en-GB" sz="1800" b="1" dirty="0">
                <a:solidFill>
                  <a:schemeClr val="dk1"/>
                </a:solidFill>
              </a:rPr>
              <a:t>Quantifying device variability at wafer scales</a:t>
            </a:r>
            <a:endParaRPr lang="en-GB" sz="3000" dirty="0">
              <a:solidFill>
                <a:srgbClr val="1E1919"/>
              </a:solidFill>
              <a:highlight>
                <a:srgbClr val="FFFFFF"/>
              </a:highlight>
              <a:latin typeface="Roboto"/>
              <a:ea typeface="Roboto"/>
              <a:cs typeface="Roboto"/>
              <a:sym typeface="Roboto"/>
            </a:endParaRPr>
          </a:p>
          <a:p>
            <a:pPr>
              <a:lnSpc>
                <a:spcPct val="80000"/>
              </a:lnSpc>
            </a:pPr>
            <a:endParaRPr lang="en-GB" sz="1800" b="1" dirty="0">
              <a:solidFill>
                <a:schemeClr val="dk1"/>
              </a:solidFill>
            </a:endParaRPr>
          </a:p>
          <a:p>
            <a:pPr algn="ctr">
              <a:lnSpc>
                <a:spcPct val="80000"/>
              </a:lnSpc>
            </a:pPr>
            <a:endParaRPr lang="en-GB" sz="2200" b="1" dirty="0">
              <a:solidFill>
                <a:schemeClr val="dk1"/>
              </a:solidFill>
            </a:endParaRPr>
          </a:p>
        </p:txBody>
      </p:sp>
      <p:cxnSp>
        <p:nvCxnSpPr>
          <p:cNvPr id="17" name="Straight Arrow Connector 16">
            <a:extLst>
              <a:ext uri="{FF2B5EF4-FFF2-40B4-BE49-F238E27FC236}">
                <a16:creationId xmlns:a16="http://schemas.microsoft.com/office/drawing/2014/main" id="{9F191FC8-7688-7A67-CA49-FAD31A61B2C6}"/>
              </a:ext>
            </a:extLst>
          </p:cNvPr>
          <p:cNvCxnSpPr>
            <a:cxnSpLocks/>
          </p:cNvCxnSpPr>
          <p:nvPr/>
        </p:nvCxnSpPr>
        <p:spPr>
          <a:xfrm>
            <a:off x="1793966" y="2023027"/>
            <a:ext cx="1589754" cy="1241029"/>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976BE342-FDC3-07E5-3D6B-B3958095D53D}"/>
              </a:ext>
            </a:extLst>
          </p:cNvPr>
          <p:cNvGrpSpPr/>
          <p:nvPr/>
        </p:nvGrpSpPr>
        <p:grpSpPr>
          <a:xfrm>
            <a:off x="183462" y="3314178"/>
            <a:ext cx="2256792" cy="1780211"/>
            <a:chOff x="3853315" y="2181397"/>
            <a:chExt cx="2256792" cy="1780211"/>
          </a:xfrm>
        </p:grpSpPr>
        <p:grpSp>
          <p:nvGrpSpPr>
            <p:cNvPr id="43" name="Group 42">
              <a:extLst>
                <a:ext uri="{FF2B5EF4-FFF2-40B4-BE49-F238E27FC236}">
                  <a16:creationId xmlns:a16="http://schemas.microsoft.com/office/drawing/2014/main" id="{137CD751-1B41-4A16-B5D0-6F0B7DB0E83D}"/>
                </a:ext>
              </a:extLst>
            </p:cNvPr>
            <p:cNvGrpSpPr/>
            <p:nvPr/>
          </p:nvGrpSpPr>
          <p:grpSpPr>
            <a:xfrm>
              <a:off x="4085845" y="2181397"/>
              <a:ext cx="2024262" cy="1780211"/>
              <a:chOff x="4085845" y="2181397"/>
              <a:chExt cx="2024262" cy="1780211"/>
            </a:xfrm>
          </p:grpSpPr>
          <p:pic>
            <p:nvPicPr>
              <p:cNvPr id="45" name="Picture 44">
                <a:extLst>
                  <a:ext uri="{FF2B5EF4-FFF2-40B4-BE49-F238E27FC236}">
                    <a16:creationId xmlns:a16="http://schemas.microsoft.com/office/drawing/2014/main" id="{7CFAD87A-4D1E-7517-FCFD-D1C99BFCCD54}"/>
                  </a:ext>
                </a:extLst>
              </p:cNvPr>
              <p:cNvPicPr>
                <a:picLocks noChangeAspect="1"/>
              </p:cNvPicPr>
              <p:nvPr/>
            </p:nvPicPr>
            <p:blipFill rotWithShape="1">
              <a:blip r:embed="rId4"/>
              <a:srcRect l="12193" t="7772" r="8741" b="10543"/>
              <a:stretch/>
            </p:blipFill>
            <p:spPr>
              <a:xfrm>
                <a:off x="4085845" y="2181397"/>
                <a:ext cx="2024262" cy="1568472"/>
              </a:xfrm>
              <a:prstGeom prst="rect">
                <a:avLst/>
              </a:prstGeom>
            </p:spPr>
          </p:pic>
          <p:sp>
            <p:nvSpPr>
              <p:cNvPr id="47" name="Gate voltage 1">
                <a:extLst>
                  <a:ext uri="{FF2B5EF4-FFF2-40B4-BE49-F238E27FC236}">
                    <a16:creationId xmlns:a16="http://schemas.microsoft.com/office/drawing/2014/main" id="{87CBF7AA-8031-6F26-9DF6-28DB545845F0}"/>
                  </a:ext>
                </a:extLst>
              </p:cNvPr>
              <p:cNvSpPr txBox="1"/>
              <p:nvPr/>
            </p:nvSpPr>
            <p:spPr>
              <a:xfrm>
                <a:off x="4629920" y="3749869"/>
                <a:ext cx="1125605" cy="2117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6763" tIns="26763" rIns="26763" bIns="26763" anchor="ctr"/>
              <a:lstStyle>
                <a:lvl1pPr>
                  <a:defRPr sz="2200">
                    <a:latin typeface="Avenir Next"/>
                    <a:ea typeface="Avenir Next"/>
                    <a:cs typeface="Avenir Next"/>
                    <a:sym typeface="Avenir Next"/>
                  </a:defRPr>
                </a:lvl1pPr>
              </a:lstStyle>
              <a:p>
                <a:r>
                  <a:rPr sz="1160" dirty="0">
                    <a:latin typeface="Avenir Next" panose="020B0503020202020204" pitchFamily="34" charset="0"/>
                  </a:rPr>
                  <a:t>Gate voltage</a:t>
                </a:r>
              </a:p>
            </p:txBody>
          </p:sp>
        </p:grpSp>
        <p:sp>
          <p:nvSpPr>
            <p:cNvPr id="44" name="Gate voltage 1">
              <a:extLst>
                <a:ext uri="{FF2B5EF4-FFF2-40B4-BE49-F238E27FC236}">
                  <a16:creationId xmlns:a16="http://schemas.microsoft.com/office/drawing/2014/main" id="{8C4F524C-8536-0E00-F217-CC16605D39F2}"/>
                </a:ext>
              </a:extLst>
            </p:cNvPr>
            <p:cNvSpPr txBox="1"/>
            <p:nvPr/>
          </p:nvSpPr>
          <p:spPr>
            <a:xfrm rot="16200000">
              <a:off x="3396382" y="2659077"/>
              <a:ext cx="1125605" cy="2117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6763" tIns="26763" rIns="26763" bIns="26763" anchor="ctr"/>
            <a:lstStyle>
              <a:lvl1pPr>
                <a:defRPr sz="2200">
                  <a:latin typeface="Avenir Next"/>
                  <a:ea typeface="Avenir Next"/>
                  <a:cs typeface="Avenir Next"/>
                  <a:sym typeface="Avenir Next"/>
                </a:defRPr>
              </a:lvl1pPr>
            </a:lstStyle>
            <a:p>
              <a:r>
                <a:rPr lang="en-GB" sz="1160" dirty="0">
                  <a:latin typeface="Avenir Next" panose="020B0503020202020204" pitchFamily="34" charset="0"/>
                </a:rPr>
                <a:t>Current</a:t>
              </a:r>
              <a:endParaRPr sz="1160" dirty="0">
                <a:latin typeface="Avenir Next" panose="020B0503020202020204" pitchFamily="34" charset="0"/>
              </a:endParaRPr>
            </a:p>
          </p:txBody>
        </p:sp>
      </p:grpSp>
      <p:grpSp>
        <p:nvGrpSpPr>
          <p:cNvPr id="48" name="Group 47">
            <a:extLst>
              <a:ext uri="{FF2B5EF4-FFF2-40B4-BE49-F238E27FC236}">
                <a16:creationId xmlns:a16="http://schemas.microsoft.com/office/drawing/2014/main" id="{55239A13-D189-A8CA-2359-B75021CE1327}"/>
              </a:ext>
            </a:extLst>
          </p:cNvPr>
          <p:cNvGrpSpPr/>
          <p:nvPr/>
        </p:nvGrpSpPr>
        <p:grpSpPr>
          <a:xfrm>
            <a:off x="2634353" y="3330373"/>
            <a:ext cx="2304472" cy="1797209"/>
            <a:chOff x="6167986" y="416622"/>
            <a:chExt cx="2304472" cy="1797209"/>
          </a:xfrm>
        </p:grpSpPr>
        <p:pic>
          <p:nvPicPr>
            <p:cNvPr id="51" name="Picture 50">
              <a:extLst>
                <a:ext uri="{FF2B5EF4-FFF2-40B4-BE49-F238E27FC236}">
                  <a16:creationId xmlns:a16="http://schemas.microsoft.com/office/drawing/2014/main" id="{43BB3EA1-E99A-F009-E6F3-911FB7C6C62A}"/>
                </a:ext>
              </a:extLst>
            </p:cNvPr>
            <p:cNvPicPr>
              <a:picLocks noChangeAspect="1"/>
            </p:cNvPicPr>
            <p:nvPr/>
          </p:nvPicPr>
          <p:blipFill rotWithShape="1">
            <a:blip r:embed="rId5"/>
            <a:srcRect l="11773" t="9956" r="7339" b="9212"/>
            <a:stretch/>
          </p:blipFill>
          <p:spPr>
            <a:xfrm>
              <a:off x="6379725" y="455502"/>
              <a:ext cx="2092733" cy="1568472"/>
            </a:xfrm>
            <a:prstGeom prst="rect">
              <a:avLst/>
            </a:prstGeom>
          </p:spPr>
        </p:pic>
        <p:sp>
          <p:nvSpPr>
            <p:cNvPr id="52" name="Gate voltage 1">
              <a:extLst>
                <a:ext uri="{FF2B5EF4-FFF2-40B4-BE49-F238E27FC236}">
                  <a16:creationId xmlns:a16="http://schemas.microsoft.com/office/drawing/2014/main" id="{D6F396BF-5DA6-640A-44B5-F0F0FF268539}"/>
                </a:ext>
              </a:extLst>
            </p:cNvPr>
            <p:cNvSpPr txBox="1"/>
            <p:nvPr/>
          </p:nvSpPr>
          <p:spPr>
            <a:xfrm>
              <a:off x="6932505" y="2002092"/>
              <a:ext cx="1125605" cy="2117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6763" tIns="26763" rIns="26763" bIns="26763" anchor="ctr"/>
            <a:lstStyle>
              <a:lvl1pPr>
                <a:defRPr sz="2200">
                  <a:latin typeface="Avenir Next"/>
                  <a:ea typeface="Avenir Next"/>
                  <a:cs typeface="Avenir Next"/>
                  <a:sym typeface="Avenir Next"/>
                </a:defRPr>
              </a:lvl1pPr>
            </a:lstStyle>
            <a:p>
              <a:r>
                <a:rPr sz="1160" dirty="0">
                  <a:latin typeface="Avenir Next" panose="020B0503020202020204" pitchFamily="34" charset="0"/>
                </a:rPr>
                <a:t>Gate voltage</a:t>
              </a:r>
            </a:p>
          </p:txBody>
        </p:sp>
        <p:sp>
          <p:nvSpPr>
            <p:cNvPr id="53" name="Gate voltage 1">
              <a:extLst>
                <a:ext uri="{FF2B5EF4-FFF2-40B4-BE49-F238E27FC236}">
                  <a16:creationId xmlns:a16="http://schemas.microsoft.com/office/drawing/2014/main" id="{490729D4-904C-699C-A2A6-D1272FE6C69E}"/>
                </a:ext>
              </a:extLst>
            </p:cNvPr>
            <p:cNvSpPr txBox="1"/>
            <p:nvPr/>
          </p:nvSpPr>
          <p:spPr>
            <a:xfrm rot="16200000">
              <a:off x="5711053" y="873555"/>
              <a:ext cx="1125605" cy="2117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6763" tIns="26763" rIns="26763" bIns="26763" anchor="ctr"/>
            <a:lstStyle>
              <a:lvl1pPr>
                <a:defRPr sz="2200">
                  <a:latin typeface="Avenir Next"/>
                  <a:ea typeface="Avenir Next"/>
                  <a:cs typeface="Avenir Next"/>
                  <a:sym typeface="Avenir Next"/>
                </a:defRPr>
              </a:lvl1pPr>
            </a:lstStyle>
            <a:p>
              <a:r>
                <a:rPr lang="en-GB" sz="1160" dirty="0">
                  <a:latin typeface="Avenir Next" panose="020B0503020202020204" pitchFamily="34" charset="0"/>
                </a:rPr>
                <a:t>Current</a:t>
              </a:r>
              <a:endParaRPr sz="1160" dirty="0">
                <a:latin typeface="Avenir Next" panose="020B0503020202020204" pitchFamily="34" charset="0"/>
              </a:endParaRPr>
            </a:p>
          </p:txBody>
        </p:sp>
      </p:grpSp>
      <p:grpSp>
        <p:nvGrpSpPr>
          <p:cNvPr id="57" name="Group 56">
            <a:extLst>
              <a:ext uri="{FF2B5EF4-FFF2-40B4-BE49-F238E27FC236}">
                <a16:creationId xmlns:a16="http://schemas.microsoft.com/office/drawing/2014/main" id="{C09F4C64-6A12-3060-D92A-CBC6B26B237A}"/>
              </a:ext>
            </a:extLst>
          </p:cNvPr>
          <p:cNvGrpSpPr/>
          <p:nvPr/>
        </p:nvGrpSpPr>
        <p:grpSpPr>
          <a:xfrm>
            <a:off x="5342537" y="946119"/>
            <a:ext cx="3490341" cy="3913898"/>
            <a:chOff x="5228582" y="926364"/>
            <a:chExt cx="3490341" cy="3913898"/>
          </a:xfrm>
        </p:grpSpPr>
        <p:pic>
          <p:nvPicPr>
            <p:cNvPr id="5122" name="Picture 2" descr="figure 1">
              <a:extLst>
                <a:ext uri="{FF2B5EF4-FFF2-40B4-BE49-F238E27FC236}">
                  <a16:creationId xmlns:a16="http://schemas.microsoft.com/office/drawing/2014/main" id="{5295D3CA-6F2B-B6D0-1FAA-6B4827D9ABA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363"/>
            <a:stretch/>
          </p:blipFill>
          <p:spPr bwMode="auto">
            <a:xfrm>
              <a:off x="5228582" y="926364"/>
              <a:ext cx="3377640" cy="3630489"/>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a:extLst>
                <a:ext uri="{FF2B5EF4-FFF2-40B4-BE49-F238E27FC236}">
                  <a16:creationId xmlns:a16="http://schemas.microsoft.com/office/drawing/2014/main" id="{BC195FAF-3EB2-2CE0-0639-759245E35A61}"/>
                </a:ext>
              </a:extLst>
            </p:cNvPr>
            <p:cNvSpPr txBox="1"/>
            <p:nvPr/>
          </p:nvSpPr>
          <p:spPr>
            <a:xfrm>
              <a:off x="6471192" y="4578652"/>
              <a:ext cx="2247731" cy="261610"/>
            </a:xfrm>
            <a:prstGeom prst="rect">
              <a:avLst/>
            </a:prstGeom>
            <a:noFill/>
          </p:spPr>
          <p:txBody>
            <a:bodyPr wrap="none" rtlCol="0">
              <a:spAutoFit/>
            </a:bodyPr>
            <a:lstStyle/>
            <a:p>
              <a:r>
                <a:rPr lang="en-US" sz="1100" dirty="0" err="1"/>
                <a:t>Bavdaz</a:t>
              </a:r>
              <a:r>
                <a:rPr lang="en-US" sz="1100" dirty="0"/>
                <a:t> et al. </a:t>
              </a:r>
              <a:r>
                <a:rPr lang="en-US" sz="1100" dirty="0" err="1"/>
                <a:t>npj</a:t>
              </a:r>
              <a:r>
                <a:rPr lang="en-US" sz="1100" dirty="0"/>
                <a:t> QI 8, 86 (2022)</a:t>
              </a:r>
            </a:p>
          </p:txBody>
        </p:sp>
      </p:grpSp>
      <p:sp>
        <p:nvSpPr>
          <p:cNvPr id="58" name="Rectangle 57">
            <a:extLst>
              <a:ext uri="{FF2B5EF4-FFF2-40B4-BE49-F238E27FC236}">
                <a16:creationId xmlns:a16="http://schemas.microsoft.com/office/drawing/2014/main" id="{1E9A2699-2B9A-1774-D26A-39851003D331}"/>
              </a:ext>
            </a:extLst>
          </p:cNvPr>
          <p:cNvSpPr>
            <a:spLocks/>
          </p:cNvSpPr>
          <p:nvPr/>
        </p:nvSpPr>
        <p:spPr>
          <a:xfrm>
            <a:off x="7523544" y="1759352"/>
            <a:ext cx="277793" cy="11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D44862F6-0A59-92DA-844B-493E42C0807D}"/>
              </a:ext>
            </a:extLst>
          </p:cNvPr>
          <p:cNvSpPr>
            <a:spLocks/>
          </p:cNvSpPr>
          <p:nvPr/>
        </p:nvSpPr>
        <p:spPr>
          <a:xfrm>
            <a:off x="7489261" y="2691752"/>
            <a:ext cx="277793" cy="11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E837A457-B439-750E-2DAB-365BD8B75FAC}"/>
              </a:ext>
            </a:extLst>
          </p:cNvPr>
          <p:cNvSpPr>
            <a:spLocks/>
          </p:cNvSpPr>
          <p:nvPr/>
        </p:nvSpPr>
        <p:spPr>
          <a:xfrm>
            <a:off x="7552013" y="3634833"/>
            <a:ext cx="277793" cy="11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75474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8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ormAutofit fontScale="85000" lnSpcReduction="10000"/>
          </a:bodyPr>
          <a:lstStyle/>
          <a:p>
            <a:fld id="{86CB4B4D-7CA3-9044-876B-883B54F8677D}" type="slidenum">
              <a:rPr/>
              <a:t>34</a:t>
            </a:fld>
            <a:endParaRPr/>
          </a:p>
        </p:txBody>
      </p:sp>
      <p:pic>
        <p:nvPicPr>
          <p:cNvPr id="1086" name="Screenshot 2023-06-08 at 13.28.49.png" descr="Screenshot 2023-06-08 at 13.28.49.png"/>
          <p:cNvPicPr>
            <a:picLocks noChangeAspect="1"/>
          </p:cNvPicPr>
          <p:nvPr/>
        </p:nvPicPr>
        <p:blipFill>
          <a:blip r:embed="rId2"/>
          <a:srcRect b="73224"/>
          <a:stretch>
            <a:fillRect/>
          </a:stretch>
        </p:blipFill>
        <p:spPr>
          <a:xfrm>
            <a:off x="398579" y="84740"/>
            <a:ext cx="7611075" cy="688275"/>
          </a:xfrm>
          <a:prstGeom prst="rect">
            <a:avLst/>
          </a:prstGeom>
          <a:ln w="3175">
            <a:miter lim="400000"/>
          </a:ln>
        </p:spPr>
      </p:pic>
      <p:pic>
        <p:nvPicPr>
          <p:cNvPr id="1087" name="Screenshot 2023-06-08 at 13.28.49.png" descr="Screenshot 2023-06-08 at 13.28.49.png"/>
          <p:cNvPicPr>
            <a:picLocks noChangeAspect="1"/>
          </p:cNvPicPr>
          <p:nvPr/>
        </p:nvPicPr>
        <p:blipFill>
          <a:blip r:embed="rId2"/>
          <a:srcRect l="22083" t="39583"/>
          <a:stretch>
            <a:fillRect/>
          </a:stretch>
        </p:blipFill>
        <p:spPr>
          <a:xfrm>
            <a:off x="393401" y="866316"/>
            <a:ext cx="5930304" cy="1552994"/>
          </a:xfrm>
          <a:prstGeom prst="rect">
            <a:avLst/>
          </a:prstGeom>
          <a:ln w="3175">
            <a:miter lim="400000"/>
          </a:ln>
        </p:spPr>
      </p:pic>
      <p:sp>
        <p:nvSpPr>
          <p:cNvPr id="1088" name="Rectangle"/>
          <p:cNvSpPr/>
          <p:nvPr/>
        </p:nvSpPr>
        <p:spPr>
          <a:xfrm>
            <a:off x="5165063" y="1168666"/>
            <a:ext cx="350934" cy="225562"/>
          </a:xfrm>
          <a:prstGeom prst="rect">
            <a:avLst/>
          </a:prstGeom>
          <a:solidFill>
            <a:srgbClr val="FFFFFF"/>
          </a:solidFill>
          <a:ln w="12700">
            <a:miter lim="400000"/>
          </a:ln>
        </p:spPr>
        <p:txBody>
          <a:bodyPr lIns="13381" tIns="13381" rIns="13381" bIns="13381" anchor="ctr"/>
          <a:lstStyle/>
          <a:p>
            <a:pPr>
              <a:defRPr sz="3200"/>
            </a:pPr>
            <a:endParaRPr sz="1687"/>
          </a:p>
        </p:txBody>
      </p:sp>
      <p:pic>
        <p:nvPicPr>
          <p:cNvPr id="2" name="Picture 1">
            <a:extLst>
              <a:ext uri="{FF2B5EF4-FFF2-40B4-BE49-F238E27FC236}">
                <a16:creationId xmlns:a16="http://schemas.microsoft.com/office/drawing/2014/main" id="{68713624-6CC7-1082-E6BD-07BD98345085}"/>
              </a:ext>
            </a:extLst>
          </p:cNvPr>
          <p:cNvPicPr>
            <a:picLocks noChangeAspect="1"/>
          </p:cNvPicPr>
          <p:nvPr/>
        </p:nvPicPr>
        <p:blipFill rotWithShape="1">
          <a:blip r:embed="rId3"/>
          <a:srcRect t="1473" b="-1"/>
          <a:stretch/>
        </p:blipFill>
        <p:spPr>
          <a:xfrm>
            <a:off x="3014981" y="2064563"/>
            <a:ext cx="4124747" cy="2798624"/>
          </a:xfrm>
          <a:prstGeom prst="rect">
            <a:avLst/>
          </a:prstGeom>
        </p:spPr>
      </p:pic>
      <p:grpSp>
        <p:nvGrpSpPr>
          <p:cNvPr id="3" name="Group 2">
            <a:extLst>
              <a:ext uri="{FF2B5EF4-FFF2-40B4-BE49-F238E27FC236}">
                <a16:creationId xmlns:a16="http://schemas.microsoft.com/office/drawing/2014/main" id="{AFA0D9E2-5C48-BFAB-8C83-A1CB0A488E9F}"/>
              </a:ext>
            </a:extLst>
          </p:cNvPr>
          <p:cNvGrpSpPr/>
          <p:nvPr/>
        </p:nvGrpSpPr>
        <p:grpSpPr>
          <a:xfrm>
            <a:off x="393401" y="2281129"/>
            <a:ext cx="2582378" cy="2323652"/>
            <a:chOff x="1068441" y="2339565"/>
            <a:chExt cx="2582378" cy="2323652"/>
          </a:xfrm>
        </p:grpSpPr>
        <p:pic>
          <p:nvPicPr>
            <p:cNvPr id="4" name="Picture 3">
              <a:extLst>
                <a:ext uri="{FF2B5EF4-FFF2-40B4-BE49-F238E27FC236}">
                  <a16:creationId xmlns:a16="http://schemas.microsoft.com/office/drawing/2014/main" id="{17E0E24B-D5EA-3A43-4811-C7842761121F}"/>
                </a:ext>
              </a:extLst>
            </p:cNvPr>
            <p:cNvPicPr>
              <a:picLocks noChangeAspect="1"/>
            </p:cNvPicPr>
            <p:nvPr/>
          </p:nvPicPr>
          <p:blipFill>
            <a:blip r:embed="rId4"/>
            <a:stretch>
              <a:fillRect/>
            </a:stretch>
          </p:blipFill>
          <p:spPr>
            <a:xfrm>
              <a:off x="1068441" y="2339565"/>
              <a:ext cx="2582378" cy="2323652"/>
            </a:xfrm>
            <a:prstGeom prst="rect">
              <a:avLst/>
            </a:prstGeom>
          </p:spPr>
        </p:pic>
        <p:sp>
          <p:nvSpPr>
            <p:cNvPr id="5" name="Rectangle 4">
              <a:extLst>
                <a:ext uri="{FF2B5EF4-FFF2-40B4-BE49-F238E27FC236}">
                  <a16:creationId xmlns:a16="http://schemas.microsoft.com/office/drawing/2014/main" id="{35337A70-4690-6C40-C76E-9ABA60D8A9C9}"/>
                </a:ext>
              </a:extLst>
            </p:cNvPr>
            <p:cNvSpPr/>
            <p:nvPr/>
          </p:nvSpPr>
          <p:spPr>
            <a:xfrm>
              <a:off x="1452282" y="2339565"/>
              <a:ext cx="268942" cy="134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38C6421-2372-68FA-6764-E27CC6BDA811}"/>
                </a:ext>
              </a:extLst>
            </p:cNvPr>
            <p:cNvSpPr/>
            <p:nvPr/>
          </p:nvSpPr>
          <p:spPr>
            <a:xfrm>
              <a:off x="1260118" y="3366697"/>
              <a:ext cx="268942" cy="134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864AB2F-CBB2-8550-E4C8-8CC9014D3C95}"/>
                </a:ext>
              </a:extLst>
            </p:cNvPr>
            <p:cNvSpPr/>
            <p:nvPr/>
          </p:nvSpPr>
          <p:spPr>
            <a:xfrm>
              <a:off x="2359630" y="3423287"/>
              <a:ext cx="268942" cy="134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Shape 216"/>
        <p:cNvGrpSpPr/>
        <p:nvPr/>
      </p:nvGrpSpPr>
      <p:grpSpPr>
        <a:xfrm>
          <a:off x="0" y="0"/>
          <a:ext cx="0" cy="0"/>
          <a:chOff x="0" y="0"/>
          <a:chExt cx="0" cy="0"/>
        </a:xfrm>
      </p:grpSpPr>
      <p:pic>
        <p:nvPicPr>
          <p:cNvPr id="217" name="Google Shape;217;p22"/>
          <p:cNvPicPr preferRelativeResize="0"/>
          <p:nvPr/>
        </p:nvPicPr>
        <p:blipFill>
          <a:blip r:embed="rId3">
            <a:alphaModFix/>
          </a:blip>
          <a:stretch>
            <a:fillRect/>
          </a:stretch>
        </p:blipFill>
        <p:spPr>
          <a:xfrm>
            <a:off x="332724" y="610225"/>
            <a:ext cx="3292977" cy="193516"/>
          </a:xfrm>
          <a:prstGeom prst="rect">
            <a:avLst/>
          </a:prstGeom>
          <a:noFill/>
          <a:ln>
            <a:noFill/>
          </a:ln>
        </p:spPr>
      </p:pic>
      <p:sp>
        <p:nvSpPr>
          <p:cNvPr id="218" name="Google Shape;218;p22"/>
          <p:cNvSpPr txBox="1">
            <a:spLocks noGrp="1"/>
          </p:cNvSpPr>
          <p:nvPr>
            <p:ph type="sldNum" idx="12"/>
          </p:nvPr>
        </p:nvSpPr>
        <p:spPr>
          <a:xfrm>
            <a:off x="8515482" y="472241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35</a:t>
            </a:fld>
            <a:endParaRPr/>
          </a:p>
        </p:txBody>
      </p:sp>
      <p:sp>
        <p:nvSpPr>
          <p:cNvPr id="219" name="Google Shape;219;p22"/>
          <p:cNvSpPr txBox="1">
            <a:spLocks noGrp="1"/>
          </p:cNvSpPr>
          <p:nvPr>
            <p:ph type="subTitle" idx="1"/>
          </p:nvPr>
        </p:nvSpPr>
        <p:spPr>
          <a:xfrm>
            <a:off x="290676" y="421081"/>
            <a:ext cx="8520600" cy="4155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n-GB" sz="1800" b="1" dirty="0">
                <a:solidFill>
                  <a:schemeClr val="dk1"/>
                </a:solidFill>
              </a:rPr>
              <a:t>Quantifying device variability</a:t>
            </a:r>
            <a:endParaRPr sz="3000" dirty="0">
              <a:solidFill>
                <a:srgbClr val="1E1919"/>
              </a:solidFill>
              <a:highlight>
                <a:srgbClr val="FFFFFF"/>
              </a:highlight>
              <a:latin typeface="Roboto"/>
              <a:ea typeface="Roboto"/>
              <a:cs typeface="Roboto"/>
              <a:sym typeface="Roboto"/>
            </a:endParaRPr>
          </a:p>
          <a:p>
            <a:pPr marL="0" marR="0" lvl="0" indent="0" algn="l" rtl="0">
              <a:lnSpc>
                <a:spcPct val="80000"/>
              </a:lnSpc>
              <a:spcBef>
                <a:spcPts val="0"/>
              </a:spcBef>
              <a:spcAft>
                <a:spcPts val="0"/>
              </a:spcAft>
              <a:buNone/>
            </a:pP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grpSp>
        <p:nvGrpSpPr>
          <p:cNvPr id="2" name="Group 1">
            <a:extLst>
              <a:ext uri="{FF2B5EF4-FFF2-40B4-BE49-F238E27FC236}">
                <a16:creationId xmlns:a16="http://schemas.microsoft.com/office/drawing/2014/main" id="{F8CF6B99-D0FB-4D1E-3B47-74BB0D017BC5}"/>
              </a:ext>
            </a:extLst>
          </p:cNvPr>
          <p:cNvGrpSpPr/>
          <p:nvPr/>
        </p:nvGrpSpPr>
        <p:grpSpPr>
          <a:xfrm>
            <a:off x="4452866" y="-514223"/>
            <a:ext cx="2364128" cy="1940483"/>
            <a:chOff x="3088398" y="2715828"/>
            <a:chExt cx="2608254" cy="2490015"/>
          </a:xfrm>
        </p:grpSpPr>
        <p:pic>
          <p:nvPicPr>
            <p:cNvPr id="5" name="ezgif.com-gif-maker.gif" descr="ezgif.com-gif-maker.gif">
              <a:extLst>
                <a:ext uri="{FF2B5EF4-FFF2-40B4-BE49-F238E27FC236}">
                  <a16:creationId xmlns:a16="http://schemas.microsoft.com/office/drawing/2014/main" id="{BB83C7BA-4390-3E7B-53DD-468A5B0945BB}"/>
                </a:ext>
              </a:extLst>
            </p:cNvPr>
            <p:cNvPicPr>
              <a:picLocks/>
            </p:cNvPicPr>
            <p:nvPr/>
          </p:nvPicPr>
          <p:blipFill>
            <a:blip r:embed="rId4"/>
            <a:stretch>
              <a:fillRect/>
            </a:stretch>
          </p:blipFill>
          <p:spPr>
            <a:xfrm>
              <a:off x="3387311" y="3179868"/>
              <a:ext cx="2262997" cy="1697248"/>
            </a:xfrm>
            <a:prstGeom prst="rect">
              <a:avLst/>
            </a:prstGeom>
            <a:ln w="12700">
              <a:miter lim="400000"/>
            </a:ln>
          </p:spPr>
        </p:pic>
        <p:sp>
          <p:nvSpPr>
            <p:cNvPr id="6" name="Rectangle">
              <a:extLst>
                <a:ext uri="{FF2B5EF4-FFF2-40B4-BE49-F238E27FC236}">
                  <a16:creationId xmlns:a16="http://schemas.microsoft.com/office/drawing/2014/main" id="{FF22D686-99E8-C9A7-BC9E-B5EEAEAF1987}"/>
                </a:ext>
              </a:extLst>
            </p:cNvPr>
            <p:cNvSpPr/>
            <p:nvPr/>
          </p:nvSpPr>
          <p:spPr>
            <a:xfrm>
              <a:off x="3288600" y="3167720"/>
              <a:ext cx="2378940" cy="396246"/>
            </a:xfrm>
            <a:prstGeom prst="rect">
              <a:avLst/>
            </a:prstGeom>
            <a:solidFill>
              <a:srgbClr val="FFFFFF"/>
            </a:solidFill>
            <a:ln w="12700">
              <a:miter lim="400000"/>
            </a:ln>
          </p:spPr>
          <p:txBody>
            <a:bodyPr lIns="13381" tIns="13381" rIns="13381" bIns="13381" anchor="ctr"/>
            <a:lstStyle/>
            <a:p>
              <a:pPr>
                <a:defRPr sz="3200"/>
              </a:pPr>
              <a:endParaRPr sz="1687"/>
            </a:p>
          </p:txBody>
        </p:sp>
        <p:sp>
          <p:nvSpPr>
            <p:cNvPr id="7" name="Gate voltage 1">
              <a:extLst>
                <a:ext uri="{FF2B5EF4-FFF2-40B4-BE49-F238E27FC236}">
                  <a16:creationId xmlns:a16="http://schemas.microsoft.com/office/drawing/2014/main" id="{D09751B6-2227-C8B6-44F6-A9D2AA755295}"/>
                </a:ext>
              </a:extLst>
            </p:cNvPr>
            <p:cNvSpPr txBox="1"/>
            <p:nvPr/>
          </p:nvSpPr>
          <p:spPr>
            <a:xfrm>
              <a:off x="3953089" y="4934141"/>
              <a:ext cx="1241838" cy="2717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63" tIns="26763" rIns="26763" bIns="26763" anchor="ctr"/>
            <a:lstStyle>
              <a:lvl1pPr>
                <a:defRPr sz="2200">
                  <a:latin typeface="Avenir Next"/>
                  <a:ea typeface="Avenir Next"/>
                  <a:cs typeface="Avenir Next"/>
                  <a:sym typeface="Avenir Next"/>
                </a:defRPr>
              </a:lvl1pPr>
            </a:lstStyle>
            <a:p>
              <a:r>
                <a:rPr sz="1160" dirty="0">
                  <a:latin typeface="Avenir Next" panose="020B0503020202020204" pitchFamily="34" charset="0"/>
                </a:rPr>
                <a:t>Gate voltage 1</a:t>
              </a:r>
            </a:p>
          </p:txBody>
        </p:sp>
        <p:sp>
          <p:nvSpPr>
            <p:cNvPr id="8" name="Gate voltage 2">
              <a:extLst>
                <a:ext uri="{FF2B5EF4-FFF2-40B4-BE49-F238E27FC236}">
                  <a16:creationId xmlns:a16="http://schemas.microsoft.com/office/drawing/2014/main" id="{A3A69EA0-46DD-792D-5295-7A170C5D5C6A}"/>
                </a:ext>
              </a:extLst>
            </p:cNvPr>
            <p:cNvSpPr txBox="1"/>
            <p:nvPr/>
          </p:nvSpPr>
          <p:spPr>
            <a:xfrm rot="16200000">
              <a:off x="2125420" y="3678806"/>
              <a:ext cx="2214796" cy="28884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63" tIns="26763" rIns="26763" bIns="26763" anchor="ctr"/>
            <a:lstStyle>
              <a:lvl1pPr>
                <a:defRPr sz="2200">
                  <a:latin typeface="Avenir Next"/>
                  <a:ea typeface="Avenir Next"/>
                  <a:cs typeface="Avenir Next"/>
                  <a:sym typeface="Avenir Next"/>
                </a:defRPr>
              </a:lvl1pPr>
            </a:lstStyle>
            <a:p>
              <a:r>
                <a:rPr sz="1200" dirty="0">
                  <a:latin typeface="Avenir Next" panose="020B0503020202020204" pitchFamily="34" charset="0"/>
                </a:rPr>
                <a:t>Gate voltage 2</a:t>
              </a:r>
            </a:p>
          </p:txBody>
        </p:sp>
        <p:sp>
          <p:nvSpPr>
            <p:cNvPr id="9" name="Rectangle">
              <a:extLst>
                <a:ext uri="{FF2B5EF4-FFF2-40B4-BE49-F238E27FC236}">
                  <a16:creationId xmlns:a16="http://schemas.microsoft.com/office/drawing/2014/main" id="{BF007442-B5A1-9FC3-E191-994E8DD9F536}"/>
                </a:ext>
              </a:extLst>
            </p:cNvPr>
            <p:cNvSpPr/>
            <p:nvPr/>
          </p:nvSpPr>
          <p:spPr>
            <a:xfrm>
              <a:off x="3388773" y="3539809"/>
              <a:ext cx="2307879" cy="1334890"/>
            </a:xfrm>
            <a:prstGeom prst="rect">
              <a:avLst/>
            </a:prstGeom>
            <a:ln w="12700">
              <a:solidFill>
                <a:srgbClr val="53585F"/>
              </a:solidFill>
              <a:miter lim="400000"/>
            </a:ln>
          </p:spPr>
          <p:txBody>
            <a:bodyPr lIns="13381" tIns="13381" rIns="13381" bIns="13381" anchor="ctr"/>
            <a:lstStyle/>
            <a:p>
              <a:pPr>
                <a:defRPr sz="3200"/>
              </a:pPr>
              <a:endParaRPr sz="1687"/>
            </a:p>
          </p:txBody>
        </p:sp>
      </p:grpSp>
      <p:grpSp>
        <p:nvGrpSpPr>
          <p:cNvPr id="26" name="Group 25">
            <a:extLst>
              <a:ext uri="{FF2B5EF4-FFF2-40B4-BE49-F238E27FC236}">
                <a16:creationId xmlns:a16="http://schemas.microsoft.com/office/drawing/2014/main" id="{F6800A1A-3220-FAE1-368F-E8E1CC6CCE73}"/>
              </a:ext>
            </a:extLst>
          </p:cNvPr>
          <p:cNvGrpSpPr/>
          <p:nvPr/>
        </p:nvGrpSpPr>
        <p:grpSpPr>
          <a:xfrm>
            <a:off x="2830204" y="1361610"/>
            <a:ext cx="6471424" cy="1802205"/>
            <a:chOff x="2832110" y="1210673"/>
            <a:chExt cx="6471424" cy="1802205"/>
          </a:xfrm>
        </p:grpSpPr>
        <p:sp>
          <p:nvSpPr>
            <p:cNvPr id="222" name="Google Shape;222;p22"/>
            <p:cNvSpPr/>
            <p:nvPr/>
          </p:nvSpPr>
          <p:spPr>
            <a:xfrm>
              <a:off x="3525410" y="1286873"/>
              <a:ext cx="1326300" cy="286200"/>
            </a:xfrm>
            <a:prstGeom prst="roundRect">
              <a:avLst>
                <a:gd name="adj" fmla="val 16667"/>
              </a:avLst>
            </a:prstGeom>
            <a:solidFill>
              <a:srgbClr val="E0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2"/>
            <p:cNvSpPr txBox="1"/>
            <p:nvPr/>
          </p:nvSpPr>
          <p:spPr>
            <a:xfrm>
              <a:off x="3445460" y="1222223"/>
              <a:ext cx="14862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b="1">
                  <a:solidFill>
                    <a:schemeClr val="lt1"/>
                  </a:solidFill>
                </a:rPr>
                <a:t>Device 1</a:t>
              </a:r>
              <a:endParaRPr sz="1500" b="1">
                <a:solidFill>
                  <a:schemeClr val="lt1"/>
                </a:solidFill>
              </a:endParaRPr>
            </a:p>
          </p:txBody>
        </p:sp>
        <p:sp>
          <p:nvSpPr>
            <p:cNvPr id="224" name="Google Shape;224;p22"/>
            <p:cNvSpPr/>
            <p:nvPr/>
          </p:nvSpPr>
          <p:spPr>
            <a:xfrm>
              <a:off x="6767060" y="1275323"/>
              <a:ext cx="1326300" cy="286200"/>
            </a:xfrm>
            <a:prstGeom prst="roundRect">
              <a:avLst>
                <a:gd name="adj" fmla="val 16667"/>
              </a:avLst>
            </a:prstGeom>
            <a:solidFill>
              <a:srgbClr val="6FA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2"/>
            <p:cNvSpPr txBox="1"/>
            <p:nvPr/>
          </p:nvSpPr>
          <p:spPr>
            <a:xfrm>
              <a:off x="6687110" y="1210673"/>
              <a:ext cx="14862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b="1">
                  <a:solidFill>
                    <a:schemeClr val="lt1"/>
                  </a:solidFill>
                </a:rPr>
                <a:t>Device 2</a:t>
              </a:r>
              <a:endParaRPr sz="1500" b="1">
                <a:solidFill>
                  <a:schemeClr val="lt1"/>
                </a:solidFill>
              </a:endParaRPr>
            </a:p>
          </p:txBody>
        </p:sp>
        <p:pic>
          <p:nvPicPr>
            <p:cNvPr id="226" name="Google Shape;226;p22"/>
            <p:cNvPicPr preferRelativeResize="0"/>
            <p:nvPr/>
          </p:nvPicPr>
          <p:blipFill>
            <a:blip r:embed="rId5">
              <a:alphaModFix/>
            </a:blip>
            <a:stretch>
              <a:fillRect/>
            </a:stretch>
          </p:blipFill>
          <p:spPr>
            <a:xfrm>
              <a:off x="5446410" y="1434820"/>
              <a:ext cx="935385" cy="286200"/>
            </a:xfrm>
            <a:prstGeom prst="rect">
              <a:avLst/>
            </a:prstGeom>
            <a:noFill/>
            <a:ln>
              <a:noFill/>
            </a:ln>
          </p:spPr>
        </p:pic>
        <p:pic>
          <p:nvPicPr>
            <p:cNvPr id="221" name="Google Shape;221;p22"/>
            <p:cNvPicPr preferRelativeResize="0"/>
            <p:nvPr/>
          </p:nvPicPr>
          <p:blipFill rotWithShape="1">
            <a:blip r:embed="rId6">
              <a:alphaModFix/>
            </a:blip>
            <a:srcRect t="24778" b="35352"/>
            <a:stretch/>
          </p:blipFill>
          <p:spPr>
            <a:xfrm>
              <a:off x="2832110" y="1561523"/>
              <a:ext cx="6471424" cy="1451355"/>
            </a:xfrm>
            <a:prstGeom prst="rect">
              <a:avLst/>
            </a:prstGeom>
            <a:noFill/>
            <a:ln>
              <a:noFill/>
            </a:ln>
          </p:spPr>
        </p:pic>
      </p:grpSp>
      <p:grpSp>
        <p:nvGrpSpPr>
          <p:cNvPr id="10" name="Group 9">
            <a:extLst>
              <a:ext uri="{FF2B5EF4-FFF2-40B4-BE49-F238E27FC236}">
                <a16:creationId xmlns:a16="http://schemas.microsoft.com/office/drawing/2014/main" id="{6B734F80-6C93-0F5E-C9AB-CA5955C13CE7}"/>
              </a:ext>
            </a:extLst>
          </p:cNvPr>
          <p:cNvGrpSpPr/>
          <p:nvPr/>
        </p:nvGrpSpPr>
        <p:grpSpPr>
          <a:xfrm>
            <a:off x="5225251" y="3290518"/>
            <a:ext cx="3535948" cy="1875600"/>
            <a:chOff x="5309487" y="3028196"/>
            <a:chExt cx="3535948" cy="1875600"/>
          </a:xfrm>
        </p:grpSpPr>
        <p:pic>
          <p:nvPicPr>
            <p:cNvPr id="3" name="Picture 2">
              <a:extLst>
                <a:ext uri="{FF2B5EF4-FFF2-40B4-BE49-F238E27FC236}">
                  <a16:creationId xmlns:a16="http://schemas.microsoft.com/office/drawing/2014/main" id="{4A216C50-5200-B70B-6937-FFE95F75B4EA}"/>
                </a:ext>
              </a:extLst>
            </p:cNvPr>
            <p:cNvPicPr>
              <a:picLocks noChangeAspect="1"/>
            </p:cNvPicPr>
            <p:nvPr/>
          </p:nvPicPr>
          <p:blipFill rotWithShape="1">
            <a:blip r:embed="rId7"/>
            <a:srcRect l="1" r="938"/>
            <a:stretch/>
          </p:blipFill>
          <p:spPr>
            <a:xfrm>
              <a:off x="6779190" y="3028196"/>
              <a:ext cx="2066245" cy="1875600"/>
            </a:xfrm>
            <a:prstGeom prst="rect">
              <a:avLst/>
            </a:prstGeom>
          </p:spPr>
        </p:pic>
        <p:pic>
          <p:nvPicPr>
            <p:cNvPr id="4" name="Picture 3">
              <a:extLst>
                <a:ext uri="{FF2B5EF4-FFF2-40B4-BE49-F238E27FC236}">
                  <a16:creationId xmlns:a16="http://schemas.microsoft.com/office/drawing/2014/main" id="{A23BA114-7DB0-5F8C-7C2E-4DE8201072E8}"/>
                </a:ext>
              </a:extLst>
            </p:cNvPr>
            <p:cNvPicPr>
              <a:picLocks noChangeAspect="1"/>
            </p:cNvPicPr>
            <p:nvPr/>
          </p:nvPicPr>
          <p:blipFill rotWithShape="1">
            <a:blip r:embed="rId8"/>
            <a:srcRect r="16690"/>
            <a:stretch/>
          </p:blipFill>
          <p:spPr>
            <a:xfrm>
              <a:off x="5309487" y="3032568"/>
              <a:ext cx="1721397" cy="1866855"/>
            </a:xfrm>
            <a:prstGeom prst="rect">
              <a:avLst/>
            </a:prstGeom>
          </p:spPr>
        </p:pic>
      </p:grpSp>
      <p:pic>
        <p:nvPicPr>
          <p:cNvPr id="22" name="Picture 21">
            <a:extLst>
              <a:ext uri="{FF2B5EF4-FFF2-40B4-BE49-F238E27FC236}">
                <a16:creationId xmlns:a16="http://schemas.microsoft.com/office/drawing/2014/main" id="{472E2B03-1A64-609C-6392-C08591D87425}"/>
              </a:ext>
            </a:extLst>
          </p:cNvPr>
          <p:cNvPicPr>
            <a:picLocks noChangeAspect="1"/>
          </p:cNvPicPr>
          <p:nvPr/>
        </p:nvPicPr>
        <p:blipFill>
          <a:blip r:embed="rId9"/>
          <a:stretch>
            <a:fillRect/>
          </a:stretch>
        </p:blipFill>
        <p:spPr>
          <a:xfrm>
            <a:off x="230552" y="2702623"/>
            <a:ext cx="2513447" cy="2357672"/>
          </a:xfrm>
          <a:prstGeom prst="rect">
            <a:avLst/>
          </a:prstGeom>
        </p:spPr>
      </p:pic>
      <p:pic>
        <p:nvPicPr>
          <p:cNvPr id="23" name="Picture 22">
            <a:extLst>
              <a:ext uri="{FF2B5EF4-FFF2-40B4-BE49-F238E27FC236}">
                <a16:creationId xmlns:a16="http://schemas.microsoft.com/office/drawing/2014/main" id="{6AF7E2A6-8FF2-56BE-0FD1-377602875A24}"/>
              </a:ext>
            </a:extLst>
          </p:cNvPr>
          <p:cNvPicPr>
            <a:picLocks noChangeAspect="1"/>
          </p:cNvPicPr>
          <p:nvPr/>
        </p:nvPicPr>
        <p:blipFill>
          <a:blip r:embed="rId10"/>
          <a:stretch>
            <a:fillRect/>
          </a:stretch>
        </p:blipFill>
        <p:spPr>
          <a:xfrm>
            <a:off x="-42543" y="1286873"/>
            <a:ext cx="2567978" cy="1217461"/>
          </a:xfrm>
          <a:prstGeom prst="rect">
            <a:avLst/>
          </a:prstGeom>
        </p:spPr>
      </p:pic>
      <p:sp>
        <p:nvSpPr>
          <p:cNvPr id="24" name="TextBox 23">
            <a:extLst>
              <a:ext uri="{FF2B5EF4-FFF2-40B4-BE49-F238E27FC236}">
                <a16:creationId xmlns:a16="http://schemas.microsoft.com/office/drawing/2014/main" id="{14CAB380-9401-F65A-F064-0734DA9D637E}"/>
              </a:ext>
            </a:extLst>
          </p:cNvPr>
          <p:cNvSpPr txBox="1"/>
          <p:nvPr/>
        </p:nvSpPr>
        <p:spPr>
          <a:xfrm>
            <a:off x="1770675" y="3060125"/>
            <a:ext cx="522794" cy="307777"/>
          </a:xfrm>
          <a:prstGeom prst="rect">
            <a:avLst/>
          </a:prstGeom>
          <a:noFill/>
        </p:spPr>
        <p:txBody>
          <a:bodyPr wrap="square" rtlCol="0">
            <a:spAutoFit/>
          </a:bodyPr>
          <a:lstStyle/>
          <a:p>
            <a:r>
              <a:rPr lang="en-US" dirty="0"/>
              <a:t>ON</a:t>
            </a:r>
          </a:p>
        </p:txBody>
      </p:sp>
      <p:sp>
        <p:nvSpPr>
          <p:cNvPr id="25" name="TextBox 24">
            <a:extLst>
              <a:ext uri="{FF2B5EF4-FFF2-40B4-BE49-F238E27FC236}">
                <a16:creationId xmlns:a16="http://schemas.microsoft.com/office/drawing/2014/main" id="{CEE39D63-C18C-16CA-F3BE-1C2F859F7A98}"/>
              </a:ext>
            </a:extLst>
          </p:cNvPr>
          <p:cNvSpPr txBox="1"/>
          <p:nvPr/>
        </p:nvSpPr>
        <p:spPr>
          <a:xfrm>
            <a:off x="332724" y="3881459"/>
            <a:ext cx="650734" cy="307777"/>
          </a:xfrm>
          <a:prstGeom prst="rect">
            <a:avLst/>
          </a:prstGeom>
          <a:noFill/>
        </p:spPr>
        <p:txBody>
          <a:bodyPr wrap="square" rtlCol="0">
            <a:spAutoFit/>
          </a:bodyPr>
          <a:lstStyle/>
          <a:p>
            <a:r>
              <a:rPr lang="en-US" dirty="0"/>
              <a:t>OFF</a:t>
            </a:r>
          </a:p>
        </p:txBody>
      </p:sp>
      <p:grpSp>
        <p:nvGrpSpPr>
          <p:cNvPr id="31" name="Group 30">
            <a:extLst>
              <a:ext uri="{FF2B5EF4-FFF2-40B4-BE49-F238E27FC236}">
                <a16:creationId xmlns:a16="http://schemas.microsoft.com/office/drawing/2014/main" id="{AFEDC79C-4135-E30B-FD93-14EE6C5BC270}"/>
              </a:ext>
            </a:extLst>
          </p:cNvPr>
          <p:cNvGrpSpPr/>
          <p:nvPr/>
        </p:nvGrpSpPr>
        <p:grpSpPr>
          <a:xfrm>
            <a:off x="2523581" y="3404730"/>
            <a:ext cx="4059349" cy="1747582"/>
            <a:chOff x="2206328" y="3405528"/>
            <a:chExt cx="4059349" cy="1747582"/>
          </a:xfrm>
        </p:grpSpPr>
        <p:pic>
          <p:nvPicPr>
            <p:cNvPr id="27" name="Google Shape;231;p23">
              <a:extLst>
                <a:ext uri="{FF2B5EF4-FFF2-40B4-BE49-F238E27FC236}">
                  <a16:creationId xmlns:a16="http://schemas.microsoft.com/office/drawing/2014/main" id="{B22EE612-B3B5-A781-34BC-3419C5D38454}"/>
                </a:ext>
              </a:extLst>
            </p:cNvPr>
            <p:cNvPicPr preferRelativeResize="0"/>
            <p:nvPr/>
          </p:nvPicPr>
          <p:blipFill rotWithShape="1">
            <a:blip r:embed="rId11">
              <a:alphaModFix/>
            </a:blip>
            <a:srcRect l="61647" t="25105" r="18929" b="44862"/>
            <a:stretch/>
          </p:blipFill>
          <p:spPr>
            <a:xfrm>
              <a:off x="2940742" y="3405528"/>
              <a:ext cx="1643026" cy="1428902"/>
            </a:xfrm>
            <a:prstGeom prst="rect">
              <a:avLst/>
            </a:prstGeom>
            <a:noFill/>
            <a:ln>
              <a:noFill/>
            </a:ln>
          </p:spPr>
        </p:pic>
        <p:sp>
          <p:nvSpPr>
            <p:cNvPr id="30" name="TextBox 29">
              <a:extLst>
                <a:ext uri="{FF2B5EF4-FFF2-40B4-BE49-F238E27FC236}">
                  <a16:creationId xmlns:a16="http://schemas.microsoft.com/office/drawing/2014/main" id="{FC290165-5724-F3DD-5251-E5BD4889E74C}"/>
                </a:ext>
              </a:extLst>
            </p:cNvPr>
            <p:cNvSpPr txBox="1"/>
            <p:nvPr/>
          </p:nvSpPr>
          <p:spPr>
            <a:xfrm>
              <a:off x="2206328" y="4845333"/>
              <a:ext cx="4059349" cy="307777"/>
            </a:xfrm>
            <a:prstGeom prst="rect">
              <a:avLst/>
            </a:prstGeom>
            <a:noFill/>
          </p:spPr>
          <p:txBody>
            <a:bodyPr wrap="square">
              <a:spAutoFit/>
            </a:bodyPr>
            <a:lstStyle/>
            <a:p>
              <a:r>
                <a:rPr lang="es" sz="1400" i="1" dirty="0">
                  <a:solidFill>
                    <a:schemeClr val="dk1"/>
                  </a:solidFill>
                  <a:latin typeface="Avenir Next" panose="020B0503020202020204" pitchFamily="34" charset="0"/>
                </a:rPr>
                <a:t>Moon et al. Nat. Commun. (2020)</a:t>
              </a:r>
              <a:endParaRPr lang="en-US" dirty="0">
                <a:latin typeface="Avenir Next" panose="020B0503020202020204" pitchFamily="34" charset="0"/>
              </a:endParaRPr>
            </a:p>
          </p:txBody>
        </p:sp>
      </p:grpSp>
    </p:spTree>
    <p:extLst>
      <p:ext uri="{BB962C8B-B14F-4D97-AF65-F5344CB8AC3E}">
        <p14:creationId xmlns:p14="http://schemas.microsoft.com/office/powerpoint/2010/main" val="258647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0"/>
          <p:cNvPicPr preferRelativeResize="0"/>
          <p:nvPr/>
        </p:nvPicPr>
        <p:blipFill rotWithShape="1">
          <a:blip r:embed="rId3">
            <a:alphaModFix/>
          </a:blip>
          <a:srcRect t="-4750" b="4750"/>
          <a:stretch/>
        </p:blipFill>
        <p:spPr>
          <a:xfrm>
            <a:off x="964188" y="417800"/>
            <a:ext cx="7545313" cy="4244224"/>
          </a:xfrm>
          <a:prstGeom prst="rect">
            <a:avLst/>
          </a:prstGeom>
          <a:noFill/>
          <a:ln>
            <a:noFill/>
          </a:ln>
        </p:spPr>
      </p:pic>
      <p:sp>
        <p:nvSpPr>
          <p:cNvPr id="175" name="Google Shape;17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36</a:t>
            </a:fld>
            <a:endParaRPr/>
          </a:p>
        </p:txBody>
      </p:sp>
      <p:sp>
        <p:nvSpPr>
          <p:cNvPr id="176" name="Google Shape;176;p20"/>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Where are we at?</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sp>
        <p:nvSpPr>
          <p:cNvPr id="177" name="Google Shape;177;p20"/>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178" name="Google Shape;178;p20"/>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Semiconductor </a:t>
            </a:r>
            <a:endParaRPr sz="1100" b="1" dirty="0">
              <a:solidFill>
                <a:schemeClr val="dk1"/>
              </a:solidFill>
            </a:endParaRPr>
          </a:p>
          <a:p>
            <a:pPr marL="0" marR="0" lvl="0" indent="0" algn="ctr" rtl="0">
              <a:lnSpc>
                <a:spcPct val="80000"/>
              </a:lnSpc>
              <a:spcBef>
                <a:spcPts val="0"/>
              </a:spcBef>
              <a:spcAft>
                <a:spcPts val="0"/>
              </a:spcAft>
              <a:buNone/>
            </a:pPr>
            <a:r>
              <a:rPr lang="en-GB" sz="1100" b="1" dirty="0">
                <a:solidFill>
                  <a:schemeClr val="dk1"/>
                </a:solidFill>
              </a:rPr>
              <a:t>chip</a:t>
            </a:r>
            <a:endParaRPr sz="1100" b="1" dirty="0">
              <a:solidFill>
                <a:schemeClr val="dk1"/>
              </a:solidFill>
            </a:endParaRPr>
          </a:p>
          <a:p>
            <a:pPr marL="0" lvl="0" indent="0" algn="ctr" rtl="0">
              <a:spcBef>
                <a:spcPts val="0"/>
              </a:spcBef>
              <a:spcAft>
                <a:spcPts val="0"/>
              </a:spcAft>
              <a:buNone/>
            </a:pPr>
            <a:endParaRPr sz="1500" b="1" dirty="0">
              <a:solidFill>
                <a:srgbClr val="1E1919"/>
              </a:solidFill>
              <a:highlight>
                <a:srgbClr val="FFFFFF"/>
              </a:highlight>
              <a:latin typeface="Times New Roman"/>
              <a:ea typeface="Times New Roman"/>
              <a:cs typeface="Times New Roman"/>
              <a:sym typeface="Times New Roman"/>
            </a:endParaRPr>
          </a:p>
        </p:txBody>
      </p:sp>
      <p:sp>
        <p:nvSpPr>
          <p:cNvPr id="179" name="Google Shape;179;p20"/>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0" name="Google Shape;180;p20"/>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2" name="Google Shape;182;p20"/>
          <p:cNvSpPr txBox="1"/>
          <p:nvPr/>
        </p:nvSpPr>
        <p:spPr>
          <a:xfrm>
            <a:off x="3267421" y="1814898"/>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2 and 3:</a:t>
            </a:r>
            <a:endParaRPr sz="800" b="1">
              <a:solidFill>
                <a:schemeClr val="dk1"/>
              </a:solidFill>
            </a:endParaRPr>
          </a:p>
          <a:p>
            <a:pPr marL="0" lvl="0" indent="0" algn="ctr" rtl="0">
              <a:spcBef>
                <a:spcPts val="0"/>
              </a:spcBef>
              <a:spcAft>
                <a:spcPts val="0"/>
              </a:spcAft>
              <a:buNone/>
            </a:pPr>
            <a:r>
              <a:rPr lang="es" sz="800" b="1">
                <a:solidFill>
                  <a:schemeClr val="dk1"/>
                </a:solidFill>
              </a:rPr>
              <a:t>Characterise</a:t>
            </a:r>
            <a:endParaRPr sz="800" b="1">
              <a:solidFill>
                <a:schemeClr val="dk1"/>
              </a:solidFill>
            </a:endParaRPr>
          </a:p>
        </p:txBody>
      </p:sp>
      <p:sp>
        <p:nvSpPr>
          <p:cNvPr id="183" name="Google Shape;183;p20"/>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184" name="Google Shape;184;p20"/>
          <p:cNvSpPr txBox="1"/>
          <p:nvPr/>
        </p:nvSpPr>
        <p:spPr>
          <a:xfrm>
            <a:off x="6058430"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185" name="Google Shape;185;p20"/>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a:t>
            </a:r>
            <a:r>
              <a:rPr lang="en-GB" sz="1100" b="1" dirty="0">
                <a:solidFill>
                  <a:schemeClr val="dk1"/>
                </a:solidFill>
              </a:rPr>
              <a:t>D</a:t>
            </a:r>
            <a:r>
              <a:rPr lang="es" sz="1100" b="1" dirty="0">
                <a:solidFill>
                  <a:schemeClr val="dk1"/>
                </a:solidFill>
              </a:rPr>
              <a:t>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186" name="Google Shape;186;p20"/>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187" name="Google Shape;187;p20"/>
          <p:cNvSpPr txBox="1"/>
          <p:nvPr/>
        </p:nvSpPr>
        <p:spPr>
          <a:xfrm>
            <a:off x="2000763" y="2768155"/>
            <a:ext cx="1194087" cy="1415742"/>
          </a:xfrm>
          <a:prstGeom prst="rect">
            <a:avLst/>
          </a:prstGeom>
          <a:noFill/>
          <a:ln>
            <a:noFill/>
          </a:ln>
        </p:spPr>
        <p:txBody>
          <a:bodyPr spcFirstLastPara="1" wrap="square" lIns="91425" tIns="91425" rIns="91425" bIns="91425" anchor="t" anchorCtr="0">
            <a:spAutoFit/>
          </a:bodyPr>
          <a:lstStyle/>
          <a:p>
            <a:pPr algn="ctr"/>
            <a:r>
              <a:rPr lang="es" sz="800" i="1" dirty="0">
                <a:solidFill>
                  <a:schemeClr val="dk1"/>
                </a:solidFill>
              </a:rPr>
              <a:t> </a:t>
            </a:r>
            <a:r>
              <a:rPr lang="en-GB" sz="800" i="1" dirty="0"/>
              <a:t>- van </a:t>
            </a:r>
            <a:r>
              <a:rPr lang="en-GB" sz="800" i="1" dirty="0" err="1"/>
              <a:t>Straaten</a:t>
            </a:r>
            <a:r>
              <a:rPr lang="en-GB" sz="800" i="1" dirty="0"/>
              <a:t> et al. arXiv:2211.04504</a:t>
            </a:r>
            <a:endParaRPr lang="es" sz="800" i="1" dirty="0">
              <a:solidFill>
                <a:schemeClr val="dk1"/>
              </a:solidFill>
            </a:endParaRPr>
          </a:p>
          <a:p>
            <a:pPr marR="0" lvl="0" algn="ctr" rtl="0">
              <a:lnSpc>
                <a:spcPct val="100000"/>
              </a:lnSpc>
              <a:spcBef>
                <a:spcPts val="0"/>
              </a:spcBef>
              <a:spcAft>
                <a:spcPts val="0"/>
              </a:spcAft>
            </a:pPr>
            <a:r>
              <a:rPr lang="es" sz="800" i="1" dirty="0">
                <a:solidFill>
                  <a:schemeClr val="dk1"/>
                </a:solidFill>
              </a:rPr>
              <a:t>- Severin et al. arXiv:2107.12975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Craig et al. arXiv:2111.11285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Moon et al. Nat. Commun. (2020)</a:t>
            </a:r>
          </a:p>
          <a:p>
            <a:pPr marL="171450" marR="0" lvl="0" indent="-171450" algn="ctr" rtl="0">
              <a:lnSpc>
                <a:spcPct val="100000"/>
              </a:lnSpc>
              <a:spcBef>
                <a:spcPts val="0"/>
              </a:spcBef>
              <a:spcAft>
                <a:spcPts val="0"/>
              </a:spcAft>
              <a:buFontTx/>
              <a:buChar char="-"/>
            </a:pPr>
            <a:endParaRPr lang="es" sz="800" i="1" dirty="0">
              <a:solidFill>
                <a:schemeClr val="dk1"/>
              </a:solidFill>
            </a:endParaRPr>
          </a:p>
          <a:p>
            <a:pPr marL="171450" marR="0" lvl="0" indent="-171450" algn="ctr" rtl="0">
              <a:lnSpc>
                <a:spcPct val="100000"/>
              </a:lnSpc>
              <a:spcBef>
                <a:spcPts val="0"/>
              </a:spcBef>
              <a:spcAft>
                <a:spcPts val="0"/>
              </a:spcAft>
              <a:buFontTx/>
              <a:buChar char="-"/>
            </a:pPr>
            <a:endParaRPr sz="800" i="1" dirty="0">
              <a:solidFill>
                <a:schemeClr val="dk1"/>
              </a:solidFill>
            </a:endParaRPr>
          </a:p>
        </p:txBody>
      </p:sp>
      <p:sp>
        <p:nvSpPr>
          <p:cNvPr id="188" name="Google Shape;188;p20"/>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Lennon et al.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npj QI (2019)</a:t>
            </a:r>
            <a:endParaRPr sz="800" i="1" dirty="0">
              <a:solidFill>
                <a:schemeClr val="dk1"/>
              </a:solidFill>
            </a:endParaRPr>
          </a:p>
        </p:txBody>
      </p:sp>
      <p:sp>
        <p:nvSpPr>
          <p:cNvPr id="189" name="Google Shape;189;p20"/>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190" name="Google Shape;190;p20"/>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191" name="Google Shape;191;p20"/>
          <p:cNvSpPr txBox="1"/>
          <p:nvPr/>
        </p:nvSpPr>
        <p:spPr>
          <a:xfrm>
            <a:off x="5167902" y="4030889"/>
            <a:ext cx="1042800" cy="5539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Schuff et al.  </a:t>
            </a:r>
            <a:endParaRPr sz="800" i="1" dirty="0">
              <a:solidFill>
                <a:schemeClr val="dk1"/>
              </a:solidFill>
            </a:endParaRPr>
          </a:p>
          <a:p>
            <a:pPr marL="0" marR="0" lvl="0" indent="0" algn="ctr" rtl="0">
              <a:lnSpc>
                <a:spcPct val="100000"/>
              </a:lnSpc>
              <a:spcBef>
                <a:spcPts val="0"/>
              </a:spcBef>
              <a:spcAft>
                <a:spcPts val="0"/>
              </a:spcAft>
              <a:buNone/>
            </a:pPr>
            <a:r>
              <a:rPr lang="en-GB" sz="800" i="1" dirty="0">
                <a:solidFill>
                  <a:schemeClr val="dk1"/>
                </a:solidFill>
              </a:rPr>
              <a:t>Quantum 7, </a:t>
            </a:r>
          </a:p>
          <a:p>
            <a:pPr marL="0" marR="0" lvl="0" indent="0" algn="ctr" rtl="0">
              <a:lnSpc>
                <a:spcPct val="100000"/>
              </a:lnSpc>
              <a:spcBef>
                <a:spcPts val="0"/>
              </a:spcBef>
              <a:spcAft>
                <a:spcPts val="0"/>
              </a:spcAft>
              <a:buNone/>
            </a:pPr>
            <a:r>
              <a:rPr lang="en-GB" sz="800" i="1" dirty="0">
                <a:solidFill>
                  <a:schemeClr val="dk1"/>
                </a:solidFill>
              </a:rPr>
              <a:t>1077 (2023)</a:t>
            </a:r>
            <a:endParaRPr sz="800" i="1" dirty="0">
              <a:solidFill>
                <a:schemeClr val="dk1"/>
              </a:solidFill>
            </a:endParaRPr>
          </a:p>
        </p:txBody>
      </p:sp>
      <p:sp>
        <p:nvSpPr>
          <p:cNvPr id="192" name="Google Shape;192;p20"/>
          <p:cNvSpPr txBox="1"/>
          <p:nvPr/>
        </p:nvSpPr>
        <p:spPr>
          <a:xfrm>
            <a:off x="6176646" y="3738425"/>
            <a:ext cx="46309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dirty="0">
                <a:solidFill>
                  <a:schemeClr val="dk1"/>
                </a:solidFill>
              </a:rPr>
              <a:t>soon…</a:t>
            </a:r>
            <a:endParaRPr dirty="0"/>
          </a:p>
        </p:txBody>
      </p:sp>
      <p:sp>
        <p:nvSpPr>
          <p:cNvPr id="2" name="Rounded Rectangle 1">
            <a:extLst>
              <a:ext uri="{FF2B5EF4-FFF2-40B4-BE49-F238E27FC236}">
                <a16:creationId xmlns:a16="http://schemas.microsoft.com/office/drawing/2014/main" id="{D73297F6-2035-1B03-98C7-FF36FE684FFD}"/>
              </a:ext>
            </a:extLst>
          </p:cNvPr>
          <p:cNvSpPr/>
          <p:nvPr/>
        </p:nvSpPr>
        <p:spPr>
          <a:xfrm>
            <a:off x="2364451" y="1856552"/>
            <a:ext cx="860783" cy="337264"/>
          </a:xfrm>
          <a:prstGeom prst="roundRect">
            <a:avLst/>
          </a:prstGeom>
          <a:solidFill>
            <a:srgbClr val="DED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Google Shape;181;p20"/>
          <p:cNvSpPr txBox="1"/>
          <p:nvPr/>
        </p:nvSpPr>
        <p:spPr>
          <a:xfrm>
            <a:off x="2375886" y="1816545"/>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1: </a:t>
            </a:r>
            <a:endParaRPr sz="800" b="1" dirty="0">
              <a:solidFill>
                <a:schemeClr val="dk1"/>
              </a:solidFill>
            </a:endParaRPr>
          </a:p>
          <a:p>
            <a:pPr marL="0" lvl="0" indent="0" algn="ctr" rtl="0">
              <a:spcBef>
                <a:spcPts val="0"/>
              </a:spcBef>
              <a:spcAft>
                <a:spcPts val="0"/>
              </a:spcAft>
              <a:buNone/>
            </a:pPr>
            <a:r>
              <a:rPr lang="es" sz="800" b="1" dirty="0">
                <a:solidFill>
                  <a:schemeClr val="dk1"/>
                </a:solidFill>
              </a:rPr>
              <a:t>Tune</a:t>
            </a:r>
            <a:endParaRPr sz="800" b="1" dirty="0">
              <a:solidFill>
                <a:schemeClr val="dk1"/>
              </a:solidFill>
            </a:endParaRPr>
          </a:p>
        </p:txBody>
      </p:sp>
      <p:sp>
        <p:nvSpPr>
          <p:cNvPr id="3" name="Google Shape;79;p15">
            <a:extLst>
              <a:ext uri="{FF2B5EF4-FFF2-40B4-BE49-F238E27FC236}">
                <a16:creationId xmlns:a16="http://schemas.microsoft.com/office/drawing/2014/main" id="{BF65815B-F491-DBA4-E87C-47589724E878}"/>
              </a:ext>
            </a:extLst>
          </p:cNvPr>
          <p:cNvSpPr txBox="1"/>
          <p:nvPr/>
        </p:nvSpPr>
        <p:spPr>
          <a:xfrm>
            <a:off x="5306692" y="4708103"/>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N. Ares, Nature Reviews Materials 6,870 (2021)</a:t>
            </a:r>
            <a:endParaRPr sz="1000" i="1" dirty="0"/>
          </a:p>
        </p:txBody>
      </p:sp>
    </p:spTree>
    <p:extLst>
      <p:ext uri="{BB962C8B-B14F-4D97-AF65-F5344CB8AC3E}">
        <p14:creationId xmlns:p14="http://schemas.microsoft.com/office/powerpoint/2010/main" val="2872128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138E789-F2CA-6B36-E02F-66A26C6C626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 smtClean="0"/>
              <a:t>37</a:t>
            </a:fld>
            <a:endParaRPr lang="es"/>
          </a:p>
        </p:txBody>
      </p:sp>
      <p:grpSp>
        <p:nvGrpSpPr>
          <p:cNvPr id="21" name="Group 20">
            <a:extLst>
              <a:ext uri="{FF2B5EF4-FFF2-40B4-BE49-F238E27FC236}">
                <a16:creationId xmlns:a16="http://schemas.microsoft.com/office/drawing/2014/main" id="{C9DBDEEA-1163-9B41-BC09-82F761A40554}"/>
              </a:ext>
            </a:extLst>
          </p:cNvPr>
          <p:cNvGrpSpPr/>
          <p:nvPr/>
        </p:nvGrpSpPr>
        <p:grpSpPr>
          <a:xfrm>
            <a:off x="6316387" y="471573"/>
            <a:ext cx="2430421" cy="1980000"/>
            <a:chOff x="2525886" y="2872275"/>
            <a:chExt cx="3015651" cy="2202001"/>
          </a:xfrm>
        </p:grpSpPr>
        <p:grpSp>
          <p:nvGrpSpPr>
            <p:cNvPr id="22" name="Group 21">
              <a:extLst>
                <a:ext uri="{FF2B5EF4-FFF2-40B4-BE49-F238E27FC236}">
                  <a16:creationId xmlns:a16="http://schemas.microsoft.com/office/drawing/2014/main" id="{031F3D3E-BD8B-A040-C4EE-6DEC74E9BB9F}"/>
                </a:ext>
              </a:extLst>
            </p:cNvPr>
            <p:cNvGrpSpPr/>
            <p:nvPr/>
          </p:nvGrpSpPr>
          <p:grpSpPr>
            <a:xfrm>
              <a:off x="2531198" y="2872275"/>
              <a:ext cx="3010339" cy="2165706"/>
              <a:chOff x="2445728" y="2849017"/>
              <a:chExt cx="3010339" cy="2165706"/>
            </a:xfrm>
          </p:grpSpPr>
          <p:pic>
            <p:nvPicPr>
              <p:cNvPr id="25" name="Google Shape;281;p27">
                <a:extLst>
                  <a:ext uri="{FF2B5EF4-FFF2-40B4-BE49-F238E27FC236}">
                    <a16:creationId xmlns:a16="http://schemas.microsoft.com/office/drawing/2014/main" id="{FB1D7917-56CD-6A41-639D-21CB4C1B9165}"/>
                  </a:ext>
                </a:extLst>
              </p:cNvPr>
              <p:cNvPicPr preferRelativeResize="0">
                <a:picLocks noChangeAspect="1"/>
              </p:cNvPicPr>
              <p:nvPr/>
            </p:nvPicPr>
            <p:blipFill rotWithShape="1">
              <a:blip r:embed="rId2">
                <a:alphaModFix/>
              </a:blip>
              <a:srcRect l="48235" t="12429" r="22427" b="45351"/>
              <a:stretch/>
            </p:blipFill>
            <p:spPr>
              <a:xfrm>
                <a:off x="2445728" y="2849017"/>
                <a:ext cx="2731588" cy="2134553"/>
              </a:xfrm>
              <a:prstGeom prst="rect">
                <a:avLst/>
              </a:prstGeom>
              <a:noFill/>
              <a:ln>
                <a:noFill/>
              </a:ln>
            </p:spPr>
          </p:pic>
          <p:sp>
            <p:nvSpPr>
              <p:cNvPr id="26" name="Google Shape;283;p27">
                <a:extLst>
                  <a:ext uri="{FF2B5EF4-FFF2-40B4-BE49-F238E27FC236}">
                    <a16:creationId xmlns:a16="http://schemas.microsoft.com/office/drawing/2014/main" id="{390F5535-77D2-DC96-3A28-A16E529E4E23}"/>
                  </a:ext>
                </a:extLst>
              </p:cNvPr>
              <p:cNvSpPr txBox="1"/>
              <p:nvPr/>
            </p:nvSpPr>
            <p:spPr>
              <a:xfrm rot="5400000">
                <a:off x="4219528" y="3778185"/>
                <a:ext cx="2134553" cy="338524"/>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RPr/>
                </a:defPPr>
                <a:lvl1pPr marL="0" indent="0" algn="ctr">
                  <a:buNone/>
                  <a:defRPr sz="1000">
                    <a:solidFill>
                      <a:schemeClr val="dk1"/>
                    </a:solidFill>
                    <a:latin typeface="Avenir Next" panose="020B0503020202020204" pitchFamily="34" charset="0"/>
                  </a:defRPr>
                </a:lvl1pPr>
              </a:lstStyle>
              <a:p>
                <a:r>
                  <a:rPr lang="es" dirty="0"/>
                  <a:t>Potential</a:t>
                </a:r>
                <a:endParaRPr dirty="0"/>
              </a:p>
            </p:txBody>
          </p:sp>
          <p:sp>
            <p:nvSpPr>
              <p:cNvPr id="27" name="Rectangle 26">
                <a:extLst>
                  <a:ext uri="{FF2B5EF4-FFF2-40B4-BE49-F238E27FC236}">
                    <a16:creationId xmlns:a16="http://schemas.microsoft.com/office/drawing/2014/main" id="{154FE794-2CB8-EC71-B439-57699B4D4D54}"/>
                  </a:ext>
                </a:extLst>
              </p:cNvPr>
              <p:cNvSpPr/>
              <p:nvPr/>
            </p:nvSpPr>
            <p:spPr>
              <a:xfrm>
                <a:off x="4995881" y="3119902"/>
                <a:ext cx="307578" cy="149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Google Shape;287;p27">
              <a:extLst>
                <a:ext uri="{FF2B5EF4-FFF2-40B4-BE49-F238E27FC236}">
                  <a16:creationId xmlns:a16="http://schemas.microsoft.com/office/drawing/2014/main" id="{7552991E-5A09-342C-25D1-7F1D06DC5E58}"/>
                </a:ext>
              </a:extLst>
            </p:cNvPr>
            <p:cNvSpPr txBox="1"/>
            <p:nvPr/>
          </p:nvSpPr>
          <p:spPr>
            <a:xfrm>
              <a:off x="3271353" y="4735752"/>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x (nm)</a:t>
              </a:r>
              <a:endParaRPr dirty="0"/>
            </a:p>
          </p:txBody>
        </p:sp>
        <p:sp>
          <p:nvSpPr>
            <p:cNvPr id="24" name="Google Shape;287;p27">
              <a:extLst>
                <a:ext uri="{FF2B5EF4-FFF2-40B4-BE49-F238E27FC236}">
                  <a16:creationId xmlns:a16="http://schemas.microsoft.com/office/drawing/2014/main" id="{0D465F98-D6F6-8B5B-1979-97E647FD445D}"/>
                </a:ext>
              </a:extLst>
            </p:cNvPr>
            <p:cNvSpPr txBox="1"/>
            <p:nvPr/>
          </p:nvSpPr>
          <p:spPr>
            <a:xfrm rot="16200000">
              <a:off x="2238437" y="3801443"/>
              <a:ext cx="913422"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n-GB" dirty="0"/>
                <a:t>y</a:t>
              </a:r>
              <a:r>
                <a:rPr lang="es" dirty="0"/>
                <a:t> (nm)</a:t>
              </a:r>
              <a:endParaRPr dirty="0"/>
            </a:p>
          </p:txBody>
        </p:sp>
      </p:grpSp>
      <p:pic>
        <p:nvPicPr>
          <p:cNvPr id="30" name="Google Shape;231;p23">
            <a:extLst>
              <a:ext uri="{FF2B5EF4-FFF2-40B4-BE49-F238E27FC236}">
                <a16:creationId xmlns:a16="http://schemas.microsoft.com/office/drawing/2014/main" id="{9BEBF7DF-CCBC-3DCA-A919-80AE96AEB367}"/>
              </a:ext>
            </a:extLst>
          </p:cNvPr>
          <p:cNvPicPr preferRelativeResize="0"/>
          <p:nvPr/>
        </p:nvPicPr>
        <p:blipFill rotWithShape="1">
          <a:blip r:embed="rId3">
            <a:alphaModFix/>
          </a:blip>
          <a:srcRect l="22375" t="60423" r="58351" b="5568"/>
          <a:stretch/>
        </p:blipFill>
        <p:spPr>
          <a:xfrm>
            <a:off x="1322710" y="3453322"/>
            <a:ext cx="1630265" cy="1620000"/>
          </a:xfrm>
          <a:prstGeom prst="rect">
            <a:avLst/>
          </a:prstGeom>
          <a:noFill/>
          <a:ln>
            <a:noFill/>
          </a:ln>
        </p:spPr>
      </p:pic>
      <p:pic>
        <p:nvPicPr>
          <p:cNvPr id="1028" name="Picture 4" descr="Photo of silicon wafer">
            <a:extLst>
              <a:ext uri="{FF2B5EF4-FFF2-40B4-BE49-F238E27FC236}">
                <a16:creationId xmlns:a16="http://schemas.microsoft.com/office/drawing/2014/main" id="{ED2FEBDD-3193-4BAC-78E8-02F43350D9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155" y="1194798"/>
            <a:ext cx="2656253" cy="1770835"/>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Straight Arrow Connector 27">
            <a:extLst>
              <a:ext uri="{FF2B5EF4-FFF2-40B4-BE49-F238E27FC236}">
                <a16:creationId xmlns:a16="http://schemas.microsoft.com/office/drawing/2014/main" id="{557C3A54-E347-162E-7C67-8149546EAEEC}"/>
              </a:ext>
            </a:extLst>
          </p:cNvPr>
          <p:cNvCxnSpPr>
            <a:cxnSpLocks/>
          </p:cNvCxnSpPr>
          <p:nvPr/>
        </p:nvCxnSpPr>
        <p:spPr>
          <a:xfrm>
            <a:off x="1866452" y="2002092"/>
            <a:ext cx="2092733" cy="400105"/>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404D957-BAF2-8529-E095-E56AFDC1DB85}"/>
              </a:ext>
            </a:extLst>
          </p:cNvPr>
          <p:cNvSpPr txBox="1"/>
          <p:nvPr/>
        </p:nvSpPr>
        <p:spPr>
          <a:xfrm>
            <a:off x="428573" y="2999457"/>
            <a:ext cx="752129" cy="246221"/>
          </a:xfrm>
          <a:prstGeom prst="rect">
            <a:avLst/>
          </a:prstGeom>
          <a:noFill/>
        </p:spPr>
        <p:txBody>
          <a:bodyPr wrap="none" rtlCol="0">
            <a:spAutoFit/>
          </a:bodyPr>
          <a:lstStyle/>
          <a:p>
            <a:r>
              <a:rPr lang="en-US" sz="1000" dirty="0"/>
              <a:t>CEA LETI</a:t>
            </a:r>
          </a:p>
        </p:txBody>
      </p:sp>
      <p:cxnSp>
        <p:nvCxnSpPr>
          <p:cNvPr id="37" name="Straight Arrow Connector 36">
            <a:extLst>
              <a:ext uri="{FF2B5EF4-FFF2-40B4-BE49-F238E27FC236}">
                <a16:creationId xmlns:a16="http://schemas.microsoft.com/office/drawing/2014/main" id="{EEFED56D-F1F6-7CDD-BE3A-EA53B900076C}"/>
              </a:ext>
            </a:extLst>
          </p:cNvPr>
          <p:cNvCxnSpPr>
            <a:cxnSpLocks/>
          </p:cNvCxnSpPr>
          <p:nvPr/>
        </p:nvCxnSpPr>
        <p:spPr>
          <a:xfrm flipV="1">
            <a:off x="1866452" y="1470282"/>
            <a:ext cx="4050361" cy="460716"/>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96E7565-9EC8-A401-0B6F-8C7D560F99F4}"/>
              </a:ext>
            </a:extLst>
          </p:cNvPr>
          <p:cNvCxnSpPr>
            <a:cxnSpLocks/>
          </p:cNvCxnSpPr>
          <p:nvPr/>
        </p:nvCxnSpPr>
        <p:spPr>
          <a:xfrm>
            <a:off x="1689463" y="2023027"/>
            <a:ext cx="448379" cy="1291151"/>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49" name="Google Shape;217;p22">
            <a:extLst>
              <a:ext uri="{FF2B5EF4-FFF2-40B4-BE49-F238E27FC236}">
                <a16:creationId xmlns:a16="http://schemas.microsoft.com/office/drawing/2014/main" id="{B0B91CF1-DB23-4213-8C98-F798B87E69C6}"/>
              </a:ext>
            </a:extLst>
          </p:cNvPr>
          <p:cNvPicPr preferRelativeResize="0">
            <a:picLocks/>
          </p:cNvPicPr>
          <p:nvPr/>
        </p:nvPicPr>
        <p:blipFill>
          <a:blip r:embed="rId5">
            <a:alphaModFix/>
          </a:blip>
          <a:stretch>
            <a:fillRect/>
          </a:stretch>
        </p:blipFill>
        <p:spPr>
          <a:xfrm>
            <a:off x="332723" y="610225"/>
            <a:ext cx="4860000" cy="193516"/>
          </a:xfrm>
          <a:prstGeom prst="rect">
            <a:avLst/>
          </a:prstGeom>
          <a:noFill/>
          <a:ln>
            <a:noFill/>
          </a:ln>
        </p:spPr>
      </p:pic>
      <p:sp>
        <p:nvSpPr>
          <p:cNvPr id="50" name="Google Shape;219;p22">
            <a:extLst>
              <a:ext uri="{FF2B5EF4-FFF2-40B4-BE49-F238E27FC236}">
                <a16:creationId xmlns:a16="http://schemas.microsoft.com/office/drawing/2014/main" id="{9A49ABED-8E75-5D08-D2EE-3181CBDEEE11}"/>
              </a:ext>
            </a:extLst>
          </p:cNvPr>
          <p:cNvSpPr txBox="1">
            <a:spLocks/>
          </p:cNvSpPr>
          <p:nvPr/>
        </p:nvSpPr>
        <p:spPr>
          <a:xfrm>
            <a:off x="249681" y="404501"/>
            <a:ext cx="8520600" cy="4155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80000"/>
              </a:lnSpc>
            </a:pPr>
            <a:r>
              <a:rPr lang="en-GB" sz="1800" b="1" dirty="0">
                <a:solidFill>
                  <a:schemeClr val="dk1"/>
                </a:solidFill>
              </a:rPr>
              <a:t>Quantifying device variability at wafer scales</a:t>
            </a:r>
            <a:endParaRPr lang="en-GB" sz="3000" dirty="0">
              <a:solidFill>
                <a:srgbClr val="1E1919"/>
              </a:solidFill>
              <a:highlight>
                <a:srgbClr val="FFFFFF"/>
              </a:highlight>
              <a:latin typeface="Roboto"/>
              <a:ea typeface="Roboto"/>
              <a:cs typeface="Roboto"/>
              <a:sym typeface="Roboto"/>
            </a:endParaRPr>
          </a:p>
          <a:p>
            <a:pPr>
              <a:lnSpc>
                <a:spcPct val="80000"/>
              </a:lnSpc>
            </a:pPr>
            <a:endParaRPr lang="en-GB" sz="1800" b="1" dirty="0">
              <a:solidFill>
                <a:schemeClr val="dk1"/>
              </a:solidFill>
            </a:endParaRPr>
          </a:p>
          <a:p>
            <a:pPr algn="ctr">
              <a:lnSpc>
                <a:spcPct val="80000"/>
              </a:lnSpc>
            </a:pPr>
            <a:endParaRPr lang="en-GB" sz="2200" b="1" dirty="0">
              <a:solidFill>
                <a:schemeClr val="dk1"/>
              </a:solidFill>
            </a:endParaRPr>
          </a:p>
        </p:txBody>
      </p:sp>
      <p:grpSp>
        <p:nvGrpSpPr>
          <p:cNvPr id="7" name="Group 6">
            <a:extLst>
              <a:ext uri="{FF2B5EF4-FFF2-40B4-BE49-F238E27FC236}">
                <a16:creationId xmlns:a16="http://schemas.microsoft.com/office/drawing/2014/main" id="{3C641B94-942C-F0B7-4A6C-01DACB7A3A74}"/>
              </a:ext>
            </a:extLst>
          </p:cNvPr>
          <p:cNvGrpSpPr/>
          <p:nvPr/>
        </p:nvGrpSpPr>
        <p:grpSpPr>
          <a:xfrm>
            <a:off x="3298327" y="3141408"/>
            <a:ext cx="2430421" cy="2002092"/>
            <a:chOff x="2525886" y="2872275"/>
            <a:chExt cx="3015651" cy="2202001"/>
          </a:xfrm>
        </p:grpSpPr>
        <p:grpSp>
          <p:nvGrpSpPr>
            <p:cNvPr id="8" name="Group 7">
              <a:extLst>
                <a:ext uri="{FF2B5EF4-FFF2-40B4-BE49-F238E27FC236}">
                  <a16:creationId xmlns:a16="http://schemas.microsoft.com/office/drawing/2014/main" id="{57D75A4C-83E2-549E-A70A-06DB504977E4}"/>
                </a:ext>
              </a:extLst>
            </p:cNvPr>
            <p:cNvGrpSpPr/>
            <p:nvPr/>
          </p:nvGrpSpPr>
          <p:grpSpPr>
            <a:xfrm>
              <a:off x="2531198" y="2872275"/>
              <a:ext cx="3010339" cy="2165706"/>
              <a:chOff x="2445728" y="2849017"/>
              <a:chExt cx="3010339" cy="2165706"/>
            </a:xfrm>
          </p:grpSpPr>
          <p:pic>
            <p:nvPicPr>
              <p:cNvPr id="11" name="Google Shape;281;p27">
                <a:extLst>
                  <a:ext uri="{FF2B5EF4-FFF2-40B4-BE49-F238E27FC236}">
                    <a16:creationId xmlns:a16="http://schemas.microsoft.com/office/drawing/2014/main" id="{7E9C1FD7-71D1-D248-D420-2A73E0241692}"/>
                  </a:ext>
                </a:extLst>
              </p:cNvPr>
              <p:cNvPicPr preferRelativeResize="0">
                <a:picLocks noChangeAspect="1"/>
              </p:cNvPicPr>
              <p:nvPr/>
            </p:nvPicPr>
            <p:blipFill rotWithShape="1">
              <a:blip r:embed="rId2">
                <a:alphaModFix/>
              </a:blip>
              <a:srcRect l="48235" t="12429" r="22427" b="45351"/>
              <a:stretch/>
            </p:blipFill>
            <p:spPr>
              <a:xfrm>
                <a:off x="2445728" y="2849017"/>
                <a:ext cx="2731588" cy="2134553"/>
              </a:xfrm>
              <a:prstGeom prst="rect">
                <a:avLst/>
              </a:prstGeom>
              <a:noFill/>
              <a:ln>
                <a:noFill/>
              </a:ln>
            </p:spPr>
          </p:pic>
          <p:sp>
            <p:nvSpPr>
              <p:cNvPr id="12" name="Google Shape;283;p27">
                <a:extLst>
                  <a:ext uri="{FF2B5EF4-FFF2-40B4-BE49-F238E27FC236}">
                    <a16:creationId xmlns:a16="http://schemas.microsoft.com/office/drawing/2014/main" id="{C0FB3708-E307-880E-CD7A-F6672819DED4}"/>
                  </a:ext>
                </a:extLst>
              </p:cNvPr>
              <p:cNvSpPr txBox="1"/>
              <p:nvPr/>
            </p:nvSpPr>
            <p:spPr>
              <a:xfrm rot="5400000">
                <a:off x="4219528" y="3778185"/>
                <a:ext cx="2134553" cy="338524"/>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RPr/>
                </a:defPPr>
                <a:lvl1pPr marL="0" indent="0" algn="ctr">
                  <a:buNone/>
                  <a:defRPr sz="1000">
                    <a:solidFill>
                      <a:schemeClr val="dk1"/>
                    </a:solidFill>
                    <a:latin typeface="Avenir Next" panose="020B0503020202020204" pitchFamily="34" charset="0"/>
                  </a:defRPr>
                </a:lvl1pPr>
              </a:lstStyle>
              <a:p>
                <a:r>
                  <a:rPr lang="es" dirty="0"/>
                  <a:t>Potential</a:t>
                </a:r>
                <a:endParaRPr dirty="0"/>
              </a:p>
            </p:txBody>
          </p:sp>
          <p:sp>
            <p:nvSpPr>
              <p:cNvPr id="13" name="Rectangle 12">
                <a:extLst>
                  <a:ext uri="{FF2B5EF4-FFF2-40B4-BE49-F238E27FC236}">
                    <a16:creationId xmlns:a16="http://schemas.microsoft.com/office/drawing/2014/main" id="{0A5D1D89-1B4A-308C-35C6-848EC8F6EA37}"/>
                  </a:ext>
                </a:extLst>
              </p:cNvPr>
              <p:cNvSpPr/>
              <p:nvPr/>
            </p:nvSpPr>
            <p:spPr>
              <a:xfrm>
                <a:off x="4995881" y="3119902"/>
                <a:ext cx="307578" cy="149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Google Shape;287;p27">
              <a:extLst>
                <a:ext uri="{FF2B5EF4-FFF2-40B4-BE49-F238E27FC236}">
                  <a16:creationId xmlns:a16="http://schemas.microsoft.com/office/drawing/2014/main" id="{EF8092E5-C0D7-B146-CA0B-357B0B561BB0}"/>
                </a:ext>
              </a:extLst>
            </p:cNvPr>
            <p:cNvSpPr txBox="1"/>
            <p:nvPr/>
          </p:nvSpPr>
          <p:spPr>
            <a:xfrm>
              <a:off x="3271353" y="4735752"/>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x (nm)</a:t>
              </a:r>
              <a:endParaRPr dirty="0"/>
            </a:p>
          </p:txBody>
        </p:sp>
        <p:sp>
          <p:nvSpPr>
            <p:cNvPr id="10" name="Google Shape;287;p27">
              <a:extLst>
                <a:ext uri="{FF2B5EF4-FFF2-40B4-BE49-F238E27FC236}">
                  <a16:creationId xmlns:a16="http://schemas.microsoft.com/office/drawing/2014/main" id="{9E572729-47BB-53C5-26F6-0C514E4BF594}"/>
                </a:ext>
              </a:extLst>
            </p:cNvPr>
            <p:cNvSpPr txBox="1"/>
            <p:nvPr/>
          </p:nvSpPr>
          <p:spPr>
            <a:xfrm rot="16200000">
              <a:off x="2238437" y="3801443"/>
              <a:ext cx="913422"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n-GB" dirty="0"/>
                <a:t>y</a:t>
              </a:r>
              <a:r>
                <a:rPr lang="es" dirty="0"/>
                <a:t> (nm)</a:t>
              </a:r>
              <a:endParaRPr dirty="0"/>
            </a:p>
          </p:txBody>
        </p:sp>
      </p:grpSp>
      <p:cxnSp>
        <p:nvCxnSpPr>
          <p:cNvPr id="17" name="Straight Arrow Connector 16">
            <a:extLst>
              <a:ext uri="{FF2B5EF4-FFF2-40B4-BE49-F238E27FC236}">
                <a16:creationId xmlns:a16="http://schemas.microsoft.com/office/drawing/2014/main" id="{9F191FC8-7688-7A67-CA49-FAD31A61B2C6}"/>
              </a:ext>
            </a:extLst>
          </p:cNvPr>
          <p:cNvCxnSpPr>
            <a:cxnSpLocks/>
          </p:cNvCxnSpPr>
          <p:nvPr/>
        </p:nvCxnSpPr>
        <p:spPr>
          <a:xfrm>
            <a:off x="1793966" y="2023027"/>
            <a:ext cx="1589754" cy="1241029"/>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31" name="Google Shape;231;p23">
            <a:extLst>
              <a:ext uri="{FF2B5EF4-FFF2-40B4-BE49-F238E27FC236}">
                <a16:creationId xmlns:a16="http://schemas.microsoft.com/office/drawing/2014/main" id="{64FD7BA4-E730-9EFA-0CF7-313B21E3A2B2}"/>
              </a:ext>
            </a:extLst>
          </p:cNvPr>
          <p:cNvPicPr preferRelativeResize="0"/>
          <p:nvPr/>
        </p:nvPicPr>
        <p:blipFill rotWithShape="1">
          <a:blip r:embed="rId3">
            <a:alphaModFix/>
          </a:blip>
          <a:srcRect l="61999" t="60423" r="18727" b="5568"/>
          <a:stretch/>
        </p:blipFill>
        <p:spPr>
          <a:xfrm>
            <a:off x="4231368" y="1808656"/>
            <a:ext cx="1630265" cy="1620000"/>
          </a:xfrm>
          <a:prstGeom prst="rect">
            <a:avLst/>
          </a:prstGeom>
          <a:noFill/>
          <a:ln>
            <a:noFill/>
          </a:ln>
        </p:spPr>
      </p:pic>
      <p:pic>
        <p:nvPicPr>
          <p:cNvPr id="1041" name="Picture 1040" descr="A picture containing blur&#10;&#10;Description automatically generated">
            <a:extLst>
              <a:ext uri="{FF2B5EF4-FFF2-40B4-BE49-F238E27FC236}">
                <a16:creationId xmlns:a16="http://schemas.microsoft.com/office/drawing/2014/main" id="{A284E6F5-6FDA-775F-98C4-EC9B437F1715}"/>
              </a:ext>
            </a:extLst>
          </p:cNvPr>
          <p:cNvPicPr>
            <a:picLocks/>
          </p:cNvPicPr>
          <p:nvPr/>
        </p:nvPicPr>
        <p:blipFill>
          <a:blip r:embed="rId6">
            <a:extLst>
              <a:ext uri="{BEBA8EAE-BF5A-486C-A8C5-ECC9F3942E4B}">
                <a14:imgProps xmlns:a14="http://schemas.microsoft.com/office/drawing/2010/main">
                  <a14:imgLayer r:embed="rId7">
                    <a14:imgEffect>
                      <a14:saturation sat="200000"/>
                    </a14:imgEffect>
                  </a14:imgLayer>
                </a14:imgProps>
              </a:ext>
            </a:extLst>
          </a:blip>
          <a:stretch>
            <a:fillRect/>
          </a:stretch>
        </p:blipFill>
        <p:spPr>
          <a:xfrm>
            <a:off x="6606307" y="856029"/>
            <a:ext cx="1749600" cy="1238400"/>
          </a:xfrm>
          <a:prstGeom prst="rect">
            <a:avLst/>
          </a:prstGeom>
        </p:spPr>
      </p:pic>
    </p:spTree>
    <p:extLst>
      <p:ext uri="{BB962C8B-B14F-4D97-AF65-F5344CB8AC3E}">
        <p14:creationId xmlns:p14="http://schemas.microsoft.com/office/powerpoint/2010/main" val="34731339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61" name="Picture 17" descr="Picture 17"/>
          <p:cNvPicPr>
            <a:picLocks noChangeAspect="1"/>
          </p:cNvPicPr>
          <p:nvPr/>
        </p:nvPicPr>
        <p:blipFill>
          <a:blip r:embed="rId2"/>
          <a:stretch>
            <a:fillRect/>
          </a:stretch>
        </p:blipFill>
        <p:spPr>
          <a:xfrm>
            <a:off x="1087798" y="772914"/>
            <a:ext cx="3146179" cy="4197137"/>
          </a:xfrm>
          <a:prstGeom prst="rect">
            <a:avLst/>
          </a:prstGeom>
          <a:ln w="3175">
            <a:miter lim="400000"/>
          </a:ln>
        </p:spPr>
      </p:pic>
      <p:sp>
        <p:nvSpPr>
          <p:cNvPr id="562" name="TextBox 12"/>
          <p:cNvSpPr txBox="1"/>
          <p:nvPr/>
        </p:nvSpPr>
        <p:spPr>
          <a:xfrm>
            <a:off x="212319" y="99633"/>
            <a:ext cx="8292397" cy="378409"/>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51" tIns="26751" rIns="26751" bIns="26751" anchor="ctr">
            <a:spAutoFit/>
          </a:bodyPr>
          <a:lstStyle>
            <a:lvl1pPr algn="l" defTabSz="583908">
              <a:defRPr sz="4000" b="1">
                <a:latin typeface="Avenir Next Regular"/>
                <a:ea typeface="Avenir Next Regular"/>
                <a:cs typeface="Avenir Next Regular"/>
                <a:sym typeface="Avenir Next Regular"/>
              </a:defRPr>
            </a:lvl1pPr>
          </a:lstStyle>
          <a:p>
            <a:r>
              <a:rPr sz="2108"/>
              <a:t>A quantum device lab</a:t>
            </a:r>
          </a:p>
        </p:txBody>
      </p:sp>
      <p:sp>
        <p:nvSpPr>
          <p:cNvPr id="563" name="TextBox 56"/>
          <p:cNvSpPr txBox="1"/>
          <p:nvPr/>
        </p:nvSpPr>
        <p:spPr>
          <a:xfrm>
            <a:off x="1286085" y="2211791"/>
            <a:ext cx="765780" cy="313670"/>
          </a:xfrm>
          <a:prstGeom prst="rect">
            <a:avLst/>
          </a:prstGeom>
          <a:solidFill>
            <a:srgbClr val="000000"/>
          </a:solidFill>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2" tIns="26762" rIns="26762" bIns="26762" anchor="ctr">
            <a:spAutoFit/>
          </a:bodyPr>
          <a:lstStyle>
            <a:lvl1pPr>
              <a:defRPr sz="3200">
                <a:solidFill>
                  <a:srgbClr val="FFFFFF"/>
                </a:solidFill>
                <a:latin typeface="Avenir Next Regular"/>
                <a:ea typeface="Avenir Next Regular"/>
                <a:cs typeface="Avenir Next Regular"/>
                <a:sym typeface="Avenir Next Regular"/>
              </a:defRPr>
            </a:lvl1pPr>
          </a:lstStyle>
          <a:p>
            <a:r>
              <a:rPr sz="1687"/>
              <a:t>Human</a:t>
            </a:r>
          </a:p>
        </p:txBody>
      </p:sp>
      <p:sp>
        <p:nvSpPr>
          <p:cNvPr id="564" name="Folded Corner 93"/>
          <p:cNvSpPr/>
          <p:nvPr/>
        </p:nvSpPr>
        <p:spPr>
          <a:xfrm>
            <a:off x="4756602" y="799256"/>
            <a:ext cx="3619160" cy="1025401"/>
          </a:xfrm>
          <a:custGeom>
            <a:avLst/>
            <a:gdLst/>
            <a:ahLst/>
            <a:cxnLst>
              <a:cxn ang="0">
                <a:pos x="wd2" y="hd2"/>
              </a:cxn>
              <a:cxn ang="5400000">
                <a:pos x="wd2" y="hd2"/>
              </a:cxn>
              <a:cxn ang="10800000">
                <a:pos x="wd2" y="hd2"/>
              </a:cxn>
              <a:cxn ang="16200000">
                <a:pos x="wd2" y="hd2"/>
              </a:cxn>
            </a:cxnLst>
            <a:rect l="0" t="0" r="r" b="b"/>
            <a:pathLst>
              <a:path w="21600" h="21600" extrusionOk="0">
                <a:moveTo>
                  <a:pt x="20580" y="21600"/>
                </a:moveTo>
                <a:lnTo>
                  <a:pt x="20784" y="18720"/>
                </a:lnTo>
                <a:lnTo>
                  <a:pt x="21600" y="18000"/>
                </a:lnTo>
                <a:lnTo>
                  <a:pt x="20580" y="21600"/>
                </a:lnTo>
                <a:lnTo>
                  <a:pt x="0" y="21600"/>
                </a:lnTo>
                <a:lnTo>
                  <a:pt x="0" y="0"/>
                </a:lnTo>
                <a:lnTo>
                  <a:pt x="21600" y="0"/>
                </a:lnTo>
                <a:lnTo>
                  <a:pt x="21600" y="18000"/>
                </a:lnTo>
              </a:path>
            </a:pathLst>
          </a:custGeom>
          <a:ln w="12700">
            <a:solidFill>
              <a:srgbClr val="000000"/>
            </a:solidFill>
            <a:miter lim="400000"/>
          </a:ln>
        </p:spPr>
        <p:txBody>
          <a:bodyPr lIns="13381" tIns="13381" rIns="13381" bIns="13381" anchor="ctr"/>
          <a:lstStyle/>
          <a:p>
            <a:pPr>
              <a:defRPr sz="3200"/>
            </a:pPr>
            <a:endParaRPr sz="1687"/>
          </a:p>
        </p:txBody>
      </p:sp>
      <p:sp>
        <p:nvSpPr>
          <p:cNvPr id="565" name="TextBox 94"/>
          <p:cNvSpPr txBox="1"/>
          <p:nvPr/>
        </p:nvSpPr>
        <p:spPr>
          <a:xfrm>
            <a:off x="7038705" y="560137"/>
            <a:ext cx="1224239" cy="28116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2" tIns="26762" rIns="26762" bIns="26762" anchor="ctr">
            <a:spAutoFit/>
          </a:bodyPr>
          <a:lstStyle>
            <a:lvl1pPr>
              <a:defRPr sz="2800" b="1">
                <a:latin typeface="Avenir Next Regular"/>
                <a:ea typeface="Avenir Next Regular"/>
                <a:cs typeface="Avenir Next Regular"/>
                <a:sym typeface="Avenir Next Regular"/>
              </a:defRPr>
            </a:lvl1pPr>
          </a:lstStyle>
          <a:p>
            <a:r>
              <a:rPr sz="1476"/>
              <a:t>Human’s  loop </a:t>
            </a:r>
          </a:p>
        </p:txBody>
      </p:sp>
      <p:sp>
        <p:nvSpPr>
          <p:cNvPr id="566" name="TextBox 99"/>
          <p:cNvSpPr txBox="1"/>
          <p:nvPr/>
        </p:nvSpPr>
        <p:spPr>
          <a:xfrm>
            <a:off x="4919713" y="797264"/>
            <a:ext cx="3405926" cy="102739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2" tIns="26762" rIns="26762" bIns="26762" anchor="ctr">
            <a:spAutoFit/>
          </a:bodyPr>
          <a:lstStyle/>
          <a:p>
            <a:pPr algn="l">
              <a:defRPr sz="2000">
                <a:solidFill>
                  <a:srgbClr val="002060"/>
                </a:solidFill>
                <a:latin typeface="Andale Mono"/>
                <a:ea typeface="Andale Mono"/>
                <a:cs typeface="Andale Mono"/>
                <a:sym typeface="Andale Mono"/>
              </a:defRPr>
            </a:pPr>
            <a:r>
              <a:rPr sz="1054"/>
              <a:t>while human not satisfied with the result</a:t>
            </a:r>
          </a:p>
          <a:p>
            <a:pPr algn="l">
              <a:defRPr sz="2000">
                <a:latin typeface="Andale Mono"/>
                <a:ea typeface="Andale Mono"/>
                <a:cs typeface="Andale Mono"/>
                <a:sym typeface="Andale Mono"/>
              </a:defRPr>
            </a:pPr>
            <a:r>
              <a:rPr sz="1054"/>
              <a:t>  	fix parameters</a:t>
            </a:r>
          </a:p>
          <a:p>
            <a:pPr algn="l">
              <a:defRPr sz="2000">
                <a:latin typeface="Andale Mono"/>
                <a:ea typeface="Andale Mono"/>
                <a:cs typeface="Andale Mono"/>
                <a:sym typeface="Andale Mono"/>
              </a:defRPr>
            </a:pPr>
            <a:r>
              <a:rPr sz="1054"/>
              <a:t>	measure</a:t>
            </a:r>
          </a:p>
          <a:p>
            <a:pPr algn="l">
              <a:defRPr sz="2000">
                <a:latin typeface="Andale Mono"/>
                <a:ea typeface="Andale Mono"/>
                <a:cs typeface="Andale Mono"/>
                <a:sym typeface="Andale Mono"/>
              </a:defRPr>
            </a:pPr>
            <a:r>
              <a:rPr sz="1054"/>
              <a:t>	evaluate measurement</a:t>
            </a:r>
          </a:p>
          <a:p>
            <a:pPr algn="l">
              <a:defRPr sz="2000">
                <a:solidFill>
                  <a:srgbClr val="002060"/>
                </a:solidFill>
                <a:latin typeface="Andale Mono"/>
                <a:ea typeface="Andale Mono"/>
                <a:cs typeface="Andale Mono"/>
                <a:sym typeface="Andale Mono"/>
              </a:defRPr>
            </a:pPr>
            <a:r>
              <a:rPr sz="1054"/>
              <a:t>else:</a:t>
            </a:r>
          </a:p>
          <a:p>
            <a:pPr algn="l">
              <a:defRPr sz="2000">
                <a:latin typeface="Andale Mono"/>
                <a:ea typeface="Andale Mono"/>
                <a:cs typeface="Andale Mono"/>
                <a:sym typeface="Andale Mono"/>
              </a:defRPr>
            </a:pPr>
            <a:r>
              <a:rPr sz="1054"/>
              <a:t>	go for coffee</a:t>
            </a:r>
          </a:p>
        </p:txBody>
      </p:sp>
      <p:sp>
        <p:nvSpPr>
          <p:cNvPr id="567" name="TextBox 16"/>
          <p:cNvSpPr txBox="1"/>
          <p:nvPr/>
        </p:nvSpPr>
        <p:spPr>
          <a:xfrm>
            <a:off x="3209600" y="1968991"/>
            <a:ext cx="765780" cy="313670"/>
          </a:xfrm>
          <a:prstGeom prst="rect">
            <a:avLst/>
          </a:prstGeom>
          <a:solidFill>
            <a:srgbClr val="000000"/>
          </a:solidFill>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2" tIns="26762" rIns="26762" bIns="26762" anchor="ctr">
            <a:spAutoFit/>
          </a:bodyPr>
          <a:lstStyle>
            <a:lvl1pPr>
              <a:defRPr sz="3200">
                <a:solidFill>
                  <a:srgbClr val="FFFFFF"/>
                </a:solidFill>
                <a:latin typeface="Avenir Next Regular"/>
                <a:ea typeface="Avenir Next Regular"/>
                <a:cs typeface="Avenir Next Regular"/>
                <a:sym typeface="Avenir Next Regular"/>
              </a:defRPr>
            </a:lvl1pPr>
          </a:lstStyle>
          <a:p>
            <a:r>
              <a:rPr sz="1687"/>
              <a:t>Human</a:t>
            </a:r>
          </a:p>
        </p:txBody>
      </p:sp>
      <p:pic>
        <p:nvPicPr>
          <p:cNvPr id="568" name="Picture 4" descr="Picture 4"/>
          <p:cNvPicPr>
            <a:picLocks noChangeAspect="1"/>
          </p:cNvPicPr>
          <p:nvPr/>
        </p:nvPicPr>
        <p:blipFill>
          <a:blip r:embed="rId3"/>
          <a:stretch>
            <a:fillRect/>
          </a:stretch>
        </p:blipFill>
        <p:spPr>
          <a:xfrm rot="5400000">
            <a:off x="2216321" y="2208865"/>
            <a:ext cx="553036" cy="206245"/>
          </a:xfrm>
          <a:prstGeom prst="rect">
            <a:avLst/>
          </a:prstGeom>
          <a:ln w="3175">
            <a:miter lim="400000"/>
          </a:ln>
          <a:effectLst>
            <a:outerShdw blurRad="50800" dist="38100" dir="5400000" rotWithShape="0">
              <a:srgbClr val="000000">
                <a:alpha val="40000"/>
              </a:srgbClr>
            </a:outerShdw>
          </a:effectLst>
        </p:spPr>
      </p:pic>
      <p:sp>
        <p:nvSpPr>
          <p:cNvPr id="569" name="Freeform 6"/>
          <p:cNvSpPr/>
          <p:nvPr/>
        </p:nvSpPr>
        <p:spPr>
          <a:xfrm>
            <a:off x="2123263" y="1362488"/>
            <a:ext cx="694774" cy="1755151"/>
          </a:xfrm>
          <a:custGeom>
            <a:avLst/>
            <a:gdLst/>
            <a:ahLst/>
            <a:cxnLst>
              <a:cxn ang="0">
                <a:pos x="wd2" y="hd2"/>
              </a:cxn>
              <a:cxn ang="5400000">
                <a:pos x="wd2" y="hd2"/>
              </a:cxn>
              <a:cxn ang="10800000">
                <a:pos x="wd2" y="hd2"/>
              </a:cxn>
              <a:cxn ang="16200000">
                <a:pos x="wd2" y="hd2"/>
              </a:cxn>
            </a:cxnLst>
            <a:rect l="0" t="0" r="r" b="b"/>
            <a:pathLst>
              <a:path w="21401" h="21519" extrusionOk="0">
                <a:moveTo>
                  <a:pt x="0" y="20123"/>
                </a:moveTo>
                <a:cubicBezTo>
                  <a:pt x="1806" y="20742"/>
                  <a:pt x="3611" y="21360"/>
                  <a:pt x="5417" y="21480"/>
                </a:cubicBezTo>
                <a:cubicBezTo>
                  <a:pt x="7222" y="21600"/>
                  <a:pt x="8426" y="21454"/>
                  <a:pt x="10833" y="20841"/>
                </a:cubicBezTo>
                <a:cubicBezTo>
                  <a:pt x="13241" y="20229"/>
                  <a:pt x="18123" y="18752"/>
                  <a:pt x="19861" y="17807"/>
                </a:cubicBezTo>
                <a:cubicBezTo>
                  <a:pt x="21600" y="16862"/>
                  <a:pt x="21032" y="18140"/>
                  <a:pt x="21266" y="15172"/>
                </a:cubicBezTo>
                <a:cubicBezTo>
                  <a:pt x="21500" y="12204"/>
                  <a:pt x="21383" y="6102"/>
                  <a:pt x="21266" y="0"/>
                </a:cubicBezTo>
              </a:path>
            </a:pathLst>
          </a:custGeom>
          <a:ln w="12700">
            <a:solidFill>
              <a:srgbClr val="000000"/>
            </a:solidFill>
            <a:miter lim="400000"/>
          </a:ln>
        </p:spPr>
        <p:txBody>
          <a:bodyPr lIns="13381" tIns="13381" rIns="13381" bIns="13381"/>
          <a:lstStyle/>
          <a:p>
            <a:pPr defTabSz="481980">
              <a:defRPr sz="1800"/>
            </a:pPr>
            <a:endParaRPr sz="949"/>
          </a:p>
        </p:txBody>
      </p:sp>
      <p:sp>
        <p:nvSpPr>
          <p:cNvPr id="570" name="Freeform 10"/>
          <p:cNvSpPr/>
          <p:nvPr/>
        </p:nvSpPr>
        <p:spPr>
          <a:xfrm>
            <a:off x="1936796" y="1393607"/>
            <a:ext cx="830341" cy="1836762"/>
          </a:xfrm>
          <a:custGeom>
            <a:avLst/>
            <a:gdLst/>
            <a:ahLst/>
            <a:cxnLst>
              <a:cxn ang="0">
                <a:pos x="wd2" y="hd2"/>
              </a:cxn>
              <a:cxn ang="5400000">
                <a:pos x="wd2" y="hd2"/>
              </a:cxn>
              <a:cxn ang="10800000">
                <a:pos x="wd2" y="hd2"/>
              </a:cxn>
              <a:cxn ang="16200000">
                <a:pos x="wd2" y="hd2"/>
              </a:cxn>
            </a:cxnLst>
            <a:rect l="0" t="0" r="r" b="b"/>
            <a:pathLst>
              <a:path w="21252" h="21491" extrusionOk="0">
                <a:moveTo>
                  <a:pt x="0" y="19633"/>
                </a:moveTo>
                <a:cubicBezTo>
                  <a:pt x="1503" y="20443"/>
                  <a:pt x="3006" y="21252"/>
                  <a:pt x="5243" y="21409"/>
                </a:cubicBezTo>
                <a:cubicBezTo>
                  <a:pt x="7480" y="21565"/>
                  <a:pt x="10905" y="21600"/>
                  <a:pt x="13421" y="20573"/>
                </a:cubicBezTo>
                <a:cubicBezTo>
                  <a:pt x="15938" y="19546"/>
                  <a:pt x="19083" y="18676"/>
                  <a:pt x="20342" y="15247"/>
                </a:cubicBezTo>
                <a:cubicBezTo>
                  <a:pt x="21600" y="11818"/>
                  <a:pt x="21285" y="5909"/>
                  <a:pt x="20971" y="0"/>
                </a:cubicBezTo>
              </a:path>
            </a:pathLst>
          </a:custGeom>
          <a:ln w="76200">
            <a:solidFill>
              <a:srgbClr val="FF0000"/>
            </a:solidFill>
            <a:miter lim="400000"/>
          </a:ln>
          <a:effectLst>
            <a:outerShdw blurRad="50800" dist="38100" dir="5400000" rotWithShape="0">
              <a:srgbClr val="000000">
                <a:alpha val="40000"/>
              </a:srgbClr>
            </a:outerShdw>
          </a:effectLst>
        </p:spPr>
        <p:txBody>
          <a:bodyPr lIns="13381" tIns="13381" rIns="13381" bIns="13381"/>
          <a:lstStyle/>
          <a:p>
            <a:pPr defTabSz="481980">
              <a:defRPr sz="1800"/>
            </a:pPr>
            <a:endParaRPr sz="949"/>
          </a:p>
        </p:txBody>
      </p:sp>
      <p:sp>
        <p:nvSpPr>
          <p:cNvPr id="571" name="Freeform 14"/>
          <p:cNvSpPr/>
          <p:nvPr/>
        </p:nvSpPr>
        <p:spPr>
          <a:xfrm>
            <a:off x="2123263" y="1391144"/>
            <a:ext cx="537625" cy="1749393"/>
          </a:xfrm>
          <a:custGeom>
            <a:avLst/>
            <a:gdLst/>
            <a:ahLst/>
            <a:cxnLst>
              <a:cxn ang="0">
                <a:pos x="wd2" y="hd2"/>
              </a:cxn>
              <a:cxn ang="5400000">
                <a:pos x="wd2" y="hd2"/>
              </a:cxn>
              <a:cxn ang="10800000">
                <a:pos x="wd2" y="hd2"/>
              </a:cxn>
              <a:cxn ang="16200000">
                <a:pos x="wd2" y="hd2"/>
              </a:cxn>
            </a:cxnLst>
            <a:rect l="0" t="0" r="r" b="b"/>
            <a:pathLst>
              <a:path w="21245" h="21582" extrusionOk="0">
                <a:moveTo>
                  <a:pt x="0" y="19710"/>
                </a:moveTo>
                <a:cubicBezTo>
                  <a:pt x="2057" y="20637"/>
                  <a:pt x="4114" y="21563"/>
                  <a:pt x="6857" y="21582"/>
                </a:cubicBezTo>
                <a:cubicBezTo>
                  <a:pt x="9600" y="21600"/>
                  <a:pt x="14114" y="20866"/>
                  <a:pt x="16457" y="19820"/>
                </a:cubicBezTo>
                <a:cubicBezTo>
                  <a:pt x="18800" y="18774"/>
                  <a:pt x="20229" y="18609"/>
                  <a:pt x="20914" y="15305"/>
                </a:cubicBezTo>
                <a:cubicBezTo>
                  <a:pt x="21600" y="12002"/>
                  <a:pt x="21086" y="6001"/>
                  <a:pt x="20571" y="0"/>
                </a:cubicBezTo>
              </a:path>
            </a:pathLst>
          </a:custGeom>
          <a:ln w="76200">
            <a:solidFill>
              <a:srgbClr val="0119FB"/>
            </a:solidFill>
            <a:miter lim="400000"/>
          </a:ln>
          <a:effectLst>
            <a:outerShdw blurRad="50800" dist="38100" dir="5400000" rotWithShape="0">
              <a:srgbClr val="000000">
                <a:alpha val="40000"/>
              </a:srgbClr>
            </a:outerShdw>
          </a:effectLst>
        </p:spPr>
        <p:txBody>
          <a:bodyPr lIns="13381" tIns="13381" rIns="13381" bIns="13381"/>
          <a:lstStyle/>
          <a:p>
            <a:pPr defTabSz="481980">
              <a:defRPr sz="1800"/>
            </a:pPr>
            <a:endParaRPr sz="949"/>
          </a:p>
        </p:txBody>
      </p:sp>
      <p:sp>
        <p:nvSpPr>
          <p:cNvPr id="572" name="Rectangle 12"/>
          <p:cNvSpPr/>
          <p:nvPr/>
        </p:nvSpPr>
        <p:spPr>
          <a:xfrm>
            <a:off x="2614812" y="914252"/>
            <a:ext cx="1310472" cy="546268"/>
          </a:xfrm>
          <a:prstGeom prst="rect">
            <a:avLst/>
          </a:prstGeom>
          <a:solidFill>
            <a:srgbClr val="000000"/>
          </a:solidFill>
          <a:ln w="127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381" tIns="13381" rIns="13381" bIns="13381" anchor="ctr">
            <a:spAutoFit/>
          </a:bodyPr>
          <a:lstStyle>
            <a:lvl1pPr>
              <a:defRPr sz="3200">
                <a:solidFill>
                  <a:srgbClr val="FFFFFF"/>
                </a:solidFill>
                <a:latin typeface="Avenir Next Regular"/>
                <a:ea typeface="Avenir Next Regular"/>
                <a:cs typeface="Avenir Next Regular"/>
                <a:sym typeface="Avenir Next Regular"/>
              </a:defRPr>
            </a:lvl1pPr>
          </a:lstStyle>
          <a:p>
            <a:r>
              <a:rPr sz="1687"/>
              <a:t>Quantum hardware</a:t>
            </a:r>
          </a:p>
        </p:txBody>
      </p:sp>
      <p:pic>
        <p:nvPicPr>
          <p:cNvPr id="573" name="Picture 15" descr="Picture 15"/>
          <p:cNvPicPr>
            <a:picLocks noChangeAspect="1"/>
          </p:cNvPicPr>
          <p:nvPr/>
        </p:nvPicPr>
        <p:blipFill>
          <a:blip r:embed="rId4"/>
          <a:stretch>
            <a:fillRect/>
          </a:stretch>
        </p:blipFill>
        <p:spPr>
          <a:xfrm rot="16200000">
            <a:off x="2634706" y="2217784"/>
            <a:ext cx="581692" cy="216932"/>
          </a:xfrm>
          <a:prstGeom prst="rect">
            <a:avLst/>
          </a:prstGeom>
          <a:ln w="3175">
            <a:miter lim="400000"/>
          </a:ln>
          <a:effectLst>
            <a:outerShdw blurRad="50800" dist="38100" dir="5400000" rotWithShape="0">
              <a:srgbClr val="000000">
                <a:alpha val="40000"/>
              </a:srgbClr>
            </a:outerShdw>
          </a:effectLst>
        </p:spPr>
      </p:pic>
      <p:sp>
        <p:nvSpPr>
          <p:cNvPr id="574" name="Straight Arrow Connector 19"/>
          <p:cNvSpPr/>
          <p:nvPr/>
        </p:nvSpPr>
        <p:spPr>
          <a:xfrm flipV="1">
            <a:off x="2921361" y="1968348"/>
            <a:ext cx="1" cy="124543"/>
          </a:xfrm>
          <a:prstGeom prst="line">
            <a:avLst/>
          </a:prstGeom>
          <a:ln w="41275">
            <a:solidFill>
              <a:srgbClr val="FF0000"/>
            </a:solidFill>
            <a:miter lim="400000"/>
            <a:tailEnd type="triangle"/>
          </a:ln>
        </p:spPr>
        <p:txBody>
          <a:bodyPr lIns="24097" tIns="24097" rIns="24097" bIns="24097"/>
          <a:lstStyle/>
          <a:p>
            <a:endParaRPr sz="738"/>
          </a:p>
        </p:txBody>
      </p:sp>
      <p:sp>
        <p:nvSpPr>
          <p:cNvPr id="575" name="Straight Arrow Connector 33"/>
          <p:cNvSpPr/>
          <p:nvPr/>
        </p:nvSpPr>
        <p:spPr>
          <a:xfrm>
            <a:off x="2492838" y="2526234"/>
            <a:ext cx="1" cy="124543"/>
          </a:xfrm>
          <a:prstGeom prst="line">
            <a:avLst/>
          </a:prstGeom>
          <a:ln w="41275">
            <a:solidFill>
              <a:srgbClr val="0119FB"/>
            </a:solidFill>
            <a:miter lim="400000"/>
            <a:tailEnd type="triangle"/>
          </a:ln>
        </p:spPr>
        <p:txBody>
          <a:bodyPr lIns="24097" tIns="24097" rIns="24097" bIns="24097"/>
          <a:lstStyle/>
          <a:p>
            <a:endParaRPr sz="738"/>
          </a:p>
        </p:txBody>
      </p:sp>
      <p:sp>
        <p:nvSpPr>
          <p:cNvPr id="576" name="Slide Number Placeholder 24"/>
          <p:cNvSpPr txBox="1">
            <a:spLocks noGrp="1"/>
          </p:cNvSpPr>
          <p:nvPr>
            <p:ph type="sldNum" sz="quarter" idx="2"/>
          </p:nvPr>
        </p:nvSpPr>
        <p:spPr>
          <a:xfrm>
            <a:off x="8781074" y="4862069"/>
            <a:ext cx="93703" cy="16733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40000" lnSpcReduction="20000"/>
          </a:bodyPr>
          <a:lstStyle/>
          <a:p>
            <a:fld id="{86CB4B4D-7CA3-9044-876B-883B54F8677D}" type="slidenum">
              <a:rPr/>
              <a:t>38</a:t>
            </a:fld>
            <a:endParaRPr/>
          </a:p>
        </p:txBody>
      </p:sp>
      <p:grpSp>
        <p:nvGrpSpPr>
          <p:cNvPr id="584" name="Group"/>
          <p:cNvGrpSpPr/>
          <p:nvPr/>
        </p:nvGrpSpPr>
        <p:grpSpPr>
          <a:xfrm>
            <a:off x="5133115" y="1956962"/>
            <a:ext cx="2824958" cy="1467578"/>
            <a:chOff x="0" y="0"/>
            <a:chExt cx="5359573" cy="2784320"/>
          </a:xfrm>
        </p:grpSpPr>
        <p:sp>
          <p:nvSpPr>
            <p:cNvPr id="577" name="Rectangle 60"/>
            <p:cNvSpPr/>
            <p:nvPr/>
          </p:nvSpPr>
          <p:spPr>
            <a:xfrm>
              <a:off x="0" y="0"/>
              <a:ext cx="5359573" cy="2738173"/>
            </a:xfrm>
            <a:prstGeom prst="rect">
              <a:avLst/>
            </a:prstGeom>
            <a:solidFill>
              <a:srgbClr val="F2F2F2"/>
            </a:solidFill>
            <a:ln w="3175" cap="flat">
              <a:noFill/>
              <a:miter lim="400000"/>
            </a:ln>
            <a:effectLst/>
          </p:spPr>
          <p:txBody>
            <a:bodyPr wrap="square" lIns="13381" tIns="13381" rIns="13381" bIns="13381" numCol="1" anchor="ctr">
              <a:noAutofit/>
            </a:bodyPr>
            <a:lstStyle/>
            <a:p>
              <a:pPr>
                <a:defRPr sz="3200"/>
              </a:pPr>
              <a:endParaRPr sz="1687"/>
            </a:p>
          </p:txBody>
        </p:sp>
        <p:sp>
          <p:nvSpPr>
            <p:cNvPr id="578" name="TextBox 61"/>
            <p:cNvSpPr txBox="1"/>
            <p:nvPr/>
          </p:nvSpPr>
          <p:spPr>
            <a:xfrm>
              <a:off x="1737852" y="1188944"/>
              <a:ext cx="1890794" cy="71808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2" tIns="26762" rIns="26762" bIns="26762" numCol="1" anchor="ctr">
              <a:spAutoFit/>
            </a:bodyPr>
            <a:lstStyle/>
            <a:p>
              <a:pPr>
                <a:defRPr sz="2000">
                  <a:latin typeface="Avenir Next Regular"/>
                  <a:ea typeface="Avenir Next Regular"/>
                  <a:cs typeface="Avenir Next Regular"/>
                  <a:sym typeface="Avenir Next Regular"/>
                </a:defRPr>
              </a:pPr>
              <a:r>
                <a:rPr sz="1054"/>
                <a:t>Semiconductor</a:t>
              </a:r>
            </a:p>
            <a:p>
              <a:pPr>
                <a:defRPr sz="2000">
                  <a:latin typeface="Avenir Next Regular"/>
                  <a:ea typeface="Avenir Next Regular"/>
                  <a:cs typeface="Avenir Next Regular"/>
                  <a:sym typeface="Avenir Next Regular"/>
                </a:defRPr>
              </a:pPr>
              <a:r>
                <a:rPr sz="1054"/>
                <a:t> chips</a:t>
              </a:r>
            </a:p>
          </p:txBody>
        </p:sp>
        <p:sp>
          <p:nvSpPr>
            <p:cNvPr id="579" name="TextBox 62"/>
            <p:cNvSpPr txBox="1"/>
            <p:nvPr/>
          </p:nvSpPr>
          <p:spPr>
            <a:xfrm>
              <a:off x="3191815" y="2066233"/>
              <a:ext cx="2131055" cy="71808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2" tIns="26762" rIns="26762" bIns="26762" numCol="1" anchor="ctr">
              <a:spAutoFit/>
            </a:bodyPr>
            <a:lstStyle/>
            <a:p>
              <a:pPr>
                <a:defRPr sz="2000">
                  <a:latin typeface="Avenir Next Regular"/>
                  <a:ea typeface="Avenir Next Regular"/>
                  <a:cs typeface="Avenir Next Regular"/>
                  <a:sym typeface="Avenir Next Regular"/>
                </a:defRPr>
              </a:pPr>
              <a:r>
                <a:rPr sz="1054"/>
                <a:t>Superconducting</a:t>
              </a:r>
            </a:p>
            <a:p>
              <a:pPr>
                <a:defRPr sz="2000">
                  <a:latin typeface="Avenir Next Regular"/>
                  <a:ea typeface="Avenir Next Regular"/>
                  <a:cs typeface="Avenir Next Regular"/>
                  <a:sym typeface="Avenir Next Regular"/>
                </a:defRPr>
              </a:pPr>
              <a:r>
                <a:rPr sz="1054"/>
                <a:t> chips</a:t>
              </a:r>
            </a:p>
          </p:txBody>
        </p:sp>
        <p:sp>
          <p:nvSpPr>
            <p:cNvPr id="580" name="TextBox 63"/>
            <p:cNvSpPr txBox="1"/>
            <p:nvPr/>
          </p:nvSpPr>
          <p:spPr>
            <a:xfrm>
              <a:off x="437111" y="2220119"/>
              <a:ext cx="1127441" cy="41031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2" tIns="26762" rIns="26762" bIns="26762" numCol="1" anchor="ctr">
              <a:spAutoFit/>
            </a:bodyPr>
            <a:lstStyle>
              <a:lvl1pPr>
                <a:defRPr sz="2000">
                  <a:latin typeface="Avenir Next Regular"/>
                  <a:ea typeface="Avenir Next Regular"/>
                  <a:cs typeface="Avenir Next Regular"/>
                  <a:sym typeface="Avenir Next Regular"/>
                </a:defRPr>
              </a:lvl1pPr>
            </a:lstStyle>
            <a:p>
              <a:r>
                <a:rPr sz="1054"/>
                <a:t>Ion traps</a:t>
              </a:r>
            </a:p>
          </p:txBody>
        </p:sp>
        <p:pic>
          <p:nvPicPr>
            <p:cNvPr id="581" name="Picture 64" descr="Picture 64"/>
            <p:cNvPicPr>
              <a:picLocks noChangeAspect="1"/>
            </p:cNvPicPr>
            <p:nvPr/>
          </p:nvPicPr>
          <p:blipFill>
            <a:blip r:embed="rId5"/>
            <a:stretch>
              <a:fillRect/>
            </a:stretch>
          </p:blipFill>
          <p:spPr>
            <a:xfrm>
              <a:off x="3349150" y="567961"/>
              <a:ext cx="1802115" cy="1793653"/>
            </a:xfrm>
            <a:prstGeom prst="rect">
              <a:avLst/>
            </a:prstGeom>
            <a:ln w="3175" cap="flat">
              <a:noFill/>
              <a:miter lim="400000"/>
            </a:ln>
            <a:effectLst/>
          </p:spPr>
        </p:pic>
        <p:pic>
          <p:nvPicPr>
            <p:cNvPr id="582" name="Picture 65" descr="Picture 65"/>
            <p:cNvPicPr>
              <a:picLocks noChangeAspect="1"/>
            </p:cNvPicPr>
            <p:nvPr/>
          </p:nvPicPr>
          <p:blipFill>
            <a:blip r:embed="rId6"/>
            <a:stretch>
              <a:fillRect/>
            </a:stretch>
          </p:blipFill>
          <p:spPr>
            <a:xfrm>
              <a:off x="2034398" y="38851"/>
              <a:ext cx="1290778" cy="1290778"/>
            </a:xfrm>
            <a:prstGeom prst="rect">
              <a:avLst/>
            </a:prstGeom>
            <a:ln w="3175" cap="flat">
              <a:noFill/>
              <a:miter lim="400000"/>
            </a:ln>
            <a:effectLst/>
          </p:spPr>
        </p:pic>
        <p:pic>
          <p:nvPicPr>
            <p:cNvPr id="583" name="Picture 66" descr="Picture 66"/>
            <p:cNvPicPr>
              <a:picLocks noChangeAspect="1"/>
            </p:cNvPicPr>
            <p:nvPr/>
          </p:nvPicPr>
          <p:blipFill>
            <a:blip r:embed="rId7"/>
            <a:stretch>
              <a:fillRect/>
            </a:stretch>
          </p:blipFill>
          <p:spPr>
            <a:xfrm>
              <a:off x="400914" y="949204"/>
              <a:ext cx="1197566" cy="1197566"/>
            </a:xfrm>
            <a:prstGeom prst="rect">
              <a:avLst/>
            </a:prstGeom>
            <a:ln w="3175" cap="flat">
              <a:noFill/>
              <a:miter lim="400000"/>
            </a:ln>
            <a:effectLst/>
          </p:spPr>
        </p:pic>
      </p:grpSp>
      <p:sp>
        <p:nvSpPr>
          <p:cNvPr id="585" name="Rounded Rectangle 58"/>
          <p:cNvSpPr/>
          <p:nvPr/>
        </p:nvSpPr>
        <p:spPr>
          <a:xfrm>
            <a:off x="4578489" y="3642082"/>
            <a:ext cx="3856383" cy="1091006"/>
          </a:xfrm>
          <a:prstGeom prst="roundRect">
            <a:avLst>
              <a:gd name="adj" fmla="val 19677"/>
            </a:avLst>
          </a:prstGeom>
          <a:solidFill>
            <a:srgbClr val="F2F2F2"/>
          </a:solidFill>
          <a:ln w="3175">
            <a:miter lim="400000"/>
          </a:ln>
        </p:spPr>
        <p:txBody>
          <a:bodyPr lIns="13381" tIns="13381" rIns="13381" bIns="13381" anchor="ctr"/>
          <a:lstStyle/>
          <a:p>
            <a:pPr>
              <a:defRPr sz="3200"/>
            </a:pPr>
            <a:endParaRPr sz="1687"/>
          </a:p>
        </p:txBody>
      </p:sp>
      <p:sp>
        <p:nvSpPr>
          <p:cNvPr id="586" name="TextBox 59"/>
          <p:cNvSpPr txBox="1"/>
          <p:nvPr/>
        </p:nvSpPr>
        <p:spPr>
          <a:xfrm>
            <a:off x="4793669" y="3699378"/>
            <a:ext cx="3951452" cy="976415"/>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62" tIns="26762" rIns="26762" bIns="26762" anchor="ctr">
            <a:spAutoFit/>
          </a:bodyPr>
          <a:lstStyle/>
          <a:p>
            <a:pPr marL="301238" indent="-301238">
              <a:lnSpc>
                <a:spcPct val="150000"/>
              </a:lnSpc>
              <a:buSzPct val="100000"/>
              <a:buFont typeface="Arial"/>
              <a:buChar char="•"/>
              <a:defRPr sz="2600">
                <a:latin typeface="Avenir Next Regular"/>
                <a:ea typeface="Avenir Next Regular"/>
                <a:cs typeface="Avenir Next Regular"/>
                <a:sym typeface="Avenir Next Regular"/>
              </a:defRPr>
            </a:pPr>
            <a:r>
              <a:rPr sz="1370"/>
              <a:t>Big parameter space</a:t>
            </a:r>
          </a:p>
          <a:p>
            <a:pPr marL="301238" indent="-301238">
              <a:lnSpc>
                <a:spcPct val="150000"/>
              </a:lnSpc>
              <a:buSzPct val="100000"/>
              <a:buFont typeface="Arial"/>
              <a:buChar char="•"/>
              <a:defRPr sz="2600">
                <a:latin typeface="Avenir Next Regular"/>
                <a:ea typeface="Avenir Next Regular"/>
                <a:cs typeface="Avenir Next Regular"/>
                <a:sym typeface="Avenir Next Regular"/>
              </a:defRPr>
            </a:pPr>
            <a:r>
              <a:rPr sz="1370"/>
              <a:t>Big variability between devices</a:t>
            </a:r>
          </a:p>
          <a:p>
            <a:pPr marL="301238" indent="-301238">
              <a:lnSpc>
                <a:spcPct val="150000"/>
              </a:lnSpc>
              <a:buSzPct val="100000"/>
              <a:buFont typeface="Arial"/>
              <a:buChar char="•"/>
              <a:defRPr sz="2600">
                <a:latin typeface="Avenir Next Regular"/>
                <a:ea typeface="Avenir Next Regular"/>
                <a:cs typeface="Avenir Next Regular"/>
                <a:sym typeface="Avenir Next Regular"/>
              </a:defRPr>
            </a:pPr>
            <a:r>
              <a:rPr sz="1370"/>
              <a:t>Error thresholds &gt;99%</a:t>
            </a:r>
          </a:p>
        </p:txBody>
      </p:sp>
      <p:grpSp>
        <p:nvGrpSpPr>
          <p:cNvPr id="590" name="Group"/>
          <p:cNvGrpSpPr/>
          <p:nvPr/>
        </p:nvGrpSpPr>
        <p:grpSpPr>
          <a:xfrm>
            <a:off x="4508601" y="3642083"/>
            <a:ext cx="3856384" cy="1091006"/>
            <a:chOff x="0" y="0"/>
            <a:chExt cx="7316415" cy="2069879"/>
          </a:xfrm>
        </p:grpSpPr>
        <p:sp>
          <p:nvSpPr>
            <p:cNvPr id="588" name="Rounded Rectangle 58"/>
            <p:cNvSpPr/>
            <p:nvPr/>
          </p:nvSpPr>
          <p:spPr>
            <a:xfrm>
              <a:off x="0" y="0"/>
              <a:ext cx="7316415" cy="2069879"/>
            </a:xfrm>
            <a:prstGeom prst="roundRect">
              <a:avLst>
                <a:gd name="adj" fmla="val 19677"/>
              </a:avLst>
            </a:prstGeom>
            <a:solidFill>
              <a:srgbClr val="F2F2F2"/>
            </a:solidFill>
            <a:ln w="3175" cap="flat">
              <a:noFill/>
              <a:miter lim="400000"/>
            </a:ln>
            <a:effectLst/>
          </p:spPr>
          <p:txBody>
            <a:bodyPr wrap="square" lIns="13381" tIns="13381" rIns="13381" bIns="13381" numCol="1" anchor="ctr">
              <a:noAutofit/>
            </a:bodyPr>
            <a:lstStyle/>
            <a:p>
              <a:pPr>
                <a:defRPr sz="3200"/>
              </a:pPr>
              <a:endParaRPr sz="1687"/>
            </a:p>
          </p:txBody>
        </p:sp>
        <p:sp>
          <p:nvSpPr>
            <p:cNvPr id="589" name="TextBox 24"/>
            <p:cNvSpPr txBox="1"/>
            <p:nvPr/>
          </p:nvSpPr>
          <p:spPr>
            <a:xfrm>
              <a:off x="237703" y="183700"/>
              <a:ext cx="6910687" cy="1702478"/>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6762" tIns="26762" rIns="26762" bIns="26762" numCol="1" anchor="ctr">
              <a:spAutoFit/>
            </a:bodyPr>
            <a:lstStyle/>
            <a:p>
              <a:pPr marL="301238" indent="-301238">
                <a:buSzPct val="100000"/>
                <a:buFont typeface="Arial"/>
                <a:buChar char="•"/>
                <a:defRPr sz="2600">
                  <a:latin typeface="Avenir Next Regular"/>
                  <a:ea typeface="Avenir Next Regular"/>
                  <a:cs typeface="Avenir Next Regular"/>
                  <a:sym typeface="Avenir Next Regular"/>
                </a:defRPr>
              </a:pPr>
              <a:r>
                <a:rPr sz="1370"/>
                <a:t>Small data sets</a:t>
              </a:r>
            </a:p>
            <a:p>
              <a:pPr marL="301238" indent="-301238">
                <a:buSzPct val="100000"/>
                <a:buFont typeface="Arial"/>
                <a:buChar char="•"/>
                <a:defRPr sz="2600">
                  <a:latin typeface="Avenir Next Regular"/>
                  <a:ea typeface="Avenir Next Regular"/>
                  <a:cs typeface="Avenir Next Regular"/>
                  <a:sym typeface="Avenir Next Regular"/>
                </a:defRPr>
              </a:pPr>
              <a:r>
                <a:rPr sz="1370"/>
                <a:t>Big variability between devices</a:t>
              </a:r>
            </a:p>
            <a:p>
              <a:pPr marL="301238" indent="-301238">
                <a:buSzPct val="100000"/>
                <a:buFont typeface="Arial"/>
                <a:buChar char="•"/>
                <a:defRPr sz="2600">
                  <a:latin typeface="Avenir Next Regular"/>
                  <a:ea typeface="Avenir Next Regular"/>
                  <a:cs typeface="Avenir Next Regular"/>
                  <a:sym typeface="Avenir Next Regular"/>
                </a:defRPr>
              </a:pPr>
              <a:r>
                <a:rPr sz="1370"/>
                <a:t>Flat optimisation landscapes</a:t>
              </a:r>
            </a:p>
            <a:p>
              <a:pPr marL="301238" indent="-301238">
                <a:buSzPct val="100000"/>
                <a:buFont typeface="Arial"/>
                <a:buChar char="•"/>
                <a:defRPr sz="2600">
                  <a:latin typeface="Avenir Next Regular"/>
                  <a:ea typeface="Avenir Next Regular"/>
                  <a:cs typeface="Avenir Next Regular"/>
                  <a:sym typeface="Avenir Next Regular"/>
                </a:defRPr>
              </a:pPr>
              <a:r>
                <a:rPr sz="1370"/>
                <a:t>Noisy data and (in some cases) hysteretic</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0" grpId="0" animBg="1" advAuto="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Shape 76"/>
        <p:cNvGrpSpPr/>
        <p:nvPr/>
      </p:nvGrpSpPr>
      <p:grpSpPr>
        <a:xfrm>
          <a:off x="0" y="0"/>
          <a:ext cx="0" cy="0"/>
          <a:chOff x="0" y="0"/>
          <a:chExt cx="0" cy="0"/>
        </a:xfrm>
      </p:grpSpPr>
      <p:sp>
        <p:nvSpPr>
          <p:cNvPr id="78" name="Google Shape;78;p15"/>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2000" b="1">
                <a:solidFill>
                  <a:schemeClr val="dk1"/>
                </a:solidFill>
              </a:rPr>
              <a:t>From quantum chip to qubit</a:t>
            </a:r>
            <a:endParaRPr sz="20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grpSp>
        <p:nvGrpSpPr>
          <p:cNvPr id="2" name="Group 1">
            <a:extLst>
              <a:ext uri="{FF2B5EF4-FFF2-40B4-BE49-F238E27FC236}">
                <a16:creationId xmlns:a16="http://schemas.microsoft.com/office/drawing/2014/main" id="{C3F42590-EB75-46CE-F140-C6B59F12C39F}"/>
              </a:ext>
            </a:extLst>
          </p:cNvPr>
          <p:cNvGrpSpPr/>
          <p:nvPr/>
        </p:nvGrpSpPr>
        <p:grpSpPr>
          <a:xfrm>
            <a:off x="2368875" y="3097675"/>
            <a:ext cx="5905302" cy="1250060"/>
            <a:chOff x="2368875" y="3097675"/>
            <a:chExt cx="5905302" cy="1250060"/>
          </a:xfrm>
        </p:grpSpPr>
        <p:sp>
          <p:nvSpPr>
            <p:cNvPr id="77" name="Google Shape;77;p15"/>
            <p:cNvSpPr/>
            <p:nvPr/>
          </p:nvSpPr>
          <p:spPr>
            <a:xfrm>
              <a:off x="3205725" y="3118525"/>
              <a:ext cx="1326300" cy="604800"/>
            </a:xfrm>
            <a:prstGeom prst="roundRect">
              <a:avLst>
                <a:gd name="adj" fmla="val 16667"/>
              </a:avLst>
            </a:prstGeom>
            <a:solidFill>
              <a:srgbClr val="B5AE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5"/>
            <p:cNvSpPr txBox="1"/>
            <p:nvPr/>
          </p:nvSpPr>
          <p:spPr>
            <a:xfrm>
              <a:off x="5274177" y="4009035"/>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N. Ares, Nature Reviews Materials 6,870 (2021)</a:t>
              </a:r>
              <a:endParaRPr sz="1000" i="1" dirty="0"/>
            </a:p>
          </p:txBody>
        </p:sp>
        <p:sp>
          <p:nvSpPr>
            <p:cNvPr id="80" name="Google Shape;80;p15"/>
            <p:cNvSpPr txBox="1"/>
            <p:nvPr/>
          </p:nvSpPr>
          <p:spPr>
            <a:xfrm>
              <a:off x="2368875" y="3097675"/>
              <a:ext cx="30000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b="1" dirty="0">
                  <a:solidFill>
                    <a:schemeClr val="lt1"/>
                  </a:solidFill>
                </a:rPr>
                <a:t>Machine </a:t>
              </a:r>
              <a:endParaRPr sz="1500" b="1" dirty="0">
                <a:solidFill>
                  <a:schemeClr val="lt1"/>
                </a:solidFill>
              </a:endParaRPr>
            </a:p>
            <a:p>
              <a:pPr marL="0" lvl="0" indent="0" algn="ctr" rtl="0">
                <a:spcBef>
                  <a:spcPts val="0"/>
                </a:spcBef>
                <a:spcAft>
                  <a:spcPts val="0"/>
                </a:spcAft>
                <a:buNone/>
              </a:pPr>
              <a:r>
                <a:rPr lang="es" sz="1500" b="1" dirty="0">
                  <a:solidFill>
                    <a:schemeClr val="lt1"/>
                  </a:solidFill>
                </a:rPr>
                <a:t>Learning</a:t>
              </a:r>
              <a:endParaRPr sz="1500" b="1" dirty="0">
                <a:solidFill>
                  <a:schemeClr val="lt1"/>
                </a:solidFill>
              </a:endParaRPr>
            </a:p>
          </p:txBody>
        </p:sp>
        <p:sp>
          <p:nvSpPr>
            <p:cNvPr id="81" name="Google Shape;81;p15"/>
            <p:cNvSpPr/>
            <p:nvPr/>
          </p:nvSpPr>
          <p:spPr>
            <a:xfrm>
              <a:off x="5984575" y="3139375"/>
              <a:ext cx="1326300" cy="604800"/>
            </a:xfrm>
            <a:prstGeom prst="roundRect">
              <a:avLst>
                <a:gd name="adj" fmla="val 16667"/>
              </a:avLst>
            </a:prstGeom>
            <a:solidFill>
              <a:srgbClr val="B5AE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txBox="1"/>
            <p:nvPr/>
          </p:nvSpPr>
          <p:spPr>
            <a:xfrm>
              <a:off x="5147725" y="3118525"/>
              <a:ext cx="30000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b="1">
                  <a:solidFill>
                    <a:schemeClr val="lt1"/>
                  </a:solidFill>
                </a:rPr>
                <a:t>Machine </a:t>
              </a:r>
              <a:endParaRPr sz="1500" b="1">
                <a:solidFill>
                  <a:schemeClr val="lt1"/>
                </a:solidFill>
              </a:endParaRPr>
            </a:p>
            <a:p>
              <a:pPr marL="0" lvl="0" indent="0" algn="ctr" rtl="0">
                <a:spcBef>
                  <a:spcPts val="0"/>
                </a:spcBef>
                <a:spcAft>
                  <a:spcPts val="0"/>
                </a:spcAft>
                <a:buNone/>
              </a:pPr>
              <a:r>
                <a:rPr lang="es" sz="1500" b="1">
                  <a:solidFill>
                    <a:schemeClr val="lt1"/>
                  </a:solidFill>
                </a:rPr>
                <a:t>Learning</a:t>
              </a:r>
              <a:endParaRPr sz="1500" b="1">
                <a:solidFill>
                  <a:schemeClr val="lt1"/>
                </a:solidFill>
              </a:endParaRPr>
            </a:p>
          </p:txBody>
        </p:sp>
      </p:grpSp>
      <p:pic>
        <p:nvPicPr>
          <p:cNvPr id="83" name="Google Shape;83;p15"/>
          <p:cNvPicPr preferRelativeResize="0"/>
          <p:nvPr/>
        </p:nvPicPr>
        <p:blipFill>
          <a:blip r:embed="rId3">
            <a:alphaModFix/>
          </a:blip>
          <a:stretch>
            <a:fillRect/>
          </a:stretch>
        </p:blipFill>
        <p:spPr>
          <a:xfrm>
            <a:off x="3043675" y="1794122"/>
            <a:ext cx="5557276" cy="1243441"/>
          </a:xfrm>
          <a:prstGeom prst="rect">
            <a:avLst/>
          </a:prstGeom>
          <a:noFill/>
          <a:ln>
            <a:noFill/>
          </a:ln>
        </p:spPr>
      </p:pic>
      <p:sp>
        <p:nvSpPr>
          <p:cNvPr id="84" name="Google Shape;84;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39</a:t>
            </a:fld>
            <a:endParaRPr/>
          </a:p>
        </p:txBody>
      </p:sp>
      <p:pic>
        <p:nvPicPr>
          <p:cNvPr id="85" name="Google Shape;85;p15"/>
          <p:cNvPicPr preferRelativeResize="0"/>
          <p:nvPr/>
        </p:nvPicPr>
        <p:blipFill>
          <a:blip r:embed="rId4">
            <a:alphaModFix/>
          </a:blip>
          <a:stretch>
            <a:fillRect/>
          </a:stretch>
        </p:blipFill>
        <p:spPr>
          <a:xfrm>
            <a:off x="392544" y="1402450"/>
            <a:ext cx="2362162" cy="2994000"/>
          </a:xfrm>
          <a:prstGeom prst="rect">
            <a:avLst/>
          </a:prstGeom>
          <a:noFill/>
          <a:ln>
            <a:noFill/>
          </a:ln>
        </p:spPr>
      </p:pic>
      <p:sp>
        <p:nvSpPr>
          <p:cNvPr id="86" name="Google Shape;86;p15"/>
          <p:cNvSpPr txBox="1"/>
          <p:nvPr/>
        </p:nvSpPr>
        <p:spPr>
          <a:xfrm>
            <a:off x="-143000" y="1525846"/>
            <a:ext cx="3433200" cy="692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b="1" dirty="0">
                <a:solidFill>
                  <a:schemeClr val="dk1"/>
                </a:solidFill>
              </a:rPr>
              <a:t>Quantum devices</a:t>
            </a:r>
            <a:endParaRPr b="1" dirty="0">
              <a:solidFill>
                <a:schemeClr val="dk1"/>
              </a:solidFill>
            </a:endParaRPr>
          </a:p>
          <a:p>
            <a:pPr marL="0" lvl="0" indent="0" algn="ctr" rtl="0">
              <a:spcBef>
                <a:spcPts val="0"/>
              </a:spcBef>
              <a:spcAft>
                <a:spcPts val="0"/>
              </a:spcAft>
              <a:buNone/>
            </a:pPr>
            <a:endParaRPr sz="1900" dirty="0">
              <a:solidFill>
                <a:srgbClr val="1E1919"/>
              </a:solidFill>
              <a:highlight>
                <a:srgbClr val="FFFFFF"/>
              </a:highlight>
              <a:latin typeface="Times New Roman"/>
              <a:ea typeface="Times New Roman"/>
              <a:cs typeface="Times New Roman"/>
              <a:sym typeface="Times New Roman"/>
            </a:endParaRPr>
          </a:p>
        </p:txBody>
      </p:sp>
      <p:sp>
        <p:nvSpPr>
          <p:cNvPr id="87" name="Google Shape;87;p15"/>
          <p:cNvSpPr txBox="1"/>
          <p:nvPr/>
        </p:nvSpPr>
        <p:spPr>
          <a:xfrm>
            <a:off x="622257" y="3191994"/>
            <a:ext cx="893100" cy="651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900">
                <a:solidFill>
                  <a:schemeClr val="dk1"/>
                </a:solidFill>
              </a:rPr>
              <a:t>Ion traps</a:t>
            </a:r>
            <a:endParaRPr sz="1500">
              <a:solidFill>
                <a:srgbClr val="1E1919"/>
              </a:solidFill>
              <a:highlight>
                <a:srgbClr val="FFFFFF"/>
              </a:highlight>
              <a:latin typeface="Roboto"/>
              <a:ea typeface="Roboto"/>
              <a:cs typeface="Roboto"/>
              <a:sym typeface="Roboto"/>
            </a:endParaRPr>
          </a:p>
          <a:p>
            <a:pPr marL="0" lvl="0" indent="0" algn="ctr" rtl="0">
              <a:spcBef>
                <a:spcPts val="0"/>
              </a:spcBef>
              <a:spcAft>
                <a:spcPts val="0"/>
              </a:spcAft>
              <a:buNone/>
            </a:pPr>
            <a:endParaRPr sz="1500">
              <a:solidFill>
                <a:srgbClr val="1E1919"/>
              </a:solidFill>
              <a:highlight>
                <a:srgbClr val="FFFFFF"/>
              </a:highlight>
              <a:latin typeface="Roboto"/>
              <a:ea typeface="Roboto"/>
              <a:cs typeface="Roboto"/>
              <a:sym typeface="Roboto"/>
            </a:endParaRPr>
          </a:p>
        </p:txBody>
      </p:sp>
      <p:sp>
        <p:nvSpPr>
          <p:cNvPr id="88" name="Google Shape;88;p15"/>
          <p:cNvSpPr txBox="1"/>
          <p:nvPr/>
        </p:nvSpPr>
        <p:spPr>
          <a:xfrm>
            <a:off x="431855" y="2419374"/>
            <a:ext cx="34332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Semiconductor </a:t>
            </a:r>
            <a:endParaRPr sz="900" dirty="0">
              <a:solidFill>
                <a:schemeClr val="dk1"/>
              </a:solidFill>
            </a:endParaRPr>
          </a:p>
          <a:p>
            <a:pPr marL="0" lvl="0" indent="0" algn="ctr" rtl="0">
              <a:spcBef>
                <a:spcPts val="0"/>
              </a:spcBef>
              <a:spcAft>
                <a:spcPts val="0"/>
              </a:spcAft>
              <a:buNone/>
            </a:pPr>
            <a:r>
              <a:rPr lang="es" sz="900" dirty="0">
                <a:solidFill>
                  <a:schemeClr val="dk1"/>
                </a:solidFill>
              </a:rPr>
              <a:t>devices</a:t>
            </a:r>
            <a:endParaRPr sz="1200" dirty="0"/>
          </a:p>
        </p:txBody>
      </p:sp>
      <p:sp>
        <p:nvSpPr>
          <p:cNvPr id="89" name="Google Shape;89;p15"/>
          <p:cNvSpPr txBox="1"/>
          <p:nvPr/>
        </p:nvSpPr>
        <p:spPr>
          <a:xfrm>
            <a:off x="-647874" y="1916348"/>
            <a:ext cx="34332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Superconducting</a:t>
            </a:r>
            <a:endParaRPr sz="900" dirty="0">
              <a:solidFill>
                <a:schemeClr val="dk1"/>
              </a:solidFill>
            </a:endParaRPr>
          </a:p>
          <a:p>
            <a:pPr marL="0" lvl="0" indent="0" algn="ctr" rtl="0">
              <a:spcBef>
                <a:spcPts val="0"/>
              </a:spcBef>
              <a:spcAft>
                <a:spcPts val="0"/>
              </a:spcAft>
              <a:buNone/>
            </a:pPr>
            <a:r>
              <a:rPr lang="es" sz="900" dirty="0">
                <a:solidFill>
                  <a:schemeClr val="dk1"/>
                </a:solidFill>
              </a:rPr>
              <a:t>devices</a:t>
            </a:r>
            <a:endParaRPr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a:t>
            </a:fld>
            <a:endParaRPr/>
          </a:p>
        </p:txBody>
      </p:sp>
      <p:sp>
        <p:nvSpPr>
          <p:cNvPr id="147" name="Google Shape;147;p19"/>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2000" b="1">
                <a:solidFill>
                  <a:schemeClr val="dk1"/>
                </a:solidFill>
              </a:rPr>
              <a:t>Machine learning for spin qubit tuning</a:t>
            </a:r>
            <a:endParaRPr sz="20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sp>
        <p:nvSpPr>
          <p:cNvPr id="148" name="Google Shape;148;p19"/>
          <p:cNvSpPr txBox="1"/>
          <p:nvPr/>
        </p:nvSpPr>
        <p:spPr>
          <a:xfrm>
            <a:off x="255525" y="1187738"/>
            <a:ext cx="39327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900" i="1">
                <a:solidFill>
                  <a:srgbClr val="1155CC"/>
                </a:solidFill>
              </a:rPr>
              <a:t>Baart, T. A. et al. Appl. Phys. Lett. </a:t>
            </a:r>
            <a:r>
              <a:rPr lang="es" sz="900" b="1" i="1">
                <a:solidFill>
                  <a:srgbClr val="1155CC"/>
                </a:solidFill>
              </a:rPr>
              <a:t>108</a:t>
            </a:r>
            <a:r>
              <a:rPr lang="es" sz="900" i="1">
                <a:solidFill>
                  <a:srgbClr val="1155CC"/>
                </a:solidFill>
              </a:rPr>
              <a:t> , </a:t>
            </a:r>
            <a:endParaRPr sz="900" i="1">
              <a:solidFill>
                <a:srgbClr val="1155CC"/>
              </a:solidFill>
            </a:endParaRPr>
          </a:p>
          <a:p>
            <a:pPr marL="0" marR="0" lvl="0" indent="0" algn="l" rtl="0">
              <a:lnSpc>
                <a:spcPct val="100000"/>
              </a:lnSpc>
              <a:spcBef>
                <a:spcPts val="0"/>
              </a:spcBef>
              <a:spcAft>
                <a:spcPts val="0"/>
              </a:spcAft>
              <a:buNone/>
            </a:pPr>
            <a:r>
              <a:rPr lang="es" sz="900" i="1">
                <a:solidFill>
                  <a:srgbClr val="1155CC"/>
                </a:solidFill>
              </a:rPr>
              <a:t>213104 (2016) </a:t>
            </a:r>
            <a:endParaRPr sz="900" i="1">
              <a:solidFill>
                <a:srgbClr val="1155CC"/>
              </a:solidFill>
            </a:endParaRPr>
          </a:p>
          <a:p>
            <a:pPr marL="0" marR="0" lvl="0" indent="0" algn="l" rtl="0">
              <a:lnSpc>
                <a:spcPct val="100000"/>
              </a:lnSpc>
              <a:spcBef>
                <a:spcPts val="0"/>
              </a:spcBef>
              <a:spcAft>
                <a:spcPts val="0"/>
              </a:spcAft>
              <a:buNone/>
            </a:pPr>
            <a:r>
              <a:rPr lang="es" sz="900" i="1">
                <a:solidFill>
                  <a:srgbClr val="1155CC"/>
                </a:solidFill>
              </a:rPr>
              <a:t>Darulová, J. et al. Phys. Rev. Appl. </a:t>
            </a:r>
            <a:r>
              <a:rPr lang="es" sz="900" b="1" i="1">
                <a:solidFill>
                  <a:srgbClr val="1155CC"/>
                </a:solidFill>
              </a:rPr>
              <a:t>13</a:t>
            </a:r>
            <a:r>
              <a:rPr lang="es" sz="900" i="1">
                <a:solidFill>
                  <a:srgbClr val="1155CC"/>
                </a:solidFill>
              </a:rPr>
              <a:t> , </a:t>
            </a:r>
            <a:endParaRPr sz="900" i="1">
              <a:solidFill>
                <a:srgbClr val="1155CC"/>
              </a:solidFill>
            </a:endParaRPr>
          </a:p>
          <a:p>
            <a:pPr marL="0" marR="0" lvl="0" indent="0" algn="l" rtl="0">
              <a:lnSpc>
                <a:spcPct val="100000"/>
              </a:lnSpc>
              <a:spcBef>
                <a:spcPts val="0"/>
              </a:spcBef>
              <a:spcAft>
                <a:spcPts val="0"/>
              </a:spcAft>
              <a:buNone/>
            </a:pPr>
            <a:r>
              <a:rPr lang="es" sz="900" i="1">
                <a:solidFill>
                  <a:srgbClr val="1155CC"/>
                </a:solidFill>
              </a:rPr>
              <a:t>054005 (2020)</a:t>
            </a:r>
            <a:endParaRPr sz="900" i="1">
              <a:solidFill>
                <a:srgbClr val="1155CC"/>
              </a:solidFill>
            </a:endParaRPr>
          </a:p>
        </p:txBody>
      </p:sp>
      <p:sp>
        <p:nvSpPr>
          <p:cNvPr id="149" name="Google Shape;149;p19"/>
          <p:cNvSpPr txBox="1"/>
          <p:nvPr/>
        </p:nvSpPr>
        <p:spPr>
          <a:xfrm>
            <a:off x="2986050" y="1187738"/>
            <a:ext cx="3932700" cy="1154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900" i="1" dirty="0">
                <a:solidFill>
                  <a:srgbClr val="980000"/>
                </a:solidFill>
              </a:rPr>
              <a:t>Kalantre, S . S . et al . npj QI </a:t>
            </a:r>
            <a:r>
              <a:rPr lang="es" sz="900" b="1" i="1" dirty="0">
                <a:solidFill>
                  <a:srgbClr val="980000"/>
                </a:solidFill>
              </a:rPr>
              <a:t>5</a:t>
            </a:r>
            <a:r>
              <a:rPr lang="es" sz="900" i="1" dirty="0">
                <a:solidFill>
                  <a:srgbClr val="980000"/>
                </a:solidFill>
              </a:rPr>
              <a:t> , 6 (2019)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Zwolak, J. P. et al. Phys. Rev. Appl. </a:t>
            </a:r>
            <a:r>
              <a:rPr lang="es" sz="900" b="1" i="1" dirty="0">
                <a:solidFill>
                  <a:srgbClr val="980000"/>
                </a:solidFill>
              </a:rPr>
              <a:t>13</a:t>
            </a:r>
            <a:r>
              <a:rPr lang="es" sz="900" i="1" dirty="0">
                <a:solidFill>
                  <a:srgbClr val="980000"/>
                </a:solidFill>
              </a:rPr>
              <a:t> , 034075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(2020)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Durrer, R., et al. Phys. Rev. Appl. </a:t>
            </a:r>
            <a:r>
              <a:rPr lang="es" sz="900" b="1" i="1" dirty="0">
                <a:solidFill>
                  <a:srgbClr val="980000"/>
                </a:solidFill>
              </a:rPr>
              <a:t>13 </a:t>
            </a:r>
            <a:r>
              <a:rPr lang="es" sz="900" i="1" dirty="0">
                <a:solidFill>
                  <a:srgbClr val="980000"/>
                </a:solidFill>
              </a:rPr>
              <a:t>, 054019 (2020)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Chatterjee et al. arXiv:2108.10656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Krause et al. arXiv:2205.01443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Krause et al. Electronics 15, 2327 (2022)</a:t>
            </a:r>
            <a:endParaRPr sz="900" i="1" dirty="0">
              <a:solidFill>
                <a:srgbClr val="980000"/>
              </a:solidFill>
            </a:endParaRPr>
          </a:p>
        </p:txBody>
      </p:sp>
      <p:pic>
        <p:nvPicPr>
          <p:cNvPr id="150" name="Google Shape;150;p19"/>
          <p:cNvPicPr preferRelativeResize="0"/>
          <p:nvPr/>
        </p:nvPicPr>
        <p:blipFill rotWithShape="1">
          <a:blip r:embed="rId3">
            <a:alphaModFix/>
          </a:blip>
          <a:srcRect l="5647" t="33542" r="66350" b="33601"/>
          <a:stretch/>
        </p:blipFill>
        <p:spPr>
          <a:xfrm>
            <a:off x="657350" y="1926649"/>
            <a:ext cx="1886500" cy="1245099"/>
          </a:xfrm>
          <a:prstGeom prst="rect">
            <a:avLst/>
          </a:prstGeom>
          <a:noFill/>
          <a:ln>
            <a:noFill/>
          </a:ln>
        </p:spPr>
      </p:pic>
      <p:pic>
        <p:nvPicPr>
          <p:cNvPr id="151" name="Google Shape;151;p19"/>
          <p:cNvPicPr preferRelativeResize="0"/>
          <p:nvPr/>
        </p:nvPicPr>
        <p:blipFill rotWithShape="1">
          <a:blip r:embed="rId4">
            <a:alphaModFix/>
          </a:blip>
          <a:srcRect l="35944" t="51877" r="40721" b="9376"/>
          <a:stretch/>
        </p:blipFill>
        <p:spPr>
          <a:xfrm>
            <a:off x="3401588" y="2382066"/>
            <a:ext cx="1356723" cy="1267171"/>
          </a:xfrm>
          <a:prstGeom prst="rect">
            <a:avLst/>
          </a:prstGeom>
          <a:noFill/>
          <a:ln>
            <a:noFill/>
          </a:ln>
        </p:spPr>
      </p:pic>
      <p:sp>
        <p:nvSpPr>
          <p:cNvPr id="152" name="Google Shape;152;p19"/>
          <p:cNvSpPr txBox="1"/>
          <p:nvPr/>
        </p:nvSpPr>
        <p:spPr>
          <a:xfrm>
            <a:off x="6264050" y="392425"/>
            <a:ext cx="3932700" cy="1015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900" i="1">
                <a:solidFill>
                  <a:srgbClr val="674EA7"/>
                </a:solidFill>
              </a:rPr>
              <a:t>Van Diepen, C . J . et al . Appl . Phys .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Lett . </a:t>
            </a:r>
            <a:r>
              <a:rPr lang="es" sz="900" b="1" i="1">
                <a:solidFill>
                  <a:srgbClr val="674EA7"/>
                </a:solidFill>
              </a:rPr>
              <a:t>113</a:t>
            </a:r>
            <a:r>
              <a:rPr lang="es" sz="900" i="1">
                <a:solidFill>
                  <a:srgbClr val="674EA7"/>
                </a:solidFill>
              </a:rPr>
              <a:t> , 033101 (2018)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Botzem, T. et al. Phys. Rev. Appl. </a:t>
            </a:r>
            <a:r>
              <a:rPr lang="es" sz="900" b="1" i="1">
                <a:solidFill>
                  <a:srgbClr val="674EA7"/>
                </a:solidFill>
              </a:rPr>
              <a:t>10 </a:t>
            </a:r>
            <a:r>
              <a:rPr lang="es" sz="900" i="1">
                <a:solidFill>
                  <a:srgbClr val="674EA7"/>
                </a:solidFill>
              </a:rPr>
              <a:t>,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054026 (2018)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Teske, J . D . et al . Appl . Phys .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Lett .</a:t>
            </a:r>
            <a:r>
              <a:rPr lang="es" sz="900" b="1" i="1">
                <a:solidFill>
                  <a:srgbClr val="674EA7"/>
                </a:solidFill>
              </a:rPr>
              <a:t> 114</a:t>
            </a:r>
            <a:r>
              <a:rPr lang="es" sz="900" i="1">
                <a:solidFill>
                  <a:srgbClr val="674EA7"/>
                </a:solidFill>
              </a:rPr>
              <a:t> , 133102 (2019)</a:t>
            </a:r>
            <a:endParaRPr sz="900" i="1">
              <a:solidFill>
                <a:srgbClr val="674EA7"/>
              </a:solidFill>
            </a:endParaRPr>
          </a:p>
        </p:txBody>
      </p:sp>
      <p:pic>
        <p:nvPicPr>
          <p:cNvPr id="153" name="Google Shape;153;p19"/>
          <p:cNvPicPr preferRelativeResize="0"/>
          <p:nvPr/>
        </p:nvPicPr>
        <p:blipFill rotWithShape="1">
          <a:blip r:embed="rId5">
            <a:alphaModFix/>
          </a:blip>
          <a:srcRect l="73135" t="20340" r="7115" b="42817"/>
          <a:stretch/>
        </p:blipFill>
        <p:spPr>
          <a:xfrm>
            <a:off x="6571802" y="1218274"/>
            <a:ext cx="1356723" cy="1423725"/>
          </a:xfrm>
          <a:prstGeom prst="rect">
            <a:avLst/>
          </a:prstGeom>
          <a:noFill/>
          <a:ln>
            <a:noFill/>
          </a:ln>
        </p:spPr>
      </p:pic>
      <p:sp>
        <p:nvSpPr>
          <p:cNvPr id="154" name="Google Shape;154;p19"/>
          <p:cNvSpPr txBox="1"/>
          <p:nvPr/>
        </p:nvSpPr>
        <p:spPr>
          <a:xfrm>
            <a:off x="6304875" y="3048950"/>
            <a:ext cx="2436900" cy="600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900" i="1">
                <a:solidFill>
                  <a:srgbClr val="666666"/>
                </a:solidFill>
              </a:rPr>
              <a:t>Mills, A. R. et al. Appl. Phys. Lett. </a:t>
            </a:r>
            <a:r>
              <a:rPr lang="es" sz="900" b="1" i="1">
                <a:solidFill>
                  <a:srgbClr val="666666"/>
                </a:solidFill>
              </a:rPr>
              <a:t>115</a:t>
            </a:r>
            <a:r>
              <a:rPr lang="es" sz="900" i="1">
                <a:solidFill>
                  <a:srgbClr val="666666"/>
                </a:solidFill>
              </a:rPr>
              <a:t> , </a:t>
            </a:r>
            <a:endParaRPr sz="900" i="1">
              <a:solidFill>
                <a:srgbClr val="666666"/>
              </a:solidFill>
            </a:endParaRPr>
          </a:p>
          <a:p>
            <a:pPr marL="0" marR="0" lvl="0" indent="0" algn="l" rtl="0">
              <a:lnSpc>
                <a:spcPct val="100000"/>
              </a:lnSpc>
              <a:spcBef>
                <a:spcPts val="0"/>
              </a:spcBef>
              <a:spcAft>
                <a:spcPts val="0"/>
              </a:spcAft>
              <a:buNone/>
            </a:pPr>
            <a:r>
              <a:rPr lang="es" sz="900" i="1">
                <a:solidFill>
                  <a:srgbClr val="666666"/>
                </a:solidFill>
              </a:rPr>
              <a:t>113501 (2019) </a:t>
            </a:r>
            <a:endParaRPr sz="900" i="1">
              <a:solidFill>
                <a:srgbClr val="666666"/>
              </a:solidFill>
            </a:endParaRPr>
          </a:p>
          <a:p>
            <a:pPr marL="0" marR="0" lvl="0" indent="0" algn="l" rtl="0">
              <a:lnSpc>
                <a:spcPct val="100000"/>
              </a:lnSpc>
              <a:spcBef>
                <a:spcPts val="0"/>
              </a:spcBef>
              <a:spcAft>
                <a:spcPts val="0"/>
              </a:spcAft>
              <a:buNone/>
            </a:pPr>
            <a:r>
              <a:rPr lang="es" sz="900" i="1">
                <a:solidFill>
                  <a:srgbClr val="666666"/>
                </a:solidFill>
              </a:rPr>
              <a:t>Volk, C . et al . npj QI . </a:t>
            </a:r>
            <a:r>
              <a:rPr lang="es" sz="900" b="1" i="1">
                <a:solidFill>
                  <a:srgbClr val="666666"/>
                </a:solidFill>
              </a:rPr>
              <a:t>5</a:t>
            </a:r>
            <a:r>
              <a:rPr lang="es" sz="900" i="1">
                <a:solidFill>
                  <a:srgbClr val="666666"/>
                </a:solidFill>
              </a:rPr>
              <a:t> , 29 (2019)</a:t>
            </a:r>
            <a:endParaRPr sz="900" i="1">
              <a:solidFill>
                <a:srgbClr val="666666"/>
              </a:solidFill>
            </a:endParaRPr>
          </a:p>
        </p:txBody>
      </p:sp>
      <p:sp>
        <p:nvSpPr>
          <p:cNvPr id="155" name="Google Shape;155;p19"/>
          <p:cNvSpPr txBox="1"/>
          <p:nvPr/>
        </p:nvSpPr>
        <p:spPr>
          <a:xfrm rot="-5400000">
            <a:off x="-174475" y="260868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accent1"/>
                </a:solidFill>
              </a:rPr>
              <a:t>Gate Voltage 2</a:t>
            </a:r>
            <a:endParaRPr sz="1300">
              <a:solidFill>
                <a:schemeClr val="accent1"/>
              </a:solidFill>
            </a:endParaRPr>
          </a:p>
        </p:txBody>
      </p:sp>
      <p:sp>
        <p:nvSpPr>
          <p:cNvPr id="156" name="Google Shape;156;p19"/>
          <p:cNvSpPr txBox="1"/>
          <p:nvPr/>
        </p:nvSpPr>
        <p:spPr>
          <a:xfrm>
            <a:off x="562475" y="3246925"/>
            <a:ext cx="1178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solidFill>
                  <a:schemeClr val="accent1"/>
                </a:solidFill>
              </a:rPr>
              <a:t>Gate Voltage 1</a:t>
            </a:r>
            <a:endParaRPr sz="1300">
              <a:solidFill>
                <a:schemeClr val="accent1"/>
              </a:solidFill>
            </a:endParaRPr>
          </a:p>
        </p:txBody>
      </p:sp>
      <p:sp>
        <p:nvSpPr>
          <p:cNvPr id="157" name="Google Shape;157;p19"/>
          <p:cNvSpPr txBox="1"/>
          <p:nvPr/>
        </p:nvSpPr>
        <p:spPr>
          <a:xfrm rot="-5400000">
            <a:off x="2572113" y="306813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rgbClr val="980000"/>
                </a:solidFill>
              </a:rPr>
              <a:t>Gate Voltage 2</a:t>
            </a:r>
            <a:endParaRPr sz="1300">
              <a:solidFill>
                <a:srgbClr val="980000"/>
              </a:solidFill>
            </a:endParaRPr>
          </a:p>
        </p:txBody>
      </p:sp>
      <p:sp>
        <p:nvSpPr>
          <p:cNvPr id="158" name="Google Shape;158;p19"/>
          <p:cNvSpPr txBox="1"/>
          <p:nvPr/>
        </p:nvSpPr>
        <p:spPr>
          <a:xfrm>
            <a:off x="3279938" y="3669275"/>
            <a:ext cx="1178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solidFill>
                  <a:srgbClr val="980000"/>
                </a:solidFill>
              </a:rPr>
              <a:t>Gate Voltage 1</a:t>
            </a:r>
            <a:endParaRPr sz="1300">
              <a:solidFill>
                <a:srgbClr val="980000"/>
              </a:solidFill>
            </a:endParaRPr>
          </a:p>
        </p:txBody>
      </p:sp>
      <p:sp>
        <p:nvSpPr>
          <p:cNvPr id="159" name="Google Shape;159;p19"/>
          <p:cNvSpPr txBox="1"/>
          <p:nvPr/>
        </p:nvSpPr>
        <p:spPr>
          <a:xfrm rot="-5400000">
            <a:off x="5836400" y="2047750"/>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rgbClr val="674EA7"/>
                </a:solidFill>
              </a:rPr>
              <a:t>Gate Voltage 2</a:t>
            </a:r>
            <a:endParaRPr sz="1300">
              <a:solidFill>
                <a:srgbClr val="674EA7"/>
              </a:solidFill>
            </a:endParaRPr>
          </a:p>
        </p:txBody>
      </p:sp>
      <p:sp>
        <p:nvSpPr>
          <p:cNvPr id="160" name="Google Shape;160;p19"/>
          <p:cNvSpPr txBox="1"/>
          <p:nvPr/>
        </p:nvSpPr>
        <p:spPr>
          <a:xfrm>
            <a:off x="6537450" y="2664650"/>
            <a:ext cx="1178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solidFill>
                  <a:srgbClr val="674EA7"/>
                </a:solidFill>
              </a:rPr>
              <a:t>Gate Voltage 1</a:t>
            </a:r>
            <a:endParaRPr sz="1300">
              <a:solidFill>
                <a:srgbClr val="674EA7"/>
              </a:solidFill>
            </a:endParaRPr>
          </a:p>
        </p:txBody>
      </p:sp>
      <p:pic>
        <p:nvPicPr>
          <p:cNvPr id="161" name="Google Shape;161;p19"/>
          <p:cNvPicPr preferRelativeResize="0"/>
          <p:nvPr/>
        </p:nvPicPr>
        <p:blipFill rotWithShape="1">
          <a:blip r:embed="rId6">
            <a:alphaModFix/>
          </a:blip>
          <a:srcRect l="69749" t="73972" r="7930" b="1820"/>
          <a:stretch/>
        </p:blipFill>
        <p:spPr>
          <a:xfrm>
            <a:off x="6431525" y="3606175"/>
            <a:ext cx="2040924" cy="1245099"/>
          </a:xfrm>
          <a:prstGeom prst="rect">
            <a:avLst/>
          </a:prstGeom>
          <a:noFill/>
          <a:ln>
            <a:noFill/>
          </a:ln>
        </p:spPr>
      </p:pic>
      <p:cxnSp>
        <p:nvCxnSpPr>
          <p:cNvPr id="162" name="Google Shape;162;p19"/>
          <p:cNvCxnSpPr/>
          <p:nvPr/>
        </p:nvCxnSpPr>
        <p:spPr>
          <a:xfrm>
            <a:off x="2764950" y="1263350"/>
            <a:ext cx="0" cy="3501600"/>
          </a:xfrm>
          <a:prstGeom prst="straightConnector1">
            <a:avLst/>
          </a:prstGeom>
          <a:noFill/>
          <a:ln w="9525" cap="flat" cmpd="sng">
            <a:solidFill>
              <a:srgbClr val="B7B7B7"/>
            </a:solidFill>
            <a:prstDash val="solid"/>
            <a:round/>
            <a:headEnd type="none" w="med" len="med"/>
            <a:tailEnd type="none" w="med" len="med"/>
          </a:ln>
        </p:spPr>
      </p:cxnSp>
      <p:cxnSp>
        <p:nvCxnSpPr>
          <p:cNvPr id="163" name="Google Shape;163;p19"/>
          <p:cNvCxnSpPr/>
          <p:nvPr/>
        </p:nvCxnSpPr>
        <p:spPr>
          <a:xfrm>
            <a:off x="6017200" y="413250"/>
            <a:ext cx="0" cy="4351800"/>
          </a:xfrm>
          <a:prstGeom prst="straightConnector1">
            <a:avLst/>
          </a:prstGeom>
          <a:noFill/>
          <a:ln w="9525" cap="flat" cmpd="sng">
            <a:solidFill>
              <a:srgbClr val="B7B7B7"/>
            </a:solidFill>
            <a:prstDash val="solid"/>
            <a:round/>
            <a:headEnd type="none" w="med" len="med"/>
            <a:tailEnd type="none" w="med" len="med"/>
          </a:ln>
        </p:spPr>
      </p:cxnSp>
      <p:cxnSp>
        <p:nvCxnSpPr>
          <p:cNvPr id="164" name="Google Shape;164;p19"/>
          <p:cNvCxnSpPr/>
          <p:nvPr/>
        </p:nvCxnSpPr>
        <p:spPr>
          <a:xfrm rot="10800000">
            <a:off x="596575" y="2310800"/>
            <a:ext cx="0" cy="918900"/>
          </a:xfrm>
          <a:prstGeom prst="straightConnector1">
            <a:avLst/>
          </a:prstGeom>
          <a:noFill/>
          <a:ln w="9525" cap="flat" cmpd="sng">
            <a:solidFill>
              <a:schemeClr val="accent1"/>
            </a:solidFill>
            <a:prstDash val="solid"/>
            <a:round/>
            <a:headEnd type="none" w="med" len="med"/>
            <a:tailEnd type="triangle" w="med" len="med"/>
          </a:ln>
        </p:spPr>
      </p:cxnSp>
      <p:cxnSp>
        <p:nvCxnSpPr>
          <p:cNvPr id="165" name="Google Shape;165;p19"/>
          <p:cNvCxnSpPr/>
          <p:nvPr/>
        </p:nvCxnSpPr>
        <p:spPr>
          <a:xfrm>
            <a:off x="595500" y="3229700"/>
            <a:ext cx="910200" cy="0"/>
          </a:xfrm>
          <a:prstGeom prst="straightConnector1">
            <a:avLst/>
          </a:prstGeom>
          <a:noFill/>
          <a:ln w="9525" cap="flat" cmpd="sng">
            <a:solidFill>
              <a:schemeClr val="accent1"/>
            </a:solidFill>
            <a:prstDash val="solid"/>
            <a:round/>
            <a:headEnd type="none" w="med" len="med"/>
            <a:tailEnd type="triangle" w="med" len="med"/>
          </a:ln>
        </p:spPr>
      </p:cxnSp>
      <p:cxnSp>
        <p:nvCxnSpPr>
          <p:cNvPr id="166" name="Google Shape;166;p19"/>
          <p:cNvCxnSpPr/>
          <p:nvPr/>
        </p:nvCxnSpPr>
        <p:spPr>
          <a:xfrm rot="10800000">
            <a:off x="3341100" y="2770250"/>
            <a:ext cx="0" cy="918900"/>
          </a:xfrm>
          <a:prstGeom prst="straightConnector1">
            <a:avLst/>
          </a:prstGeom>
          <a:noFill/>
          <a:ln w="9525" cap="flat" cmpd="sng">
            <a:solidFill>
              <a:srgbClr val="980000"/>
            </a:solidFill>
            <a:prstDash val="solid"/>
            <a:round/>
            <a:headEnd type="none" w="med" len="med"/>
            <a:tailEnd type="triangle" w="med" len="med"/>
          </a:ln>
        </p:spPr>
      </p:cxnSp>
      <p:cxnSp>
        <p:nvCxnSpPr>
          <p:cNvPr id="167" name="Google Shape;167;p19"/>
          <p:cNvCxnSpPr/>
          <p:nvPr/>
        </p:nvCxnSpPr>
        <p:spPr>
          <a:xfrm>
            <a:off x="3340025" y="3689150"/>
            <a:ext cx="910200" cy="0"/>
          </a:xfrm>
          <a:prstGeom prst="straightConnector1">
            <a:avLst/>
          </a:prstGeom>
          <a:noFill/>
          <a:ln w="9525" cap="flat" cmpd="sng">
            <a:solidFill>
              <a:srgbClr val="980000"/>
            </a:solidFill>
            <a:prstDash val="solid"/>
            <a:round/>
            <a:headEnd type="none" w="med" len="med"/>
            <a:tailEnd type="triangle" w="med" len="med"/>
          </a:ln>
        </p:spPr>
      </p:cxnSp>
      <p:cxnSp>
        <p:nvCxnSpPr>
          <p:cNvPr id="168" name="Google Shape;168;p19"/>
          <p:cNvCxnSpPr/>
          <p:nvPr/>
        </p:nvCxnSpPr>
        <p:spPr>
          <a:xfrm rot="10800000">
            <a:off x="6608600" y="1723100"/>
            <a:ext cx="0" cy="918900"/>
          </a:xfrm>
          <a:prstGeom prst="straightConnector1">
            <a:avLst/>
          </a:prstGeom>
          <a:noFill/>
          <a:ln w="9525" cap="flat" cmpd="sng">
            <a:solidFill>
              <a:srgbClr val="674EA7"/>
            </a:solidFill>
            <a:prstDash val="solid"/>
            <a:round/>
            <a:headEnd type="none" w="med" len="med"/>
            <a:tailEnd type="triangle" w="med" len="med"/>
          </a:ln>
        </p:spPr>
      </p:cxnSp>
      <p:cxnSp>
        <p:nvCxnSpPr>
          <p:cNvPr id="169" name="Google Shape;169;p19"/>
          <p:cNvCxnSpPr/>
          <p:nvPr/>
        </p:nvCxnSpPr>
        <p:spPr>
          <a:xfrm>
            <a:off x="6607525" y="2642000"/>
            <a:ext cx="910200" cy="0"/>
          </a:xfrm>
          <a:prstGeom prst="straightConnector1">
            <a:avLst/>
          </a:prstGeom>
          <a:noFill/>
          <a:ln w="9525" cap="flat" cmpd="sng">
            <a:solidFill>
              <a:srgbClr val="674EA7"/>
            </a:solidFill>
            <a:prstDash val="solid"/>
            <a:round/>
            <a:headEnd type="none" w="med" len="med"/>
            <a:tailEnd type="triangle" w="med" len="med"/>
          </a:ln>
        </p:spPr>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Shape 270"/>
        <p:cNvGrpSpPr/>
        <p:nvPr/>
      </p:nvGrpSpPr>
      <p:grpSpPr>
        <a:xfrm>
          <a:off x="0" y="0"/>
          <a:ext cx="0" cy="0"/>
          <a:chOff x="0" y="0"/>
          <a:chExt cx="0" cy="0"/>
        </a:xfrm>
      </p:grpSpPr>
      <p:pic>
        <p:nvPicPr>
          <p:cNvPr id="271" name="Google Shape;271;p48"/>
          <p:cNvPicPr preferRelativeResize="0"/>
          <p:nvPr/>
        </p:nvPicPr>
        <p:blipFill rotWithShape="1">
          <a:blip r:embed="rId3">
            <a:alphaModFix/>
          </a:blip>
          <a:srcRect/>
          <a:stretch/>
        </p:blipFill>
        <p:spPr>
          <a:xfrm>
            <a:off x="0" y="-5"/>
            <a:ext cx="9144000" cy="514350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1" name="Google Shape;251;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41</a:t>
            </a:fld>
            <a:endParaRPr/>
          </a:p>
        </p:txBody>
      </p:sp>
      <p:grpSp>
        <p:nvGrpSpPr>
          <p:cNvPr id="8" name="Group 7">
            <a:extLst>
              <a:ext uri="{FF2B5EF4-FFF2-40B4-BE49-F238E27FC236}">
                <a16:creationId xmlns:a16="http://schemas.microsoft.com/office/drawing/2014/main" id="{A5540EEF-A6B3-6DA4-AD8D-8CF02D3C2780}"/>
              </a:ext>
            </a:extLst>
          </p:cNvPr>
          <p:cNvGrpSpPr/>
          <p:nvPr/>
        </p:nvGrpSpPr>
        <p:grpSpPr>
          <a:xfrm>
            <a:off x="1292775" y="201878"/>
            <a:ext cx="6623763" cy="1598066"/>
            <a:chOff x="1436808" y="1772717"/>
            <a:chExt cx="6623763" cy="1598066"/>
          </a:xfrm>
        </p:grpSpPr>
        <p:pic>
          <p:nvPicPr>
            <p:cNvPr id="3" name="Picture 2">
              <a:extLst>
                <a:ext uri="{FF2B5EF4-FFF2-40B4-BE49-F238E27FC236}">
                  <a16:creationId xmlns:a16="http://schemas.microsoft.com/office/drawing/2014/main" id="{0363A182-03FC-9F18-FC4B-2AFAA11727C7}"/>
                </a:ext>
              </a:extLst>
            </p:cNvPr>
            <p:cNvPicPr>
              <a:picLocks noChangeAspect="1"/>
            </p:cNvPicPr>
            <p:nvPr/>
          </p:nvPicPr>
          <p:blipFill>
            <a:blip r:embed="rId3"/>
            <a:stretch>
              <a:fillRect/>
            </a:stretch>
          </p:blipFill>
          <p:spPr>
            <a:xfrm>
              <a:off x="1436808" y="1772717"/>
              <a:ext cx="6623763" cy="1598066"/>
            </a:xfrm>
            <a:prstGeom prst="rect">
              <a:avLst/>
            </a:prstGeom>
          </p:spPr>
        </p:pic>
        <p:sp>
          <p:nvSpPr>
            <p:cNvPr id="7" name="Rectangle 6">
              <a:extLst>
                <a:ext uri="{FF2B5EF4-FFF2-40B4-BE49-F238E27FC236}">
                  <a16:creationId xmlns:a16="http://schemas.microsoft.com/office/drawing/2014/main" id="{667760FA-130E-0235-359B-C73A4397B924}"/>
                </a:ext>
              </a:extLst>
            </p:cNvPr>
            <p:cNvSpPr/>
            <p:nvPr/>
          </p:nvSpPr>
          <p:spPr>
            <a:xfrm>
              <a:off x="7379746" y="1772717"/>
              <a:ext cx="680825" cy="368055"/>
            </a:xfrm>
            <a:prstGeom prst="rect">
              <a:avLst/>
            </a:prstGeom>
            <a:solidFill>
              <a:srgbClr val="B3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8" name="Picture 17">
            <a:extLst>
              <a:ext uri="{FF2B5EF4-FFF2-40B4-BE49-F238E27FC236}">
                <a16:creationId xmlns:a16="http://schemas.microsoft.com/office/drawing/2014/main" id="{2DFCA029-34AF-3BE5-2E8E-AD73CA861F01}"/>
              </a:ext>
            </a:extLst>
          </p:cNvPr>
          <p:cNvPicPr>
            <a:picLocks noChangeAspect="1"/>
          </p:cNvPicPr>
          <p:nvPr/>
        </p:nvPicPr>
        <p:blipFill rotWithShape="1">
          <a:blip r:embed="rId4"/>
          <a:srcRect t="1473" b="-1"/>
          <a:stretch/>
        </p:blipFill>
        <p:spPr>
          <a:xfrm>
            <a:off x="3722678" y="1864593"/>
            <a:ext cx="4124747" cy="2798624"/>
          </a:xfrm>
          <a:prstGeom prst="rect">
            <a:avLst/>
          </a:prstGeom>
        </p:spPr>
      </p:pic>
      <p:grpSp>
        <p:nvGrpSpPr>
          <p:cNvPr id="24" name="Group 23">
            <a:extLst>
              <a:ext uri="{FF2B5EF4-FFF2-40B4-BE49-F238E27FC236}">
                <a16:creationId xmlns:a16="http://schemas.microsoft.com/office/drawing/2014/main" id="{D775D26C-EB1A-3700-2336-05D45BCFC2A8}"/>
              </a:ext>
            </a:extLst>
          </p:cNvPr>
          <p:cNvGrpSpPr/>
          <p:nvPr/>
        </p:nvGrpSpPr>
        <p:grpSpPr>
          <a:xfrm>
            <a:off x="789402" y="1864592"/>
            <a:ext cx="3069021" cy="3020501"/>
            <a:chOff x="1068441" y="2339565"/>
            <a:chExt cx="2582378" cy="2323652"/>
          </a:xfrm>
        </p:grpSpPr>
        <p:pic>
          <p:nvPicPr>
            <p:cNvPr id="20" name="Picture 19">
              <a:extLst>
                <a:ext uri="{FF2B5EF4-FFF2-40B4-BE49-F238E27FC236}">
                  <a16:creationId xmlns:a16="http://schemas.microsoft.com/office/drawing/2014/main" id="{F947C242-088A-D3E5-BC5E-A16599AA9836}"/>
                </a:ext>
              </a:extLst>
            </p:cNvPr>
            <p:cNvPicPr>
              <a:picLocks noChangeAspect="1"/>
            </p:cNvPicPr>
            <p:nvPr/>
          </p:nvPicPr>
          <p:blipFill>
            <a:blip r:embed="rId5"/>
            <a:stretch>
              <a:fillRect/>
            </a:stretch>
          </p:blipFill>
          <p:spPr>
            <a:xfrm>
              <a:off x="1068441" y="2339565"/>
              <a:ext cx="2582378" cy="2323652"/>
            </a:xfrm>
            <a:prstGeom prst="rect">
              <a:avLst/>
            </a:prstGeom>
          </p:spPr>
        </p:pic>
        <p:sp>
          <p:nvSpPr>
            <p:cNvPr id="21" name="Rectangle 20">
              <a:extLst>
                <a:ext uri="{FF2B5EF4-FFF2-40B4-BE49-F238E27FC236}">
                  <a16:creationId xmlns:a16="http://schemas.microsoft.com/office/drawing/2014/main" id="{7559C0A3-67A1-72B5-6634-377B38C35741}"/>
                </a:ext>
              </a:extLst>
            </p:cNvPr>
            <p:cNvSpPr/>
            <p:nvPr/>
          </p:nvSpPr>
          <p:spPr>
            <a:xfrm>
              <a:off x="1452282" y="2339565"/>
              <a:ext cx="268942" cy="134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B3495F3-1EDD-8D0F-6B6B-313198102E7D}"/>
                </a:ext>
              </a:extLst>
            </p:cNvPr>
            <p:cNvSpPr/>
            <p:nvPr/>
          </p:nvSpPr>
          <p:spPr>
            <a:xfrm>
              <a:off x="1260118" y="3366697"/>
              <a:ext cx="268942" cy="134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6B0340-C331-C0FE-FB41-21C7A42381C9}"/>
                </a:ext>
              </a:extLst>
            </p:cNvPr>
            <p:cNvSpPr/>
            <p:nvPr/>
          </p:nvSpPr>
          <p:spPr>
            <a:xfrm>
              <a:off x="2359630" y="3423287"/>
              <a:ext cx="268942" cy="134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419439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42</a:t>
            </a:fld>
            <a:endParaRPr/>
          </a:p>
        </p:txBody>
      </p:sp>
      <p:pic>
        <p:nvPicPr>
          <p:cNvPr id="294" name="Google Shape;294;p28"/>
          <p:cNvPicPr preferRelativeResize="0"/>
          <p:nvPr/>
        </p:nvPicPr>
        <p:blipFill rotWithShape="1">
          <a:blip r:embed="rId3">
            <a:alphaModFix/>
          </a:blip>
          <a:srcRect l="8671" t="18244" r="10513" b="32001"/>
          <a:stretch/>
        </p:blipFill>
        <p:spPr>
          <a:xfrm>
            <a:off x="1003575" y="1034925"/>
            <a:ext cx="6678748" cy="2313026"/>
          </a:xfrm>
          <a:prstGeom prst="rect">
            <a:avLst/>
          </a:prstGeom>
          <a:noFill/>
          <a:ln>
            <a:noFill/>
          </a:ln>
        </p:spPr>
      </p:pic>
      <p:sp>
        <p:nvSpPr>
          <p:cNvPr id="295" name="Google Shape;295;p28"/>
          <p:cNvSpPr/>
          <p:nvPr/>
        </p:nvSpPr>
        <p:spPr>
          <a:xfrm>
            <a:off x="2211100" y="3347950"/>
            <a:ext cx="4296600" cy="7134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8"/>
          <p:cNvSpPr txBox="1">
            <a:spLocks noGrp="1"/>
          </p:cNvSpPr>
          <p:nvPr>
            <p:ph type="subTitle" idx="1"/>
          </p:nvPr>
        </p:nvSpPr>
        <p:spPr>
          <a:xfrm>
            <a:off x="1689700" y="3414338"/>
            <a:ext cx="5339400" cy="1449000"/>
          </a:xfrm>
          <a:prstGeom prst="rect">
            <a:avLst/>
          </a:prstGeom>
        </p:spPr>
        <p:txBody>
          <a:bodyPr spcFirstLastPara="1" wrap="square" lIns="91425" tIns="91425" rIns="91425" bIns="91425" anchor="t" anchorCtr="0">
            <a:noAutofit/>
          </a:bodyPr>
          <a:lstStyle/>
          <a:p>
            <a:pPr marL="0" marR="0" lvl="0" indent="0" algn="ctr" rtl="0">
              <a:lnSpc>
                <a:spcPct val="80000"/>
              </a:lnSpc>
              <a:spcBef>
                <a:spcPts val="0"/>
              </a:spcBef>
              <a:spcAft>
                <a:spcPts val="0"/>
              </a:spcAft>
              <a:buNone/>
            </a:pPr>
            <a:r>
              <a:rPr lang="es" sz="1400" b="1">
                <a:solidFill>
                  <a:schemeClr val="dk1"/>
                </a:solidFill>
              </a:rPr>
              <a:t>67% </a:t>
            </a:r>
            <a:r>
              <a:rPr lang="es" sz="1400">
                <a:solidFill>
                  <a:schemeClr val="dk1"/>
                </a:solidFill>
              </a:rPr>
              <a:t>of instances using posterior samples</a:t>
            </a:r>
            <a:r>
              <a:rPr lang="es" sz="1400" b="1">
                <a:solidFill>
                  <a:schemeClr val="dk1"/>
                </a:solidFill>
              </a:rPr>
              <a:t> </a:t>
            </a:r>
            <a:endParaRPr sz="1400" b="1">
              <a:solidFill>
                <a:schemeClr val="dk1"/>
              </a:solidFill>
            </a:endParaRPr>
          </a:p>
          <a:p>
            <a:pPr marL="0" marR="0" lvl="0" indent="0" algn="ctr" rtl="0">
              <a:lnSpc>
                <a:spcPct val="80000"/>
              </a:lnSpc>
              <a:spcBef>
                <a:spcPts val="0"/>
              </a:spcBef>
              <a:spcAft>
                <a:spcPts val="0"/>
              </a:spcAft>
              <a:buNone/>
            </a:pPr>
            <a:endParaRPr sz="1400" b="1">
              <a:solidFill>
                <a:schemeClr val="dk1"/>
              </a:solidFill>
            </a:endParaRPr>
          </a:p>
          <a:p>
            <a:pPr marL="0" marR="0" lvl="0" indent="0" algn="ctr" rtl="0">
              <a:lnSpc>
                <a:spcPct val="80000"/>
              </a:lnSpc>
              <a:spcBef>
                <a:spcPts val="0"/>
              </a:spcBef>
              <a:spcAft>
                <a:spcPts val="0"/>
              </a:spcAft>
              <a:buNone/>
            </a:pPr>
            <a:endParaRPr sz="2600">
              <a:solidFill>
                <a:srgbClr val="1E1919"/>
              </a:solidFill>
              <a:highlight>
                <a:srgbClr val="FFFFFF"/>
              </a:highlight>
              <a:latin typeface="Roboto"/>
              <a:ea typeface="Roboto"/>
              <a:cs typeface="Roboto"/>
              <a:sym typeface="Roboto"/>
            </a:endParaRPr>
          </a:p>
          <a:p>
            <a:pPr marL="0" marR="0" lvl="0" indent="0" algn="ctr" rtl="0">
              <a:lnSpc>
                <a:spcPct val="80000"/>
              </a:lnSpc>
              <a:spcBef>
                <a:spcPts val="0"/>
              </a:spcBef>
              <a:spcAft>
                <a:spcPts val="0"/>
              </a:spcAft>
              <a:buNone/>
            </a:pPr>
            <a:endParaRPr sz="1400" b="1">
              <a:solidFill>
                <a:schemeClr val="dk1"/>
              </a:solidFill>
            </a:endParaRPr>
          </a:p>
          <a:p>
            <a:pPr marL="0" marR="0" lvl="0" indent="0" algn="ctr" rtl="0">
              <a:lnSpc>
                <a:spcPct val="80000"/>
              </a:lnSpc>
              <a:spcBef>
                <a:spcPts val="0"/>
              </a:spcBef>
              <a:spcAft>
                <a:spcPts val="0"/>
              </a:spcAft>
              <a:buNone/>
            </a:pPr>
            <a:endParaRPr sz="1800" b="1">
              <a:solidFill>
                <a:schemeClr val="dk1"/>
              </a:solidFill>
            </a:endParaRPr>
          </a:p>
        </p:txBody>
      </p:sp>
      <p:sp>
        <p:nvSpPr>
          <p:cNvPr id="298" name="Google Shape;298;p28"/>
          <p:cNvSpPr txBox="1"/>
          <p:nvPr/>
        </p:nvSpPr>
        <p:spPr>
          <a:xfrm>
            <a:off x="2437650" y="3649750"/>
            <a:ext cx="3810600" cy="3570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b="1">
                <a:solidFill>
                  <a:schemeClr val="dk1"/>
                </a:solidFill>
              </a:rPr>
              <a:t>28% </a:t>
            </a:r>
            <a:r>
              <a:rPr lang="es">
                <a:solidFill>
                  <a:schemeClr val="dk1"/>
                </a:solidFill>
              </a:rPr>
              <a:t>of instances using random disorders</a:t>
            </a:r>
            <a:endParaRPr>
              <a:solidFill>
                <a:schemeClr val="dk1"/>
              </a:solidFill>
            </a:endParaRPr>
          </a:p>
        </p:txBody>
      </p:sp>
      <p:pic>
        <p:nvPicPr>
          <p:cNvPr id="4" name="Google Shape;250;p25">
            <a:extLst>
              <a:ext uri="{FF2B5EF4-FFF2-40B4-BE49-F238E27FC236}">
                <a16:creationId xmlns:a16="http://schemas.microsoft.com/office/drawing/2014/main" id="{B2429F9C-7A38-74C4-0C22-8BBAB80E1577}"/>
              </a:ext>
            </a:extLst>
          </p:cNvPr>
          <p:cNvPicPr preferRelativeResize="0"/>
          <p:nvPr/>
        </p:nvPicPr>
        <p:blipFill>
          <a:blip r:embed="rId4">
            <a:alphaModFix/>
          </a:blip>
          <a:stretch>
            <a:fillRect/>
          </a:stretch>
        </p:blipFill>
        <p:spPr>
          <a:xfrm>
            <a:off x="332725" y="610225"/>
            <a:ext cx="4363454" cy="179997"/>
          </a:xfrm>
          <a:prstGeom prst="rect">
            <a:avLst/>
          </a:prstGeom>
          <a:noFill/>
          <a:ln>
            <a:noFill/>
          </a:ln>
        </p:spPr>
      </p:pic>
      <p:sp>
        <p:nvSpPr>
          <p:cNvPr id="5" name="Google Shape;254;p25">
            <a:extLst>
              <a:ext uri="{FF2B5EF4-FFF2-40B4-BE49-F238E27FC236}">
                <a16:creationId xmlns:a16="http://schemas.microsoft.com/office/drawing/2014/main" id="{67486030-D50B-AFA2-4E1D-7EC58F7B5BAB}"/>
              </a:ext>
            </a:extLst>
          </p:cNvPr>
          <p:cNvSpPr txBox="1">
            <a:spLocks/>
          </p:cNvSpPr>
          <p:nvPr/>
        </p:nvSpPr>
        <p:spPr>
          <a:xfrm>
            <a:off x="255525" y="405925"/>
            <a:ext cx="8520600" cy="792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gn="l">
              <a:lnSpc>
                <a:spcPct val="80000"/>
              </a:lnSpc>
            </a:pPr>
            <a:r>
              <a:rPr lang="en-GB" sz="1800" b="1" dirty="0">
                <a:solidFill>
                  <a:schemeClr val="dk1"/>
                </a:solidFill>
              </a:rPr>
              <a:t>Step 1: Super coarse tuning, model led</a:t>
            </a:r>
          </a:p>
          <a:p>
            <a:pPr marL="0" indent="0" algn="l">
              <a:lnSpc>
                <a:spcPct val="80000"/>
              </a:lnSpc>
            </a:pPr>
            <a:endParaRPr lang="en-GB" sz="1800" b="1" dirty="0">
              <a:solidFill>
                <a:schemeClr val="dk1"/>
              </a:solidFill>
            </a:endParaRPr>
          </a:p>
          <a:p>
            <a:pPr marL="0" indent="0" algn="l">
              <a:lnSpc>
                <a:spcPct val="80000"/>
              </a:lnSpc>
            </a:pPr>
            <a:endParaRPr lang="en-GB" sz="3000" dirty="0">
              <a:solidFill>
                <a:srgbClr val="1E1919"/>
              </a:solidFill>
              <a:highlight>
                <a:srgbClr val="FFFFFF"/>
              </a:highlight>
              <a:latin typeface="Roboto"/>
              <a:ea typeface="Roboto"/>
              <a:cs typeface="Roboto"/>
              <a:sym typeface="Roboto"/>
            </a:endParaRPr>
          </a:p>
          <a:p>
            <a:pPr marL="0" indent="0" algn="l">
              <a:lnSpc>
                <a:spcPct val="80000"/>
              </a:lnSpc>
            </a:pPr>
            <a:endParaRPr lang="en-GB" sz="1800" b="1" dirty="0">
              <a:solidFill>
                <a:schemeClr val="dk1"/>
              </a:solidFill>
            </a:endParaRPr>
          </a:p>
          <a:p>
            <a:pPr marL="0" indent="0">
              <a:lnSpc>
                <a:spcPct val="80000"/>
              </a:lnSpc>
            </a:pPr>
            <a:endParaRPr lang="en-GB" sz="2200" b="1" dirty="0">
              <a:solidFill>
                <a:schemeClr val="dk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grpSp>
        <p:nvGrpSpPr>
          <p:cNvPr id="52" name="Group 51">
            <a:extLst>
              <a:ext uri="{FF2B5EF4-FFF2-40B4-BE49-F238E27FC236}">
                <a16:creationId xmlns:a16="http://schemas.microsoft.com/office/drawing/2014/main" id="{4DD56FA7-CFB1-66E9-830B-EE9A962A5C73}"/>
              </a:ext>
            </a:extLst>
          </p:cNvPr>
          <p:cNvGrpSpPr/>
          <p:nvPr/>
        </p:nvGrpSpPr>
        <p:grpSpPr>
          <a:xfrm>
            <a:off x="2589370" y="3008913"/>
            <a:ext cx="4622536" cy="2169220"/>
            <a:chOff x="2589370" y="3008913"/>
            <a:chExt cx="4622536" cy="2169220"/>
          </a:xfrm>
        </p:grpSpPr>
        <p:grpSp>
          <p:nvGrpSpPr>
            <p:cNvPr id="57" name="Group 56">
              <a:extLst>
                <a:ext uri="{FF2B5EF4-FFF2-40B4-BE49-F238E27FC236}">
                  <a16:creationId xmlns:a16="http://schemas.microsoft.com/office/drawing/2014/main" id="{A3866B04-CF68-3A3C-423F-EC79C07E8054}"/>
                </a:ext>
              </a:extLst>
            </p:cNvPr>
            <p:cNvGrpSpPr/>
            <p:nvPr/>
          </p:nvGrpSpPr>
          <p:grpSpPr>
            <a:xfrm>
              <a:off x="2589370" y="3008913"/>
              <a:ext cx="4622536" cy="2169220"/>
              <a:chOff x="2589370" y="3008913"/>
              <a:chExt cx="4622536" cy="2169220"/>
            </a:xfrm>
          </p:grpSpPr>
          <p:pic>
            <p:nvPicPr>
              <p:cNvPr id="48" name="Picture 7" descr="Chart, line chart&#10;&#10;Description automatically generated">
                <a:extLst>
                  <a:ext uri="{FF2B5EF4-FFF2-40B4-BE49-F238E27FC236}">
                    <a16:creationId xmlns:a16="http://schemas.microsoft.com/office/drawing/2014/main" id="{1B8D8CB5-6378-B363-04CD-269E8B83323C}"/>
                  </a:ext>
                </a:extLst>
              </p:cNvPr>
              <p:cNvPicPr>
                <a:picLocks noChangeAspect="1"/>
              </p:cNvPicPr>
              <p:nvPr/>
            </p:nvPicPr>
            <p:blipFill>
              <a:blip r:embed="rId3"/>
              <a:stretch>
                <a:fillRect/>
              </a:stretch>
            </p:blipFill>
            <p:spPr>
              <a:xfrm>
                <a:off x="2589370" y="3008913"/>
                <a:ext cx="2850095" cy="2136322"/>
              </a:xfrm>
              <a:prstGeom prst="rect">
                <a:avLst/>
              </a:prstGeom>
            </p:spPr>
          </p:pic>
          <p:sp>
            <p:nvSpPr>
              <p:cNvPr id="39" name="Hypersurface evaluation…">
                <a:extLst>
                  <a:ext uri="{FF2B5EF4-FFF2-40B4-BE49-F238E27FC236}">
                    <a16:creationId xmlns:a16="http://schemas.microsoft.com/office/drawing/2014/main" id="{95B02029-4457-CC68-354B-6FBD47984D93}"/>
                  </a:ext>
                </a:extLst>
              </p:cNvPr>
              <p:cNvSpPr txBox="1"/>
              <p:nvPr/>
            </p:nvSpPr>
            <p:spPr>
              <a:xfrm>
                <a:off x="5418599" y="4299282"/>
                <a:ext cx="1793307" cy="561880"/>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63" tIns="26763" rIns="26763" bIns="26763" numCol="1" anchor="ctr">
                <a:spAutoFit/>
              </a:bodyPr>
              <a:lstStyle/>
              <a:p>
                <a:pPr algn="l">
                  <a:defRPr sz="2500">
                    <a:solidFill>
                      <a:srgbClr val="FFFFFF"/>
                    </a:solidFill>
                    <a:latin typeface="Avenir Next"/>
                    <a:ea typeface="Avenir Next"/>
                    <a:cs typeface="Avenir Next"/>
                    <a:sym typeface="Avenir Next"/>
                  </a:defRPr>
                </a:pPr>
                <a:r>
                  <a:rPr sz="1100" dirty="0">
                    <a:solidFill>
                      <a:schemeClr val="tx1"/>
                    </a:solidFill>
                    <a:latin typeface="+mj-lt"/>
                  </a:rPr>
                  <a:t>Hypersurface evaluation</a:t>
                </a:r>
              </a:p>
              <a:p>
                <a:pPr algn="l">
                  <a:defRPr sz="2500">
                    <a:solidFill>
                      <a:srgbClr val="FFFFFF"/>
                    </a:solidFill>
                    <a:latin typeface="Avenir Next"/>
                    <a:ea typeface="Avenir Next"/>
                    <a:cs typeface="Avenir Next"/>
                    <a:sym typeface="Avenir Next"/>
                  </a:defRPr>
                </a:pPr>
                <a:r>
                  <a:rPr sz="1100" dirty="0">
                    <a:solidFill>
                      <a:schemeClr val="tx1"/>
                    </a:solidFill>
                    <a:latin typeface="+mj-lt"/>
                  </a:rPr>
                  <a:t>Real hypersurface</a:t>
                </a:r>
              </a:p>
              <a:p>
                <a:pPr>
                  <a:defRPr sz="2500">
                    <a:solidFill>
                      <a:srgbClr val="FFFFFF"/>
                    </a:solidFill>
                    <a:latin typeface="Avenir Next"/>
                    <a:ea typeface="Avenir Next"/>
                    <a:cs typeface="Avenir Next"/>
                    <a:sym typeface="Avenir Next"/>
                  </a:defRPr>
                </a:pPr>
                <a:r>
                  <a:rPr sz="1100" dirty="0">
                    <a:solidFill>
                      <a:schemeClr val="tx1"/>
                    </a:solidFill>
                    <a:latin typeface="+mj-lt"/>
                  </a:rPr>
                  <a:t>Prediction (with uncertainty)</a:t>
                </a:r>
              </a:p>
            </p:txBody>
          </p:sp>
          <p:sp>
            <p:nvSpPr>
              <p:cNvPr id="46" name="Gate voltage">
                <a:extLst>
                  <a:ext uri="{FF2B5EF4-FFF2-40B4-BE49-F238E27FC236}">
                    <a16:creationId xmlns:a16="http://schemas.microsoft.com/office/drawing/2014/main" id="{CD5037F1-EA3A-3EF1-4F0A-E031161518F9}"/>
                  </a:ext>
                </a:extLst>
              </p:cNvPr>
              <p:cNvSpPr txBox="1"/>
              <p:nvPr/>
            </p:nvSpPr>
            <p:spPr>
              <a:xfrm>
                <a:off x="3750439" y="4985585"/>
                <a:ext cx="1370126" cy="192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6763" tIns="26763" rIns="26763" bIns="26763" anchor="ctr">
                <a:spAutoFit/>
              </a:bodyPr>
              <a:lstStyle>
                <a:lvl1pPr>
                  <a:defRPr>
                    <a:solidFill>
                      <a:srgbClr val="FFFFFF"/>
                    </a:solidFill>
                    <a:latin typeface="Avenir Next"/>
                    <a:ea typeface="Avenir Next"/>
                    <a:cs typeface="Avenir Next"/>
                    <a:sym typeface="Avenir Next"/>
                  </a:defRPr>
                </a:lvl1pPr>
              </a:lstStyle>
              <a:p>
                <a:r>
                  <a:rPr sz="900" dirty="0">
                    <a:solidFill>
                      <a:schemeClr val="tx1"/>
                    </a:solidFill>
                  </a:rPr>
                  <a:t>Gate voltage</a:t>
                </a:r>
              </a:p>
            </p:txBody>
          </p:sp>
          <p:sp>
            <p:nvSpPr>
              <p:cNvPr id="51" name="Oval 50">
                <a:extLst>
                  <a:ext uri="{FF2B5EF4-FFF2-40B4-BE49-F238E27FC236}">
                    <a16:creationId xmlns:a16="http://schemas.microsoft.com/office/drawing/2014/main" id="{D7BB1FB0-F29B-3147-4D9F-70A2815EC477}"/>
                  </a:ext>
                </a:extLst>
              </p:cNvPr>
              <p:cNvSpPr/>
              <p:nvPr/>
            </p:nvSpPr>
            <p:spPr>
              <a:xfrm>
                <a:off x="5309432" y="436880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a:extLst>
                  <a:ext uri="{FF2B5EF4-FFF2-40B4-BE49-F238E27FC236}">
                    <a16:creationId xmlns:a16="http://schemas.microsoft.com/office/drawing/2014/main" id="{29C9CBB5-74C5-2E2F-FCDD-191602827F48}"/>
                  </a:ext>
                </a:extLst>
              </p:cNvPr>
              <p:cNvCxnSpPr>
                <a:cxnSpLocks/>
              </p:cNvCxnSpPr>
              <p:nvPr/>
            </p:nvCxnSpPr>
            <p:spPr>
              <a:xfrm>
                <a:off x="5218078" y="4737575"/>
                <a:ext cx="200521" cy="0"/>
              </a:xfrm>
              <a:prstGeom prst="line">
                <a:avLst/>
              </a:prstGeom>
              <a:ln w="762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5" name="Hypersurface">
                <a:extLst>
                  <a:ext uri="{FF2B5EF4-FFF2-40B4-BE49-F238E27FC236}">
                    <a16:creationId xmlns:a16="http://schemas.microsoft.com/office/drawing/2014/main" id="{F67BD9A1-DBDD-7E3E-CDC4-997B5F6592E7}"/>
                  </a:ext>
                </a:extLst>
              </p:cNvPr>
              <p:cNvSpPr txBox="1"/>
              <p:nvPr/>
            </p:nvSpPr>
            <p:spPr>
              <a:xfrm rot="16200000">
                <a:off x="2302175" y="4035216"/>
                <a:ext cx="897641" cy="192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6763" tIns="26763" rIns="26763" bIns="26763" anchor="ctr">
                <a:spAutoFit/>
              </a:bodyPr>
              <a:lstStyle>
                <a:lvl1pPr>
                  <a:defRPr>
                    <a:solidFill>
                      <a:srgbClr val="FFFFFF"/>
                    </a:solidFill>
                    <a:latin typeface="Avenir Next"/>
                    <a:ea typeface="Avenir Next"/>
                    <a:cs typeface="Avenir Next"/>
                    <a:sym typeface="Avenir Next"/>
                  </a:defRPr>
                </a:lvl1pPr>
              </a:lstStyle>
              <a:p>
                <a:r>
                  <a:rPr sz="900" dirty="0">
                    <a:solidFill>
                      <a:schemeClr val="tx1"/>
                    </a:solidFill>
                  </a:rPr>
                  <a:t>Hypersurface</a:t>
                </a:r>
              </a:p>
            </p:txBody>
          </p:sp>
          <p:cxnSp>
            <p:nvCxnSpPr>
              <p:cNvPr id="54" name="Straight Connector 53">
                <a:extLst>
                  <a:ext uri="{FF2B5EF4-FFF2-40B4-BE49-F238E27FC236}">
                    <a16:creationId xmlns:a16="http://schemas.microsoft.com/office/drawing/2014/main" id="{E99F8B9A-1C8A-4704-BE0D-7697AFBF23AD}"/>
                  </a:ext>
                </a:extLst>
              </p:cNvPr>
              <p:cNvCxnSpPr>
                <a:cxnSpLocks/>
              </p:cNvCxnSpPr>
              <p:nvPr/>
            </p:nvCxnSpPr>
            <p:spPr>
              <a:xfrm flipV="1">
                <a:off x="5218078" y="4737575"/>
                <a:ext cx="200521" cy="1"/>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sp>
          <p:nvSpPr>
            <p:cNvPr id="49" name="Rectangle 48">
              <a:extLst>
                <a:ext uri="{FF2B5EF4-FFF2-40B4-BE49-F238E27FC236}">
                  <a16:creationId xmlns:a16="http://schemas.microsoft.com/office/drawing/2014/main" id="{2703F0E2-5CB6-568D-2E4A-2BD12D15C2B1}"/>
                </a:ext>
              </a:extLst>
            </p:cNvPr>
            <p:cNvSpPr/>
            <p:nvPr/>
          </p:nvSpPr>
          <p:spPr>
            <a:xfrm>
              <a:off x="2804627" y="3269943"/>
              <a:ext cx="117214" cy="1659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529B9508-A841-1727-940D-6E87E8A0217E}"/>
                </a:ext>
              </a:extLst>
            </p:cNvPr>
            <p:cNvSpPr/>
            <p:nvPr/>
          </p:nvSpPr>
          <p:spPr>
            <a:xfrm>
              <a:off x="2807541" y="4920184"/>
              <a:ext cx="2375812" cy="98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FD2D672A-5845-C61A-34F4-1D0E13289CFE}"/>
                </a:ext>
              </a:extLst>
            </p:cNvPr>
            <p:cNvCxnSpPr>
              <a:cxnSpLocks/>
            </p:cNvCxnSpPr>
            <p:nvPr/>
          </p:nvCxnSpPr>
          <p:spPr>
            <a:xfrm>
              <a:off x="5218078" y="4592470"/>
              <a:ext cx="187324" cy="0"/>
            </a:xfrm>
            <a:prstGeom prst="line">
              <a:avLst/>
            </a:prstGeom>
            <a:ln>
              <a:solidFill>
                <a:srgbClr val="2B6D9E"/>
              </a:solidFill>
            </a:ln>
          </p:spPr>
          <p:style>
            <a:lnRef idx="1">
              <a:schemeClr val="accent1"/>
            </a:lnRef>
            <a:fillRef idx="0">
              <a:schemeClr val="accent1"/>
            </a:fillRef>
            <a:effectRef idx="0">
              <a:schemeClr val="accent1"/>
            </a:effectRef>
            <a:fontRef idx="minor">
              <a:schemeClr val="tx1"/>
            </a:fontRef>
          </p:style>
        </p:cxnSp>
      </p:grpSp>
      <p:pic>
        <p:nvPicPr>
          <p:cNvPr id="197" name="Google Shape;197;p21"/>
          <p:cNvPicPr preferRelativeResize="0"/>
          <p:nvPr/>
        </p:nvPicPr>
        <p:blipFill>
          <a:blip r:embed="rId4">
            <a:alphaModFix/>
          </a:blip>
          <a:stretch>
            <a:fillRect/>
          </a:stretch>
        </p:blipFill>
        <p:spPr>
          <a:xfrm>
            <a:off x="332725" y="610225"/>
            <a:ext cx="3119174" cy="162600"/>
          </a:xfrm>
          <a:prstGeom prst="rect">
            <a:avLst/>
          </a:prstGeom>
          <a:noFill/>
          <a:ln>
            <a:noFill/>
          </a:ln>
        </p:spPr>
      </p:pic>
      <p:sp>
        <p:nvSpPr>
          <p:cNvPr id="198" name="Google Shape;198;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43</a:t>
            </a:fld>
            <a:endParaRPr/>
          </a:p>
        </p:txBody>
      </p:sp>
      <p:sp>
        <p:nvSpPr>
          <p:cNvPr id="199" name="Google Shape;199;p21"/>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Step 1: Super coarse tuning</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pic>
        <p:nvPicPr>
          <p:cNvPr id="201" name="Google Shape;201;p21"/>
          <p:cNvPicPr preferRelativeResize="0"/>
          <p:nvPr/>
        </p:nvPicPr>
        <p:blipFill rotWithShape="1">
          <a:blip r:embed="rId5">
            <a:alphaModFix/>
          </a:blip>
          <a:srcRect r="78421"/>
          <a:stretch/>
        </p:blipFill>
        <p:spPr>
          <a:xfrm>
            <a:off x="7889125" y="144438"/>
            <a:ext cx="1086274" cy="1094175"/>
          </a:xfrm>
          <a:prstGeom prst="rect">
            <a:avLst/>
          </a:prstGeom>
          <a:noFill/>
          <a:ln>
            <a:noFill/>
          </a:ln>
        </p:spPr>
      </p:pic>
      <p:grpSp>
        <p:nvGrpSpPr>
          <p:cNvPr id="2" name="Group">
            <a:extLst>
              <a:ext uri="{FF2B5EF4-FFF2-40B4-BE49-F238E27FC236}">
                <a16:creationId xmlns:a16="http://schemas.microsoft.com/office/drawing/2014/main" id="{EB37B69F-1D38-8D7C-9432-66947C0303B9}"/>
              </a:ext>
            </a:extLst>
          </p:cNvPr>
          <p:cNvGrpSpPr/>
          <p:nvPr/>
        </p:nvGrpSpPr>
        <p:grpSpPr>
          <a:xfrm>
            <a:off x="-539272" y="2136893"/>
            <a:ext cx="3156826" cy="2729528"/>
            <a:chOff x="7525" y="0"/>
            <a:chExt cx="5989200" cy="5178520"/>
          </a:xfrm>
        </p:grpSpPr>
        <p:pic>
          <p:nvPicPr>
            <p:cNvPr id="3" name="3D_Hypersurface.png" descr="3D_Hypersurface.png">
              <a:extLst>
                <a:ext uri="{FF2B5EF4-FFF2-40B4-BE49-F238E27FC236}">
                  <a16:creationId xmlns:a16="http://schemas.microsoft.com/office/drawing/2014/main" id="{800A4AAF-372B-BC78-56D1-234AE554F800}"/>
                </a:ext>
              </a:extLst>
            </p:cNvPr>
            <p:cNvPicPr>
              <a:picLocks noChangeAspect="1"/>
            </p:cNvPicPr>
            <p:nvPr/>
          </p:nvPicPr>
          <p:blipFill>
            <a:blip r:embed="rId6"/>
            <a:srcRect t="9040" b="2873"/>
            <a:stretch>
              <a:fillRect/>
            </a:stretch>
          </p:blipFill>
          <p:spPr>
            <a:xfrm>
              <a:off x="589461" y="0"/>
              <a:ext cx="5407264" cy="4705324"/>
            </a:xfrm>
            <a:prstGeom prst="rect">
              <a:avLst/>
            </a:prstGeom>
            <a:ln w="3175" cap="flat">
              <a:noFill/>
              <a:miter lim="400000"/>
            </a:ln>
            <a:effectLst/>
          </p:spPr>
        </p:pic>
        <p:grpSp>
          <p:nvGrpSpPr>
            <p:cNvPr id="4" name="Gate voltage 1">
              <a:extLst>
                <a:ext uri="{FF2B5EF4-FFF2-40B4-BE49-F238E27FC236}">
                  <a16:creationId xmlns:a16="http://schemas.microsoft.com/office/drawing/2014/main" id="{46BC6DDF-76B3-B992-8960-B6CF3607935B}"/>
                </a:ext>
              </a:extLst>
            </p:cNvPr>
            <p:cNvGrpSpPr/>
            <p:nvPr/>
          </p:nvGrpSpPr>
          <p:grpSpPr>
            <a:xfrm>
              <a:off x="7525" y="4006628"/>
              <a:ext cx="5705139" cy="905843"/>
              <a:chOff x="7525" y="532349"/>
              <a:chExt cx="5705138" cy="905843"/>
            </a:xfrm>
          </p:grpSpPr>
          <p:sp>
            <p:nvSpPr>
              <p:cNvPr id="11" name="Rectangle">
                <a:extLst>
                  <a:ext uri="{FF2B5EF4-FFF2-40B4-BE49-F238E27FC236}">
                    <a16:creationId xmlns:a16="http://schemas.microsoft.com/office/drawing/2014/main" id="{23A86512-6D71-D583-A434-67078E316783}"/>
                  </a:ext>
                </a:extLst>
              </p:cNvPr>
              <p:cNvSpPr/>
              <p:nvPr/>
            </p:nvSpPr>
            <p:spPr>
              <a:xfrm rot="840000">
                <a:off x="7525" y="532349"/>
                <a:ext cx="4476124" cy="611812"/>
              </a:xfrm>
              <a:prstGeom prst="rect">
                <a:avLst/>
              </a:prstGeom>
              <a:solidFill>
                <a:srgbClr val="FFFFFF"/>
              </a:solidFill>
              <a:ln w="3175" cap="flat">
                <a:noFill/>
                <a:miter lim="400000"/>
              </a:ln>
              <a:effectLst/>
            </p:spPr>
            <p:txBody>
              <a:bodyPr wrap="square" lIns="13381" tIns="13381" rIns="13381" bIns="13381" numCol="1" anchor="ctr">
                <a:noAutofit/>
              </a:bodyPr>
              <a:lstStyle/>
              <a:p>
                <a:pPr>
                  <a:defRPr sz="2100"/>
                </a:pPr>
                <a:endParaRPr sz="1107"/>
              </a:p>
            </p:txBody>
          </p:sp>
          <p:sp>
            <p:nvSpPr>
              <p:cNvPr id="12" name="Gate voltage 1">
                <a:extLst>
                  <a:ext uri="{FF2B5EF4-FFF2-40B4-BE49-F238E27FC236}">
                    <a16:creationId xmlns:a16="http://schemas.microsoft.com/office/drawing/2014/main" id="{61D83832-1061-9FC0-1869-EFDBF288B667}"/>
                  </a:ext>
                </a:extLst>
              </p:cNvPr>
              <p:cNvSpPr txBox="1"/>
              <p:nvPr/>
            </p:nvSpPr>
            <p:spPr>
              <a:xfrm rot="1001275">
                <a:off x="1236538" y="1002163"/>
                <a:ext cx="4476125" cy="436029"/>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62" tIns="26762" rIns="26762" bIns="26762" numCol="1" anchor="ctr">
                <a:noAutofit/>
              </a:bodyPr>
              <a:lstStyle>
                <a:lvl1pPr>
                  <a:defRPr sz="2100">
                    <a:latin typeface="Avenir Next"/>
                    <a:ea typeface="Avenir Next"/>
                    <a:cs typeface="Avenir Next"/>
                    <a:sym typeface="Avenir Next"/>
                  </a:defRPr>
                </a:lvl1pPr>
              </a:lstStyle>
              <a:p>
                <a:r>
                  <a:rPr sz="1107" dirty="0">
                    <a:latin typeface="+mj-lt"/>
                  </a:rPr>
                  <a:t>Gate voltage 1</a:t>
                </a:r>
              </a:p>
            </p:txBody>
          </p:sp>
        </p:grpSp>
        <p:grpSp>
          <p:nvGrpSpPr>
            <p:cNvPr id="5" name="Gate voltage 3">
              <a:extLst>
                <a:ext uri="{FF2B5EF4-FFF2-40B4-BE49-F238E27FC236}">
                  <a16:creationId xmlns:a16="http://schemas.microsoft.com/office/drawing/2014/main" id="{814A09C4-E735-7C2F-7DC1-67BD6BCC51A7}"/>
                </a:ext>
              </a:extLst>
            </p:cNvPr>
            <p:cNvGrpSpPr/>
            <p:nvPr/>
          </p:nvGrpSpPr>
          <p:grpSpPr>
            <a:xfrm>
              <a:off x="4270660" y="2764397"/>
              <a:ext cx="885487" cy="2414123"/>
              <a:chOff x="796056" y="-24460"/>
              <a:chExt cx="885487" cy="2414121"/>
            </a:xfrm>
          </p:grpSpPr>
          <p:sp>
            <p:nvSpPr>
              <p:cNvPr id="9" name="Rectangle">
                <a:extLst>
                  <a:ext uri="{FF2B5EF4-FFF2-40B4-BE49-F238E27FC236}">
                    <a16:creationId xmlns:a16="http://schemas.microsoft.com/office/drawing/2014/main" id="{E6A61286-C652-B258-D77A-6895E46E2A83}"/>
                  </a:ext>
                </a:extLst>
              </p:cNvPr>
              <p:cNvSpPr/>
              <p:nvPr/>
            </p:nvSpPr>
            <p:spPr>
              <a:xfrm rot="18791021">
                <a:off x="-58754" y="830350"/>
                <a:ext cx="2414121" cy="704502"/>
              </a:xfrm>
              <a:prstGeom prst="rect">
                <a:avLst/>
              </a:prstGeom>
              <a:solidFill>
                <a:srgbClr val="FFFFFF"/>
              </a:solidFill>
              <a:ln w="3175" cap="flat">
                <a:noFill/>
                <a:miter lim="400000"/>
              </a:ln>
              <a:effectLst/>
            </p:spPr>
            <p:txBody>
              <a:bodyPr wrap="square" lIns="13381" tIns="13381" rIns="13381" bIns="13381" numCol="1" anchor="ctr">
                <a:noAutofit/>
              </a:bodyPr>
              <a:lstStyle/>
              <a:p>
                <a:pPr>
                  <a:defRPr sz="2100"/>
                </a:pPr>
                <a:endParaRPr sz="1107"/>
              </a:p>
            </p:txBody>
          </p:sp>
          <p:sp>
            <p:nvSpPr>
              <p:cNvPr id="10" name="Gate voltage 3">
                <a:extLst>
                  <a:ext uri="{FF2B5EF4-FFF2-40B4-BE49-F238E27FC236}">
                    <a16:creationId xmlns:a16="http://schemas.microsoft.com/office/drawing/2014/main" id="{1E733C22-6659-9695-31D9-AB0BD031CDB8}"/>
                  </a:ext>
                </a:extLst>
              </p:cNvPr>
              <p:cNvSpPr txBox="1"/>
              <p:nvPr/>
            </p:nvSpPr>
            <p:spPr>
              <a:xfrm rot="18791021">
                <a:off x="165875" y="643387"/>
                <a:ext cx="2147395" cy="883940"/>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62" tIns="26762" rIns="26762" bIns="26762" numCol="1" anchor="ctr">
                <a:noAutofit/>
              </a:bodyPr>
              <a:lstStyle>
                <a:lvl1pPr>
                  <a:defRPr sz="2100">
                    <a:latin typeface="Avenir Next"/>
                    <a:ea typeface="Avenir Next"/>
                    <a:cs typeface="Avenir Next"/>
                    <a:sym typeface="Avenir Next"/>
                  </a:defRPr>
                </a:lvl1pPr>
              </a:lstStyle>
              <a:p>
                <a:r>
                  <a:rPr sz="1107" dirty="0">
                    <a:latin typeface="+mj-lt"/>
                  </a:rPr>
                  <a:t>Gate voltage 3</a:t>
                </a:r>
              </a:p>
            </p:txBody>
          </p:sp>
        </p:grpSp>
        <p:grpSp>
          <p:nvGrpSpPr>
            <p:cNvPr id="6" name="Gate voltage 2">
              <a:extLst>
                <a:ext uri="{FF2B5EF4-FFF2-40B4-BE49-F238E27FC236}">
                  <a16:creationId xmlns:a16="http://schemas.microsoft.com/office/drawing/2014/main" id="{6B567668-B04E-4A48-4C6D-425308FCD301}"/>
                </a:ext>
              </a:extLst>
            </p:cNvPr>
            <p:cNvGrpSpPr/>
            <p:nvPr/>
          </p:nvGrpSpPr>
          <p:grpSpPr>
            <a:xfrm>
              <a:off x="5099093" y="582647"/>
              <a:ext cx="822898" cy="2441386"/>
              <a:chOff x="0" y="0"/>
              <a:chExt cx="822896" cy="2441385"/>
            </a:xfrm>
          </p:grpSpPr>
          <p:sp>
            <p:nvSpPr>
              <p:cNvPr id="7" name="Rectangle">
                <a:extLst>
                  <a:ext uri="{FF2B5EF4-FFF2-40B4-BE49-F238E27FC236}">
                    <a16:creationId xmlns:a16="http://schemas.microsoft.com/office/drawing/2014/main" id="{332C16CE-E883-67BC-E4A4-C5ED634691E3}"/>
                  </a:ext>
                </a:extLst>
              </p:cNvPr>
              <p:cNvSpPr/>
              <p:nvPr/>
            </p:nvSpPr>
            <p:spPr>
              <a:xfrm rot="5460000">
                <a:off x="-802618" y="830373"/>
                <a:ext cx="2428133" cy="780640"/>
              </a:xfrm>
              <a:prstGeom prst="rect">
                <a:avLst/>
              </a:prstGeom>
              <a:solidFill>
                <a:srgbClr val="FFFFFF"/>
              </a:solidFill>
              <a:ln w="3175" cap="flat">
                <a:noFill/>
                <a:miter lim="400000"/>
              </a:ln>
              <a:effectLst/>
            </p:spPr>
            <p:txBody>
              <a:bodyPr wrap="square" lIns="13381" tIns="13381" rIns="13381" bIns="13381" numCol="1" anchor="ctr">
                <a:noAutofit/>
              </a:bodyPr>
              <a:lstStyle/>
              <a:p>
                <a:pPr>
                  <a:defRPr sz="2100"/>
                </a:pPr>
                <a:endParaRPr sz="1107"/>
              </a:p>
            </p:txBody>
          </p:sp>
          <p:sp>
            <p:nvSpPr>
              <p:cNvPr id="8" name="Gate voltage 2">
                <a:extLst>
                  <a:ext uri="{FF2B5EF4-FFF2-40B4-BE49-F238E27FC236}">
                    <a16:creationId xmlns:a16="http://schemas.microsoft.com/office/drawing/2014/main" id="{3D3D7E53-9255-C61C-933E-513039F8CD25}"/>
                  </a:ext>
                </a:extLst>
              </p:cNvPr>
              <p:cNvSpPr txBox="1"/>
              <p:nvPr/>
            </p:nvSpPr>
            <p:spPr>
              <a:xfrm rot="5460000">
                <a:off x="-802618" y="1012809"/>
                <a:ext cx="2428133" cy="4157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62" tIns="26762" rIns="26762" bIns="26762" numCol="1" anchor="ctr">
                <a:noAutofit/>
              </a:bodyPr>
              <a:lstStyle>
                <a:lvl1pPr>
                  <a:defRPr sz="2100">
                    <a:latin typeface="Avenir Next"/>
                    <a:ea typeface="Avenir Next"/>
                    <a:cs typeface="Avenir Next"/>
                    <a:sym typeface="Avenir Next"/>
                  </a:defRPr>
                </a:lvl1pPr>
              </a:lstStyle>
              <a:p>
                <a:r>
                  <a:rPr sz="1107" dirty="0">
                    <a:latin typeface="+mj-lt"/>
                  </a:rPr>
                  <a:t>Gate voltage 2</a:t>
                </a:r>
              </a:p>
            </p:txBody>
          </p:sp>
        </p:grpSp>
      </p:grpSp>
      <p:sp>
        <p:nvSpPr>
          <p:cNvPr id="13" name="Connection Line">
            <a:extLst>
              <a:ext uri="{FF2B5EF4-FFF2-40B4-BE49-F238E27FC236}">
                <a16:creationId xmlns:a16="http://schemas.microsoft.com/office/drawing/2014/main" id="{F47EAF4F-BA52-0798-8AAB-D589F10EA96A}"/>
              </a:ext>
            </a:extLst>
          </p:cNvPr>
          <p:cNvSpPr/>
          <p:nvPr/>
        </p:nvSpPr>
        <p:spPr>
          <a:xfrm>
            <a:off x="623591" y="2448420"/>
            <a:ext cx="413567" cy="1046791"/>
          </a:xfrm>
          <a:custGeom>
            <a:avLst/>
            <a:gdLst/>
            <a:ahLst/>
            <a:cxnLst>
              <a:cxn ang="0">
                <a:pos x="wd2" y="hd2"/>
              </a:cxn>
              <a:cxn ang="5400000">
                <a:pos x="wd2" y="hd2"/>
              </a:cxn>
              <a:cxn ang="10800000">
                <a:pos x="wd2" y="hd2"/>
              </a:cxn>
              <a:cxn ang="16200000">
                <a:pos x="wd2" y="hd2"/>
              </a:cxn>
            </a:cxnLst>
            <a:rect l="0" t="0" r="r" b="b"/>
            <a:pathLst>
              <a:path w="16758" h="21600" extrusionOk="0">
                <a:moveTo>
                  <a:pt x="16758" y="21600"/>
                </a:moveTo>
                <a:cubicBezTo>
                  <a:pt x="-1509" y="16193"/>
                  <a:pt x="-4842" y="8993"/>
                  <a:pt x="6760" y="0"/>
                </a:cubicBezTo>
              </a:path>
            </a:pathLst>
          </a:custGeom>
          <a:ln w="28575">
            <a:solidFill>
              <a:srgbClr val="FF0000"/>
            </a:solidFill>
            <a:miter lim="400000"/>
          </a:ln>
        </p:spPr>
        <p:txBody>
          <a:bodyPr/>
          <a:lstStyle/>
          <a:p>
            <a:endParaRPr sz="738"/>
          </a:p>
        </p:txBody>
      </p:sp>
      <p:sp>
        <p:nvSpPr>
          <p:cNvPr id="14" name="Circle">
            <a:extLst>
              <a:ext uri="{FF2B5EF4-FFF2-40B4-BE49-F238E27FC236}">
                <a16:creationId xmlns:a16="http://schemas.microsoft.com/office/drawing/2014/main" id="{F0CB452B-B1A2-1F21-51B4-CD4650D5C900}"/>
              </a:ext>
            </a:extLst>
          </p:cNvPr>
          <p:cNvSpPr/>
          <p:nvPr/>
        </p:nvSpPr>
        <p:spPr>
          <a:xfrm>
            <a:off x="887520" y="2531922"/>
            <a:ext cx="80315" cy="81129"/>
          </a:xfrm>
          <a:prstGeom prst="ellipse">
            <a:avLst/>
          </a:prstGeom>
          <a:solidFill>
            <a:srgbClr val="469663"/>
          </a:solidFill>
          <a:ln w="63500">
            <a:solidFill>
              <a:srgbClr val="469663"/>
            </a:solidFill>
          </a:ln>
        </p:spPr>
        <p:txBody>
          <a:bodyPr lIns="13381" tIns="13381" rIns="13381" bIns="13381" anchor="ctr"/>
          <a:lstStyle/>
          <a:p>
            <a:endParaRPr sz="738"/>
          </a:p>
        </p:txBody>
      </p:sp>
      <p:sp>
        <p:nvSpPr>
          <p:cNvPr id="15" name="Circle">
            <a:extLst>
              <a:ext uri="{FF2B5EF4-FFF2-40B4-BE49-F238E27FC236}">
                <a16:creationId xmlns:a16="http://schemas.microsoft.com/office/drawing/2014/main" id="{E5CD5B74-E39E-63D5-BCBC-D7D5AFB66964}"/>
              </a:ext>
            </a:extLst>
          </p:cNvPr>
          <p:cNvSpPr/>
          <p:nvPr/>
        </p:nvSpPr>
        <p:spPr>
          <a:xfrm>
            <a:off x="598825" y="2679085"/>
            <a:ext cx="80315" cy="81129"/>
          </a:xfrm>
          <a:prstGeom prst="ellipse">
            <a:avLst/>
          </a:prstGeom>
          <a:solidFill>
            <a:srgbClr val="469663"/>
          </a:solidFill>
          <a:ln w="63500">
            <a:solidFill>
              <a:srgbClr val="469663"/>
            </a:solidFill>
          </a:ln>
        </p:spPr>
        <p:txBody>
          <a:bodyPr lIns="13381" tIns="13381" rIns="13381" bIns="13381" anchor="ctr"/>
          <a:lstStyle/>
          <a:p>
            <a:endParaRPr sz="738"/>
          </a:p>
        </p:txBody>
      </p:sp>
      <p:sp>
        <p:nvSpPr>
          <p:cNvPr id="16" name="Circle">
            <a:extLst>
              <a:ext uri="{FF2B5EF4-FFF2-40B4-BE49-F238E27FC236}">
                <a16:creationId xmlns:a16="http://schemas.microsoft.com/office/drawing/2014/main" id="{3A9F1109-BBD0-A706-7A53-C76170C42ADF}"/>
              </a:ext>
            </a:extLst>
          </p:cNvPr>
          <p:cNvSpPr/>
          <p:nvPr/>
        </p:nvSpPr>
        <p:spPr>
          <a:xfrm>
            <a:off x="845092" y="3253960"/>
            <a:ext cx="80314" cy="81129"/>
          </a:xfrm>
          <a:prstGeom prst="ellipse">
            <a:avLst/>
          </a:prstGeom>
          <a:solidFill>
            <a:srgbClr val="469663"/>
          </a:solidFill>
          <a:ln w="63500">
            <a:solidFill>
              <a:srgbClr val="469663"/>
            </a:solidFill>
          </a:ln>
        </p:spPr>
        <p:txBody>
          <a:bodyPr lIns="13381" tIns="13381" rIns="13381" bIns="13381" anchor="ctr"/>
          <a:lstStyle/>
          <a:p>
            <a:endParaRPr sz="738"/>
          </a:p>
        </p:txBody>
      </p:sp>
      <p:sp>
        <p:nvSpPr>
          <p:cNvPr id="17" name="Circle">
            <a:extLst>
              <a:ext uri="{FF2B5EF4-FFF2-40B4-BE49-F238E27FC236}">
                <a16:creationId xmlns:a16="http://schemas.microsoft.com/office/drawing/2014/main" id="{E46C8B4F-6146-410F-E22A-811A293BC611}"/>
              </a:ext>
            </a:extLst>
          </p:cNvPr>
          <p:cNvSpPr/>
          <p:nvPr/>
        </p:nvSpPr>
        <p:spPr>
          <a:xfrm>
            <a:off x="519158" y="2986511"/>
            <a:ext cx="80315" cy="81129"/>
          </a:xfrm>
          <a:prstGeom prst="ellipse">
            <a:avLst/>
          </a:prstGeom>
          <a:solidFill>
            <a:srgbClr val="000000"/>
          </a:solidFill>
          <a:ln w="63500">
            <a:solidFill>
              <a:srgbClr val="000000"/>
            </a:solidFill>
          </a:ln>
        </p:spPr>
        <p:txBody>
          <a:bodyPr lIns="13381" tIns="13381" rIns="13381" bIns="13381" anchor="ctr"/>
          <a:lstStyle/>
          <a:p>
            <a:endParaRPr sz="738"/>
          </a:p>
        </p:txBody>
      </p:sp>
      <p:sp>
        <p:nvSpPr>
          <p:cNvPr id="18" name="Connection Line">
            <a:extLst>
              <a:ext uri="{FF2B5EF4-FFF2-40B4-BE49-F238E27FC236}">
                <a16:creationId xmlns:a16="http://schemas.microsoft.com/office/drawing/2014/main" id="{A2C3814D-767F-6EB7-7BA3-6EF0BCBC5F4F}"/>
              </a:ext>
            </a:extLst>
          </p:cNvPr>
          <p:cNvSpPr/>
          <p:nvPr/>
        </p:nvSpPr>
        <p:spPr>
          <a:xfrm>
            <a:off x="646317" y="2520053"/>
            <a:ext cx="366914" cy="735097"/>
          </a:xfrm>
          <a:custGeom>
            <a:avLst/>
            <a:gdLst/>
            <a:ahLst/>
            <a:cxnLst>
              <a:cxn ang="0">
                <a:pos x="wd2" y="hd2"/>
              </a:cxn>
              <a:cxn ang="5400000">
                <a:pos x="wd2" y="hd2"/>
              </a:cxn>
              <a:cxn ang="10800000">
                <a:pos x="wd2" y="hd2"/>
              </a:cxn>
              <a:cxn ang="16200000">
                <a:pos x="wd2" y="hd2"/>
              </a:cxn>
            </a:cxnLst>
            <a:rect l="0" t="0" r="r" b="b"/>
            <a:pathLst>
              <a:path w="16484" h="21600" extrusionOk="0">
                <a:moveTo>
                  <a:pt x="16484" y="21600"/>
                </a:moveTo>
                <a:cubicBezTo>
                  <a:pt x="-2610" y="16870"/>
                  <a:pt x="-5116" y="9670"/>
                  <a:pt x="8966" y="0"/>
                </a:cubicBezTo>
              </a:path>
            </a:pathLst>
          </a:custGeom>
          <a:ln w="28575">
            <a:solidFill>
              <a:srgbClr val="2C541A"/>
            </a:solidFill>
          </a:ln>
        </p:spPr>
        <p:txBody>
          <a:bodyPr/>
          <a:lstStyle/>
          <a:p>
            <a:endParaRPr sz="738"/>
          </a:p>
        </p:txBody>
      </p:sp>
      <p:pic>
        <p:nvPicPr>
          <p:cNvPr id="202" name="Google Shape;202;p21"/>
          <p:cNvPicPr preferRelativeResize="0"/>
          <p:nvPr/>
        </p:nvPicPr>
        <p:blipFill>
          <a:blip r:embed="rId7">
            <a:alphaModFix/>
          </a:blip>
          <a:stretch>
            <a:fillRect/>
          </a:stretch>
        </p:blipFill>
        <p:spPr>
          <a:xfrm>
            <a:off x="3952227" y="1210722"/>
            <a:ext cx="5065099" cy="2509350"/>
          </a:xfrm>
          <a:prstGeom prst="rect">
            <a:avLst/>
          </a:prstGeom>
          <a:noFill/>
          <a:ln>
            <a:noFill/>
          </a:ln>
        </p:spPr>
      </p:pic>
      <p:sp>
        <p:nvSpPr>
          <p:cNvPr id="203" name="Google Shape;203;p21"/>
          <p:cNvSpPr txBox="1"/>
          <p:nvPr/>
        </p:nvSpPr>
        <p:spPr>
          <a:xfrm>
            <a:off x="3920853" y="1625372"/>
            <a:ext cx="1301700" cy="4557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Clr>
                <a:schemeClr val="dk1"/>
              </a:buClr>
              <a:buSzPts val="1100"/>
              <a:buFont typeface="Arial"/>
              <a:buNone/>
            </a:pPr>
            <a:r>
              <a:rPr lang="es" sz="1100" b="1">
                <a:solidFill>
                  <a:schemeClr val="dk1"/>
                </a:solidFill>
              </a:rPr>
              <a:t>Initial</a:t>
            </a:r>
            <a:endParaRPr sz="1100" b="1">
              <a:solidFill>
                <a:schemeClr val="dk1"/>
              </a:solidFill>
            </a:endParaRPr>
          </a:p>
          <a:p>
            <a:pPr marL="0" lvl="0" indent="0" algn="ctr" rtl="0">
              <a:lnSpc>
                <a:spcPct val="80000"/>
              </a:lnSpc>
              <a:spcBef>
                <a:spcPts val="0"/>
              </a:spcBef>
              <a:spcAft>
                <a:spcPts val="0"/>
              </a:spcAft>
              <a:buClr>
                <a:schemeClr val="dk1"/>
              </a:buClr>
              <a:buSzPts val="1100"/>
              <a:buFont typeface="Arial"/>
              <a:buNone/>
            </a:pPr>
            <a:r>
              <a:rPr lang="es" sz="1100" b="1">
                <a:solidFill>
                  <a:schemeClr val="dk1"/>
                </a:solidFill>
              </a:rPr>
              <a:t>observations</a:t>
            </a:r>
            <a:endParaRPr sz="1100" b="1">
              <a:solidFill>
                <a:schemeClr val="dk1"/>
              </a:solidFill>
            </a:endParaRPr>
          </a:p>
        </p:txBody>
      </p:sp>
      <p:sp>
        <p:nvSpPr>
          <p:cNvPr id="204" name="Google Shape;204;p21"/>
          <p:cNvSpPr txBox="1"/>
          <p:nvPr/>
        </p:nvSpPr>
        <p:spPr>
          <a:xfrm>
            <a:off x="4567228" y="1416022"/>
            <a:ext cx="1301700" cy="283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800" b="1" dirty="0">
                <a:solidFill>
                  <a:schemeClr val="dk1"/>
                </a:solidFill>
              </a:rPr>
              <a:t> REAL TIME</a:t>
            </a:r>
            <a:endParaRPr sz="800" b="1" dirty="0">
              <a:solidFill>
                <a:schemeClr val="dk1"/>
              </a:solidFill>
            </a:endParaRPr>
          </a:p>
        </p:txBody>
      </p:sp>
      <p:sp>
        <p:nvSpPr>
          <p:cNvPr id="205" name="Google Shape;205;p21"/>
          <p:cNvSpPr txBox="1"/>
          <p:nvPr/>
        </p:nvSpPr>
        <p:spPr>
          <a:xfrm>
            <a:off x="7032653" y="3269847"/>
            <a:ext cx="1301700" cy="283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800" b="1">
                <a:solidFill>
                  <a:schemeClr val="dk1"/>
                </a:solidFill>
              </a:rPr>
              <a:t> REAL TIME</a:t>
            </a:r>
            <a:endParaRPr sz="800" b="1">
              <a:solidFill>
                <a:schemeClr val="dk1"/>
              </a:solidFill>
            </a:endParaRPr>
          </a:p>
        </p:txBody>
      </p:sp>
      <p:sp>
        <p:nvSpPr>
          <p:cNvPr id="206" name="Google Shape;206;p21"/>
          <p:cNvSpPr txBox="1"/>
          <p:nvPr/>
        </p:nvSpPr>
        <p:spPr>
          <a:xfrm>
            <a:off x="5183353" y="2874322"/>
            <a:ext cx="1301700" cy="3201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100" b="1">
                <a:solidFill>
                  <a:schemeClr val="dk1"/>
                </a:solidFill>
              </a:rPr>
              <a:t>Model</a:t>
            </a:r>
            <a:endParaRPr sz="1100" b="1">
              <a:solidFill>
                <a:schemeClr val="dk1"/>
              </a:solidFill>
            </a:endParaRPr>
          </a:p>
        </p:txBody>
      </p:sp>
      <p:sp>
        <p:nvSpPr>
          <p:cNvPr id="207" name="Google Shape;207;p21"/>
          <p:cNvSpPr txBox="1"/>
          <p:nvPr/>
        </p:nvSpPr>
        <p:spPr>
          <a:xfrm>
            <a:off x="6253003" y="1595747"/>
            <a:ext cx="1301700" cy="5910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100" b="1" dirty="0">
                <a:solidFill>
                  <a:schemeClr val="dk1"/>
                </a:solidFill>
              </a:rPr>
              <a:t>Choose promising locations</a:t>
            </a:r>
            <a:endParaRPr sz="1100" b="1" dirty="0">
              <a:solidFill>
                <a:schemeClr val="dk1"/>
              </a:solidFill>
            </a:endParaRPr>
          </a:p>
        </p:txBody>
      </p:sp>
      <p:sp>
        <p:nvSpPr>
          <p:cNvPr id="208" name="Google Shape;208;p21"/>
          <p:cNvSpPr txBox="1"/>
          <p:nvPr/>
        </p:nvSpPr>
        <p:spPr>
          <a:xfrm>
            <a:off x="7715628" y="2785922"/>
            <a:ext cx="1301700" cy="5910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100" b="1">
                <a:solidFill>
                  <a:schemeClr val="dk1"/>
                </a:solidFill>
              </a:rPr>
              <a:t>Investigate candidate locations</a:t>
            </a:r>
            <a:endParaRPr sz="1100" b="1">
              <a:solidFill>
                <a:schemeClr val="dk1"/>
              </a:solidFill>
            </a:endParaRPr>
          </a:p>
        </p:txBody>
      </p:sp>
      <p:sp>
        <p:nvSpPr>
          <p:cNvPr id="209" name="Google Shape;209;p21"/>
          <p:cNvSpPr txBox="1"/>
          <p:nvPr/>
        </p:nvSpPr>
        <p:spPr>
          <a:xfrm>
            <a:off x="4435502" y="1216822"/>
            <a:ext cx="272400" cy="406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800" b="1">
                <a:solidFill>
                  <a:srgbClr val="B5AEC8"/>
                </a:solidFill>
              </a:rPr>
              <a:t>i</a:t>
            </a:r>
            <a:endParaRPr>
              <a:solidFill>
                <a:srgbClr val="B5AEC8"/>
              </a:solidFill>
            </a:endParaRPr>
          </a:p>
        </p:txBody>
      </p:sp>
      <p:sp>
        <p:nvSpPr>
          <p:cNvPr id="210" name="Google Shape;210;p21"/>
          <p:cNvSpPr txBox="1"/>
          <p:nvPr/>
        </p:nvSpPr>
        <p:spPr>
          <a:xfrm>
            <a:off x="5659102" y="2534072"/>
            <a:ext cx="386700" cy="406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800" b="1">
                <a:solidFill>
                  <a:srgbClr val="E6B8AF"/>
                </a:solidFill>
              </a:rPr>
              <a:t>ii</a:t>
            </a:r>
            <a:endParaRPr>
              <a:solidFill>
                <a:srgbClr val="E6B8AF"/>
              </a:solidFill>
            </a:endParaRPr>
          </a:p>
        </p:txBody>
      </p:sp>
      <p:sp>
        <p:nvSpPr>
          <p:cNvPr id="211" name="Google Shape;211;p21"/>
          <p:cNvSpPr txBox="1"/>
          <p:nvPr/>
        </p:nvSpPr>
        <p:spPr>
          <a:xfrm>
            <a:off x="6706027" y="1216822"/>
            <a:ext cx="386700" cy="406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800" b="1">
                <a:solidFill>
                  <a:srgbClr val="E6B8AF"/>
                </a:solidFill>
              </a:rPr>
              <a:t>iii</a:t>
            </a:r>
            <a:endParaRPr>
              <a:solidFill>
                <a:srgbClr val="E6B8AF"/>
              </a:solidFill>
            </a:endParaRPr>
          </a:p>
        </p:txBody>
      </p:sp>
      <p:sp>
        <p:nvSpPr>
          <p:cNvPr id="212" name="Google Shape;212;p21"/>
          <p:cNvSpPr txBox="1"/>
          <p:nvPr/>
        </p:nvSpPr>
        <p:spPr>
          <a:xfrm>
            <a:off x="8173127" y="2515172"/>
            <a:ext cx="386700" cy="406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800" b="1">
                <a:solidFill>
                  <a:srgbClr val="E6B8AF"/>
                </a:solidFill>
              </a:rPr>
              <a:t>iv</a:t>
            </a:r>
            <a:endParaRPr>
              <a:solidFill>
                <a:srgbClr val="E6B8AF"/>
              </a:solidFill>
            </a:endParaRPr>
          </a:p>
        </p:txBody>
      </p:sp>
      <p:grpSp>
        <p:nvGrpSpPr>
          <p:cNvPr id="44" name="Group 43">
            <a:extLst>
              <a:ext uri="{FF2B5EF4-FFF2-40B4-BE49-F238E27FC236}">
                <a16:creationId xmlns:a16="http://schemas.microsoft.com/office/drawing/2014/main" id="{C28D8D09-D9B4-A9E2-25D0-DDAAE494F76E}"/>
              </a:ext>
            </a:extLst>
          </p:cNvPr>
          <p:cNvGrpSpPr/>
          <p:nvPr/>
        </p:nvGrpSpPr>
        <p:grpSpPr>
          <a:xfrm>
            <a:off x="1418081" y="437622"/>
            <a:ext cx="3558088" cy="1875860"/>
            <a:chOff x="-39460" y="3328297"/>
            <a:chExt cx="3558088" cy="1875860"/>
          </a:xfrm>
        </p:grpSpPr>
        <p:pic>
          <p:nvPicPr>
            <p:cNvPr id="41" name="Picture 40">
              <a:extLst>
                <a:ext uri="{FF2B5EF4-FFF2-40B4-BE49-F238E27FC236}">
                  <a16:creationId xmlns:a16="http://schemas.microsoft.com/office/drawing/2014/main" id="{351E1F14-FDCD-A1C8-003F-1C101EC74DA7}"/>
                </a:ext>
              </a:extLst>
            </p:cNvPr>
            <p:cNvPicPr>
              <a:picLocks noChangeAspect="1"/>
            </p:cNvPicPr>
            <p:nvPr/>
          </p:nvPicPr>
          <p:blipFill rotWithShape="1">
            <a:blip r:embed="rId8"/>
            <a:srcRect r="78612"/>
            <a:stretch/>
          </p:blipFill>
          <p:spPr>
            <a:xfrm>
              <a:off x="300884" y="3328297"/>
              <a:ext cx="1898607" cy="1298767"/>
            </a:xfrm>
            <a:prstGeom prst="rect">
              <a:avLst/>
            </a:prstGeom>
          </p:spPr>
        </p:pic>
        <p:sp>
          <p:nvSpPr>
            <p:cNvPr id="33" name="Google Shape;127;p17">
              <a:extLst>
                <a:ext uri="{FF2B5EF4-FFF2-40B4-BE49-F238E27FC236}">
                  <a16:creationId xmlns:a16="http://schemas.microsoft.com/office/drawing/2014/main" id="{709C497D-C292-E4F6-ED2C-48BFD06EF861}"/>
                </a:ext>
              </a:extLst>
            </p:cNvPr>
            <p:cNvSpPr txBox="1"/>
            <p:nvPr/>
          </p:nvSpPr>
          <p:spPr>
            <a:xfrm>
              <a:off x="518628" y="3881457"/>
              <a:ext cx="30000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dirty="0">
                  <a:solidFill>
                    <a:schemeClr val="dk1"/>
                  </a:solidFill>
                </a:rPr>
                <a:t>A</a:t>
              </a:r>
              <a:endParaRPr sz="1900" dirty="0">
                <a:solidFill>
                  <a:schemeClr val="dk1"/>
                </a:solidFill>
              </a:endParaRPr>
            </a:p>
          </p:txBody>
        </p:sp>
        <p:sp>
          <p:nvSpPr>
            <p:cNvPr id="34" name="Google Shape;128;p17">
              <a:extLst>
                <a:ext uri="{FF2B5EF4-FFF2-40B4-BE49-F238E27FC236}">
                  <a16:creationId xmlns:a16="http://schemas.microsoft.com/office/drawing/2014/main" id="{FBDACD77-D267-5137-62EF-D52F74E87AF5}"/>
                </a:ext>
              </a:extLst>
            </p:cNvPr>
            <p:cNvSpPr txBox="1"/>
            <p:nvPr/>
          </p:nvSpPr>
          <p:spPr>
            <a:xfrm>
              <a:off x="-39460" y="4168628"/>
              <a:ext cx="5937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Bias </a:t>
              </a:r>
              <a:endParaRPr sz="900">
                <a:solidFill>
                  <a:schemeClr val="dk1"/>
                </a:solidFill>
              </a:endParaRPr>
            </a:p>
            <a:p>
              <a:pPr marL="0" lvl="0" indent="0" algn="ctr" rtl="0">
                <a:spcBef>
                  <a:spcPts val="0"/>
                </a:spcBef>
                <a:spcAft>
                  <a:spcPts val="0"/>
                </a:spcAft>
                <a:buNone/>
              </a:pPr>
              <a:r>
                <a:rPr lang="es" sz="900">
                  <a:solidFill>
                    <a:schemeClr val="dk1"/>
                  </a:solidFill>
                </a:rPr>
                <a:t>voltage</a:t>
              </a:r>
              <a:endParaRPr/>
            </a:p>
          </p:txBody>
        </p:sp>
        <p:pic>
          <p:nvPicPr>
            <p:cNvPr id="35" name="Google Shape;129;p17">
              <a:extLst>
                <a:ext uri="{FF2B5EF4-FFF2-40B4-BE49-F238E27FC236}">
                  <a16:creationId xmlns:a16="http://schemas.microsoft.com/office/drawing/2014/main" id="{6F238C8E-9417-88F9-6FF4-05051BAE772C}"/>
                </a:ext>
              </a:extLst>
            </p:cNvPr>
            <p:cNvPicPr preferRelativeResize="0"/>
            <p:nvPr/>
          </p:nvPicPr>
          <p:blipFill rotWithShape="1">
            <a:blip r:embed="rId9">
              <a:alphaModFix/>
            </a:blip>
            <a:srcRect l="9484" t="42688" r="79962" b="49233"/>
            <a:stretch/>
          </p:blipFill>
          <p:spPr>
            <a:xfrm>
              <a:off x="763328" y="4161032"/>
              <a:ext cx="964925" cy="415500"/>
            </a:xfrm>
            <a:prstGeom prst="rect">
              <a:avLst/>
            </a:prstGeom>
            <a:noFill/>
            <a:ln>
              <a:noFill/>
            </a:ln>
          </p:spPr>
        </p:pic>
        <p:pic>
          <p:nvPicPr>
            <p:cNvPr id="36" name="Google Shape;130;p17">
              <a:extLst>
                <a:ext uri="{FF2B5EF4-FFF2-40B4-BE49-F238E27FC236}">
                  <a16:creationId xmlns:a16="http://schemas.microsoft.com/office/drawing/2014/main" id="{DC716227-D3FD-8489-C9AB-AC3B8C4A04D3}"/>
                </a:ext>
              </a:extLst>
            </p:cNvPr>
            <p:cNvPicPr preferRelativeResize="0"/>
            <p:nvPr/>
          </p:nvPicPr>
          <p:blipFill>
            <a:blip r:embed="rId10">
              <a:alphaModFix/>
            </a:blip>
            <a:stretch>
              <a:fillRect/>
            </a:stretch>
          </p:blipFill>
          <p:spPr>
            <a:xfrm>
              <a:off x="692707" y="4604190"/>
              <a:ext cx="816325" cy="249525"/>
            </a:xfrm>
            <a:prstGeom prst="rect">
              <a:avLst/>
            </a:prstGeom>
            <a:noFill/>
            <a:ln>
              <a:noFill/>
            </a:ln>
          </p:spPr>
        </p:pic>
        <p:sp>
          <p:nvSpPr>
            <p:cNvPr id="37" name="Google Shape;131;p17">
              <a:extLst>
                <a:ext uri="{FF2B5EF4-FFF2-40B4-BE49-F238E27FC236}">
                  <a16:creationId xmlns:a16="http://schemas.microsoft.com/office/drawing/2014/main" id="{268510E2-3DCA-56C4-AC3B-918DB2C087DE}"/>
                </a:ext>
              </a:extLst>
            </p:cNvPr>
            <p:cNvSpPr txBox="1"/>
            <p:nvPr/>
          </p:nvSpPr>
          <p:spPr>
            <a:xfrm>
              <a:off x="425059" y="4881057"/>
              <a:ext cx="19083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Gate voltages 1, 2, 3</a:t>
              </a:r>
              <a:endParaRPr dirty="0"/>
            </a:p>
          </p:txBody>
        </p:sp>
        <p:pic>
          <p:nvPicPr>
            <p:cNvPr id="38" name="Google Shape;132;p17">
              <a:extLst>
                <a:ext uri="{FF2B5EF4-FFF2-40B4-BE49-F238E27FC236}">
                  <a16:creationId xmlns:a16="http://schemas.microsoft.com/office/drawing/2014/main" id="{72E70926-879D-3B21-0440-FBDB6613AC60}"/>
                </a:ext>
              </a:extLst>
            </p:cNvPr>
            <p:cNvPicPr preferRelativeResize="0"/>
            <p:nvPr/>
          </p:nvPicPr>
          <p:blipFill rotWithShape="1">
            <a:blip r:embed="rId11">
              <a:alphaModFix/>
            </a:blip>
            <a:srcRect l="10424" t="35547" r="79903" b="58170"/>
            <a:stretch/>
          </p:blipFill>
          <p:spPr>
            <a:xfrm>
              <a:off x="877866" y="3816132"/>
              <a:ext cx="884449" cy="320400"/>
            </a:xfrm>
            <a:prstGeom prst="rect">
              <a:avLst/>
            </a:prstGeom>
            <a:noFill/>
            <a:ln>
              <a:noFill/>
            </a:ln>
          </p:spPr>
        </p:pic>
        <p:pic>
          <p:nvPicPr>
            <p:cNvPr id="42" name="Google Shape;130;p17">
              <a:extLst>
                <a:ext uri="{FF2B5EF4-FFF2-40B4-BE49-F238E27FC236}">
                  <a16:creationId xmlns:a16="http://schemas.microsoft.com/office/drawing/2014/main" id="{62BCA0EC-DF16-4A79-784F-03C892A5F620}"/>
                </a:ext>
              </a:extLst>
            </p:cNvPr>
            <p:cNvPicPr preferRelativeResize="0"/>
            <p:nvPr/>
          </p:nvPicPr>
          <p:blipFill rotWithShape="1">
            <a:blip r:embed="rId10">
              <a:alphaModFix/>
            </a:blip>
            <a:srcRect r="52321" b="-39696"/>
            <a:stretch/>
          </p:blipFill>
          <p:spPr>
            <a:xfrm>
              <a:off x="1642608" y="4592563"/>
              <a:ext cx="389218" cy="348578"/>
            </a:xfrm>
            <a:prstGeom prst="rect">
              <a:avLst/>
            </a:prstGeom>
            <a:noFill/>
            <a:ln>
              <a:noFill/>
            </a:ln>
          </p:spPr>
        </p:pic>
      </p:grpSp>
      <p:sp>
        <p:nvSpPr>
          <p:cNvPr id="53" name="TextBox 52">
            <a:extLst>
              <a:ext uri="{FF2B5EF4-FFF2-40B4-BE49-F238E27FC236}">
                <a16:creationId xmlns:a16="http://schemas.microsoft.com/office/drawing/2014/main" id="{7C4819B1-374B-256D-3BA1-17818391F712}"/>
              </a:ext>
            </a:extLst>
          </p:cNvPr>
          <p:cNvSpPr txBox="1"/>
          <p:nvPr/>
        </p:nvSpPr>
        <p:spPr>
          <a:xfrm>
            <a:off x="1209182" y="2520053"/>
            <a:ext cx="522794" cy="307777"/>
          </a:xfrm>
          <a:prstGeom prst="rect">
            <a:avLst/>
          </a:prstGeom>
          <a:noFill/>
        </p:spPr>
        <p:txBody>
          <a:bodyPr wrap="square" rtlCol="0">
            <a:spAutoFit/>
          </a:bodyPr>
          <a:lstStyle/>
          <a:p>
            <a:r>
              <a:rPr lang="en-US" dirty="0"/>
              <a:t>ON</a:t>
            </a:r>
          </a:p>
        </p:txBody>
      </p:sp>
      <p:sp>
        <p:nvSpPr>
          <p:cNvPr id="55" name="TextBox 54">
            <a:extLst>
              <a:ext uri="{FF2B5EF4-FFF2-40B4-BE49-F238E27FC236}">
                <a16:creationId xmlns:a16="http://schemas.microsoft.com/office/drawing/2014/main" id="{E9DC3AEF-9235-2970-8452-9C3D63276D32}"/>
              </a:ext>
            </a:extLst>
          </p:cNvPr>
          <p:cNvSpPr txBox="1"/>
          <p:nvPr/>
        </p:nvSpPr>
        <p:spPr>
          <a:xfrm>
            <a:off x="273458" y="3481110"/>
            <a:ext cx="650734" cy="307777"/>
          </a:xfrm>
          <a:prstGeom prst="rect">
            <a:avLst/>
          </a:prstGeom>
          <a:noFill/>
        </p:spPr>
        <p:txBody>
          <a:bodyPr wrap="square" rtlCol="0">
            <a:spAutoFit/>
          </a:bodyPr>
          <a:lstStyle/>
          <a:p>
            <a:r>
              <a:rPr lang="en-US" dirty="0"/>
              <a:t>OFF</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5"/>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iterate>
                                    <p:tmAbs val="0"/>
                                  </p:iterate>
                                  <p:childTnLst>
                                    <p:set>
                                      <p:cBhvr>
                                        <p:cTn id="33" fill="hold"/>
                                        <p:tgtEl>
                                          <p:spTgt spid="14"/>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iterate>
                                    <p:tmAbs val="0"/>
                                  </p:iterate>
                                  <p:childTnLst>
                                    <p:set>
                                      <p:cBhvr>
                                        <p:cTn id="36" fill="hold"/>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p:tmAbs val="0"/>
                                  </p:iterate>
                                  <p:childTnLst>
                                    <p:set>
                                      <p:cBhvr>
                                        <p:cTn id="40" fill="hold"/>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iterate>
                                    <p:tmAbs val="0"/>
                                  </p:iterate>
                                  <p:childTnLst>
                                    <p:set>
                                      <p:cBhvr>
                                        <p:cTn id="44" fill="hold"/>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advAuto="0"/>
      <p:bldP spid="15" grpId="0" animBg="1" advAuto="0"/>
      <p:bldP spid="16" grpId="0" animBg="1" advAuto="0"/>
      <p:bldP spid="17" grpId="0" animBg="1" advAuto="0"/>
      <p:bldP spid="18" grpId="0" animBg="1" advAuto="0"/>
      <p:bldP spid="203" grpId="0"/>
      <p:bldP spid="204" grpId="0"/>
      <p:bldP spid="205" grpId="0"/>
      <p:bldP spid="206" grpId="0"/>
      <p:bldP spid="207" grpId="0"/>
      <p:bldP spid="208" grpId="0"/>
      <p:bldP spid="209" grpId="0"/>
      <p:bldP spid="210" grpId="0"/>
      <p:bldP spid="211" grpId="0"/>
      <p:bldP spid="21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7"/>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2000" b="1" dirty="0">
                <a:solidFill>
                  <a:schemeClr val="dk1"/>
                </a:solidFill>
              </a:rPr>
              <a:t>Spin qubit tuning</a:t>
            </a:r>
            <a:endParaRPr sz="24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sp>
        <p:nvSpPr>
          <p:cNvPr id="101" name="Google Shape;101;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44</a:t>
            </a:fld>
            <a:endParaRPr/>
          </a:p>
        </p:txBody>
      </p:sp>
      <p:grpSp>
        <p:nvGrpSpPr>
          <p:cNvPr id="102" name="Google Shape;102;p17"/>
          <p:cNvGrpSpPr/>
          <p:nvPr/>
        </p:nvGrpSpPr>
        <p:grpSpPr>
          <a:xfrm>
            <a:off x="2350900" y="3050530"/>
            <a:ext cx="5226000" cy="1574600"/>
            <a:chOff x="3403725" y="2537400"/>
            <a:chExt cx="5226000" cy="1574600"/>
          </a:xfrm>
        </p:grpSpPr>
        <p:pic>
          <p:nvPicPr>
            <p:cNvPr id="103" name="Google Shape;103;p17"/>
            <p:cNvPicPr preferRelativeResize="0"/>
            <p:nvPr/>
          </p:nvPicPr>
          <p:blipFill>
            <a:blip r:embed="rId3">
              <a:alphaModFix/>
            </a:blip>
            <a:stretch>
              <a:fillRect/>
            </a:stretch>
          </p:blipFill>
          <p:spPr>
            <a:xfrm>
              <a:off x="3595700" y="2787649"/>
              <a:ext cx="5034023" cy="1094175"/>
            </a:xfrm>
            <a:prstGeom prst="rect">
              <a:avLst/>
            </a:prstGeom>
            <a:noFill/>
            <a:ln>
              <a:noFill/>
            </a:ln>
          </p:spPr>
        </p:pic>
        <p:pic>
          <p:nvPicPr>
            <p:cNvPr id="104" name="Google Shape;104;p17"/>
            <p:cNvPicPr preferRelativeResize="0"/>
            <p:nvPr/>
          </p:nvPicPr>
          <p:blipFill>
            <a:blip r:embed="rId4">
              <a:alphaModFix/>
            </a:blip>
            <a:stretch>
              <a:fillRect/>
            </a:stretch>
          </p:blipFill>
          <p:spPr>
            <a:xfrm>
              <a:off x="4091756" y="2787650"/>
              <a:ext cx="532324" cy="62875"/>
            </a:xfrm>
            <a:prstGeom prst="rect">
              <a:avLst/>
            </a:prstGeom>
            <a:noFill/>
            <a:ln>
              <a:noFill/>
            </a:ln>
          </p:spPr>
        </p:pic>
        <p:pic>
          <p:nvPicPr>
            <p:cNvPr id="105" name="Google Shape;105;p17"/>
            <p:cNvPicPr preferRelativeResize="0"/>
            <p:nvPr/>
          </p:nvPicPr>
          <p:blipFill>
            <a:blip r:embed="rId5">
              <a:alphaModFix/>
            </a:blip>
            <a:stretch>
              <a:fillRect/>
            </a:stretch>
          </p:blipFill>
          <p:spPr>
            <a:xfrm>
              <a:off x="7940126" y="2813225"/>
              <a:ext cx="532324" cy="62875"/>
            </a:xfrm>
            <a:prstGeom prst="rect">
              <a:avLst/>
            </a:prstGeom>
            <a:noFill/>
            <a:ln>
              <a:noFill/>
            </a:ln>
          </p:spPr>
        </p:pic>
        <p:pic>
          <p:nvPicPr>
            <p:cNvPr id="106" name="Google Shape;106;p17"/>
            <p:cNvPicPr preferRelativeResize="0"/>
            <p:nvPr/>
          </p:nvPicPr>
          <p:blipFill>
            <a:blip r:embed="rId6">
              <a:alphaModFix/>
            </a:blip>
            <a:stretch>
              <a:fillRect/>
            </a:stretch>
          </p:blipFill>
          <p:spPr>
            <a:xfrm>
              <a:off x="5390159" y="2787650"/>
              <a:ext cx="532324" cy="62875"/>
            </a:xfrm>
            <a:prstGeom prst="rect">
              <a:avLst/>
            </a:prstGeom>
            <a:noFill/>
            <a:ln>
              <a:noFill/>
            </a:ln>
          </p:spPr>
        </p:pic>
        <p:pic>
          <p:nvPicPr>
            <p:cNvPr id="107" name="Google Shape;107;p17"/>
            <p:cNvPicPr preferRelativeResize="0"/>
            <p:nvPr/>
          </p:nvPicPr>
          <p:blipFill>
            <a:blip r:embed="rId7">
              <a:alphaModFix/>
            </a:blip>
            <a:stretch>
              <a:fillRect/>
            </a:stretch>
          </p:blipFill>
          <p:spPr>
            <a:xfrm>
              <a:off x="6688555" y="2813225"/>
              <a:ext cx="532324" cy="62875"/>
            </a:xfrm>
            <a:prstGeom prst="rect">
              <a:avLst/>
            </a:prstGeom>
            <a:noFill/>
            <a:ln>
              <a:noFill/>
            </a:ln>
          </p:spPr>
        </p:pic>
        <p:sp>
          <p:nvSpPr>
            <p:cNvPr id="108" name="Google Shape;108;p17"/>
            <p:cNvSpPr txBox="1"/>
            <p:nvPr/>
          </p:nvSpPr>
          <p:spPr>
            <a:xfrm>
              <a:off x="3837125" y="2537400"/>
              <a:ext cx="8619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900">
                  <a:solidFill>
                    <a:schemeClr val="dk1"/>
                  </a:solidFill>
                </a:rPr>
                <a:t>current </a:t>
              </a:r>
              <a:endParaRPr sz="1300"/>
            </a:p>
          </p:txBody>
        </p:sp>
        <p:sp>
          <p:nvSpPr>
            <p:cNvPr id="109" name="Google Shape;109;p17"/>
            <p:cNvSpPr txBox="1"/>
            <p:nvPr/>
          </p:nvSpPr>
          <p:spPr>
            <a:xfrm>
              <a:off x="5139050" y="2537400"/>
              <a:ext cx="8619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900" dirty="0">
                  <a:solidFill>
                    <a:schemeClr val="dk1"/>
                  </a:solidFill>
                </a:rPr>
                <a:t>current </a:t>
              </a:r>
              <a:endParaRPr sz="1300" dirty="0"/>
            </a:p>
          </p:txBody>
        </p:sp>
        <p:sp>
          <p:nvSpPr>
            <p:cNvPr id="110" name="Google Shape;110;p17"/>
            <p:cNvSpPr txBox="1"/>
            <p:nvPr/>
          </p:nvSpPr>
          <p:spPr>
            <a:xfrm>
              <a:off x="6440975" y="2554575"/>
              <a:ext cx="8619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900">
                  <a:solidFill>
                    <a:schemeClr val="dk1"/>
                  </a:solidFill>
                </a:rPr>
                <a:t>current </a:t>
              </a:r>
              <a:endParaRPr sz="1300"/>
            </a:p>
          </p:txBody>
        </p:sp>
        <p:sp>
          <p:nvSpPr>
            <p:cNvPr id="111" name="Google Shape;111;p17"/>
            <p:cNvSpPr txBox="1"/>
            <p:nvPr/>
          </p:nvSpPr>
          <p:spPr>
            <a:xfrm>
              <a:off x="7683900" y="2554575"/>
              <a:ext cx="8619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900">
                  <a:solidFill>
                    <a:schemeClr val="dk1"/>
                  </a:solidFill>
                </a:rPr>
                <a:t>current </a:t>
              </a:r>
              <a:endParaRPr sz="1300"/>
            </a:p>
          </p:txBody>
        </p:sp>
        <p:sp>
          <p:nvSpPr>
            <p:cNvPr id="112" name="Google Shape;112;p17"/>
            <p:cNvSpPr txBox="1"/>
            <p:nvPr/>
          </p:nvSpPr>
          <p:spPr>
            <a:xfrm>
              <a:off x="3595700" y="3788900"/>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1</a:t>
              </a:r>
              <a:endParaRPr sz="1300"/>
            </a:p>
          </p:txBody>
        </p:sp>
        <p:sp>
          <p:nvSpPr>
            <p:cNvPr id="113" name="Google Shape;113;p17"/>
            <p:cNvSpPr txBox="1"/>
            <p:nvPr/>
          </p:nvSpPr>
          <p:spPr>
            <a:xfrm>
              <a:off x="4882650" y="3788900"/>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1</a:t>
              </a:r>
              <a:endParaRPr sz="1300"/>
            </a:p>
          </p:txBody>
        </p:sp>
        <p:sp>
          <p:nvSpPr>
            <p:cNvPr id="114" name="Google Shape;114;p17"/>
            <p:cNvSpPr txBox="1"/>
            <p:nvPr/>
          </p:nvSpPr>
          <p:spPr>
            <a:xfrm>
              <a:off x="6169600" y="3788900"/>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1</a:t>
              </a:r>
              <a:endParaRPr sz="1300"/>
            </a:p>
          </p:txBody>
        </p:sp>
        <p:sp>
          <p:nvSpPr>
            <p:cNvPr id="115" name="Google Shape;115;p17"/>
            <p:cNvSpPr txBox="1"/>
            <p:nvPr/>
          </p:nvSpPr>
          <p:spPr>
            <a:xfrm>
              <a:off x="7451325" y="3788900"/>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Time</a:t>
              </a:r>
              <a:endParaRPr sz="1300"/>
            </a:p>
          </p:txBody>
        </p:sp>
        <p:sp>
          <p:nvSpPr>
            <p:cNvPr id="116" name="Google Shape;116;p17"/>
            <p:cNvSpPr txBox="1"/>
            <p:nvPr/>
          </p:nvSpPr>
          <p:spPr>
            <a:xfrm rot="-5400000">
              <a:off x="2976075" y="321528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2</a:t>
              </a:r>
              <a:endParaRPr sz="1300"/>
            </a:p>
          </p:txBody>
        </p:sp>
        <p:sp>
          <p:nvSpPr>
            <p:cNvPr id="117" name="Google Shape;117;p17"/>
            <p:cNvSpPr txBox="1"/>
            <p:nvPr/>
          </p:nvSpPr>
          <p:spPr>
            <a:xfrm rot="-5400000">
              <a:off x="4292350" y="317318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2</a:t>
              </a:r>
              <a:endParaRPr sz="1300"/>
            </a:p>
          </p:txBody>
        </p:sp>
        <p:sp>
          <p:nvSpPr>
            <p:cNvPr id="118" name="Google Shape;118;p17"/>
            <p:cNvSpPr txBox="1"/>
            <p:nvPr/>
          </p:nvSpPr>
          <p:spPr>
            <a:xfrm rot="-5400000">
              <a:off x="5592513" y="3173175"/>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2</a:t>
              </a:r>
              <a:endParaRPr sz="1300"/>
            </a:p>
          </p:txBody>
        </p:sp>
        <p:sp>
          <p:nvSpPr>
            <p:cNvPr id="119" name="Google Shape;119;p17"/>
            <p:cNvSpPr txBox="1"/>
            <p:nvPr/>
          </p:nvSpPr>
          <p:spPr>
            <a:xfrm rot="-5400000">
              <a:off x="6904188" y="3173200"/>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Frequency</a:t>
              </a:r>
              <a:endParaRPr sz="1300"/>
            </a:p>
          </p:txBody>
        </p:sp>
      </p:grpSp>
      <p:sp>
        <p:nvSpPr>
          <p:cNvPr id="120" name="Google Shape;120;p17"/>
          <p:cNvSpPr txBox="1"/>
          <p:nvPr/>
        </p:nvSpPr>
        <p:spPr>
          <a:xfrm>
            <a:off x="289875" y="1396150"/>
            <a:ext cx="3000000" cy="634200"/>
          </a:xfrm>
          <a:prstGeom prst="rect">
            <a:avLst/>
          </a:prstGeom>
          <a:noFill/>
          <a:ln>
            <a:noFill/>
          </a:ln>
        </p:spPr>
        <p:txBody>
          <a:bodyPr spcFirstLastPara="1" wrap="square" lIns="91425" tIns="91425" rIns="91425" bIns="91425" anchor="t" anchorCtr="0">
            <a:spAutoFit/>
          </a:bodyPr>
          <a:lstStyle/>
          <a:p>
            <a:pPr marL="0" marR="0" lvl="0" indent="0" algn="l" rtl="0">
              <a:lnSpc>
                <a:spcPct val="80000"/>
              </a:lnSpc>
              <a:spcBef>
                <a:spcPts val="0"/>
              </a:spcBef>
              <a:spcAft>
                <a:spcPts val="0"/>
              </a:spcAft>
              <a:buNone/>
            </a:pPr>
            <a:r>
              <a:rPr lang="es" b="1" dirty="0">
                <a:solidFill>
                  <a:schemeClr val="dk1"/>
                </a:solidFill>
              </a:rPr>
              <a:t>Semiconductor device</a:t>
            </a:r>
            <a:endParaRPr b="1" dirty="0">
              <a:solidFill>
                <a:schemeClr val="dk1"/>
              </a:solidFill>
            </a:endParaRPr>
          </a:p>
          <a:p>
            <a:pPr marL="0" lvl="0" indent="0" algn="l" rtl="0">
              <a:spcBef>
                <a:spcPts val="0"/>
              </a:spcBef>
              <a:spcAft>
                <a:spcPts val="0"/>
              </a:spcAft>
              <a:buNone/>
            </a:pPr>
            <a:endParaRPr sz="1800" b="1" dirty="0">
              <a:solidFill>
                <a:srgbClr val="1E1919"/>
              </a:solidFill>
              <a:highlight>
                <a:srgbClr val="FFFFFF"/>
              </a:highlight>
              <a:latin typeface="Times New Roman"/>
              <a:ea typeface="Times New Roman"/>
              <a:cs typeface="Times New Roman"/>
              <a:sym typeface="Times New Roman"/>
            </a:endParaRPr>
          </a:p>
        </p:txBody>
      </p:sp>
      <p:pic>
        <p:nvPicPr>
          <p:cNvPr id="121" name="Google Shape;121;p17"/>
          <p:cNvPicPr preferRelativeResize="0"/>
          <p:nvPr/>
        </p:nvPicPr>
        <p:blipFill>
          <a:blip r:embed="rId8">
            <a:alphaModFix/>
          </a:blip>
          <a:stretch>
            <a:fillRect/>
          </a:stretch>
        </p:blipFill>
        <p:spPr>
          <a:xfrm>
            <a:off x="459650" y="1546204"/>
            <a:ext cx="8417152" cy="1221995"/>
          </a:xfrm>
          <a:prstGeom prst="rect">
            <a:avLst/>
          </a:prstGeom>
          <a:noFill/>
          <a:ln>
            <a:noFill/>
          </a:ln>
        </p:spPr>
      </p:pic>
      <p:pic>
        <p:nvPicPr>
          <p:cNvPr id="122" name="Google Shape;122;p17"/>
          <p:cNvPicPr preferRelativeResize="0"/>
          <p:nvPr/>
        </p:nvPicPr>
        <p:blipFill rotWithShape="1">
          <a:blip r:embed="rId9">
            <a:alphaModFix/>
          </a:blip>
          <a:srcRect l="34411" t="82902" r="55715"/>
          <a:stretch/>
        </p:blipFill>
        <p:spPr>
          <a:xfrm>
            <a:off x="8232542" y="1546200"/>
            <a:ext cx="542038" cy="211673"/>
          </a:xfrm>
          <a:prstGeom prst="rect">
            <a:avLst/>
          </a:prstGeom>
          <a:noFill/>
          <a:ln>
            <a:noFill/>
          </a:ln>
        </p:spPr>
      </p:pic>
      <p:sp>
        <p:nvSpPr>
          <p:cNvPr id="123" name="Google Shape;123;p17"/>
          <p:cNvSpPr txBox="1"/>
          <p:nvPr/>
        </p:nvSpPr>
        <p:spPr>
          <a:xfrm>
            <a:off x="3024177" y="2752956"/>
            <a:ext cx="6633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b="1" i="1" dirty="0">
                <a:solidFill>
                  <a:schemeClr val="dk1"/>
                </a:solidFill>
              </a:rPr>
              <a:t>Step 1</a:t>
            </a:r>
            <a:endParaRPr b="1" i="1" dirty="0"/>
          </a:p>
        </p:txBody>
      </p:sp>
      <p:sp>
        <p:nvSpPr>
          <p:cNvPr id="124" name="Google Shape;124;p17"/>
          <p:cNvSpPr txBox="1"/>
          <p:nvPr/>
        </p:nvSpPr>
        <p:spPr>
          <a:xfrm>
            <a:off x="4086225" y="2770863"/>
            <a:ext cx="861900" cy="32313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b="1" i="1" dirty="0">
                <a:solidFill>
                  <a:schemeClr val="dk1"/>
                </a:solidFill>
              </a:rPr>
              <a:t>Step 2 and 3</a:t>
            </a:r>
            <a:endParaRPr b="1" i="1" dirty="0"/>
          </a:p>
        </p:txBody>
      </p:sp>
      <p:sp>
        <p:nvSpPr>
          <p:cNvPr id="125" name="Google Shape;125;p17"/>
          <p:cNvSpPr txBox="1"/>
          <p:nvPr/>
        </p:nvSpPr>
        <p:spPr>
          <a:xfrm>
            <a:off x="5661516" y="2759500"/>
            <a:ext cx="6633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b="1" i="1" dirty="0">
                <a:solidFill>
                  <a:schemeClr val="dk1"/>
                </a:solidFill>
              </a:rPr>
              <a:t>Step 4</a:t>
            </a:r>
            <a:endParaRPr b="1" i="1" dirty="0"/>
          </a:p>
        </p:txBody>
      </p:sp>
      <p:sp>
        <p:nvSpPr>
          <p:cNvPr id="126" name="Google Shape;126;p17"/>
          <p:cNvSpPr txBox="1"/>
          <p:nvPr/>
        </p:nvSpPr>
        <p:spPr>
          <a:xfrm>
            <a:off x="6847428" y="2766665"/>
            <a:ext cx="6633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b="1" i="1" dirty="0">
                <a:solidFill>
                  <a:schemeClr val="dk1"/>
                </a:solidFill>
              </a:rPr>
              <a:t>Step 5</a:t>
            </a:r>
            <a:endParaRPr b="1" i="1" dirty="0"/>
          </a:p>
        </p:txBody>
      </p:sp>
      <p:sp>
        <p:nvSpPr>
          <p:cNvPr id="127" name="Google Shape;127;p17"/>
          <p:cNvSpPr txBox="1"/>
          <p:nvPr/>
        </p:nvSpPr>
        <p:spPr>
          <a:xfrm>
            <a:off x="578550" y="2060975"/>
            <a:ext cx="30000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dirty="0">
                <a:solidFill>
                  <a:schemeClr val="dk1"/>
                </a:solidFill>
              </a:rPr>
              <a:t>A</a:t>
            </a:r>
            <a:endParaRPr sz="1900" dirty="0">
              <a:solidFill>
                <a:schemeClr val="dk1"/>
              </a:solidFill>
            </a:endParaRPr>
          </a:p>
        </p:txBody>
      </p:sp>
      <p:sp>
        <p:nvSpPr>
          <p:cNvPr id="128" name="Google Shape;128;p17"/>
          <p:cNvSpPr txBox="1"/>
          <p:nvPr/>
        </p:nvSpPr>
        <p:spPr>
          <a:xfrm>
            <a:off x="185400" y="2317450"/>
            <a:ext cx="5937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Bias </a:t>
            </a:r>
            <a:endParaRPr sz="900">
              <a:solidFill>
                <a:schemeClr val="dk1"/>
              </a:solidFill>
            </a:endParaRPr>
          </a:p>
          <a:p>
            <a:pPr marL="0" lvl="0" indent="0" algn="ctr" rtl="0">
              <a:spcBef>
                <a:spcPts val="0"/>
              </a:spcBef>
              <a:spcAft>
                <a:spcPts val="0"/>
              </a:spcAft>
              <a:buNone/>
            </a:pPr>
            <a:r>
              <a:rPr lang="es" sz="900">
                <a:solidFill>
                  <a:schemeClr val="dk1"/>
                </a:solidFill>
              </a:rPr>
              <a:t>voltage</a:t>
            </a:r>
            <a:endParaRPr/>
          </a:p>
        </p:txBody>
      </p:sp>
      <p:pic>
        <p:nvPicPr>
          <p:cNvPr id="129" name="Google Shape;129;p17"/>
          <p:cNvPicPr preferRelativeResize="0"/>
          <p:nvPr/>
        </p:nvPicPr>
        <p:blipFill rotWithShape="1">
          <a:blip r:embed="rId10">
            <a:alphaModFix/>
          </a:blip>
          <a:srcRect l="9484" t="42688" r="79962" b="49233"/>
          <a:stretch/>
        </p:blipFill>
        <p:spPr>
          <a:xfrm>
            <a:off x="823250" y="2340550"/>
            <a:ext cx="964925" cy="415500"/>
          </a:xfrm>
          <a:prstGeom prst="rect">
            <a:avLst/>
          </a:prstGeom>
          <a:noFill/>
          <a:ln>
            <a:noFill/>
          </a:ln>
        </p:spPr>
      </p:pic>
      <p:pic>
        <p:nvPicPr>
          <p:cNvPr id="130" name="Google Shape;130;p17"/>
          <p:cNvPicPr preferRelativeResize="0"/>
          <p:nvPr/>
        </p:nvPicPr>
        <p:blipFill>
          <a:blip r:embed="rId11">
            <a:alphaModFix/>
          </a:blip>
          <a:stretch>
            <a:fillRect/>
          </a:stretch>
        </p:blipFill>
        <p:spPr>
          <a:xfrm>
            <a:off x="971849" y="2768200"/>
            <a:ext cx="816325" cy="249525"/>
          </a:xfrm>
          <a:prstGeom prst="rect">
            <a:avLst/>
          </a:prstGeom>
          <a:noFill/>
          <a:ln>
            <a:noFill/>
          </a:ln>
        </p:spPr>
      </p:pic>
      <p:sp>
        <p:nvSpPr>
          <p:cNvPr id="131" name="Google Shape;131;p17"/>
          <p:cNvSpPr txBox="1"/>
          <p:nvPr/>
        </p:nvSpPr>
        <p:spPr>
          <a:xfrm>
            <a:off x="442600" y="3078550"/>
            <a:ext cx="19083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voltages 1 and 2</a:t>
            </a:r>
            <a:endParaRPr/>
          </a:p>
        </p:txBody>
      </p:sp>
      <p:pic>
        <p:nvPicPr>
          <p:cNvPr id="132" name="Google Shape;132;p17"/>
          <p:cNvPicPr preferRelativeResize="0"/>
          <p:nvPr/>
        </p:nvPicPr>
        <p:blipFill rotWithShape="1">
          <a:blip r:embed="rId12">
            <a:alphaModFix/>
          </a:blip>
          <a:srcRect l="10424" t="35547" r="79903" b="58170"/>
          <a:stretch/>
        </p:blipFill>
        <p:spPr>
          <a:xfrm>
            <a:off x="937788" y="1995650"/>
            <a:ext cx="884449" cy="323099"/>
          </a:xfrm>
          <a:prstGeom prst="rect">
            <a:avLst/>
          </a:prstGeom>
          <a:noFill/>
          <a:ln>
            <a:noFill/>
          </a:ln>
        </p:spPr>
      </p:pic>
      <p:sp>
        <p:nvSpPr>
          <p:cNvPr id="2" name="TextBox 1">
            <a:extLst>
              <a:ext uri="{FF2B5EF4-FFF2-40B4-BE49-F238E27FC236}">
                <a16:creationId xmlns:a16="http://schemas.microsoft.com/office/drawing/2014/main" id="{E1DF369B-AFF8-26BA-B393-6E2D0007E9E1}"/>
              </a:ext>
            </a:extLst>
          </p:cNvPr>
          <p:cNvSpPr txBox="1"/>
          <p:nvPr/>
        </p:nvSpPr>
        <p:spPr>
          <a:xfrm>
            <a:off x="6363000" y="2104871"/>
            <a:ext cx="484428" cy="307777"/>
          </a:xfrm>
          <a:prstGeom prst="rect">
            <a:avLst/>
          </a:prstGeom>
          <a:noFill/>
        </p:spPr>
        <p:txBody>
          <a:bodyPr wrap="none" rtlCol="0">
            <a:spAutoFit/>
          </a:bodyPr>
          <a:lstStyle/>
          <a:p>
            <a:r>
              <a:rPr lang="en-US" sz="900" i="1" dirty="0">
                <a:solidFill>
                  <a:schemeClr val="bg1">
                    <a:lumMod val="50000"/>
                  </a:schemeClr>
                </a:solidFill>
              </a:rPr>
              <a:t>Rabi</a:t>
            </a:r>
            <a:r>
              <a:rPr lang="en-US" dirty="0">
                <a:solidFill>
                  <a:schemeClr val="bg1">
                    <a:lumMod val="50000"/>
                  </a:schemeClr>
                </a:solidFill>
              </a:rPr>
              <a:t> </a:t>
            </a:r>
          </a:p>
        </p:txBody>
      </p:sp>
      <p:sp>
        <p:nvSpPr>
          <p:cNvPr id="3" name="TextBox 2">
            <a:extLst>
              <a:ext uri="{FF2B5EF4-FFF2-40B4-BE49-F238E27FC236}">
                <a16:creationId xmlns:a16="http://schemas.microsoft.com/office/drawing/2014/main" id="{87458E31-C082-BF5F-82D7-7792687A5DE9}"/>
              </a:ext>
            </a:extLst>
          </p:cNvPr>
          <p:cNvSpPr txBox="1"/>
          <p:nvPr/>
        </p:nvSpPr>
        <p:spPr>
          <a:xfrm>
            <a:off x="7281113" y="2035621"/>
            <a:ext cx="522899" cy="446276"/>
          </a:xfrm>
          <a:prstGeom prst="rect">
            <a:avLst/>
          </a:prstGeom>
          <a:noFill/>
        </p:spPr>
        <p:txBody>
          <a:bodyPr wrap="none" rtlCol="0">
            <a:spAutoFit/>
          </a:bodyPr>
          <a:lstStyle/>
          <a:p>
            <a:pPr algn="ctr"/>
            <a:r>
              <a:rPr lang="en-US" sz="900" i="1" dirty="0">
                <a:solidFill>
                  <a:schemeClr val="bg1">
                    <a:lumMod val="50000"/>
                  </a:schemeClr>
                </a:solidFill>
              </a:rPr>
              <a:t>Freq </a:t>
            </a:r>
          </a:p>
          <a:p>
            <a:pPr algn="ctr"/>
            <a:r>
              <a:rPr lang="en-US" sz="900" i="1" dirty="0">
                <a:solidFill>
                  <a:schemeClr val="bg1">
                    <a:lumMod val="50000"/>
                  </a:schemeClr>
                </a:solidFill>
              </a:rPr>
              <a:t>tuned</a:t>
            </a:r>
            <a:r>
              <a:rPr lang="en-US" dirty="0">
                <a:solidFill>
                  <a:schemeClr val="bg1">
                    <a:lumMod val="50000"/>
                  </a:schemeClr>
                </a:solidFill>
              </a:rPr>
              <a:t> </a:t>
            </a:r>
          </a:p>
        </p:txBody>
      </p:sp>
      <p:sp>
        <p:nvSpPr>
          <p:cNvPr id="4" name="TextBox 3">
            <a:extLst>
              <a:ext uri="{FF2B5EF4-FFF2-40B4-BE49-F238E27FC236}">
                <a16:creationId xmlns:a16="http://schemas.microsoft.com/office/drawing/2014/main" id="{0A6BB37C-7448-028A-F04A-ABBBE083BBBA}"/>
              </a:ext>
            </a:extLst>
          </p:cNvPr>
          <p:cNvSpPr txBox="1"/>
          <p:nvPr/>
        </p:nvSpPr>
        <p:spPr>
          <a:xfrm>
            <a:off x="5403336" y="2045587"/>
            <a:ext cx="522899" cy="446276"/>
          </a:xfrm>
          <a:prstGeom prst="rect">
            <a:avLst/>
          </a:prstGeom>
          <a:noFill/>
        </p:spPr>
        <p:txBody>
          <a:bodyPr wrap="none" rtlCol="0">
            <a:spAutoFit/>
          </a:bodyPr>
          <a:lstStyle/>
          <a:p>
            <a:pPr algn="ctr"/>
            <a:r>
              <a:rPr lang="en-US" sz="900" i="1" dirty="0">
                <a:solidFill>
                  <a:schemeClr val="bg1">
                    <a:lumMod val="50000"/>
                  </a:schemeClr>
                </a:solidFill>
              </a:rPr>
              <a:t>PSB</a:t>
            </a:r>
          </a:p>
          <a:p>
            <a:pPr algn="ctr"/>
            <a:r>
              <a:rPr lang="en-US" sz="900" i="1" dirty="0">
                <a:solidFill>
                  <a:schemeClr val="bg1">
                    <a:lumMod val="50000"/>
                  </a:schemeClr>
                </a:solidFill>
              </a:rPr>
              <a:t>found</a:t>
            </a:r>
            <a:r>
              <a:rPr lang="en-US" dirty="0">
                <a:solidFill>
                  <a:schemeClr val="bg1">
                    <a:lumMod val="50000"/>
                  </a:schemeClr>
                </a:solidFill>
              </a:rPr>
              <a:t> </a:t>
            </a:r>
          </a:p>
        </p:txBody>
      </p:sp>
      <p:sp>
        <p:nvSpPr>
          <p:cNvPr id="5" name="TextBox 4">
            <a:extLst>
              <a:ext uri="{FF2B5EF4-FFF2-40B4-BE49-F238E27FC236}">
                <a16:creationId xmlns:a16="http://schemas.microsoft.com/office/drawing/2014/main" id="{548F13AD-EE82-F77B-DF44-49F5FEB891B8}"/>
              </a:ext>
            </a:extLst>
          </p:cNvPr>
          <p:cNvSpPr txBox="1"/>
          <p:nvPr/>
        </p:nvSpPr>
        <p:spPr>
          <a:xfrm>
            <a:off x="4386716" y="2084059"/>
            <a:ext cx="652743" cy="369332"/>
          </a:xfrm>
          <a:prstGeom prst="rect">
            <a:avLst/>
          </a:prstGeom>
          <a:noFill/>
        </p:spPr>
        <p:txBody>
          <a:bodyPr wrap="none" rtlCol="0">
            <a:spAutoFit/>
          </a:bodyPr>
          <a:lstStyle/>
          <a:p>
            <a:pPr algn="ctr"/>
            <a:r>
              <a:rPr lang="en-US" sz="900" i="1" dirty="0">
                <a:solidFill>
                  <a:schemeClr val="bg1">
                    <a:lumMod val="50000"/>
                  </a:schemeClr>
                </a:solidFill>
              </a:rPr>
              <a:t>Charge </a:t>
            </a:r>
          </a:p>
          <a:p>
            <a:pPr algn="ctr"/>
            <a:r>
              <a:rPr lang="en-US" sz="900" i="1" dirty="0">
                <a:solidFill>
                  <a:schemeClr val="bg1">
                    <a:lumMod val="50000"/>
                  </a:schemeClr>
                </a:solidFill>
              </a:rPr>
              <a:t>transition</a:t>
            </a:r>
            <a:endParaRPr lang="en-US" dirty="0">
              <a:solidFill>
                <a:schemeClr val="bg1">
                  <a:lumMod val="50000"/>
                </a:schemeClr>
              </a:solidFill>
            </a:endParaRPr>
          </a:p>
        </p:txBody>
      </p:sp>
      <p:sp>
        <p:nvSpPr>
          <p:cNvPr id="6" name="TextBox 5">
            <a:extLst>
              <a:ext uri="{FF2B5EF4-FFF2-40B4-BE49-F238E27FC236}">
                <a16:creationId xmlns:a16="http://schemas.microsoft.com/office/drawing/2014/main" id="{F5E8B9B7-87E8-0FE8-D8D9-19C356A0C05D}"/>
              </a:ext>
            </a:extLst>
          </p:cNvPr>
          <p:cNvSpPr txBox="1"/>
          <p:nvPr/>
        </p:nvSpPr>
        <p:spPr>
          <a:xfrm>
            <a:off x="2527558" y="2143343"/>
            <a:ext cx="620683" cy="230832"/>
          </a:xfrm>
          <a:prstGeom prst="rect">
            <a:avLst/>
          </a:prstGeom>
          <a:noFill/>
        </p:spPr>
        <p:txBody>
          <a:bodyPr wrap="none" rtlCol="0">
            <a:spAutoFit/>
          </a:bodyPr>
          <a:lstStyle/>
          <a:p>
            <a:pPr algn="ctr"/>
            <a:r>
              <a:rPr lang="en-US" sz="900" i="1" dirty="0">
                <a:solidFill>
                  <a:schemeClr val="bg1">
                    <a:lumMod val="50000"/>
                  </a:schemeClr>
                </a:solidFill>
              </a:rPr>
              <a:t>ON/OFF</a:t>
            </a:r>
            <a:endParaRPr lang="en-US" dirty="0">
              <a:solidFill>
                <a:schemeClr val="bg1">
                  <a:lumMod val="50000"/>
                </a:schemeClr>
              </a:solidFill>
            </a:endParaRPr>
          </a:p>
        </p:txBody>
      </p:sp>
      <p:sp>
        <p:nvSpPr>
          <p:cNvPr id="7" name="TextBox 6">
            <a:extLst>
              <a:ext uri="{FF2B5EF4-FFF2-40B4-BE49-F238E27FC236}">
                <a16:creationId xmlns:a16="http://schemas.microsoft.com/office/drawing/2014/main" id="{4D77FAE8-532C-367F-744C-CA292202E9BA}"/>
              </a:ext>
            </a:extLst>
          </p:cNvPr>
          <p:cNvSpPr txBox="1"/>
          <p:nvPr/>
        </p:nvSpPr>
        <p:spPr>
          <a:xfrm>
            <a:off x="3479947" y="2058546"/>
            <a:ext cx="601447" cy="369332"/>
          </a:xfrm>
          <a:prstGeom prst="rect">
            <a:avLst/>
          </a:prstGeom>
          <a:noFill/>
        </p:spPr>
        <p:txBody>
          <a:bodyPr wrap="none" rtlCol="0">
            <a:spAutoFit/>
          </a:bodyPr>
          <a:lstStyle/>
          <a:p>
            <a:pPr algn="ctr"/>
            <a:r>
              <a:rPr lang="en-US" sz="900" i="1" dirty="0">
                <a:solidFill>
                  <a:schemeClr val="bg1">
                    <a:lumMod val="50000"/>
                  </a:schemeClr>
                </a:solidFill>
              </a:rPr>
              <a:t>SET </a:t>
            </a:r>
          </a:p>
          <a:p>
            <a:pPr algn="ctr"/>
            <a:r>
              <a:rPr lang="en-US" sz="900" i="1" dirty="0">
                <a:solidFill>
                  <a:schemeClr val="bg1">
                    <a:lumMod val="50000"/>
                  </a:schemeClr>
                </a:solidFill>
              </a:rPr>
              <a:t>features</a:t>
            </a:r>
            <a:endParaRPr lang="en-US" dirty="0">
              <a:solidFill>
                <a:schemeClr val="bg1">
                  <a:lumMod val="50000"/>
                </a:schemeClr>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Shape 145"/>
        <p:cNvGrpSpPr/>
        <p:nvPr/>
      </p:nvGrpSpPr>
      <p:grpSpPr>
        <a:xfrm>
          <a:off x="0" y="0"/>
          <a:ext cx="0" cy="0"/>
          <a:chOff x="0" y="0"/>
          <a:chExt cx="0" cy="0"/>
        </a:xfrm>
      </p:grpSpPr>
      <p:sp>
        <p:nvSpPr>
          <p:cNvPr id="146" name="Google Shape;146;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45</a:t>
            </a:fld>
            <a:endParaRPr/>
          </a:p>
        </p:txBody>
      </p:sp>
      <p:sp>
        <p:nvSpPr>
          <p:cNvPr id="147" name="Google Shape;147;p19"/>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2000" b="1">
                <a:solidFill>
                  <a:schemeClr val="dk1"/>
                </a:solidFill>
              </a:rPr>
              <a:t>Machine learning for spin qubit tuning</a:t>
            </a:r>
            <a:endParaRPr sz="20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sp>
        <p:nvSpPr>
          <p:cNvPr id="148" name="Google Shape;148;p19"/>
          <p:cNvSpPr txBox="1"/>
          <p:nvPr/>
        </p:nvSpPr>
        <p:spPr>
          <a:xfrm>
            <a:off x="255525" y="1187738"/>
            <a:ext cx="39327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900" i="1">
                <a:solidFill>
                  <a:srgbClr val="1155CC"/>
                </a:solidFill>
              </a:rPr>
              <a:t>Baart, T. A. et al. Appl. Phys. Lett. </a:t>
            </a:r>
            <a:r>
              <a:rPr lang="es" sz="900" b="1" i="1">
                <a:solidFill>
                  <a:srgbClr val="1155CC"/>
                </a:solidFill>
              </a:rPr>
              <a:t>108</a:t>
            </a:r>
            <a:r>
              <a:rPr lang="es" sz="900" i="1">
                <a:solidFill>
                  <a:srgbClr val="1155CC"/>
                </a:solidFill>
              </a:rPr>
              <a:t> , </a:t>
            </a:r>
            <a:endParaRPr sz="900" i="1">
              <a:solidFill>
                <a:srgbClr val="1155CC"/>
              </a:solidFill>
            </a:endParaRPr>
          </a:p>
          <a:p>
            <a:pPr marL="0" marR="0" lvl="0" indent="0" algn="l" rtl="0">
              <a:lnSpc>
                <a:spcPct val="100000"/>
              </a:lnSpc>
              <a:spcBef>
                <a:spcPts val="0"/>
              </a:spcBef>
              <a:spcAft>
                <a:spcPts val="0"/>
              </a:spcAft>
              <a:buNone/>
            </a:pPr>
            <a:r>
              <a:rPr lang="es" sz="900" i="1">
                <a:solidFill>
                  <a:srgbClr val="1155CC"/>
                </a:solidFill>
              </a:rPr>
              <a:t>213104 (2016) </a:t>
            </a:r>
            <a:endParaRPr sz="900" i="1">
              <a:solidFill>
                <a:srgbClr val="1155CC"/>
              </a:solidFill>
            </a:endParaRPr>
          </a:p>
          <a:p>
            <a:pPr marL="0" marR="0" lvl="0" indent="0" algn="l" rtl="0">
              <a:lnSpc>
                <a:spcPct val="100000"/>
              </a:lnSpc>
              <a:spcBef>
                <a:spcPts val="0"/>
              </a:spcBef>
              <a:spcAft>
                <a:spcPts val="0"/>
              </a:spcAft>
              <a:buNone/>
            </a:pPr>
            <a:r>
              <a:rPr lang="es" sz="900" i="1">
                <a:solidFill>
                  <a:srgbClr val="1155CC"/>
                </a:solidFill>
              </a:rPr>
              <a:t>Darulová, J. et al. Phys. Rev. Appl. </a:t>
            </a:r>
            <a:r>
              <a:rPr lang="es" sz="900" b="1" i="1">
                <a:solidFill>
                  <a:srgbClr val="1155CC"/>
                </a:solidFill>
              </a:rPr>
              <a:t>13</a:t>
            </a:r>
            <a:r>
              <a:rPr lang="es" sz="900" i="1">
                <a:solidFill>
                  <a:srgbClr val="1155CC"/>
                </a:solidFill>
              </a:rPr>
              <a:t> , </a:t>
            </a:r>
            <a:endParaRPr sz="900" i="1">
              <a:solidFill>
                <a:srgbClr val="1155CC"/>
              </a:solidFill>
            </a:endParaRPr>
          </a:p>
          <a:p>
            <a:pPr marL="0" marR="0" lvl="0" indent="0" algn="l" rtl="0">
              <a:lnSpc>
                <a:spcPct val="100000"/>
              </a:lnSpc>
              <a:spcBef>
                <a:spcPts val="0"/>
              </a:spcBef>
              <a:spcAft>
                <a:spcPts val="0"/>
              </a:spcAft>
              <a:buNone/>
            </a:pPr>
            <a:r>
              <a:rPr lang="es" sz="900" i="1">
                <a:solidFill>
                  <a:srgbClr val="1155CC"/>
                </a:solidFill>
              </a:rPr>
              <a:t>054005 (2020)</a:t>
            </a:r>
            <a:endParaRPr sz="900" i="1">
              <a:solidFill>
                <a:srgbClr val="1155CC"/>
              </a:solidFill>
            </a:endParaRPr>
          </a:p>
        </p:txBody>
      </p:sp>
      <p:sp>
        <p:nvSpPr>
          <p:cNvPr id="149" name="Google Shape;149;p19"/>
          <p:cNvSpPr txBox="1"/>
          <p:nvPr/>
        </p:nvSpPr>
        <p:spPr>
          <a:xfrm>
            <a:off x="2986050" y="1187738"/>
            <a:ext cx="3932700" cy="1154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900" i="1" dirty="0">
                <a:solidFill>
                  <a:srgbClr val="980000"/>
                </a:solidFill>
              </a:rPr>
              <a:t>Kalantre, S . S . et al . npj QI </a:t>
            </a:r>
            <a:r>
              <a:rPr lang="es" sz="900" b="1" i="1" dirty="0">
                <a:solidFill>
                  <a:srgbClr val="980000"/>
                </a:solidFill>
              </a:rPr>
              <a:t>5</a:t>
            </a:r>
            <a:r>
              <a:rPr lang="es" sz="900" i="1" dirty="0">
                <a:solidFill>
                  <a:srgbClr val="980000"/>
                </a:solidFill>
              </a:rPr>
              <a:t> , 6 (2019)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Zwolak, J. P. et al. Phys. Rev. Appl. </a:t>
            </a:r>
            <a:r>
              <a:rPr lang="es" sz="900" b="1" i="1" dirty="0">
                <a:solidFill>
                  <a:srgbClr val="980000"/>
                </a:solidFill>
              </a:rPr>
              <a:t>13</a:t>
            </a:r>
            <a:r>
              <a:rPr lang="es" sz="900" i="1" dirty="0">
                <a:solidFill>
                  <a:srgbClr val="980000"/>
                </a:solidFill>
              </a:rPr>
              <a:t> , 034075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(2020)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Durrer, R., et al. Phys. Rev. Appl. </a:t>
            </a:r>
            <a:r>
              <a:rPr lang="es" sz="900" b="1" i="1" dirty="0">
                <a:solidFill>
                  <a:srgbClr val="980000"/>
                </a:solidFill>
              </a:rPr>
              <a:t>13 </a:t>
            </a:r>
            <a:r>
              <a:rPr lang="es" sz="900" i="1" dirty="0">
                <a:solidFill>
                  <a:srgbClr val="980000"/>
                </a:solidFill>
              </a:rPr>
              <a:t>, 054019 (2020)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Chatterjee et al. arXiv:2108.10656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Krause et al. arXiv:2205.01443 </a:t>
            </a:r>
            <a:endParaRPr sz="900" i="1" dirty="0">
              <a:solidFill>
                <a:srgbClr val="980000"/>
              </a:solidFill>
            </a:endParaRPr>
          </a:p>
          <a:p>
            <a:pPr marL="0" marR="0" lvl="0" indent="0" algn="l" rtl="0">
              <a:lnSpc>
                <a:spcPct val="100000"/>
              </a:lnSpc>
              <a:spcBef>
                <a:spcPts val="0"/>
              </a:spcBef>
              <a:spcAft>
                <a:spcPts val="0"/>
              </a:spcAft>
              <a:buNone/>
            </a:pPr>
            <a:r>
              <a:rPr lang="es" sz="900" i="1" dirty="0">
                <a:solidFill>
                  <a:srgbClr val="980000"/>
                </a:solidFill>
              </a:rPr>
              <a:t>Krause et al. Electronics 15, 2327 (2022)</a:t>
            </a:r>
            <a:endParaRPr sz="900" i="1" dirty="0">
              <a:solidFill>
                <a:srgbClr val="980000"/>
              </a:solidFill>
            </a:endParaRPr>
          </a:p>
        </p:txBody>
      </p:sp>
      <p:pic>
        <p:nvPicPr>
          <p:cNvPr id="150" name="Google Shape;150;p19"/>
          <p:cNvPicPr preferRelativeResize="0"/>
          <p:nvPr/>
        </p:nvPicPr>
        <p:blipFill rotWithShape="1">
          <a:blip r:embed="rId3">
            <a:alphaModFix/>
          </a:blip>
          <a:srcRect l="5647" t="33542" r="66350" b="33601"/>
          <a:stretch/>
        </p:blipFill>
        <p:spPr>
          <a:xfrm>
            <a:off x="657350" y="1926649"/>
            <a:ext cx="1886500" cy="1245099"/>
          </a:xfrm>
          <a:prstGeom prst="rect">
            <a:avLst/>
          </a:prstGeom>
          <a:noFill/>
          <a:ln>
            <a:noFill/>
          </a:ln>
        </p:spPr>
      </p:pic>
      <p:pic>
        <p:nvPicPr>
          <p:cNvPr id="151" name="Google Shape;151;p19"/>
          <p:cNvPicPr preferRelativeResize="0"/>
          <p:nvPr/>
        </p:nvPicPr>
        <p:blipFill rotWithShape="1">
          <a:blip r:embed="rId4">
            <a:alphaModFix/>
          </a:blip>
          <a:srcRect l="35944" t="51877" r="40721" b="9376"/>
          <a:stretch/>
        </p:blipFill>
        <p:spPr>
          <a:xfrm>
            <a:off x="3401588" y="2382066"/>
            <a:ext cx="1356723" cy="1267171"/>
          </a:xfrm>
          <a:prstGeom prst="rect">
            <a:avLst/>
          </a:prstGeom>
          <a:noFill/>
          <a:ln>
            <a:noFill/>
          </a:ln>
        </p:spPr>
      </p:pic>
      <p:sp>
        <p:nvSpPr>
          <p:cNvPr id="152" name="Google Shape;152;p19"/>
          <p:cNvSpPr txBox="1"/>
          <p:nvPr/>
        </p:nvSpPr>
        <p:spPr>
          <a:xfrm>
            <a:off x="6264050" y="392425"/>
            <a:ext cx="3932700" cy="1015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900" i="1">
                <a:solidFill>
                  <a:srgbClr val="674EA7"/>
                </a:solidFill>
              </a:rPr>
              <a:t>Van Diepen, C . J . et al . Appl . Phys .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Lett . </a:t>
            </a:r>
            <a:r>
              <a:rPr lang="es" sz="900" b="1" i="1">
                <a:solidFill>
                  <a:srgbClr val="674EA7"/>
                </a:solidFill>
              </a:rPr>
              <a:t>113</a:t>
            </a:r>
            <a:r>
              <a:rPr lang="es" sz="900" i="1">
                <a:solidFill>
                  <a:srgbClr val="674EA7"/>
                </a:solidFill>
              </a:rPr>
              <a:t> , 033101 (2018)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Botzem, T. et al. Phys. Rev. Appl. </a:t>
            </a:r>
            <a:r>
              <a:rPr lang="es" sz="900" b="1" i="1">
                <a:solidFill>
                  <a:srgbClr val="674EA7"/>
                </a:solidFill>
              </a:rPr>
              <a:t>10 </a:t>
            </a:r>
            <a:r>
              <a:rPr lang="es" sz="900" i="1">
                <a:solidFill>
                  <a:srgbClr val="674EA7"/>
                </a:solidFill>
              </a:rPr>
              <a:t>,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054026 (2018)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Teske, J . D . et al . Appl . Phys . </a:t>
            </a:r>
            <a:endParaRPr sz="900" i="1">
              <a:solidFill>
                <a:srgbClr val="674EA7"/>
              </a:solidFill>
            </a:endParaRPr>
          </a:p>
          <a:p>
            <a:pPr marL="0" marR="0" lvl="0" indent="0" algn="l" rtl="0">
              <a:lnSpc>
                <a:spcPct val="100000"/>
              </a:lnSpc>
              <a:spcBef>
                <a:spcPts val="0"/>
              </a:spcBef>
              <a:spcAft>
                <a:spcPts val="0"/>
              </a:spcAft>
              <a:buNone/>
            </a:pPr>
            <a:r>
              <a:rPr lang="es" sz="900" i="1">
                <a:solidFill>
                  <a:srgbClr val="674EA7"/>
                </a:solidFill>
              </a:rPr>
              <a:t>Lett .</a:t>
            </a:r>
            <a:r>
              <a:rPr lang="es" sz="900" b="1" i="1">
                <a:solidFill>
                  <a:srgbClr val="674EA7"/>
                </a:solidFill>
              </a:rPr>
              <a:t> 114</a:t>
            </a:r>
            <a:r>
              <a:rPr lang="es" sz="900" i="1">
                <a:solidFill>
                  <a:srgbClr val="674EA7"/>
                </a:solidFill>
              </a:rPr>
              <a:t> , 133102 (2019)</a:t>
            </a:r>
            <a:endParaRPr sz="900" i="1">
              <a:solidFill>
                <a:srgbClr val="674EA7"/>
              </a:solidFill>
            </a:endParaRPr>
          </a:p>
        </p:txBody>
      </p:sp>
      <p:pic>
        <p:nvPicPr>
          <p:cNvPr id="153" name="Google Shape;153;p19"/>
          <p:cNvPicPr preferRelativeResize="0"/>
          <p:nvPr/>
        </p:nvPicPr>
        <p:blipFill rotWithShape="1">
          <a:blip r:embed="rId5">
            <a:alphaModFix/>
          </a:blip>
          <a:srcRect l="73135" t="20340" r="7115" b="42817"/>
          <a:stretch/>
        </p:blipFill>
        <p:spPr>
          <a:xfrm>
            <a:off x="6571802" y="1218274"/>
            <a:ext cx="1356723" cy="1423725"/>
          </a:xfrm>
          <a:prstGeom prst="rect">
            <a:avLst/>
          </a:prstGeom>
          <a:noFill/>
          <a:ln>
            <a:noFill/>
          </a:ln>
        </p:spPr>
      </p:pic>
      <p:sp>
        <p:nvSpPr>
          <p:cNvPr id="154" name="Google Shape;154;p19"/>
          <p:cNvSpPr txBox="1"/>
          <p:nvPr/>
        </p:nvSpPr>
        <p:spPr>
          <a:xfrm>
            <a:off x="6304875" y="3048950"/>
            <a:ext cx="2436900" cy="600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900" i="1">
                <a:solidFill>
                  <a:srgbClr val="666666"/>
                </a:solidFill>
              </a:rPr>
              <a:t>Mills, A. R. et al. Appl. Phys. Lett. </a:t>
            </a:r>
            <a:r>
              <a:rPr lang="es" sz="900" b="1" i="1">
                <a:solidFill>
                  <a:srgbClr val="666666"/>
                </a:solidFill>
              </a:rPr>
              <a:t>115</a:t>
            </a:r>
            <a:r>
              <a:rPr lang="es" sz="900" i="1">
                <a:solidFill>
                  <a:srgbClr val="666666"/>
                </a:solidFill>
              </a:rPr>
              <a:t> , </a:t>
            </a:r>
            <a:endParaRPr sz="900" i="1">
              <a:solidFill>
                <a:srgbClr val="666666"/>
              </a:solidFill>
            </a:endParaRPr>
          </a:p>
          <a:p>
            <a:pPr marL="0" marR="0" lvl="0" indent="0" algn="l" rtl="0">
              <a:lnSpc>
                <a:spcPct val="100000"/>
              </a:lnSpc>
              <a:spcBef>
                <a:spcPts val="0"/>
              </a:spcBef>
              <a:spcAft>
                <a:spcPts val="0"/>
              </a:spcAft>
              <a:buNone/>
            </a:pPr>
            <a:r>
              <a:rPr lang="es" sz="900" i="1">
                <a:solidFill>
                  <a:srgbClr val="666666"/>
                </a:solidFill>
              </a:rPr>
              <a:t>113501 (2019) </a:t>
            </a:r>
            <a:endParaRPr sz="900" i="1">
              <a:solidFill>
                <a:srgbClr val="666666"/>
              </a:solidFill>
            </a:endParaRPr>
          </a:p>
          <a:p>
            <a:pPr marL="0" marR="0" lvl="0" indent="0" algn="l" rtl="0">
              <a:lnSpc>
                <a:spcPct val="100000"/>
              </a:lnSpc>
              <a:spcBef>
                <a:spcPts val="0"/>
              </a:spcBef>
              <a:spcAft>
                <a:spcPts val="0"/>
              </a:spcAft>
              <a:buNone/>
            </a:pPr>
            <a:r>
              <a:rPr lang="es" sz="900" i="1">
                <a:solidFill>
                  <a:srgbClr val="666666"/>
                </a:solidFill>
              </a:rPr>
              <a:t>Volk, C . et al . npj QI . </a:t>
            </a:r>
            <a:r>
              <a:rPr lang="es" sz="900" b="1" i="1">
                <a:solidFill>
                  <a:srgbClr val="666666"/>
                </a:solidFill>
              </a:rPr>
              <a:t>5</a:t>
            </a:r>
            <a:r>
              <a:rPr lang="es" sz="900" i="1">
                <a:solidFill>
                  <a:srgbClr val="666666"/>
                </a:solidFill>
              </a:rPr>
              <a:t> , 29 (2019)</a:t>
            </a:r>
            <a:endParaRPr sz="900" i="1">
              <a:solidFill>
                <a:srgbClr val="666666"/>
              </a:solidFill>
            </a:endParaRPr>
          </a:p>
        </p:txBody>
      </p:sp>
      <p:sp>
        <p:nvSpPr>
          <p:cNvPr id="155" name="Google Shape;155;p19"/>
          <p:cNvSpPr txBox="1"/>
          <p:nvPr/>
        </p:nvSpPr>
        <p:spPr>
          <a:xfrm rot="-5400000">
            <a:off x="-174475" y="260868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accent1"/>
                </a:solidFill>
              </a:rPr>
              <a:t>Gate Voltage 2</a:t>
            </a:r>
            <a:endParaRPr sz="1300">
              <a:solidFill>
                <a:schemeClr val="accent1"/>
              </a:solidFill>
            </a:endParaRPr>
          </a:p>
        </p:txBody>
      </p:sp>
      <p:sp>
        <p:nvSpPr>
          <p:cNvPr id="156" name="Google Shape;156;p19"/>
          <p:cNvSpPr txBox="1"/>
          <p:nvPr/>
        </p:nvSpPr>
        <p:spPr>
          <a:xfrm>
            <a:off x="562475" y="3246925"/>
            <a:ext cx="1178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solidFill>
                  <a:schemeClr val="accent1"/>
                </a:solidFill>
              </a:rPr>
              <a:t>Gate Voltage 1</a:t>
            </a:r>
            <a:endParaRPr sz="1300">
              <a:solidFill>
                <a:schemeClr val="accent1"/>
              </a:solidFill>
            </a:endParaRPr>
          </a:p>
        </p:txBody>
      </p:sp>
      <p:sp>
        <p:nvSpPr>
          <p:cNvPr id="157" name="Google Shape;157;p19"/>
          <p:cNvSpPr txBox="1"/>
          <p:nvPr/>
        </p:nvSpPr>
        <p:spPr>
          <a:xfrm rot="-5400000">
            <a:off x="2572113" y="306813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rgbClr val="980000"/>
                </a:solidFill>
              </a:rPr>
              <a:t>Gate Voltage 2</a:t>
            </a:r>
            <a:endParaRPr sz="1300">
              <a:solidFill>
                <a:srgbClr val="980000"/>
              </a:solidFill>
            </a:endParaRPr>
          </a:p>
        </p:txBody>
      </p:sp>
      <p:sp>
        <p:nvSpPr>
          <p:cNvPr id="158" name="Google Shape;158;p19"/>
          <p:cNvSpPr txBox="1"/>
          <p:nvPr/>
        </p:nvSpPr>
        <p:spPr>
          <a:xfrm>
            <a:off x="3279938" y="3669275"/>
            <a:ext cx="1178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solidFill>
                  <a:srgbClr val="980000"/>
                </a:solidFill>
              </a:rPr>
              <a:t>Gate Voltage 1</a:t>
            </a:r>
            <a:endParaRPr sz="1300">
              <a:solidFill>
                <a:srgbClr val="980000"/>
              </a:solidFill>
            </a:endParaRPr>
          </a:p>
        </p:txBody>
      </p:sp>
      <p:sp>
        <p:nvSpPr>
          <p:cNvPr id="159" name="Google Shape;159;p19"/>
          <p:cNvSpPr txBox="1"/>
          <p:nvPr/>
        </p:nvSpPr>
        <p:spPr>
          <a:xfrm rot="-5400000">
            <a:off x="5836400" y="2047750"/>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rgbClr val="674EA7"/>
                </a:solidFill>
              </a:rPr>
              <a:t>Gate Voltage 2</a:t>
            </a:r>
            <a:endParaRPr sz="1300">
              <a:solidFill>
                <a:srgbClr val="674EA7"/>
              </a:solidFill>
            </a:endParaRPr>
          </a:p>
        </p:txBody>
      </p:sp>
      <p:sp>
        <p:nvSpPr>
          <p:cNvPr id="160" name="Google Shape;160;p19"/>
          <p:cNvSpPr txBox="1"/>
          <p:nvPr/>
        </p:nvSpPr>
        <p:spPr>
          <a:xfrm>
            <a:off x="6537450" y="2664650"/>
            <a:ext cx="1178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solidFill>
                  <a:srgbClr val="674EA7"/>
                </a:solidFill>
              </a:rPr>
              <a:t>Gate Voltage 1</a:t>
            </a:r>
            <a:endParaRPr sz="1300">
              <a:solidFill>
                <a:srgbClr val="674EA7"/>
              </a:solidFill>
            </a:endParaRPr>
          </a:p>
        </p:txBody>
      </p:sp>
      <p:pic>
        <p:nvPicPr>
          <p:cNvPr id="161" name="Google Shape;161;p19"/>
          <p:cNvPicPr preferRelativeResize="0"/>
          <p:nvPr/>
        </p:nvPicPr>
        <p:blipFill rotWithShape="1">
          <a:blip r:embed="rId6">
            <a:alphaModFix/>
          </a:blip>
          <a:srcRect l="69749" t="73972" r="7930" b="1820"/>
          <a:stretch/>
        </p:blipFill>
        <p:spPr>
          <a:xfrm>
            <a:off x="6431525" y="3606175"/>
            <a:ext cx="2040924" cy="1245099"/>
          </a:xfrm>
          <a:prstGeom prst="rect">
            <a:avLst/>
          </a:prstGeom>
          <a:noFill/>
          <a:ln>
            <a:noFill/>
          </a:ln>
        </p:spPr>
      </p:pic>
      <p:cxnSp>
        <p:nvCxnSpPr>
          <p:cNvPr id="162" name="Google Shape;162;p19"/>
          <p:cNvCxnSpPr/>
          <p:nvPr/>
        </p:nvCxnSpPr>
        <p:spPr>
          <a:xfrm>
            <a:off x="2764950" y="1263350"/>
            <a:ext cx="0" cy="3501600"/>
          </a:xfrm>
          <a:prstGeom prst="straightConnector1">
            <a:avLst/>
          </a:prstGeom>
          <a:noFill/>
          <a:ln w="9525" cap="flat" cmpd="sng">
            <a:solidFill>
              <a:srgbClr val="B7B7B7"/>
            </a:solidFill>
            <a:prstDash val="solid"/>
            <a:round/>
            <a:headEnd type="none" w="med" len="med"/>
            <a:tailEnd type="none" w="med" len="med"/>
          </a:ln>
        </p:spPr>
      </p:cxnSp>
      <p:cxnSp>
        <p:nvCxnSpPr>
          <p:cNvPr id="163" name="Google Shape;163;p19"/>
          <p:cNvCxnSpPr/>
          <p:nvPr/>
        </p:nvCxnSpPr>
        <p:spPr>
          <a:xfrm>
            <a:off x="6017200" y="413250"/>
            <a:ext cx="0" cy="4351800"/>
          </a:xfrm>
          <a:prstGeom prst="straightConnector1">
            <a:avLst/>
          </a:prstGeom>
          <a:noFill/>
          <a:ln w="9525" cap="flat" cmpd="sng">
            <a:solidFill>
              <a:srgbClr val="B7B7B7"/>
            </a:solidFill>
            <a:prstDash val="solid"/>
            <a:round/>
            <a:headEnd type="none" w="med" len="med"/>
            <a:tailEnd type="none" w="med" len="med"/>
          </a:ln>
        </p:spPr>
      </p:cxnSp>
      <p:cxnSp>
        <p:nvCxnSpPr>
          <p:cNvPr id="164" name="Google Shape;164;p19"/>
          <p:cNvCxnSpPr/>
          <p:nvPr/>
        </p:nvCxnSpPr>
        <p:spPr>
          <a:xfrm rot="10800000">
            <a:off x="596575" y="2310800"/>
            <a:ext cx="0" cy="918900"/>
          </a:xfrm>
          <a:prstGeom prst="straightConnector1">
            <a:avLst/>
          </a:prstGeom>
          <a:noFill/>
          <a:ln w="9525" cap="flat" cmpd="sng">
            <a:solidFill>
              <a:schemeClr val="accent1"/>
            </a:solidFill>
            <a:prstDash val="solid"/>
            <a:round/>
            <a:headEnd type="none" w="med" len="med"/>
            <a:tailEnd type="triangle" w="med" len="med"/>
          </a:ln>
        </p:spPr>
      </p:cxnSp>
      <p:cxnSp>
        <p:nvCxnSpPr>
          <p:cNvPr id="165" name="Google Shape;165;p19"/>
          <p:cNvCxnSpPr/>
          <p:nvPr/>
        </p:nvCxnSpPr>
        <p:spPr>
          <a:xfrm>
            <a:off x="595500" y="3229700"/>
            <a:ext cx="910200" cy="0"/>
          </a:xfrm>
          <a:prstGeom prst="straightConnector1">
            <a:avLst/>
          </a:prstGeom>
          <a:noFill/>
          <a:ln w="9525" cap="flat" cmpd="sng">
            <a:solidFill>
              <a:schemeClr val="accent1"/>
            </a:solidFill>
            <a:prstDash val="solid"/>
            <a:round/>
            <a:headEnd type="none" w="med" len="med"/>
            <a:tailEnd type="triangle" w="med" len="med"/>
          </a:ln>
        </p:spPr>
      </p:cxnSp>
      <p:cxnSp>
        <p:nvCxnSpPr>
          <p:cNvPr id="166" name="Google Shape;166;p19"/>
          <p:cNvCxnSpPr/>
          <p:nvPr/>
        </p:nvCxnSpPr>
        <p:spPr>
          <a:xfrm rot="10800000">
            <a:off x="3341100" y="2770250"/>
            <a:ext cx="0" cy="918900"/>
          </a:xfrm>
          <a:prstGeom prst="straightConnector1">
            <a:avLst/>
          </a:prstGeom>
          <a:noFill/>
          <a:ln w="9525" cap="flat" cmpd="sng">
            <a:solidFill>
              <a:srgbClr val="980000"/>
            </a:solidFill>
            <a:prstDash val="solid"/>
            <a:round/>
            <a:headEnd type="none" w="med" len="med"/>
            <a:tailEnd type="triangle" w="med" len="med"/>
          </a:ln>
        </p:spPr>
      </p:cxnSp>
      <p:cxnSp>
        <p:nvCxnSpPr>
          <p:cNvPr id="167" name="Google Shape;167;p19"/>
          <p:cNvCxnSpPr/>
          <p:nvPr/>
        </p:nvCxnSpPr>
        <p:spPr>
          <a:xfrm>
            <a:off x="3340025" y="3689150"/>
            <a:ext cx="910200" cy="0"/>
          </a:xfrm>
          <a:prstGeom prst="straightConnector1">
            <a:avLst/>
          </a:prstGeom>
          <a:noFill/>
          <a:ln w="9525" cap="flat" cmpd="sng">
            <a:solidFill>
              <a:srgbClr val="980000"/>
            </a:solidFill>
            <a:prstDash val="solid"/>
            <a:round/>
            <a:headEnd type="none" w="med" len="med"/>
            <a:tailEnd type="triangle" w="med" len="med"/>
          </a:ln>
        </p:spPr>
      </p:cxnSp>
      <p:cxnSp>
        <p:nvCxnSpPr>
          <p:cNvPr id="168" name="Google Shape;168;p19"/>
          <p:cNvCxnSpPr/>
          <p:nvPr/>
        </p:nvCxnSpPr>
        <p:spPr>
          <a:xfrm rot="10800000">
            <a:off x="6608600" y="1723100"/>
            <a:ext cx="0" cy="918900"/>
          </a:xfrm>
          <a:prstGeom prst="straightConnector1">
            <a:avLst/>
          </a:prstGeom>
          <a:noFill/>
          <a:ln w="9525" cap="flat" cmpd="sng">
            <a:solidFill>
              <a:srgbClr val="674EA7"/>
            </a:solidFill>
            <a:prstDash val="solid"/>
            <a:round/>
            <a:headEnd type="none" w="med" len="med"/>
            <a:tailEnd type="triangle" w="med" len="med"/>
          </a:ln>
        </p:spPr>
      </p:cxnSp>
      <p:cxnSp>
        <p:nvCxnSpPr>
          <p:cNvPr id="169" name="Google Shape;169;p19"/>
          <p:cNvCxnSpPr/>
          <p:nvPr/>
        </p:nvCxnSpPr>
        <p:spPr>
          <a:xfrm>
            <a:off x="6607525" y="2642000"/>
            <a:ext cx="910200" cy="0"/>
          </a:xfrm>
          <a:prstGeom prst="straightConnector1">
            <a:avLst/>
          </a:prstGeom>
          <a:noFill/>
          <a:ln w="9525" cap="flat" cmpd="sng">
            <a:solidFill>
              <a:srgbClr val="674EA7"/>
            </a:solidFill>
            <a:prstDash val="solid"/>
            <a:round/>
            <a:headEnd type="none" w="med" len="med"/>
            <a:tailEnd type="triangle" w="med" len="med"/>
          </a:ln>
        </p:spPr>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Shape 64"/>
        <p:cNvGrpSpPr/>
        <p:nvPr/>
      </p:nvGrpSpPr>
      <p:grpSpPr>
        <a:xfrm>
          <a:off x="0" y="0"/>
          <a:ext cx="0" cy="0"/>
          <a:chOff x="0" y="0"/>
          <a:chExt cx="0" cy="0"/>
        </a:xfrm>
      </p:grpSpPr>
      <p:sp>
        <p:nvSpPr>
          <p:cNvPr id="65" name="Google Shape;65;p14"/>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2000" b="1">
                <a:solidFill>
                  <a:schemeClr val="dk1"/>
                </a:solidFill>
              </a:rPr>
              <a:t>Unlocking quantum technologies </a:t>
            </a:r>
            <a:endParaRPr sz="2000" b="1">
              <a:solidFill>
                <a:schemeClr val="dk1"/>
              </a:solidFill>
            </a:endParaRPr>
          </a:p>
          <a:p>
            <a:pPr marL="0" marR="0" lvl="0" indent="0" algn="l" rtl="0">
              <a:lnSpc>
                <a:spcPct val="80000"/>
              </a:lnSpc>
              <a:spcBef>
                <a:spcPts val="0"/>
              </a:spcBef>
              <a:spcAft>
                <a:spcPts val="0"/>
              </a:spcAft>
              <a:buClr>
                <a:srgbClr val="000000"/>
              </a:buClr>
              <a:buSzPts val="935"/>
              <a:buFont typeface="Arial"/>
              <a:buNone/>
            </a:pPr>
            <a:r>
              <a:rPr lang="es" sz="2000" b="1">
                <a:solidFill>
                  <a:schemeClr val="dk1"/>
                </a:solidFill>
              </a:rPr>
              <a:t>with machine learning</a:t>
            </a:r>
            <a:endParaRPr sz="2000" b="1">
              <a:solidFill>
                <a:schemeClr val="dk1"/>
              </a:solidFill>
            </a:endParaRPr>
          </a:p>
          <a:p>
            <a:pPr marL="0" marR="0" lvl="0" indent="0" algn="ctr" rtl="0">
              <a:lnSpc>
                <a:spcPct val="80000"/>
              </a:lnSpc>
              <a:spcBef>
                <a:spcPts val="0"/>
              </a:spcBef>
              <a:spcAft>
                <a:spcPts val="0"/>
              </a:spcAft>
              <a:buClr>
                <a:srgbClr val="000000"/>
              </a:buClr>
              <a:buSzPts val="935"/>
              <a:buFont typeface="Arial"/>
              <a:buNone/>
            </a:pPr>
            <a:endParaRPr sz="2200" b="1">
              <a:solidFill>
                <a:schemeClr val="dk1"/>
              </a:solidFill>
            </a:endParaRPr>
          </a:p>
          <a:p>
            <a:pPr marL="0" marR="0" lvl="0" indent="0" algn="ctr" rtl="0">
              <a:lnSpc>
                <a:spcPct val="80000"/>
              </a:lnSpc>
              <a:spcBef>
                <a:spcPts val="0"/>
              </a:spcBef>
              <a:spcAft>
                <a:spcPts val="0"/>
              </a:spcAft>
              <a:buClr>
                <a:srgbClr val="000000"/>
              </a:buClr>
              <a:buSzPts val="935"/>
              <a:buFont typeface="Arial"/>
              <a:buNone/>
            </a:pPr>
            <a:endParaRPr sz="2200" b="1">
              <a:solidFill>
                <a:schemeClr val="dk1"/>
              </a:solidFill>
            </a:endParaRPr>
          </a:p>
        </p:txBody>
      </p:sp>
      <p:grpSp>
        <p:nvGrpSpPr>
          <p:cNvPr id="66" name="Google Shape;66;p14"/>
          <p:cNvGrpSpPr/>
          <p:nvPr/>
        </p:nvGrpSpPr>
        <p:grpSpPr>
          <a:xfrm>
            <a:off x="367866" y="1114891"/>
            <a:ext cx="8408260" cy="3582678"/>
            <a:chOff x="221250" y="1120100"/>
            <a:chExt cx="8701501" cy="3707625"/>
          </a:xfrm>
        </p:grpSpPr>
        <p:pic>
          <p:nvPicPr>
            <p:cNvPr id="67" name="Google Shape;67;p14"/>
            <p:cNvPicPr preferRelativeResize="0"/>
            <p:nvPr/>
          </p:nvPicPr>
          <p:blipFill>
            <a:blip r:embed="rId3">
              <a:alphaModFix/>
            </a:blip>
            <a:stretch>
              <a:fillRect/>
            </a:stretch>
          </p:blipFill>
          <p:spPr>
            <a:xfrm>
              <a:off x="954500" y="2359401"/>
              <a:ext cx="6916401" cy="1135275"/>
            </a:xfrm>
            <a:prstGeom prst="rect">
              <a:avLst/>
            </a:prstGeom>
            <a:noFill/>
            <a:ln>
              <a:noFill/>
            </a:ln>
          </p:spPr>
        </p:pic>
        <p:pic>
          <p:nvPicPr>
            <p:cNvPr id="68" name="Google Shape;68;p14"/>
            <p:cNvPicPr preferRelativeResize="0"/>
            <p:nvPr/>
          </p:nvPicPr>
          <p:blipFill>
            <a:blip r:embed="rId4">
              <a:alphaModFix/>
            </a:blip>
            <a:stretch>
              <a:fillRect/>
            </a:stretch>
          </p:blipFill>
          <p:spPr>
            <a:xfrm>
              <a:off x="221250" y="1120100"/>
              <a:ext cx="8701501" cy="1372326"/>
            </a:xfrm>
            <a:prstGeom prst="rect">
              <a:avLst/>
            </a:prstGeom>
            <a:noFill/>
            <a:ln>
              <a:noFill/>
            </a:ln>
          </p:spPr>
        </p:pic>
        <p:pic>
          <p:nvPicPr>
            <p:cNvPr id="69" name="Google Shape;69;p14"/>
            <p:cNvPicPr preferRelativeResize="0"/>
            <p:nvPr/>
          </p:nvPicPr>
          <p:blipFill>
            <a:blip r:embed="rId5">
              <a:alphaModFix/>
            </a:blip>
            <a:stretch>
              <a:fillRect/>
            </a:stretch>
          </p:blipFill>
          <p:spPr>
            <a:xfrm>
              <a:off x="221250" y="3397000"/>
              <a:ext cx="8701500" cy="1430725"/>
            </a:xfrm>
            <a:prstGeom prst="rect">
              <a:avLst/>
            </a:prstGeom>
            <a:noFill/>
            <a:ln>
              <a:noFill/>
            </a:ln>
          </p:spPr>
        </p:pic>
        <p:sp>
          <p:nvSpPr>
            <p:cNvPr id="70" name="Google Shape;70;p14"/>
            <p:cNvSpPr txBox="1"/>
            <p:nvPr/>
          </p:nvSpPr>
          <p:spPr>
            <a:xfrm>
              <a:off x="2912700" y="2571750"/>
              <a:ext cx="3000000" cy="366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100" b="1">
                  <a:solidFill>
                    <a:srgbClr val="B5AEC8"/>
                  </a:solidFill>
                </a:rPr>
                <a:t>Machine Learning</a:t>
              </a:r>
              <a:endParaRPr sz="1100" b="1">
                <a:solidFill>
                  <a:srgbClr val="B5AEC8"/>
                </a:solidFill>
              </a:endParaRPr>
            </a:p>
          </p:txBody>
        </p:sp>
        <p:sp>
          <p:nvSpPr>
            <p:cNvPr id="71" name="Google Shape;71;p14"/>
            <p:cNvSpPr txBox="1"/>
            <p:nvPr/>
          </p:nvSpPr>
          <p:spPr>
            <a:xfrm>
              <a:off x="2912700" y="2964775"/>
              <a:ext cx="3000000" cy="366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100" b="1">
                  <a:solidFill>
                    <a:srgbClr val="CFC3A3"/>
                  </a:solidFill>
                </a:rPr>
                <a:t>Quantum Technologies</a:t>
              </a:r>
              <a:endParaRPr sz="1100" b="1">
                <a:solidFill>
                  <a:srgbClr val="CFC3A3"/>
                </a:solidFill>
              </a:endParaRPr>
            </a:p>
          </p:txBody>
        </p:sp>
      </p:grpSp>
      <p:sp>
        <p:nvSpPr>
          <p:cNvPr id="72" name="Google Shape;72;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46</a:t>
            </a:fld>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0"/>
          <p:cNvPicPr preferRelativeResize="0"/>
          <p:nvPr/>
        </p:nvPicPr>
        <p:blipFill rotWithShape="1">
          <a:blip r:embed="rId3">
            <a:alphaModFix/>
          </a:blip>
          <a:srcRect t="-4750" b="4750"/>
          <a:stretch/>
        </p:blipFill>
        <p:spPr>
          <a:xfrm>
            <a:off x="964188" y="417800"/>
            <a:ext cx="7545313" cy="4244224"/>
          </a:xfrm>
          <a:prstGeom prst="rect">
            <a:avLst/>
          </a:prstGeom>
          <a:noFill/>
          <a:ln>
            <a:noFill/>
          </a:ln>
        </p:spPr>
      </p:pic>
      <p:sp>
        <p:nvSpPr>
          <p:cNvPr id="175" name="Google Shape;17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47</a:t>
            </a:fld>
            <a:endParaRPr/>
          </a:p>
        </p:txBody>
      </p:sp>
      <p:sp>
        <p:nvSpPr>
          <p:cNvPr id="176" name="Google Shape;176;p20"/>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Where are we at?</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sp>
        <p:nvSpPr>
          <p:cNvPr id="177" name="Google Shape;177;p20"/>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178" name="Google Shape;178;p20"/>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Semiconductor </a:t>
            </a:r>
            <a:endParaRPr sz="1100" b="1" dirty="0">
              <a:solidFill>
                <a:schemeClr val="dk1"/>
              </a:solidFill>
            </a:endParaRPr>
          </a:p>
          <a:p>
            <a:pPr marL="0" marR="0" lvl="0" indent="0" algn="ctr" rtl="0">
              <a:lnSpc>
                <a:spcPct val="80000"/>
              </a:lnSpc>
              <a:spcBef>
                <a:spcPts val="0"/>
              </a:spcBef>
              <a:spcAft>
                <a:spcPts val="0"/>
              </a:spcAft>
              <a:buNone/>
            </a:pPr>
            <a:r>
              <a:rPr lang="en-GB" sz="1100" b="1" dirty="0">
                <a:solidFill>
                  <a:schemeClr val="dk1"/>
                </a:solidFill>
              </a:rPr>
              <a:t>chip</a:t>
            </a:r>
            <a:endParaRPr sz="1100" b="1" dirty="0">
              <a:solidFill>
                <a:schemeClr val="dk1"/>
              </a:solidFill>
            </a:endParaRPr>
          </a:p>
          <a:p>
            <a:pPr marL="0" lvl="0" indent="0" algn="ctr" rtl="0">
              <a:spcBef>
                <a:spcPts val="0"/>
              </a:spcBef>
              <a:spcAft>
                <a:spcPts val="0"/>
              </a:spcAft>
              <a:buNone/>
            </a:pPr>
            <a:endParaRPr sz="1500" b="1" dirty="0">
              <a:solidFill>
                <a:srgbClr val="1E1919"/>
              </a:solidFill>
              <a:highlight>
                <a:srgbClr val="FFFFFF"/>
              </a:highlight>
              <a:latin typeface="Times New Roman"/>
              <a:ea typeface="Times New Roman"/>
              <a:cs typeface="Times New Roman"/>
              <a:sym typeface="Times New Roman"/>
            </a:endParaRPr>
          </a:p>
        </p:txBody>
      </p:sp>
      <p:sp>
        <p:nvSpPr>
          <p:cNvPr id="179" name="Google Shape;179;p20"/>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0" name="Google Shape;180;p20"/>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1" name="Google Shape;181;p20"/>
          <p:cNvSpPr txBox="1"/>
          <p:nvPr/>
        </p:nvSpPr>
        <p:spPr>
          <a:xfrm>
            <a:off x="2394692" y="1804505"/>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1: </a:t>
            </a:r>
            <a:endParaRPr sz="800" b="1">
              <a:solidFill>
                <a:schemeClr val="dk1"/>
              </a:solidFill>
            </a:endParaRPr>
          </a:p>
          <a:p>
            <a:pPr marL="0" lvl="0" indent="0" algn="ctr" rtl="0">
              <a:spcBef>
                <a:spcPts val="0"/>
              </a:spcBef>
              <a:spcAft>
                <a:spcPts val="0"/>
              </a:spcAft>
              <a:buNone/>
            </a:pPr>
            <a:r>
              <a:rPr lang="es" sz="800" b="1">
                <a:solidFill>
                  <a:schemeClr val="dk1"/>
                </a:solidFill>
              </a:rPr>
              <a:t>Tune</a:t>
            </a:r>
            <a:endParaRPr sz="800" b="1">
              <a:solidFill>
                <a:schemeClr val="dk1"/>
              </a:solidFill>
            </a:endParaRPr>
          </a:p>
        </p:txBody>
      </p:sp>
      <p:sp>
        <p:nvSpPr>
          <p:cNvPr id="182" name="Google Shape;182;p20"/>
          <p:cNvSpPr txBox="1"/>
          <p:nvPr/>
        </p:nvSpPr>
        <p:spPr>
          <a:xfrm>
            <a:off x="3267421" y="1814898"/>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2 and 3:</a:t>
            </a:r>
            <a:endParaRPr sz="800" b="1">
              <a:solidFill>
                <a:schemeClr val="dk1"/>
              </a:solidFill>
            </a:endParaRPr>
          </a:p>
          <a:p>
            <a:pPr marL="0" lvl="0" indent="0" algn="ctr" rtl="0">
              <a:spcBef>
                <a:spcPts val="0"/>
              </a:spcBef>
              <a:spcAft>
                <a:spcPts val="0"/>
              </a:spcAft>
              <a:buNone/>
            </a:pPr>
            <a:r>
              <a:rPr lang="es" sz="800" b="1">
                <a:solidFill>
                  <a:schemeClr val="dk1"/>
                </a:solidFill>
              </a:rPr>
              <a:t>Characterise</a:t>
            </a:r>
            <a:endParaRPr sz="800" b="1">
              <a:solidFill>
                <a:schemeClr val="dk1"/>
              </a:solidFill>
            </a:endParaRPr>
          </a:p>
        </p:txBody>
      </p:sp>
      <p:sp>
        <p:nvSpPr>
          <p:cNvPr id="183" name="Google Shape;183;p20"/>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184" name="Google Shape;184;p20"/>
          <p:cNvSpPr txBox="1"/>
          <p:nvPr/>
        </p:nvSpPr>
        <p:spPr>
          <a:xfrm>
            <a:off x="6058430"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185" name="Google Shape;185;p20"/>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a:t>
            </a:r>
            <a:r>
              <a:rPr lang="en-GB" sz="1100" b="1" dirty="0">
                <a:solidFill>
                  <a:schemeClr val="dk1"/>
                </a:solidFill>
              </a:rPr>
              <a:t>D</a:t>
            </a:r>
            <a:r>
              <a:rPr lang="es" sz="1100" b="1" dirty="0">
                <a:solidFill>
                  <a:schemeClr val="dk1"/>
                </a:solidFill>
              </a:rPr>
              <a:t>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186" name="Google Shape;186;p20"/>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187" name="Google Shape;187;p20"/>
          <p:cNvSpPr txBox="1"/>
          <p:nvPr/>
        </p:nvSpPr>
        <p:spPr>
          <a:xfrm>
            <a:off x="2073334" y="2906062"/>
            <a:ext cx="1042800" cy="923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 Severin et al. arXiv:2107.12975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 Craig et al. arXiv:2111.11285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 Moon et al. Nat. Commun. (2020)</a:t>
            </a:r>
            <a:endParaRPr sz="800" i="1" dirty="0">
              <a:solidFill>
                <a:schemeClr val="dk1"/>
              </a:solidFill>
            </a:endParaRPr>
          </a:p>
        </p:txBody>
      </p:sp>
      <p:sp>
        <p:nvSpPr>
          <p:cNvPr id="188" name="Google Shape;188;p20"/>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Lennon et al.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npj QI (2019)</a:t>
            </a:r>
            <a:endParaRPr sz="800" i="1">
              <a:solidFill>
                <a:schemeClr val="dk1"/>
              </a:solidFill>
            </a:endParaRPr>
          </a:p>
        </p:txBody>
      </p:sp>
      <p:sp>
        <p:nvSpPr>
          <p:cNvPr id="189" name="Google Shape;189;p20"/>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190" name="Google Shape;190;p20"/>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191" name="Google Shape;191;p20"/>
          <p:cNvSpPr txBox="1"/>
          <p:nvPr/>
        </p:nvSpPr>
        <p:spPr>
          <a:xfrm>
            <a:off x="5167902"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Schuff et al.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arXiv.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2202.00574</a:t>
            </a:r>
            <a:endParaRPr sz="800" i="1">
              <a:solidFill>
                <a:schemeClr val="dk1"/>
              </a:solidFill>
            </a:endParaRPr>
          </a:p>
        </p:txBody>
      </p:sp>
      <p:sp>
        <p:nvSpPr>
          <p:cNvPr id="192" name="Google Shape;192;p20"/>
          <p:cNvSpPr txBox="1"/>
          <p:nvPr/>
        </p:nvSpPr>
        <p:spPr>
          <a:xfrm>
            <a:off x="6245990" y="3780114"/>
            <a:ext cx="3261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dirty="0">
                <a:solidFill>
                  <a:schemeClr val="dk1"/>
                </a:solidFill>
              </a:rPr>
              <a:t>…</a:t>
            </a:r>
            <a:endParaRP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Google Shape;240;p24"/>
          <p:cNvPicPr preferRelativeResize="0"/>
          <p:nvPr/>
        </p:nvPicPr>
        <p:blipFill>
          <a:blip r:embed="rId3">
            <a:alphaModFix/>
          </a:blip>
          <a:stretch>
            <a:fillRect/>
          </a:stretch>
        </p:blipFill>
        <p:spPr>
          <a:xfrm>
            <a:off x="332725" y="610225"/>
            <a:ext cx="3119174" cy="162600"/>
          </a:xfrm>
          <a:prstGeom prst="rect">
            <a:avLst/>
          </a:prstGeom>
          <a:noFill/>
          <a:ln>
            <a:noFill/>
          </a:ln>
        </p:spPr>
      </p:pic>
      <p:sp>
        <p:nvSpPr>
          <p:cNvPr id="241" name="Google Shape;241;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48</a:t>
            </a:fld>
            <a:endParaRPr/>
          </a:p>
        </p:txBody>
      </p:sp>
      <p:sp>
        <p:nvSpPr>
          <p:cNvPr id="242" name="Google Shape;242;p24"/>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Step 1: Super coarse tuning</a:t>
            </a:r>
            <a:endParaRPr sz="1800" b="1">
              <a:solidFill>
                <a:schemeClr val="dk1"/>
              </a:solidFill>
            </a:endParaRPr>
          </a:p>
          <a:p>
            <a:pPr marL="0" marR="0" lvl="0" indent="0" algn="l" rtl="0">
              <a:lnSpc>
                <a:spcPct val="80000"/>
              </a:lnSpc>
              <a:spcBef>
                <a:spcPts val="0"/>
              </a:spcBef>
              <a:spcAft>
                <a:spcPts val="0"/>
              </a:spcAft>
              <a:buNone/>
            </a:pPr>
            <a:endParaRPr sz="1800" b="1">
              <a:solidFill>
                <a:schemeClr val="dk1"/>
              </a:solidFill>
            </a:endParaRPr>
          </a:p>
          <a:p>
            <a:pPr marL="0" marR="0" lvl="0" indent="0" algn="l" rtl="0">
              <a:lnSpc>
                <a:spcPct val="80000"/>
              </a:lnSpc>
              <a:spcBef>
                <a:spcPts val="0"/>
              </a:spcBef>
              <a:spcAft>
                <a:spcPts val="0"/>
              </a:spcAft>
              <a:buNone/>
            </a:pPr>
            <a:endParaRPr sz="3000">
              <a:solidFill>
                <a:srgbClr val="1E1919"/>
              </a:solidFill>
              <a:highlight>
                <a:srgbClr val="FFFFFF"/>
              </a:highlight>
              <a:latin typeface="Roboto"/>
              <a:ea typeface="Roboto"/>
              <a:cs typeface="Roboto"/>
              <a:sym typeface="Roboto"/>
            </a:endParaRPr>
          </a:p>
          <a:p>
            <a:pPr marL="0" marR="0" lvl="0" indent="0" algn="l" rtl="0">
              <a:lnSpc>
                <a:spcPct val="80000"/>
              </a:lnSpc>
              <a:spcBef>
                <a:spcPts val="0"/>
              </a:spcBef>
              <a:spcAft>
                <a:spcPts val="0"/>
              </a:spcAft>
              <a:buNone/>
            </a:pP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pic>
        <p:nvPicPr>
          <p:cNvPr id="243" name="Google Shape;243;p24"/>
          <p:cNvPicPr preferRelativeResize="0"/>
          <p:nvPr/>
        </p:nvPicPr>
        <p:blipFill rotWithShape="1">
          <a:blip r:embed="rId4">
            <a:alphaModFix/>
          </a:blip>
          <a:srcRect r="78421"/>
          <a:stretch/>
        </p:blipFill>
        <p:spPr>
          <a:xfrm>
            <a:off x="7889125" y="144438"/>
            <a:ext cx="1086274" cy="1094175"/>
          </a:xfrm>
          <a:prstGeom prst="rect">
            <a:avLst/>
          </a:prstGeom>
          <a:noFill/>
          <a:ln>
            <a:noFill/>
          </a:ln>
        </p:spPr>
      </p:pic>
      <p:pic>
        <p:nvPicPr>
          <p:cNvPr id="244" name="Google Shape;244;p24"/>
          <p:cNvPicPr preferRelativeResize="0"/>
          <p:nvPr/>
        </p:nvPicPr>
        <p:blipFill rotWithShape="1">
          <a:blip r:embed="rId5">
            <a:alphaModFix/>
          </a:blip>
          <a:srcRect l="15159" t="21861" r="2045" b="5485"/>
          <a:stretch/>
        </p:blipFill>
        <p:spPr>
          <a:xfrm>
            <a:off x="293525" y="1198531"/>
            <a:ext cx="6158899" cy="3039981"/>
          </a:xfrm>
          <a:prstGeom prst="rect">
            <a:avLst/>
          </a:prstGeom>
          <a:noFill/>
          <a:ln>
            <a:noFill/>
          </a:ln>
        </p:spPr>
      </p:pic>
      <p:pic>
        <p:nvPicPr>
          <p:cNvPr id="245" name="Google Shape;245;p24"/>
          <p:cNvPicPr preferRelativeResize="0"/>
          <p:nvPr/>
        </p:nvPicPr>
        <p:blipFill>
          <a:blip r:embed="rId6">
            <a:alphaModFix/>
          </a:blip>
          <a:stretch>
            <a:fillRect/>
          </a:stretch>
        </p:blipFill>
        <p:spPr>
          <a:xfrm>
            <a:off x="0" y="3134175"/>
            <a:ext cx="9144001" cy="2008800"/>
          </a:xfrm>
          <a:prstGeom prst="rect">
            <a:avLst/>
          </a:prstGeom>
          <a:noFill/>
          <a:ln>
            <a:noFill/>
          </a:ln>
        </p:spPr>
      </p:pic>
      <p:grpSp>
        <p:nvGrpSpPr>
          <p:cNvPr id="7" name="Group 6">
            <a:extLst>
              <a:ext uri="{FF2B5EF4-FFF2-40B4-BE49-F238E27FC236}">
                <a16:creationId xmlns:a16="http://schemas.microsoft.com/office/drawing/2014/main" id="{AA88AD3D-1D25-F017-E4FB-3A952ACD6882}"/>
              </a:ext>
            </a:extLst>
          </p:cNvPr>
          <p:cNvGrpSpPr/>
          <p:nvPr/>
        </p:nvGrpSpPr>
        <p:grpSpPr>
          <a:xfrm>
            <a:off x="5405999" y="1513081"/>
            <a:ext cx="1339950" cy="1306538"/>
            <a:chOff x="5353237" y="1376398"/>
            <a:chExt cx="1339950" cy="1306538"/>
          </a:xfrm>
        </p:grpSpPr>
        <p:pic>
          <p:nvPicPr>
            <p:cNvPr id="3" name="Google Shape;103;p17">
              <a:extLst>
                <a:ext uri="{FF2B5EF4-FFF2-40B4-BE49-F238E27FC236}">
                  <a16:creationId xmlns:a16="http://schemas.microsoft.com/office/drawing/2014/main" id="{4F9426C5-F736-2A8B-7D5A-96970BC18D98}"/>
                </a:ext>
              </a:extLst>
            </p:cNvPr>
            <p:cNvPicPr preferRelativeResize="0"/>
            <p:nvPr/>
          </p:nvPicPr>
          <p:blipFill rotWithShape="1">
            <a:blip r:embed="rId4">
              <a:alphaModFix/>
            </a:blip>
            <a:srcRect l="28753" r="52220"/>
            <a:stretch/>
          </p:blipFill>
          <p:spPr>
            <a:xfrm>
              <a:off x="5672127" y="1424441"/>
              <a:ext cx="957850" cy="1094175"/>
            </a:xfrm>
            <a:prstGeom prst="rect">
              <a:avLst/>
            </a:prstGeom>
            <a:noFill/>
            <a:ln>
              <a:noFill/>
            </a:ln>
          </p:spPr>
        </p:pic>
        <p:sp>
          <p:nvSpPr>
            <p:cNvPr id="5" name="Google Shape;113;p17">
              <a:extLst>
                <a:ext uri="{FF2B5EF4-FFF2-40B4-BE49-F238E27FC236}">
                  <a16:creationId xmlns:a16="http://schemas.microsoft.com/office/drawing/2014/main" id="{9C0356CF-6979-6C33-D607-9A0D9C93F922}"/>
                </a:ext>
              </a:extLst>
            </p:cNvPr>
            <p:cNvSpPr txBox="1"/>
            <p:nvPr/>
          </p:nvSpPr>
          <p:spPr>
            <a:xfrm>
              <a:off x="5514787" y="2359836"/>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Gate Voltage 1</a:t>
              </a:r>
              <a:endParaRPr sz="1300" dirty="0"/>
            </a:p>
          </p:txBody>
        </p:sp>
        <p:sp>
          <p:nvSpPr>
            <p:cNvPr id="6" name="Google Shape;117;p17">
              <a:extLst>
                <a:ext uri="{FF2B5EF4-FFF2-40B4-BE49-F238E27FC236}">
                  <a16:creationId xmlns:a16="http://schemas.microsoft.com/office/drawing/2014/main" id="{17AD1E30-8875-9E6E-DB38-B0A8AD1821CA}"/>
                </a:ext>
              </a:extLst>
            </p:cNvPr>
            <p:cNvSpPr txBox="1"/>
            <p:nvPr/>
          </p:nvSpPr>
          <p:spPr>
            <a:xfrm rot="16200000">
              <a:off x="4925587" y="180404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2</a:t>
              </a:r>
              <a:endParaRPr sz="1300"/>
            </a:p>
          </p:txBody>
        </p:sp>
      </p:grpSp>
      <p:sp>
        <p:nvSpPr>
          <p:cNvPr id="2" name="Google Shape;109;p17">
            <a:extLst>
              <a:ext uri="{FF2B5EF4-FFF2-40B4-BE49-F238E27FC236}">
                <a16:creationId xmlns:a16="http://schemas.microsoft.com/office/drawing/2014/main" id="{42F2FB47-36CA-DCC9-C723-A01F92037C52}"/>
              </a:ext>
            </a:extLst>
          </p:cNvPr>
          <p:cNvSpPr txBox="1"/>
          <p:nvPr/>
        </p:nvSpPr>
        <p:spPr>
          <a:xfrm>
            <a:off x="5820839" y="1375553"/>
            <a:ext cx="8619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900" dirty="0">
                <a:solidFill>
                  <a:schemeClr val="dk1"/>
                </a:solidFill>
              </a:rPr>
              <a:t>current </a:t>
            </a:r>
            <a:endParaRPr sz="1300" dirty="0"/>
          </a:p>
        </p:txBody>
      </p:sp>
      <p:pic>
        <p:nvPicPr>
          <p:cNvPr id="4" name="Google Shape;106;p17">
            <a:extLst>
              <a:ext uri="{FF2B5EF4-FFF2-40B4-BE49-F238E27FC236}">
                <a16:creationId xmlns:a16="http://schemas.microsoft.com/office/drawing/2014/main" id="{63A004DC-7D97-301F-8A08-BC6FA09E2574}"/>
              </a:ext>
            </a:extLst>
          </p:cNvPr>
          <p:cNvPicPr preferRelativeResize="0"/>
          <p:nvPr/>
        </p:nvPicPr>
        <p:blipFill>
          <a:blip r:embed="rId7">
            <a:alphaModFix/>
          </a:blip>
          <a:stretch>
            <a:fillRect/>
          </a:stretch>
        </p:blipFill>
        <p:spPr>
          <a:xfrm>
            <a:off x="6066863" y="1622432"/>
            <a:ext cx="532324" cy="62875"/>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pic>
        <p:nvPicPr>
          <p:cNvPr id="250" name="Google Shape;250;p25"/>
          <p:cNvPicPr preferRelativeResize="0"/>
          <p:nvPr/>
        </p:nvPicPr>
        <p:blipFill>
          <a:blip r:embed="rId3">
            <a:alphaModFix/>
          </a:blip>
          <a:stretch>
            <a:fillRect/>
          </a:stretch>
        </p:blipFill>
        <p:spPr>
          <a:xfrm>
            <a:off x="332725" y="610225"/>
            <a:ext cx="5492924" cy="162600"/>
          </a:xfrm>
          <a:prstGeom prst="rect">
            <a:avLst/>
          </a:prstGeom>
          <a:noFill/>
          <a:ln>
            <a:noFill/>
          </a:ln>
        </p:spPr>
      </p:pic>
      <p:sp>
        <p:nvSpPr>
          <p:cNvPr id="251" name="Google Shape;251;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49</a:t>
            </a:fld>
            <a:endParaRPr/>
          </a:p>
        </p:txBody>
      </p:sp>
      <p:pic>
        <p:nvPicPr>
          <p:cNvPr id="252" name="Google Shape;252;p25"/>
          <p:cNvPicPr preferRelativeResize="0"/>
          <p:nvPr/>
        </p:nvPicPr>
        <p:blipFill rotWithShape="1">
          <a:blip r:embed="rId4">
            <a:alphaModFix/>
          </a:blip>
          <a:srcRect r="78421"/>
          <a:stretch/>
        </p:blipFill>
        <p:spPr>
          <a:xfrm>
            <a:off x="7889125" y="144438"/>
            <a:ext cx="1086274" cy="1094175"/>
          </a:xfrm>
          <a:prstGeom prst="rect">
            <a:avLst/>
          </a:prstGeom>
          <a:noFill/>
          <a:ln>
            <a:noFill/>
          </a:ln>
        </p:spPr>
      </p:pic>
      <p:pic>
        <p:nvPicPr>
          <p:cNvPr id="253" name="Google Shape;253;p25"/>
          <p:cNvPicPr preferRelativeResize="0"/>
          <p:nvPr/>
        </p:nvPicPr>
        <p:blipFill rotWithShape="1">
          <a:blip r:embed="rId5">
            <a:alphaModFix/>
          </a:blip>
          <a:srcRect l="28986" t="19533" r="27699" b="10677"/>
          <a:stretch/>
        </p:blipFill>
        <p:spPr>
          <a:xfrm>
            <a:off x="2273775" y="1144700"/>
            <a:ext cx="3857623" cy="3550775"/>
          </a:xfrm>
          <a:prstGeom prst="rect">
            <a:avLst/>
          </a:prstGeom>
          <a:noFill/>
          <a:ln>
            <a:noFill/>
          </a:ln>
        </p:spPr>
      </p:pic>
      <p:sp>
        <p:nvSpPr>
          <p:cNvPr id="254" name="Google Shape;254;p25"/>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Step 1: Super coarse tuning with RF reflectometry</a:t>
            </a:r>
            <a:endParaRPr sz="1800" b="1" dirty="0">
              <a:solidFill>
                <a:schemeClr val="dk1"/>
              </a:solidFill>
            </a:endParaRPr>
          </a:p>
          <a:p>
            <a:pPr marL="0" marR="0" lvl="0" indent="0" algn="l" rtl="0">
              <a:lnSpc>
                <a:spcPct val="80000"/>
              </a:lnSpc>
              <a:spcBef>
                <a:spcPts val="0"/>
              </a:spcBef>
              <a:spcAft>
                <a:spcPts val="0"/>
              </a:spcAft>
              <a:buNone/>
            </a:pPr>
            <a:endParaRPr sz="1800" b="1" dirty="0">
              <a:solidFill>
                <a:schemeClr val="dk1"/>
              </a:solidFill>
            </a:endParaRPr>
          </a:p>
          <a:p>
            <a:pPr marL="0" marR="0" lvl="0" indent="0" algn="l" rtl="0">
              <a:lnSpc>
                <a:spcPct val="80000"/>
              </a:lnSpc>
              <a:spcBef>
                <a:spcPts val="0"/>
              </a:spcBef>
              <a:spcAft>
                <a:spcPts val="0"/>
              </a:spcAft>
              <a:buNone/>
            </a:pPr>
            <a:endParaRPr sz="3000" dirty="0">
              <a:solidFill>
                <a:srgbClr val="1E1919"/>
              </a:solidFill>
              <a:highlight>
                <a:srgbClr val="FFFFFF"/>
              </a:highlight>
              <a:latin typeface="Roboto"/>
              <a:ea typeface="Roboto"/>
              <a:cs typeface="Roboto"/>
              <a:sym typeface="Roboto"/>
            </a:endParaRPr>
          </a:p>
          <a:p>
            <a:pPr marL="0" marR="0" lvl="0" indent="0" algn="l" rtl="0">
              <a:lnSpc>
                <a:spcPct val="80000"/>
              </a:lnSpc>
              <a:spcBef>
                <a:spcPts val="0"/>
              </a:spcBef>
              <a:spcAft>
                <a:spcPts val="0"/>
              </a:spcAft>
              <a:buNone/>
            </a:pP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sp>
        <p:nvSpPr>
          <p:cNvPr id="255" name="Google Shape;255;p25"/>
          <p:cNvSpPr txBox="1"/>
          <p:nvPr/>
        </p:nvSpPr>
        <p:spPr>
          <a:xfrm>
            <a:off x="3181275" y="4394700"/>
            <a:ext cx="19083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b="1">
                <a:solidFill>
                  <a:schemeClr val="dk1"/>
                </a:solidFill>
              </a:rPr>
              <a:t>Gate voltage 1</a:t>
            </a:r>
            <a:endParaRPr b="1"/>
          </a:p>
        </p:txBody>
      </p:sp>
      <p:sp>
        <p:nvSpPr>
          <p:cNvPr id="256" name="Google Shape;256;p25"/>
          <p:cNvSpPr txBox="1"/>
          <p:nvPr/>
        </p:nvSpPr>
        <p:spPr>
          <a:xfrm rot="-5400000">
            <a:off x="1292825" y="2656700"/>
            <a:ext cx="19083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b="1">
                <a:solidFill>
                  <a:schemeClr val="dk1"/>
                </a:solidFill>
              </a:rPr>
              <a:t>Gate voltage 2</a:t>
            </a:r>
            <a:endParaRPr b="1"/>
          </a:p>
        </p:txBody>
      </p:sp>
      <p:sp>
        <p:nvSpPr>
          <p:cNvPr id="257" name="Google Shape;257;p25"/>
          <p:cNvSpPr txBox="1"/>
          <p:nvPr/>
        </p:nvSpPr>
        <p:spPr>
          <a:xfrm rot="1214639">
            <a:off x="2125041" y="2856632"/>
            <a:ext cx="1908279" cy="30790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a:solidFill>
                  <a:schemeClr val="dk1"/>
                </a:solidFill>
              </a:rPr>
              <a:t>RF Hypervolume</a:t>
            </a:r>
            <a:endParaRPr sz="1300"/>
          </a:p>
        </p:txBody>
      </p:sp>
      <p:sp>
        <p:nvSpPr>
          <p:cNvPr id="258" name="Google Shape;258;p25"/>
          <p:cNvSpPr txBox="1"/>
          <p:nvPr/>
        </p:nvSpPr>
        <p:spPr>
          <a:xfrm rot="-2864378">
            <a:off x="3105957" y="2097137"/>
            <a:ext cx="1908400" cy="30795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a:solidFill>
                  <a:schemeClr val="dk1"/>
                </a:solidFill>
              </a:rPr>
              <a:t>Exploratory Ramp</a:t>
            </a:r>
            <a:endParaRPr sz="1300"/>
          </a:p>
        </p:txBody>
      </p:sp>
      <p:sp>
        <p:nvSpPr>
          <p:cNvPr id="259" name="Google Shape;259;p25"/>
          <p:cNvSpPr txBox="1"/>
          <p:nvPr/>
        </p:nvSpPr>
        <p:spPr>
          <a:xfrm rot="1621">
            <a:off x="4113007" y="2201934"/>
            <a:ext cx="19083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a:solidFill>
                  <a:schemeClr val="dk1"/>
                </a:solidFill>
              </a:rPr>
              <a:t>Random Walk</a:t>
            </a:r>
            <a:endParaRPr sz="1300"/>
          </a:p>
        </p:txBody>
      </p:sp>
      <p:cxnSp>
        <p:nvCxnSpPr>
          <p:cNvPr id="260" name="Google Shape;260;p25"/>
          <p:cNvCxnSpPr/>
          <p:nvPr/>
        </p:nvCxnSpPr>
        <p:spPr>
          <a:xfrm rot="10800000">
            <a:off x="2524650" y="1654400"/>
            <a:ext cx="51000" cy="0"/>
          </a:xfrm>
          <a:prstGeom prst="straightConnector1">
            <a:avLst/>
          </a:prstGeom>
          <a:noFill/>
          <a:ln w="9525" cap="flat" cmpd="sng">
            <a:solidFill>
              <a:schemeClr val="dk2"/>
            </a:solidFill>
            <a:prstDash val="solid"/>
            <a:round/>
            <a:headEnd type="none" w="med" len="med"/>
            <a:tailEnd type="none" w="med" len="med"/>
          </a:ln>
        </p:spPr>
      </p:cxnSp>
      <p:cxnSp>
        <p:nvCxnSpPr>
          <p:cNvPr id="261" name="Google Shape;261;p25"/>
          <p:cNvCxnSpPr/>
          <p:nvPr/>
        </p:nvCxnSpPr>
        <p:spPr>
          <a:xfrm rot="10800000">
            <a:off x="2524650" y="2818250"/>
            <a:ext cx="51000" cy="0"/>
          </a:xfrm>
          <a:prstGeom prst="straightConnector1">
            <a:avLst/>
          </a:prstGeom>
          <a:noFill/>
          <a:ln w="9525" cap="flat" cmpd="sng">
            <a:solidFill>
              <a:schemeClr val="dk2"/>
            </a:solidFill>
            <a:prstDash val="solid"/>
            <a:round/>
            <a:headEnd type="none" w="med" len="med"/>
            <a:tailEnd type="none" w="med" len="med"/>
          </a:ln>
        </p:spPr>
      </p:cxnSp>
      <p:cxnSp>
        <p:nvCxnSpPr>
          <p:cNvPr id="262" name="Google Shape;262;p25"/>
          <p:cNvCxnSpPr/>
          <p:nvPr/>
        </p:nvCxnSpPr>
        <p:spPr>
          <a:xfrm rot="10800000">
            <a:off x="4135425" y="4331400"/>
            <a:ext cx="0" cy="63300"/>
          </a:xfrm>
          <a:prstGeom prst="straightConnector1">
            <a:avLst/>
          </a:prstGeom>
          <a:noFill/>
          <a:ln w="9525" cap="flat" cmpd="sng">
            <a:solidFill>
              <a:schemeClr val="dk2"/>
            </a:solidFill>
            <a:prstDash val="solid"/>
            <a:round/>
            <a:headEnd type="none" w="med" len="med"/>
            <a:tailEnd type="none" w="med" len="med"/>
          </a:ln>
        </p:spPr>
      </p:cxnSp>
      <p:cxnSp>
        <p:nvCxnSpPr>
          <p:cNvPr id="263" name="Google Shape;263;p25"/>
          <p:cNvCxnSpPr/>
          <p:nvPr/>
        </p:nvCxnSpPr>
        <p:spPr>
          <a:xfrm rot="10800000">
            <a:off x="5683475" y="4331400"/>
            <a:ext cx="0" cy="63300"/>
          </a:xfrm>
          <a:prstGeom prst="straightConnector1">
            <a:avLst/>
          </a:prstGeom>
          <a:noFill/>
          <a:ln w="9525" cap="flat" cmpd="sng">
            <a:solidFill>
              <a:schemeClr val="dk2"/>
            </a:solidFill>
            <a:prstDash val="solid"/>
            <a:round/>
            <a:headEnd type="none" w="med" len="med"/>
            <a:tailEnd type="none" w="med" len="med"/>
          </a:ln>
        </p:spPr>
      </p:cxnSp>
      <p:sp>
        <p:nvSpPr>
          <p:cNvPr id="264" name="Google Shape;264;p25"/>
          <p:cNvSpPr txBox="1"/>
          <p:nvPr/>
        </p:nvSpPr>
        <p:spPr>
          <a:xfrm rot="1621">
            <a:off x="2022707" y="3304134"/>
            <a:ext cx="19083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a:solidFill>
                  <a:schemeClr val="dk1"/>
                </a:solidFill>
              </a:rPr>
              <a:t>Current </a:t>
            </a:r>
            <a:endParaRPr sz="800">
              <a:solidFill>
                <a:schemeClr val="dk1"/>
              </a:solidFill>
            </a:endParaRPr>
          </a:p>
          <a:p>
            <a:pPr marL="0" lvl="0" indent="0" algn="ctr" rtl="0">
              <a:spcBef>
                <a:spcPts val="0"/>
              </a:spcBef>
              <a:spcAft>
                <a:spcPts val="0"/>
              </a:spcAft>
              <a:buNone/>
            </a:pPr>
            <a:r>
              <a:rPr lang="es" sz="800">
                <a:solidFill>
                  <a:schemeClr val="dk1"/>
                </a:solidFill>
              </a:rPr>
              <a:t>Hypersurface</a:t>
            </a:r>
            <a:endParaRPr sz="1300"/>
          </a:p>
        </p:txBody>
      </p:sp>
      <p:sp>
        <p:nvSpPr>
          <p:cNvPr id="265" name="Google Shape;265;p25"/>
          <p:cNvSpPr txBox="1"/>
          <p:nvPr/>
        </p:nvSpPr>
        <p:spPr>
          <a:xfrm>
            <a:off x="5370225" y="4162138"/>
            <a:ext cx="3000000" cy="338524"/>
          </a:xfrm>
          <a:prstGeom prst="rect">
            <a:avLst/>
          </a:prstGeom>
          <a:noFill/>
          <a:ln>
            <a:noFill/>
          </a:ln>
        </p:spPr>
        <p:txBody>
          <a:bodyPr spcFirstLastPara="1" wrap="square" lIns="91425" tIns="91425" rIns="91425" bIns="91425" anchor="t" anchorCtr="0">
            <a:spAutoFit/>
          </a:bodyPr>
          <a:lstStyle/>
          <a:p>
            <a:pPr algn="r"/>
            <a:r>
              <a:rPr lang="es" sz="1000" i="1" dirty="0"/>
              <a:t>van Straaten et al. </a:t>
            </a:r>
            <a:r>
              <a:rPr lang="en-GB" sz="1000" i="1" dirty="0"/>
              <a:t>arXiv:2211.04504</a:t>
            </a:r>
            <a:endParaRPr sz="1000"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0"/>
          <p:cNvPicPr preferRelativeResize="0"/>
          <p:nvPr/>
        </p:nvPicPr>
        <p:blipFill rotWithShape="1">
          <a:blip r:embed="rId3">
            <a:alphaModFix/>
          </a:blip>
          <a:srcRect t="-4750" b="4750"/>
          <a:stretch/>
        </p:blipFill>
        <p:spPr>
          <a:xfrm>
            <a:off x="964188" y="417800"/>
            <a:ext cx="7545313" cy="4244224"/>
          </a:xfrm>
          <a:prstGeom prst="rect">
            <a:avLst/>
          </a:prstGeom>
          <a:noFill/>
          <a:ln>
            <a:noFill/>
          </a:ln>
        </p:spPr>
      </p:pic>
      <p:sp>
        <p:nvSpPr>
          <p:cNvPr id="175" name="Google Shape;17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a:t>
            </a:fld>
            <a:endParaRPr/>
          </a:p>
        </p:txBody>
      </p:sp>
      <p:sp>
        <p:nvSpPr>
          <p:cNvPr id="176" name="Google Shape;176;p20"/>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Automating quantum device tuning</a:t>
            </a:r>
            <a:endParaRPr sz="2200" b="1" dirty="0">
              <a:solidFill>
                <a:schemeClr val="dk1"/>
              </a:solidFill>
            </a:endParaRPr>
          </a:p>
        </p:txBody>
      </p:sp>
      <p:sp>
        <p:nvSpPr>
          <p:cNvPr id="177" name="Google Shape;177;p20"/>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178" name="Google Shape;178;p20"/>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Semiconductor </a:t>
            </a:r>
            <a:endParaRPr sz="1100" b="1" dirty="0">
              <a:solidFill>
                <a:schemeClr val="dk1"/>
              </a:solidFill>
            </a:endParaRPr>
          </a:p>
          <a:p>
            <a:pPr marL="0" marR="0" lvl="0" indent="0" algn="ctr" rtl="0">
              <a:lnSpc>
                <a:spcPct val="80000"/>
              </a:lnSpc>
              <a:spcBef>
                <a:spcPts val="0"/>
              </a:spcBef>
              <a:spcAft>
                <a:spcPts val="0"/>
              </a:spcAft>
              <a:buNone/>
            </a:pPr>
            <a:r>
              <a:rPr lang="en-GB" sz="1100" b="1" dirty="0">
                <a:solidFill>
                  <a:schemeClr val="dk1"/>
                </a:solidFill>
              </a:rPr>
              <a:t>chip</a:t>
            </a:r>
            <a:endParaRPr sz="1100" b="1" dirty="0">
              <a:solidFill>
                <a:schemeClr val="dk1"/>
              </a:solidFill>
            </a:endParaRPr>
          </a:p>
          <a:p>
            <a:pPr marL="0" lvl="0" indent="0" algn="ctr" rtl="0">
              <a:spcBef>
                <a:spcPts val="0"/>
              </a:spcBef>
              <a:spcAft>
                <a:spcPts val="0"/>
              </a:spcAft>
              <a:buNone/>
            </a:pPr>
            <a:endParaRPr sz="1500" b="1" dirty="0">
              <a:solidFill>
                <a:srgbClr val="1E1919"/>
              </a:solidFill>
              <a:highlight>
                <a:srgbClr val="FFFFFF"/>
              </a:highlight>
              <a:latin typeface="Times New Roman"/>
              <a:ea typeface="Times New Roman"/>
              <a:cs typeface="Times New Roman"/>
              <a:sym typeface="Times New Roman"/>
            </a:endParaRPr>
          </a:p>
        </p:txBody>
      </p:sp>
      <p:sp>
        <p:nvSpPr>
          <p:cNvPr id="179" name="Google Shape;179;p20"/>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0" name="Google Shape;180;p20"/>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2" name="Google Shape;182;p20"/>
          <p:cNvSpPr txBox="1"/>
          <p:nvPr/>
        </p:nvSpPr>
        <p:spPr>
          <a:xfrm>
            <a:off x="3267421" y="1814898"/>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2 and 3:</a:t>
            </a:r>
            <a:endParaRPr sz="800" b="1">
              <a:solidFill>
                <a:schemeClr val="dk1"/>
              </a:solidFill>
            </a:endParaRPr>
          </a:p>
          <a:p>
            <a:pPr marL="0" lvl="0" indent="0" algn="ctr" rtl="0">
              <a:spcBef>
                <a:spcPts val="0"/>
              </a:spcBef>
              <a:spcAft>
                <a:spcPts val="0"/>
              </a:spcAft>
              <a:buNone/>
            </a:pPr>
            <a:r>
              <a:rPr lang="es" sz="800" b="1">
                <a:solidFill>
                  <a:schemeClr val="dk1"/>
                </a:solidFill>
              </a:rPr>
              <a:t>Characterise</a:t>
            </a:r>
            <a:endParaRPr sz="800" b="1">
              <a:solidFill>
                <a:schemeClr val="dk1"/>
              </a:solidFill>
            </a:endParaRPr>
          </a:p>
        </p:txBody>
      </p:sp>
      <p:sp>
        <p:nvSpPr>
          <p:cNvPr id="183" name="Google Shape;183;p20"/>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184" name="Google Shape;184;p20"/>
          <p:cNvSpPr txBox="1"/>
          <p:nvPr/>
        </p:nvSpPr>
        <p:spPr>
          <a:xfrm>
            <a:off x="6058430"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185" name="Google Shape;185;p20"/>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a:t>
            </a:r>
            <a:r>
              <a:rPr lang="en-GB" sz="1100" b="1" dirty="0">
                <a:solidFill>
                  <a:schemeClr val="dk1"/>
                </a:solidFill>
              </a:rPr>
              <a:t>D</a:t>
            </a:r>
            <a:r>
              <a:rPr lang="es" sz="1100" b="1" dirty="0">
                <a:solidFill>
                  <a:schemeClr val="dk1"/>
                </a:solidFill>
              </a:rPr>
              <a:t>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186" name="Google Shape;186;p20"/>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187" name="Google Shape;187;p20"/>
          <p:cNvSpPr txBox="1"/>
          <p:nvPr/>
        </p:nvSpPr>
        <p:spPr>
          <a:xfrm>
            <a:off x="2000763" y="2768155"/>
            <a:ext cx="1194087" cy="1415742"/>
          </a:xfrm>
          <a:prstGeom prst="rect">
            <a:avLst/>
          </a:prstGeom>
          <a:noFill/>
          <a:ln>
            <a:noFill/>
          </a:ln>
        </p:spPr>
        <p:txBody>
          <a:bodyPr spcFirstLastPara="1" wrap="square" lIns="91425" tIns="91425" rIns="91425" bIns="91425" anchor="t" anchorCtr="0">
            <a:spAutoFit/>
          </a:bodyPr>
          <a:lstStyle/>
          <a:p>
            <a:pPr algn="ctr"/>
            <a:r>
              <a:rPr lang="es" sz="800" i="1" dirty="0">
                <a:solidFill>
                  <a:schemeClr val="dk1"/>
                </a:solidFill>
              </a:rPr>
              <a:t> </a:t>
            </a:r>
            <a:r>
              <a:rPr lang="en-GB" sz="800" i="1" dirty="0"/>
              <a:t>- van </a:t>
            </a:r>
            <a:r>
              <a:rPr lang="en-GB" sz="800" i="1" dirty="0" err="1"/>
              <a:t>Straaten</a:t>
            </a:r>
            <a:r>
              <a:rPr lang="en-GB" sz="800" i="1" dirty="0"/>
              <a:t> et al. arXiv:2211.04504</a:t>
            </a:r>
            <a:endParaRPr lang="es" sz="800" i="1" dirty="0">
              <a:solidFill>
                <a:schemeClr val="dk1"/>
              </a:solidFill>
            </a:endParaRPr>
          </a:p>
          <a:p>
            <a:pPr marR="0" lvl="0" algn="ctr" rtl="0">
              <a:lnSpc>
                <a:spcPct val="100000"/>
              </a:lnSpc>
              <a:spcBef>
                <a:spcPts val="0"/>
              </a:spcBef>
              <a:spcAft>
                <a:spcPts val="0"/>
              </a:spcAft>
            </a:pPr>
            <a:r>
              <a:rPr lang="es" sz="800" i="1" dirty="0">
                <a:solidFill>
                  <a:schemeClr val="dk1"/>
                </a:solidFill>
              </a:rPr>
              <a:t>- Severin et al. arXiv:2107.12975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Craig et al. arXiv:2111.11285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Moon et al. Nat. Commun. (2020)</a:t>
            </a:r>
          </a:p>
          <a:p>
            <a:pPr marL="171450" marR="0" lvl="0" indent="-171450" algn="ctr" rtl="0">
              <a:lnSpc>
                <a:spcPct val="100000"/>
              </a:lnSpc>
              <a:spcBef>
                <a:spcPts val="0"/>
              </a:spcBef>
              <a:spcAft>
                <a:spcPts val="0"/>
              </a:spcAft>
              <a:buFontTx/>
              <a:buChar char="-"/>
            </a:pPr>
            <a:endParaRPr lang="es" sz="800" i="1" dirty="0">
              <a:solidFill>
                <a:schemeClr val="dk1"/>
              </a:solidFill>
            </a:endParaRPr>
          </a:p>
          <a:p>
            <a:pPr marL="171450" marR="0" lvl="0" indent="-171450" algn="ctr" rtl="0">
              <a:lnSpc>
                <a:spcPct val="100000"/>
              </a:lnSpc>
              <a:spcBef>
                <a:spcPts val="0"/>
              </a:spcBef>
              <a:spcAft>
                <a:spcPts val="0"/>
              </a:spcAft>
              <a:buFontTx/>
              <a:buChar char="-"/>
            </a:pPr>
            <a:endParaRPr sz="800" i="1" dirty="0">
              <a:solidFill>
                <a:schemeClr val="dk1"/>
              </a:solidFill>
            </a:endParaRPr>
          </a:p>
        </p:txBody>
      </p:sp>
      <p:sp>
        <p:nvSpPr>
          <p:cNvPr id="188" name="Google Shape;188;p20"/>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Lennon et al.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npj QI (2019)</a:t>
            </a:r>
            <a:endParaRPr sz="800" i="1" dirty="0">
              <a:solidFill>
                <a:schemeClr val="dk1"/>
              </a:solidFill>
            </a:endParaRPr>
          </a:p>
        </p:txBody>
      </p:sp>
      <p:sp>
        <p:nvSpPr>
          <p:cNvPr id="189" name="Google Shape;189;p20"/>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190" name="Google Shape;190;p20"/>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191" name="Google Shape;191;p20"/>
          <p:cNvSpPr txBox="1"/>
          <p:nvPr/>
        </p:nvSpPr>
        <p:spPr>
          <a:xfrm>
            <a:off x="5167902" y="4030889"/>
            <a:ext cx="1042800" cy="5539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Schuff et al.  </a:t>
            </a:r>
            <a:endParaRPr sz="800" i="1" dirty="0">
              <a:solidFill>
                <a:schemeClr val="dk1"/>
              </a:solidFill>
            </a:endParaRPr>
          </a:p>
          <a:p>
            <a:pPr marL="0" marR="0" lvl="0" indent="0" algn="ctr" rtl="0">
              <a:lnSpc>
                <a:spcPct val="100000"/>
              </a:lnSpc>
              <a:spcBef>
                <a:spcPts val="0"/>
              </a:spcBef>
              <a:spcAft>
                <a:spcPts val="0"/>
              </a:spcAft>
              <a:buNone/>
            </a:pPr>
            <a:r>
              <a:rPr lang="en-GB" sz="800" i="1" dirty="0">
                <a:solidFill>
                  <a:schemeClr val="dk1"/>
                </a:solidFill>
              </a:rPr>
              <a:t>Quantum 7, </a:t>
            </a:r>
          </a:p>
          <a:p>
            <a:pPr marL="0" marR="0" lvl="0" indent="0" algn="ctr" rtl="0">
              <a:lnSpc>
                <a:spcPct val="100000"/>
              </a:lnSpc>
              <a:spcBef>
                <a:spcPts val="0"/>
              </a:spcBef>
              <a:spcAft>
                <a:spcPts val="0"/>
              </a:spcAft>
              <a:buNone/>
            </a:pPr>
            <a:r>
              <a:rPr lang="en-GB" sz="800" i="1" dirty="0">
                <a:solidFill>
                  <a:schemeClr val="dk1"/>
                </a:solidFill>
              </a:rPr>
              <a:t>1077 (2023)</a:t>
            </a:r>
            <a:endParaRPr sz="800" i="1" dirty="0">
              <a:solidFill>
                <a:schemeClr val="dk1"/>
              </a:solidFill>
            </a:endParaRPr>
          </a:p>
        </p:txBody>
      </p:sp>
      <p:sp>
        <p:nvSpPr>
          <p:cNvPr id="192" name="Google Shape;192;p20"/>
          <p:cNvSpPr txBox="1"/>
          <p:nvPr/>
        </p:nvSpPr>
        <p:spPr>
          <a:xfrm>
            <a:off x="6176646" y="3738425"/>
            <a:ext cx="46309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dirty="0">
                <a:solidFill>
                  <a:schemeClr val="dk1"/>
                </a:solidFill>
              </a:rPr>
              <a:t>soon…</a:t>
            </a:r>
            <a:endParaRPr dirty="0"/>
          </a:p>
        </p:txBody>
      </p:sp>
      <p:sp>
        <p:nvSpPr>
          <p:cNvPr id="2" name="Rounded Rectangle 1">
            <a:extLst>
              <a:ext uri="{FF2B5EF4-FFF2-40B4-BE49-F238E27FC236}">
                <a16:creationId xmlns:a16="http://schemas.microsoft.com/office/drawing/2014/main" id="{D73297F6-2035-1B03-98C7-FF36FE684FFD}"/>
              </a:ext>
            </a:extLst>
          </p:cNvPr>
          <p:cNvSpPr/>
          <p:nvPr/>
        </p:nvSpPr>
        <p:spPr>
          <a:xfrm>
            <a:off x="2364451" y="1856552"/>
            <a:ext cx="860783" cy="337264"/>
          </a:xfrm>
          <a:prstGeom prst="roundRect">
            <a:avLst/>
          </a:prstGeom>
          <a:solidFill>
            <a:srgbClr val="DED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Google Shape;181;p20"/>
          <p:cNvSpPr txBox="1"/>
          <p:nvPr/>
        </p:nvSpPr>
        <p:spPr>
          <a:xfrm>
            <a:off x="2375886" y="1816545"/>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1: </a:t>
            </a:r>
            <a:endParaRPr sz="800" b="1" dirty="0">
              <a:solidFill>
                <a:schemeClr val="dk1"/>
              </a:solidFill>
            </a:endParaRPr>
          </a:p>
          <a:p>
            <a:pPr marL="0" lvl="0" indent="0" algn="ctr" rtl="0">
              <a:spcBef>
                <a:spcPts val="0"/>
              </a:spcBef>
              <a:spcAft>
                <a:spcPts val="0"/>
              </a:spcAft>
              <a:buNone/>
            </a:pPr>
            <a:r>
              <a:rPr lang="es" sz="800" b="1" dirty="0">
                <a:solidFill>
                  <a:schemeClr val="dk1"/>
                </a:solidFill>
              </a:rPr>
              <a:t>Tune</a:t>
            </a:r>
            <a:endParaRPr sz="800" b="1" dirty="0">
              <a:solidFill>
                <a:schemeClr val="dk1"/>
              </a:solidFill>
            </a:endParaRPr>
          </a:p>
        </p:txBody>
      </p:sp>
      <p:sp>
        <p:nvSpPr>
          <p:cNvPr id="3" name="Google Shape;79;p15">
            <a:extLst>
              <a:ext uri="{FF2B5EF4-FFF2-40B4-BE49-F238E27FC236}">
                <a16:creationId xmlns:a16="http://schemas.microsoft.com/office/drawing/2014/main" id="{BF65815B-F491-DBA4-E87C-47589724E878}"/>
              </a:ext>
            </a:extLst>
          </p:cNvPr>
          <p:cNvSpPr txBox="1"/>
          <p:nvPr/>
        </p:nvSpPr>
        <p:spPr>
          <a:xfrm>
            <a:off x="5306692" y="4708103"/>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N. Ares, Nature Reviews Materials 6,870 (2021)</a:t>
            </a:r>
            <a:endParaRPr sz="1000" i="1" dirty="0"/>
          </a:p>
        </p:txBody>
      </p:sp>
    </p:spTree>
    <p:extLst>
      <p:ext uri="{BB962C8B-B14F-4D97-AF65-F5344CB8AC3E}">
        <p14:creationId xmlns:p14="http://schemas.microsoft.com/office/powerpoint/2010/main" val="6745442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Shape 302"/>
        <p:cNvGrpSpPr/>
        <p:nvPr/>
      </p:nvGrpSpPr>
      <p:grpSpPr>
        <a:xfrm>
          <a:off x="0" y="0"/>
          <a:ext cx="0" cy="0"/>
          <a:chOff x="0" y="0"/>
          <a:chExt cx="0" cy="0"/>
        </a:xfrm>
      </p:grpSpPr>
      <p:pic>
        <p:nvPicPr>
          <p:cNvPr id="303" name="Google Shape;303;p29"/>
          <p:cNvPicPr preferRelativeResize="0"/>
          <p:nvPr/>
        </p:nvPicPr>
        <p:blipFill rotWithShape="1">
          <a:blip r:embed="rId3">
            <a:alphaModFix/>
          </a:blip>
          <a:srcRect/>
          <a:stretch/>
        </p:blipFill>
        <p:spPr>
          <a:xfrm>
            <a:off x="964188" y="622875"/>
            <a:ext cx="7545313" cy="4244224"/>
          </a:xfrm>
          <a:prstGeom prst="rect">
            <a:avLst/>
          </a:prstGeom>
          <a:noFill/>
          <a:ln>
            <a:noFill/>
          </a:ln>
        </p:spPr>
      </p:pic>
      <p:sp>
        <p:nvSpPr>
          <p:cNvPr id="304" name="Google Shape;304;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50</a:t>
            </a:fld>
            <a:endParaRPr/>
          </a:p>
        </p:txBody>
      </p:sp>
      <p:sp>
        <p:nvSpPr>
          <p:cNvPr id="305" name="Google Shape;305;p29"/>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Where are we at?</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sp>
        <p:nvSpPr>
          <p:cNvPr id="306" name="Google Shape;306;p29"/>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307" name="Google Shape;307;p29"/>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Semiconductor </a:t>
            </a:r>
            <a:endParaRPr sz="1100" b="1" dirty="0">
              <a:solidFill>
                <a:schemeClr val="dk1"/>
              </a:solidFill>
            </a:endParaRPr>
          </a:p>
          <a:p>
            <a:pPr marL="0" marR="0" lvl="0" indent="0" algn="ctr" rtl="0">
              <a:lnSpc>
                <a:spcPct val="80000"/>
              </a:lnSpc>
              <a:spcBef>
                <a:spcPts val="0"/>
              </a:spcBef>
              <a:spcAft>
                <a:spcPts val="0"/>
              </a:spcAft>
              <a:buNone/>
            </a:pPr>
            <a:r>
              <a:rPr lang="es" sz="1100" b="1" dirty="0">
                <a:solidFill>
                  <a:schemeClr val="dk1"/>
                </a:solidFill>
              </a:rPr>
              <a:t>chip</a:t>
            </a:r>
            <a:endParaRPr sz="1100" b="1" dirty="0">
              <a:solidFill>
                <a:schemeClr val="dk1"/>
              </a:solidFill>
            </a:endParaRPr>
          </a:p>
          <a:p>
            <a:pPr marL="0" lvl="0" indent="0" algn="ctr" rtl="0">
              <a:spcBef>
                <a:spcPts val="0"/>
              </a:spcBef>
              <a:spcAft>
                <a:spcPts val="0"/>
              </a:spcAft>
              <a:buNone/>
            </a:pPr>
            <a:endParaRPr sz="1500" b="1" dirty="0">
              <a:solidFill>
                <a:srgbClr val="1E1919"/>
              </a:solidFill>
              <a:highlight>
                <a:srgbClr val="FFFFFF"/>
              </a:highlight>
              <a:latin typeface="Times New Roman"/>
              <a:ea typeface="Times New Roman"/>
              <a:cs typeface="Times New Roman"/>
              <a:sym typeface="Times New Roman"/>
            </a:endParaRPr>
          </a:p>
        </p:txBody>
      </p:sp>
      <p:sp>
        <p:nvSpPr>
          <p:cNvPr id="308" name="Google Shape;308;p29"/>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09" name="Google Shape;309;p29"/>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10" name="Google Shape;310;p29"/>
          <p:cNvSpPr txBox="1"/>
          <p:nvPr/>
        </p:nvSpPr>
        <p:spPr>
          <a:xfrm>
            <a:off x="2394692" y="1804505"/>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1: </a:t>
            </a:r>
            <a:endParaRPr sz="800" b="1">
              <a:solidFill>
                <a:schemeClr val="dk1"/>
              </a:solidFill>
            </a:endParaRPr>
          </a:p>
          <a:p>
            <a:pPr marL="0" lvl="0" indent="0" algn="ctr" rtl="0">
              <a:spcBef>
                <a:spcPts val="0"/>
              </a:spcBef>
              <a:spcAft>
                <a:spcPts val="0"/>
              </a:spcAft>
              <a:buNone/>
            </a:pPr>
            <a:r>
              <a:rPr lang="es" sz="800" b="1">
                <a:solidFill>
                  <a:schemeClr val="dk1"/>
                </a:solidFill>
              </a:rPr>
              <a:t>Tune</a:t>
            </a:r>
            <a:endParaRPr sz="800" b="1">
              <a:solidFill>
                <a:schemeClr val="dk1"/>
              </a:solidFill>
            </a:endParaRPr>
          </a:p>
        </p:txBody>
      </p:sp>
      <p:sp>
        <p:nvSpPr>
          <p:cNvPr id="311" name="Google Shape;311;p29"/>
          <p:cNvSpPr txBox="1"/>
          <p:nvPr/>
        </p:nvSpPr>
        <p:spPr>
          <a:xfrm>
            <a:off x="3267421" y="1814898"/>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2 and 3:</a:t>
            </a:r>
            <a:endParaRPr sz="800" b="1">
              <a:solidFill>
                <a:schemeClr val="dk1"/>
              </a:solidFill>
            </a:endParaRPr>
          </a:p>
          <a:p>
            <a:pPr marL="0" lvl="0" indent="0" algn="ctr" rtl="0">
              <a:spcBef>
                <a:spcPts val="0"/>
              </a:spcBef>
              <a:spcAft>
                <a:spcPts val="0"/>
              </a:spcAft>
              <a:buNone/>
            </a:pPr>
            <a:r>
              <a:rPr lang="es" sz="800" b="1">
                <a:solidFill>
                  <a:schemeClr val="dk1"/>
                </a:solidFill>
              </a:rPr>
              <a:t>Characterise</a:t>
            </a:r>
            <a:endParaRPr sz="800" b="1">
              <a:solidFill>
                <a:schemeClr val="dk1"/>
              </a:solidFill>
            </a:endParaRPr>
          </a:p>
        </p:txBody>
      </p:sp>
      <p:sp>
        <p:nvSpPr>
          <p:cNvPr id="312" name="Google Shape;312;p29"/>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313" name="Google Shape;313;p29"/>
          <p:cNvSpPr txBox="1"/>
          <p:nvPr/>
        </p:nvSpPr>
        <p:spPr>
          <a:xfrm>
            <a:off x="6058430"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314" name="Google Shape;314;p29"/>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Deep </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315" name="Google Shape;315;p29"/>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316" name="Google Shape;316;p29"/>
          <p:cNvSpPr txBox="1"/>
          <p:nvPr/>
        </p:nvSpPr>
        <p:spPr>
          <a:xfrm>
            <a:off x="2073334" y="2906062"/>
            <a:ext cx="1042800" cy="923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 Severin et al. arXiv:2107.12975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 Craig et al. arXiv:2111.11285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 Moon et al. Nat. Commun. (2020)</a:t>
            </a:r>
            <a:endParaRPr sz="800" i="1">
              <a:solidFill>
                <a:schemeClr val="dk1"/>
              </a:solidFill>
            </a:endParaRPr>
          </a:p>
        </p:txBody>
      </p:sp>
      <p:sp>
        <p:nvSpPr>
          <p:cNvPr id="317" name="Google Shape;317;p29"/>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Lennon et al.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npj QI (2019)</a:t>
            </a:r>
            <a:endParaRPr sz="800" i="1">
              <a:solidFill>
                <a:schemeClr val="dk1"/>
              </a:solidFill>
            </a:endParaRPr>
          </a:p>
        </p:txBody>
      </p:sp>
      <p:sp>
        <p:nvSpPr>
          <p:cNvPr id="318" name="Google Shape;318;p29"/>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319" name="Google Shape;319;p29"/>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320" name="Google Shape;320;p29"/>
          <p:cNvSpPr txBox="1"/>
          <p:nvPr/>
        </p:nvSpPr>
        <p:spPr>
          <a:xfrm>
            <a:off x="5167902"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Schuff et al.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arXiv.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2202.00574</a:t>
            </a:r>
            <a:endParaRPr sz="800" i="1">
              <a:solidFill>
                <a:schemeClr val="dk1"/>
              </a:solidFill>
            </a:endParaRPr>
          </a:p>
        </p:txBody>
      </p:sp>
      <p:sp>
        <p:nvSpPr>
          <p:cNvPr id="321" name="Google Shape;321;p29"/>
          <p:cNvSpPr txBox="1"/>
          <p:nvPr/>
        </p:nvSpPr>
        <p:spPr>
          <a:xfrm>
            <a:off x="6245990" y="3780114"/>
            <a:ext cx="3261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a:solidFill>
                  <a:schemeClr val="dk1"/>
                </a:solidFill>
              </a:rPr>
              <a:t>…</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Shape 325"/>
        <p:cNvGrpSpPr/>
        <p:nvPr/>
      </p:nvGrpSpPr>
      <p:grpSpPr>
        <a:xfrm>
          <a:off x="0" y="0"/>
          <a:ext cx="0" cy="0"/>
          <a:chOff x="0" y="0"/>
          <a:chExt cx="0" cy="0"/>
        </a:xfrm>
      </p:grpSpPr>
      <p:pic>
        <p:nvPicPr>
          <p:cNvPr id="326" name="Google Shape;326;p30"/>
          <p:cNvPicPr preferRelativeResize="0"/>
          <p:nvPr/>
        </p:nvPicPr>
        <p:blipFill>
          <a:blip r:embed="rId3">
            <a:alphaModFix/>
          </a:blip>
          <a:stretch>
            <a:fillRect/>
          </a:stretch>
        </p:blipFill>
        <p:spPr>
          <a:xfrm>
            <a:off x="293525" y="610225"/>
            <a:ext cx="2246876" cy="162600"/>
          </a:xfrm>
          <a:prstGeom prst="rect">
            <a:avLst/>
          </a:prstGeom>
          <a:noFill/>
          <a:ln>
            <a:noFill/>
          </a:ln>
        </p:spPr>
      </p:pic>
      <p:sp>
        <p:nvSpPr>
          <p:cNvPr id="327" name="Google Shape;327;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51</a:t>
            </a:fld>
            <a:endParaRPr/>
          </a:p>
        </p:txBody>
      </p:sp>
      <p:pic>
        <p:nvPicPr>
          <p:cNvPr id="328" name="Google Shape;328;p30"/>
          <p:cNvPicPr preferRelativeResize="0"/>
          <p:nvPr/>
        </p:nvPicPr>
        <p:blipFill rotWithShape="1">
          <a:blip r:embed="rId4">
            <a:alphaModFix/>
          </a:blip>
          <a:srcRect l="52647" r="25773"/>
          <a:stretch/>
        </p:blipFill>
        <p:spPr>
          <a:xfrm>
            <a:off x="7965325" y="144438"/>
            <a:ext cx="1086274" cy="1094175"/>
          </a:xfrm>
          <a:prstGeom prst="rect">
            <a:avLst/>
          </a:prstGeom>
          <a:noFill/>
          <a:ln>
            <a:noFill/>
          </a:ln>
        </p:spPr>
      </p:pic>
      <p:sp>
        <p:nvSpPr>
          <p:cNvPr id="329" name="Google Shape;329;p30"/>
          <p:cNvSpPr txBox="1">
            <a:spLocks noGrp="1"/>
          </p:cNvSpPr>
          <p:nvPr>
            <p:ph type="subTitle" idx="1"/>
          </p:nvPr>
        </p:nvSpPr>
        <p:spPr>
          <a:xfrm>
            <a:off x="255525" y="405925"/>
            <a:ext cx="28887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Step 4: Fine tuning</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pic>
        <p:nvPicPr>
          <p:cNvPr id="330" name="Google Shape;330;p30"/>
          <p:cNvPicPr preferRelativeResize="0"/>
          <p:nvPr/>
        </p:nvPicPr>
        <p:blipFill rotWithShape="1">
          <a:blip r:embed="rId5">
            <a:alphaModFix/>
          </a:blip>
          <a:srcRect t="14975" r="6279" b="41380"/>
          <a:stretch/>
        </p:blipFill>
        <p:spPr>
          <a:xfrm>
            <a:off x="337125" y="1003650"/>
            <a:ext cx="7300777" cy="1912270"/>
          </a:xfrm>
          <a:prstGeom prst="rect">
            <a:avLst/>
          </a:prstGeom>
          <a:noFill/>
          <a:ln>
            <a:noFill/>
          </a:ln>
        </p:spPr>
      </p:pic>
      <p:sp>
        <p:nvSpPr>
          <p:cNvPr id="331" name="Google Shape;331;p30"/>
          <p:cNvSpPr txBox="1"/>
          <p:nvPr/>
        </p:nvSpPr>
        <p:spPr>
          <a:xfrm>
            <a:off x="5065390" y="4451839"/>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a:t>van Esbroeck et al. NJP 22, 095003 (2020)</a:t>
            </a:r>
            <a:endParaRPr sz="1000" i="1"/>
          </a:p>
        </p:txBody>
      </p:sp>
      <p:pic>
        <p:nvPicPr>
          <p:cNvPr id="3" name="Screenshot 2019-08-29 at 09.37.32.png" descr="Screenshot 2019-08-29 at 09.37.32.png">
            <a:extLst>
              <a:ext uri="{FF2B5EF4-FFF2-40B4-BE49-F238E27FC236}">
                <a16:creationId xmlns:a16="http://schemas.microsoft.com/office/drawing/2014/main" id="{ADCDC223-258B-1756-6D8A-B16983F55CF3}"/>
              </a:ext>
            </a:extLst>
          </p:cNvPr>
          <p:cNvPicPr>
            <a:picLocks noChangeAspect="1"/>
          </p:cNvPicPr>
          <p:nvPr/>
        </p:nvPicPr>
        <p:blipFill>
          <a:blip r:embed="rId6"/>
          <a:srcRect l="708" r="83203" b="4946"/>
          <a:stretch>
            <a:fillRect/>
          </a:stretch>
        </p:blipFill>
        <p:spPr>
          <a:xfrm rot="10800000">
            <a:off x="4965250" y="1301891"/>
            <a:ext cx="794496" cy="798625"/>
          </a:xfrm>
          <a:prstGeom prst="rect">
            <a:avLst/>
          </a:prstGeom>
          <a:ln w="3175">
            <a:miter lim="400000"/>
          </a:ln>
        </p:spPr>
      </p:pic>
      <p:pic>
        <p:nvPicPr>
          <p:cNvPr id="4" name="Screenshot 2019-08-29 at 09.37.32.png" descr="Screenshot 2019-08-29 at 09.37.32.png">
            <a:extLst>
              <a:ext uri="{FF2B5EF4-FFF2-40B4-BE49-F238E27FC236}">
                <a16:creationId xmlns:a16="http://schemas.microsoft.com/office/drawing/2014/main" id="{01824CAD-DCCE-922C-EAF8-A4F25C82912F}"/>
              </a:ext>
            </a:extLst>
          </p:cNvPr>
          <p:cNvPicPr>
            <a:picLocks noChangeAspect="1"/>
          </p:cNvPicPr>
          <p:nvPr/>
        </p:nvPicPr>
        <p:blipFill>
          <a:blip r:embed="rId6"/>
          <a:srcRect l="18662" r="65372" b="4814"/>
          <a:stretch>
            <a:fillRect/>
          </a:stretch>
        </p:blipFill>
        <p:spPr>
          <a:xfrm rot="10800000">
            <a:off x="4968774" y="1301260"/>
            <a:ext cx="788411" cy="799730"/>
          </a:xfrm>
          <a:prstGeom prst="rect">
            <a:avLst/>
          </a:prstGeom>
          <a:ln w="3175">
            <a:miter lim="400000"/>
          </a:ln>
        </p:spPr>
      </p:pic>
      <p:pic>
        <p:nvPicPr>
          <p:cNvPr id="5" name="Screenshot 2019-08-29 at 09.37.32.png" descr="Screenshot 2019-08-29 at 09.37.32.png">
            <a:extLst>
              <a:ext uri="{FF2B5EF4-FFF2-40B4-BE49-F238E27FC236}">
                <a16:creationId xmlns:a16="http://schemas.microsoft.com/office/drawing/2014/main" id="{DCF96A9F-58B6-9490-6B96-AC89CA632CB0}"/>
              </a:ext>
            </a:extLst>
          </p:cNvPr>
          <p:cNvPicPr>
            <a:picLocks noChangeAspect="1"/>
          </p:cNvPicPr>
          <p:nvPr/>
        </p:nvPicPr>
        <p:blipFill>
          <a:blip r:embed="rId6"/>
          <a:srcRect l="34553" r="49432" b="5808"/>
          <a:stretch>
            <a:fillRect/>
          </a:stretch>
        </p:blipFill>
        <p:spPr>
          <a:xfrm rot="10800000">
            <a:off x="4967439" y="1306128"/>
            <a:ext cx="790801" cy="791375"/>
          </a:xfrm>
          <a:prstGeom prst="rect">
            <a:avLst/>
          </a:prstGeom>
          <a:ln w="3175">
            <a:miter lim="400000"/>
          </a:ln>
        </p:spPr>
      </p:pic>
      <p:pic>
        <p:nvPicPr>
          <p:cNvPr id="6" name="Screenshot 2019-08-29 at 09.37.32.png" descr="Screenshot 2019-08-29 at 09.37.32.png">
            <a:extLst>
              <a:ext uri="{FF2B5EF4-FFF2-40B4-BE49-F238E27FC236}">
                <a16:creationId xmlns:a16="http://schemas.microsoft.com/office/drawing/2014/main" id="{486E53B8-D2C0-BDB3-A7BE-773E1AA64306}"/>
              </a:ext>
            </a:extLst>
          </p:cNvPr>
          <p:cNvPicPr>
            <a:picLocks noChangeAspect="1"/>
          </p:cNvPicPr>
          <p:nvPr/>
        </p:nvPicPr>
        <p:blipFill>
          <a:blip r:embed="rId6"/>
          <a:srcRect l="50549" r="33437" b="6167"/>
          <a:stretch>
            <a:fillRect/>
          </a:stretch>
        </p:blipFill>
        <p:spPr>
          <a:xfrm rot="10800000">
            <a:off x="4967359" y="1307880"/>
            <a:ext cx="790780" cy="788361"/>
          </a:xfrm>
          <a:prstGeom prst="rect">
            <a:avLst/>
          </a:prstGeom>
          <a:ln w="3175">
            <a:miter lim="400000"/>
          </a:ln>
        </p:spPr>
      </p:pic>
      <p:pic>
        <p:nvPicPr>
          <p:cNvPr id="7" name="Screenshot 2019-08-29 at 09.37.32.png" descr="Screenshot 2019-08-29 at 09.37.32.png">
            <a:extLst>
              <a:ext uri="{FF2B5EF4-FFF2-40B4-BE49-F238E27FC236}">
                <a16:creationId xmlns:a16="http://schemas.microsoft.com/office/drawing/2014/main" id="{9130868D-7128-9CB6-603A-01B4F3C2BFB1}"/>
              </a:ext>
            </a:extLst>
          </p:cNvPr>
          <p:cNvPicPr>
            <a:picLocks noChangeAspect="1"/>
          </p:cNvPicPr>
          <p:nvPr/>
        </p:nvPicPr>
        <p:blipFill>
          <a:blip r:embed="rId6"/>
          <a:srcRect l="66501" r="17535" b="4981"/>
          <a:stretch>
            <a:fillRect/>
          </a:stretch>
        </p:blipFill>
        <p:spPr>
          <a:xfrm rot="10800000">
            <a:off x="4968811" y="1302069"/>
            <a:ext cx="788290" cy="798323"/>
          </a:xfrm>
          <a:prstGeom prst="rect">
            <a:avLst/>
          </a:prstGeom>
          <a:ln w="3175">
            <a:miter lim="400000"/>
          </a:ln>
        </p:spPr>
      </p:pic>
      <p:pic>
        <p:nvPicPr>
          <p:cNvPr id="8" name="Screenshot 2019-08-29 at 09.37.32.png" descr="Screenshot 2019-08-29 at 09.37.32.png">
            <a:extLst>
              <a:ext uri="{FF2B5EF4-FFF2-40B4-BE49-F238E27FC236}">
                <a16:creationId xmlns:a16="http://schemas.microsoft.com/office/drawing/2014/main" id="{97EA3147-2861-1379-C9DF-E8316625F328}"/>
              </a:ext>
            </a:extLst>
          </p:cNvPr>
          <p:cNvPicPr>
            <a:picLocks noChangeAspect="1"/>
          </p:cNvPicPr>
          <p:nvPr/>
        </p:nvPicPr>
        <p:blipFill>
          <a:blip r:embed="rId6"/>
          <a:srcRect l="82389" r="1637" b="4981"/>
          <a:stretch>
            <a:fillRect/>
          </a:stretch>
        </p:blipFill>
        <p:spPr>
          <a:xfrm rot="10800000">
            <a:off x="4968561" y="1302069"/>
            <a:ext cx="788772" cy="798324"/>
          </a:xfrm>
          <a:prstGeom prst="rect">
            <a:avLst/>
          </a:prstGeom>
          <a:ln w="3175">
            <a:miter lim="400000"/>
          </a:ln>
        </p:spPr>
      </p:pic>
      <p:pic>
        <p:nvPicPr>
          <p:cNvPr id="10" name="Google Shape;330;p30">
            <a:extLst>
              <a:ext uri="{FF2B5EF4-FFF2-40B4-BE49-F238E27FC236}">
                <a16:creationId xmlns:a16="http://schemas.microsoft.com/office/drawing/2014/main" id="{8A1B318B-8F75-45E8-5F23-A9EB8EC5EAE2}"/>
              </a:ext>
            </a:extLst>
          </p:cNvPr>
          <p:cNvPicPr preferRelativeResize="0"/>
          <p:nvPr/>
        </p:nvPicPr>
        <p:blipFill rotWithShape="1">
          <a:blip r:embed="rId5">
            <a:alphaModFix/>
          </a:blip>
          <a:srcRect t="57884" r="6279" b="5249"/>
          <a:stretch/>
        </p:blipFill>
        <p:spPr>
          <a:xfrm>
            <a:off x="487680" y="2734444"/>
            <a:ext cx="7650480" cy="167730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300"/>
                                  </p:stCondLst>
                                  <p:iterate>
                                    <p:tmAbs val="0"/>
                                  </p:iterate>
                                  <p:childTnLst>
                                    <p:set>
                                      <p:cBhvr>
                                        <p:cTn id="9" fill="hold"/>
                                        <p:tgtEl>
                                          <p:spTgt spid="5"/>
                                        </p:tgtEl>
                                        <p:attrNameLst>
                                          <p:attrName>style.visibility</p:attrName>
                                        </p:attrNameLst>
                                      </p:cBhvr>
                                      <p:to>
                                        <p:strVal val="visible"/>
                                      </p:to>
                                    </p:set>
                                  </p:childTnLst>
                                </p:cTn>
                              </p:par>
                            </p:childTnLst>
                          </p:cTn>
                        </p:par>
                        <p:par>
                          <p:cTn id="10" fill="hold">
                            <p:stCondLst>
                              <p:cond delay="300"/>
                            </p:stCondLst>
                            <p:childTnLst>
                              <p:par>
                                <p:cTn id="11" presetID="1" presetClass="entr" presetSubtype="0" fill="hold" grpId="0" nodeType="afterEffect">
                                  <p:stCondLst>
                                    <p:cond delay="300"/>
                                  </p:stCondLst>
                                  <p:iterate>
                                    <p:tmAbs val="0"/>
                                  </p:iterate>
                                  <p:childTnLst>
                                    <p:set>
                                      <p:cBhvr>
                                        <p:cTn id="12" fill="hold"/>
                                        <p:tgtEl>
                                          <p:spTgt spid="6"/>
                                        </p:tgtEl>
                                        <p:attrNameLst>
                                          <p:attrName>style.visibility</p:attrName>
                                        </p:attrNameLst>
                                      </p:cBhvr>
                                      <p:to>
                                        <p:strVal val="visible"/>
                                      </p:to>
                                    </p:set>
                                  </p:childTnLst>
                                </p:cTn>
                              </p:par>
                            </p:childTnLst>
                          </p:cTn>
                        </p:par>
                        <p:par>
                          <p:cTn id="13" fill="hold">
                            <p:stCondLst>
                              <p:cond delay="600"/>
                            </p:stCondLst>
                            <p:childTnLst>
                              <p:par>
                                <p:cTn id="14" presetID="1" presetClass="entr" presetSubtype="0" fill="hold" grpId="0" nodeType="afterEffect">
                                  <p:stCondLst>
                                    <p:cond delay="300"/>
                                  </p:stCondLst>
                                  <p:iterate>
                                    <p:tmAbs val="0"/>
                                  </p:iterate>
                                  <p:childTnLst>
                                    <p:set>
                                      <p:cBhvr>
                                        <p:cTn id="15" fill="hold"/>
                                        <p:tgtEl>
                                          <p:spTgt spid="7"/>
                                        </p:tgtEl>
                                        <p:attrNameLst>
                                          <p:attrName>style.visibility</p:attrName>
                                        </p:attrNameLst>
                                      </p:cBhvr>
                                      <p:to>
                                        <p:strVal val="visible"/>
                                      </p:to>
                                    </p:set>
                                  </p:childTnLst>
                                </p:cTn>
                              </p:par>
                            </p:childTnLst>
                          </p:cTn>
                        </p:par>
                        <p:par>
                          <p:cTn id="16" fill="hold">
                            <p:stCondLst>
                              <p:cond delay="900"/>
                            </p:stCondLst>
                            <p:childTnLst>
                              <p:par>
                                <p:cTn id="17" presetID="1" presetClass="entr" presetSubtype="0" fill="hold" grpId="0" nodeType="afterEffect">
                                  <p:stCondLst>
                                    <p:cond delay="300"/>
                                  </p:stCondLst>
                                  <p:iterate>
                                    <p:tmAbs val="0"/>
                                  </p:iterate>
                                  <p:childTnLst>
                                    <p:set>
                                      <p:cBhvr>
                                        <p:cTn id="18" fill="hold"/>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p:bldP spid="4" grpId="0" animBg="1" advAuto="0"/>
      <p:bldP spid="5" grpId="0" animBg="1" advAuto="0"/>
      <p:bldP spid="6" grpId="0" animBg="1" advAuto="0"/>
      <p:bldP spid="7" grpId="0" animBg="1" advAuto="0"/>
      <p:bldP spid="8" grpId="0" animBg="1" advAuto="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pic>
        <p:nvPicPr>
          <p:cNvPr id="336" name="Google Shape;336;p31"/>
          <p:cNvPicPr preferRelativeResize="0"/>
          <p:nvPr/>
        </p:nvPicPr>
        <p:blipFill rotWithShape="1">
          <a:blip r:embed="rId3">
            <a:alphaModFix/>
          </a:blip>
          <a:srcRect/>
          <a:stretch/>
        </p:blipFill>
        <p:spPr>
          <a:xfrm>
            <a:off x="964188" y="622875"/>
            <a:ext cx="7545313" cy="4244224"/>
          </a:xfrm>
          <a:prstGeom prst="rect">
            <a:avLst/>
          </a:prstGeom>
          <a:noFill/>
          <a:ln>
            <a:noFill/>
          </a:ln>
        </p:spPr>
      </p:pic>
      <p:sp>
        <p:nvSpPr>
          <p:cNvPr id="337" name="Google Shape;337;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52</a:t>
            </a:fld>
            <a:endParaRPr/>
          </a:p>
        </p:txBody>
      </p:sp>
      <p:sp>
        <p:nvSpPr>
          <p:cNvPr id="338" name="Google Shape;338;p31"/>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Where are we at?</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sp>
        <p:nvSpPr>
          <p:cNvPr id="339" name="Google Shape;339;p31"/>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340" name="Google Shape;340;p31"/>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Semiconductor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chip</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41" name="Google Shape;341;p31"/>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42" name="Google Shape;342;p31"/>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43" name="Google Shape;343;p31"/>
          <p:cNvSpPr txBox="1"/>
          <p:nvPr/>
        </p:nvSpPr>
        <p:spPr>
          <a:xfrm>
            <a:off x="2394692" y="1804505"/>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1: </a:t>
            </a:r>
            <a:endParaRPr sz="800" b="1">
              <a:solidFill>
                <a:schemeClr val="dk1"/>
              </a:solidFill>
            </a:endParaRPr>
          </a:p>
          <a:p>
            <a:pPr marL="0" lvl="0" indent="0" algn="ctr" rtl="0">
              <a:spcBef>
                <a:spcPts val="0"/>
              </a:spcBef>
              <a:spcAft>
                <a:spcPts val="0"/>
              </a:spcAft>
              <a:buNone/>
            </a:pPr>
            <a:r>
              <a:rPr lang="es" sz="800" b="1">
                <a:solidFill>
                  <a:schemeClr val="dk1"/>
                </a:solidFill>
              </a:rPr>
              <a:t>Tune</a:t>
            </a:r>
            <a:endParaRPr sz="800" b="1">
              <a:solidFill>
                <a:schemeClr val="dk1"/>
              </a:solidFill>
            </a:endParaRPr>
          </a:p>
        </p:txBody>
      </p:sp>
      <p:sp>
        <p:nvSpPr>
          <p:cNvPr id="344" name="Google Shape;344;p31"/>
          <p:cNvSpPr txBox="1"/>
          <p:nvPr/>
        </p:nvSpPr>
        <p:spPr>
          <a:xfrm>
            <a:off x="3267421" y="1814898"/>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2 and 3:</a:t>
            </a:r>
            <a:endParaRPr sz="800" b="1">
              <a:solidFill>
                <a:schemeClr val="dk1"/>
              </a:solidFill>
            </a:endParaRPr>
          </a:p>
          <a:p>
            <a:pPr marL="0" lvl="0" indent="0" algn="ctr" rtl="0">
              <a:spcBef>
                <a:spcPts val="0"/>
              </a:spcBef>
              <a:spcAft>
                <a:spcPts val="0"/>
              </a:spcAft>
              <a:buNone/>
            </a:pPr>
            <a:r>
              <a:rPr lang="es" sz="800" b="1">
                <a:solidFill>
                  <a:schemeClr val="dk1"/>
                </a:solidFill>
              </a:rPr>
              <a:t>Characterise</a:t>
            </a:r>
            <a:endParaRPr sz="800" b="1">
              <a:solidFill>
                <a:schemeClr val="dk1"/>
              </a:solidFill>
            </a:endParaRPr>
          </a:p>
        </p:txBody>
      </p:sp>
      <p:sp>
        <p:nvSpPr>
          <p:cNvPr id="345" name="Google Shape;345;p31"/>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346" name="Google Shape;346;p31"/>
          <p:cNvSpPr txBox="1"/>
          <p:nvPr/>
        </p:nvSpPr>
        <p:spPr>
          <a:xfrm>
            <a:off x="6042755"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347" name="Google Shape;347;p31"/>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Deep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348" name="Google Shape;348;p31"/>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349" name="Google Shape;349;p31"/>
          <p:cNvSpPr txBox="1"/>
          <p:nvPr/>
        </p:nvSpPr>
        <p:spPr>
          <a:xfrm>
            <a:off x="2073334" y="2906062"/>
            <a:ext cx="1042800" cy="923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 Severin et al. arXiv:2107.12975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 Craig et al. arXiv:2111.11285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 Moon et al. Nat. Commun. (2020)</a:t>
            </a:r>
            <a:endParaRPr sz="800" i="1">
              <a:solidFill>
                <a:schemeClr val="dk1"/>
              </a:solidFill>
            </a:endParaRPr>
          </a:p>
        </p:txBody>
      </p:sp>
      <p:sp>
        <p:nvSpPr>
          <p:cNvPr id="350" name="Google Shape;350;p31"/>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Lennon et al.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npj QI (2019)</a:t>
            </a:r>
            <a:endParaRPr sz="800" i="1">
              <a:solidFill>
                <a:schemeClr val="dk1"/>
              </a:solidFill>
            </a:endParaRPr>
          </a:p>
        </p:txBody>
      </p:sp>
      <p:sp>
        <p:nvSpPr>
          <p:cNvPr id="351" name="Google Shape;351;p31"/>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352" name="Google Shape;352;p31"/>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353" name="Google Shape;353;p31"/>
          <p:cNvSpPr txBox="1"/>
          <p:nvPr/>
        </p:nvSpPr>
        <p:spPr>
          <a:xfrm>
            <a:off x="5167902"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Schuff et al.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arXiv.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2202.00574</a:t>
            </a:r>
            <a:endParaRPr sz="800" i="1">
              <a:solidFill>
                <a:schemeClr val="dk1"/>
              </a:solidFill>
            </a:endParaRPr>
          </a:p>
        </p:txBody>
      </p:sp>
      <p:sp>
        <p:nvSpPr>
          <p:cNvPr id="354" name="Google Shape;354;p31"/>
          <p:cNvSpPr txBox="1"/>
          <p:nvPr/>
        </p:nvSpPr>
        <p:spPr>
          <a:xfrm>
            <a:off x="6245990" y="3780114"/>
            <a:ext cx="3261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a:solidFill>
                  <a:schemeClr val="dk1"/>
                </a:solidFill>
              </a:rPr>
              <a:t>…</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pic>
        <p:nvPicPr>
          <p:cNvPr id="384" name="Google Shape;384;p34"/>
          <p:cNvPicPr preferRelativeResize="0"/>
          <p:nvPr/>
        </p:nvPicPr>
        <p:blipFill rotWithShape="1">
          <a:blip r:embed="rId3">
            <a:alphaModFix/>
          </a:blip>
          <a:srcRect/>
          <a:stretch/>
        </p:blipFill>
        <p:spPr>
          <a:xfrm>
            <a:off x="964188" y="622875"/>
            <a:ext cx="7545313" cy="4244400"/>
          </a:xfrm>
          <a:prstGeom prst="rect">
            <a:avLst/>
          </a:prstGeom>
          <a:noFill/>
          <a:ln>
            <a:noFill/>
          </a:ln>
        </p:spPr>
      </p:pic>
      <p:sp>
        <p:nvSpPr>
          <p:cNvPr id="385" name="Google Shape;385;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53</a:t>
            </a:fld>
            <a:endParaRPr/>
          </a:p>
        </p:txBody>
      </p:sp>
      <p:sp>
        <p:nvSpPr>
          <p:cNvPr id="386" name="Google Shape;386;p34"/>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Where are we at?</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sp>
        <p:nvSpPr>
          <p:cNvPr id="387" name="Google Shape;387;p34"/>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388" name="Google Shape;388;p34"/>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Semiconductor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chip</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89" name="Google Shape;389;p34"/>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90" name="Google Shape;390;p34"/>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91" name="Google Shape;391;p34"/>
          <p:cNvSpPr txBox="1"/>
          <p:nvPr/>
        </p:nvSpPr>
        <p:spPr>
          <a:xfrm>
            <a:off x="2394692" y="1804505"/>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1: </a:t>
            </a:r>
            <a:endParaRPr sz="800" b="1">
              <a:solidFill>
                <a:schemeClr val="dk1"/>
              </a:solidFill>
            </a:endParaRPr>
          </a:p>
          <a:p>
            <a:pPr marL="0" lvl="0" indent="0" algn="ctr" rtl="0">
              <a:spcBef>
                <a:spcPts val="0"/>
              </a:spcBef>
              <a:spcAft>
                <a:spcPts val="0"/>
              </a:spcAft>
              <a:buNone/>
            </a:pPr>
            <a:r>
              <a:rPr lang="es" sz="800" b="1">
                <a:solidFill>
                  <a:schemeClr val="dk1"/>
                </a:solidFill>
              </a:rPr>
              <a:t>Tune</a:t>
            </a:r>
            <a:endParaRPr sz="800" b="1">
              <a:solidFill>
                <a:schemeClr val="dk1"/>
              </a:solidFill>
            </a:endParaRPr>
          </a:p>
        </p:txBody>
      </p:sp>
      <p:sp>
        <p:nvSpPr>
          <p:cNvPr id="392" name="Google Shape;392;p34"/>
          <p:cNvSpPr txBox="1"/>
          <p:nvPr/>
        </p:nvSpPr>
        <p:spPr>
          <a:xfrm>
            <a:off x="3267421" y="1814898"/>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2 and 3:</a:t>
            </a:r>
            <a:endParaRPr sz="800" b="1">
              <a:solidFill>
                <a:schemeClr val="dk1"/>
              </a:solidFill>
            </a:endParaRPr>
          </a:p>
          <a:p>
            <a:pPr marL="0" lvl="0" indent="0" algn="ctr" rtl="0">
              <a:spcBef>
                <a:spcPts val="0"/>
              </a:spcBef>
              <a:spcAft>
                <a:spcPts val="0"/>
              </a:spcAft>
              <a:buNone/>
            </a:pPr>
            <a:r>
              <a:rPr lang="es" sz="800" b="1">
                <a:solidFill>
                  <a:schemeClr val="dk1"/>
                </a:solidFill>
              </a:rPr>
              <a:t>Characterise</a:t>
            </a:r>
            <a:endParaRPr sz="800" b="1">
              <a:solidFill>
                <a:schemeClr val="dk1"/>
              </a:solidFill>
            </a:endParaRPr>
          </a:p>
        </p:txBody>
      </p:sp>
      <p:sp>
        <p:nvSpPr>
          <p:cNvPr id="393" name="Google Shape;393;p34"/>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394" name="Google Shape;394;p34"/>
          <p:cNvSpPr txBox="1"/>
          <p:nvPr/>
        </p:nvSpPr>
        <p:spPr>
          <a:xfrm>
            <a:off x="6042755"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395" name="Google Shape;395;p34"/>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Deep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396" name="Google Shape;396;p34"/>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397" name="Google Shape;397;p34"/>
          <p:cNvSpPr txBox="1"/>
          <p:nvPr/>
        </p:nvSpPr>
        <p:spPr>
          <a:xfrm>
            <a:off x="2073334" y="2906062"/>
            <a:ext cx="1042800" cy="923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 Severin et al. arXiv:2107.12975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 Craig et al. arXiv:2111.11285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 Moon et al. Nat. Commun. (2020)</a:t>
            </a:r>
            <a:endParaRPr sz="800" i="1">
              <a:solidFill>
                <a:schemeClr val="dk1"/>
              </a:solidFill>
            </a:endParaRPr>
          </a:p>
        </p:txBody>
      </p:sp>
      <p:sp>
        <p:nvSpPr>
          <p:cNvPr id="398" name="Google Shape;398;p34"/>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Lennon et al.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npj QI (2019)</a:t>
            </a:r>
            <a:endParaRPr sz="800" i="1">
              <a:solidFill>
                <a:schemeClr val="dk1"/>
              </a:solidFill>
            </a:endParaRPr>
          </a:p>
        </p:txBody>
      </p:sp>
      <p:sp>
        <p:nvSpPr>
          <p:cNvPr id="399" name="Google Shape;399;p34"/>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400" name="Google Shape;400;p34"/>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401" name="Google Shape;401;p34"/>
          <p:cNvSpPr txBox="1"/>
          <p:nvPr/>
        </p:nvSpPr>
        <p:spPr>
          <a:xfrm>
            <a:off x="5167902"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Schuff et al.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arXiv.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2202.00574</a:t>
            </a:r>
            <a:endParaRPr sz="800" i="1">
              <a:solidFill>
                <a:schemeClr val="dk1"/>
              </a:solidFill>
            </a:endParaRPr>
          </a:p>
        </p:txBody>
      </p:sp>
      <p:sp>
        <p:nvSpPr>
          <p:cNvPr id="402" name="Google Shape;402;p34"/>
          <p:cNvSpPr txBox="1"/>
          <p:nvPr/>
        </p:nvSpPr>
        <p:spPr>
          <a:xfrm>
            <a:off x="6245990" y="3780114"/>
            <a:ext cx="3261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a:solidFill>
                  <a:schemeClr val="dk1"/>
                </a:solidFill>
              </a:rPr>
              <a:t>…</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pic>
        <p:nvPicPr>
          <p:cNvPr id="384" name="Google Shape;384;p34"/>
          <p:cNvPicPr preferRelativeResize="0"/>
          <p:nvPr/>
        </p:nvPicPr>
        <p:blipFill rotWithShape="1">
          <a:blip r:embed="rId3">
            <a:alphaModFix/>
          </a:blip>
          <a:srcRect/>
          <a:stretch/>
        </p:blipFill>
        <p:spPr>
          <a:xfrm>
            <a:off x="964188" y="622875"/>
            <a:ext cx="7545313" cy="4244400"/>
          </a:xfrm>
          <a:prstGeom prst="rect">
            <a:avLst/>
          </a:prstGeom>
          <a:noFill/>
          <a:ln>
            <a:noFill/>
          </a:ln>
        </p:spPr>
      </p:pic>
      <p:sp>
        <p:nvSpPr>
          <p:cNvPr id="385" name="Google Shape;385;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54</a:t>
            </a:fld>
            <a:endParaRPr/>
          </a:p>
        </p:txBody>
      </p:sp>
      <p:sp>
        <p:nvSpPr>
          <p:cNvPr id="386" name="Google Shape;386;p34"/>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a:solidFill>
                  <a:schemeClr val="dk1"/>
                </a:solidFill>
              </a:rPr>
              <a:t>Where are we at?</a:t>
            </a:r>
            <a:endParaRPr sz="1800" b="1">
              <a:solidFill>
                <a:schemeClr val="dk1"/>
              </a:solidFill>
            </a:endParaRPr>
          </a:p>
          <a:p>
            <a:pPr marL="0" marR="0" lvl="0" indent="0" algn="ctr" rtl="0">
              <a:lnSpc>
                <a:spcPct val="80000"/>
              </a:lnSpc>
              <a:spcBef>
                <a:spcPts val="0"/>
              </a:spcBef>
              <a:spcAft>
                <a:spcPts val="0"/>
              </a:spcAft>
              <a:buNone/>
            </a:pPr>
            <a:endParaRPr sz="2200" b="1">
              <a:solidFill>
                <a:schemeClr val="dk1"/>
              </a:solidFill>
            </a:endParaRPr>
          </a:p>
        </p:txBody>
      </p:sp>
      <p:sp>
        <p:nvSpPr>
          <p:cNvPr id="387" name="Google Shape;387;p34"/>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388" name="Google Shape;388;p34"/>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Semiconductor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chip</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89" name="Google Shape;389;p34"/>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90" name="Google Shape;390;p34"/>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391" name="Google Shape;391;p34"/>
          <p:cNvSpPr txBox="1"/>
          <p:nvPr/>
        </p:nvSpPr>
        <p:spPr>
          <a:xfrm>
            <a:off x="2394692" y="1804505"/>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1: </a:t>
            </a:r>
            <a:endParaRPr sz="800" b="1">
              <a:solidFill>
                <a:schemeClr val="dk1"/>
              </a:solidFill>
            </a:endParaRPr>
          </a:p>
          <a:p>
            <a:pPr marL="0" lvl="0" indent="0" algn="ctr" rtl="0">
              <a:spcBef>
                <a:spcPts val="0"/>
              </a:spcBef>
              <a:spcAft>
                <a:spcPts val="0"/>
              </a:spcAft>
              <a:buNone/>
            </a:pPr>
            <a:r>
              <a:rPr lang="es" sz="800" b="1">
                <a:solidFill>
                  <a:schemeClr val="dk1"/>
                </a:solidFill>
              </a:rPr>
              <a:t>Tune</a:t>
            </a:r>
            <a:endParaRPr sz="800" b="1">
              <a:solidFill>
                <a:schemeClr val="dk1"/>
              </a:solidFill>
            </a:endParaRPr>
          </a:p>
        </p:txBody>
      </p:sp>
      <p:sp>
        <p:nvSpPr>
          <p:cNvPr id="392" name="Google Shape;392;p34"/>
          <p:cNvSpPr txBox="1"/>
          <p:nvPr/>
        </p:nvSpPr>
        <p:spPr>
          <a:xfrm>
            <a:off x="3267421" y="1814898"/>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2 and 3:</a:t>
            </a:r>
            <a:endParaRPr sz="800" b="1">
              <a:solidFill>
                <a:schemeClr val="dk1"/>
              </a:solidFill>
            </a:endParaRPr>
          </a:p>
          <a:p>
            <a:pPr marL="0" lvl="0" indent="0" algn="ctr" rtl="0">
              <a:spcBef>
                <a:spcPts val="0"/>
              </a:spcBef>
              <a:spcAft>
                <a:spcPts val="0"/>
              </a:spcAft>
              <a:buNone/>
            </a:pPr>
            <a:r>
              <a:rPr lang="es" sz="800" b="1">
                <a:solidFill>
                  <a:schemeClr val="dk1"/>
                </a:solidFill>
              </a:rPr>
              <a:t>Characterise</a:t>
            </a:r>
            <a:endParaRPr sz="800" b="1">
              <a:solidFill>
                <a:schemeClr val="dk1"/>
              </a:solidFill>
            </a:endParaRPr>
          </a:p>
        </p:txBody>
      </p:sp>
      <p:sp>
        <p:nvSpPr>
          <p:cNvPr id="393" name="Google Shape;393;p34"/>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394" name="Google Shape;394;p34"/>
          <p:cNvSpPr txBox="1"/>
          <p:nvPr/>
        </p:nvSpPr>
        <p:spPr>
          <a:xfrm>
            <a:off x="6042755"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395" name="Google Shape;395;p34"/>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Deep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396" name="Google Shape;396;p34"/>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397" name="Google Shape;397;p34"/>
          <p:cNvSpPr txBox="1"/>
          <p:nvPr/>
        </p:nvSpPr>
        <p:spPr>
          <a:xfrm>
            <a:off x="2073334" y="2906062"/>
            <a:ext cx="1042800" cy="923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 Severin et al. arXiv:2107.12975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 Craig et al. arXiv:2111.11285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 Moon et al. Nat. Commun. (2020)</a:t>
            </a:r>
            <a:endParaRPr sz="800" i="1" dirty="0">
              <a:solidFill>
                <a:schemeClr val="dk1"/>
              </a:solidFill>
            </a:endParaRPr>
          </a:p>
        </p:txBody>
      </p:sp>
      <p:sp>
        <p:nvSpPr>
          <p:cNvPr id="398" name="Google Shape;398;p34"/>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Lennon et al.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npj QI (2019)</a:t>
            </a:r>
            <a:endParaRPr sz="800" i="1" dirty="0">
              <a:solidFill>
                <a:schemeClr val="dk1"/>
              </a:solidFill>
            </a:endParaRPr>
          </a:p>
        </p:txBody>
      </p:sp>
      <p:sp>
        <p:nvSpPr>
          <p:cNvPr id="399" name="Google Shape;399;p34"/>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400" name="Google Shape;400;p34"/>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401" name="Google Shape;401;p34"/>
          <p:cNvSpPr txBox="1"/>
          <p:nvPr/>
        </p:nvSpPr>
        <p:spPr>
          <a:xfrm>
            <a:off x="5167902"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Schuff et al.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arXiv.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2202.00574</a:t>
            </a:r>
            <a:endParaRPr sz="800" i="1">
              <a:solidFill>
                <a:schemeClr val="dk1"/>
              </a:solidFill>
            </a:endParaRPr>
          </a:p>
        </p:txBody>
      </p:sp>
      <p:sp>
        <p:nvSpPr>
          <p:cNvPr id="402" name="Google Shape;402;p34"/>
          <p:cNvSpPr txBox="1"/>
          <p:nvPr/>
        </p:nvSpPr>
        <p:spPr>
          <a:xfrm>
            <a:off x="6245990" y="3780114"/>
            <a:ext cx="3261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a:solidFill>
                  <a:schemeClr val="dk1"/>
                </a:solidFill>
              </a:rPr>
              <a:t>…</a:t>
            </a:r>
            <a:endParaRPr/>
          </a:p>
        </p:txBody>
      </p:sp>
    </p:spTree>
    <p:extLst>
      <p:ext uri="{BB962C8B-B14F-4D97-AF65-F5344CB8AC3E}">
        <p14:creationId xmlns:p14="http://schemas.microsoft.com/office/powerpoint/2010/main" val="2207198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pic>
        <p:nvPicPr>
          <p:cNvPr id="19" name="Image" descr="Image">
            <a:extLst>
              <a:ext uri="{FF2B5EF4-FFF2-40B4-BE49-F238E27FC236}">
                <a16:creationId xmlns:a16="http://schemas.microsoft.com/office/drawing/2014/main" id="{11421CD7-8805-BD24-026C-FA83083694C2}"/>
              </a:ext>
            </a:extLst>
          </p:cNvPr>
          <p:cNvPicPr>
            <a:picLocks noChangeAspect="1"/>
          </p:cNvPicPr>
          <p:nvPr/>
        </p:nvPicPr>
        <p:blipFill rotWithShape="1">
          <a:blip r:embed="rId3"/>
          <a:srcRect t="6112" r="7345" b="6061"/>
          <a:stretch/>
        </p:blipFill>
        <p:spPr>
          <a:xfrm>
            <a:off x="8032371" y="274371"/>
            <a:ext cx="880173" cy="834307"/>
          </a:xfrm>
          <a:prstGeom prst="rect">
            <a:avLst/>
          </a:prstGeom>
          <a:ln w="3175">
            <a:miter lim="400000"/>
          </a:ln>
        </p:spPr>
      </p:pic>
      <p:pic>
        <p:nvPicPr>
          <p:cNvPr id="326" name="Google Shape;326;p30"/>
          <p:cNvPicPr preferRelativeResize="0"/>
          <p:nvPr/>
        </p:nvPicPr>
        <p:blipFill>
          <a:blip r:embed="rId4">
            <a:alphaModFix/>
          </a:blip>
          <a:stretch>
            <a:fillRect/>
          </a:stretch>
        </p:blipFill>
        <p:spPr>
          <a:xfrm>
            <a:off x="293525" y="610225"/>
            <a:ext cx="2246876" cy="162600"/>
          </a:xfrm>
          <a:prstGeom prst="rect">
            <a:avLst/>
          </a:prstGeom>
          <a:noFill/>
          <a:ln>
            <a:noFill/>
          </a:ln>
        </p:spPr>
      </p:pic>
      <p:sp>
        <p:nvSpPr>
          <p:cNvPr id="327" name="Google Shape;327;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55</a:t>
            </a:fld>
            <a:endParaRPr/>
          </a:p>
        </p:txBody>
      </p:sp>
      <p:sp>
        <p:nvSpPr>
          <p:cNvPr id="329" name="Google Shape;329;p30"/>
          <p:cNvSpPr txBox="1">
            <a:spLocks noGrp="1"/>
          </p:cNvSpPr>
          <p:nvPr>
            <p:ph type="subTitle" idx="1"/>
          </p:nvPr>
        </p:nvSpPr>
        <p:spPr>
          <a:xfrm>
            <a:off x="255525" y="405925"/>
            <a:ext cx="28887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Step 5: Rabi tuning</a:t>
            </a: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pic>
        <p:nvPicPr>
          <p:cNvPr id="14" name="Picture 5" descr="A picture containing text&#10;&#10;Description automatically generated">
            <a:extLst>
              <a:ext uri="{FF2B5EF4-FFF2-40B4-BE49-F238E27FC236}">
                <a16:creationId xmlns:a16="http://schemas.microsoft.com/office/drawing/2014/main" id="{8ABA46B6-08AA-F237-DBE4-8B3D9267C1F8}"/>
              </a:ext>
            </a:extLst>
          </p:cNvPr>
          <p:cNvPicPr>
            <a:picLocks noChangeAspect="1"/>
          </p:cNvPicPr>
          <p:nvPr/>
        </p:nvPicPr>
        <p:blipFill>
          <a:blip r:embed="rId5"/>
          <a:stretch>
            <a:fillRect/>
          </a:stretch>
        </p:blipFill>
        <p:spPr>
          <a:xfrm>
            <a:off x="4957960" y="2765225"/>
            <a:ext cx="4011391" cy="2001072"/>
          </a:xfrm>
          <a:prstGeom prst="rect">
            <a:avLst/>
          </a:prstGeom>
        </p:spPr>
      </p:pic>
      <p:pic>
        <p:nvPicPr>
          <p:cNvPr id="15" name="Picture 10" descr="Graphical user interface, application&#10;&#10;Description automatically generated">
            <a:extLst>
              <a:ext uri="{FF2B5EF4-FFF2-40B4-BE49-F238E27FC236}">
                <a16:creationId xmlns:a16="http://schemas.microsoft.com/office/drawing/2014/main" id="{998C1425-C077-EE77-013B-CEEB4647D524}"/>
              </a:ext>
            </a:extLst>
          </p:cNvPr>
          <p:cNvPicPr>
            <a:picLocks noChangeAspect="1"/>
          </p:cNvPicPr>
          <p:nvPr/>
        </p:nvPicPr>
        <p:blipFill rotWithShape="1">
          <a:blip r:embed="rId6"/>
          <a:srcRect t="-512" r="190" b="52529"/>
          <a:stretch/>
        </p:blipFill>
        <p:spPr>
          <a:xfrm>
            <a:off x="1627914" y="967653"/>
            <a:ext cx="3412241" cy="1602744"/>
          </a:xfrm>
          <a:prstGeom prst="rect">
            <a:avLst/>
          </a:prstGeom>
        </p:spPr>
      </p:pic>
      <p:pic>
        <p:nvPicPr>
          <p:cNvPr id="16" name="Picture 12" descr="A screen shot of a clock&#10;&#10;Description automatically generated">
            <a:extLst>
              <a:ext uri="{FF2B5EF4-FFF2-40B4-BE49-F238E27FC236}">
                <a16:creationId xmlns:a16="http://schemas.microsoft.com/office/drawing/2014/main" id="{B688A6FC-416A-1D60-8423-AF4E520059FE}"/>
              </a:ext>
            </a:extLst>
          </p:cNvPr>
          <p:cNvPicPr>
            <a:picLocks noChangeAspect="1"/>
          </p:cNvPicPr>
          <p:nvPr/>
        </p:nvPicPr>
        <p:blipFill rotWithShape="1">
          <a:blip r:embed="rId7"/>
          <a:srcRect l="4747" t="65590" r="65390" b="1454"/>
          <a:stretch/>
        </p:blipFill>
        <p:spPr>
          <a:xfrm>
            <a:off x="5987094" y="1287234"/>
            <a:ext cx="1265008" cy="1324541"/>
          </a:xfrm>
          <a:prstGeom prst="rect">
            <a:avLst/>
          </a:prstGeom>
        </p:spPr>
      </p:pic>
      <p:cxnSp>
        <p:nvCxnSpPr>
          <p:cNvPr id="17" name="Straight Connector 16">
            <a:extLst>
              <a:ext uri="{FF2B5EF4-FFF2-40B4-BE49-F238E27FC236}">
                <a16:creationId xmlns:a16="http://schemas.microsoft.com/office/drawing/2014/main" id="{48DA08C7-FE1C-CC5D-4246-488958A84C32}"/>
              </a:ext>
            </a:extLst>
          </p:cNvPr>
          <p:cNvCxnSpPr>
            <a:cxnSpLocks/>
          </p:cNvCxnSpPr>
          <p:nvPr/>
        </p:nvCxnSpPr>
        <p:spPr>
          <a:xfrm flipV="1">
            <a:off x="5153237" y="2180226"/>
            <a:ext cx="775127" cy="334840"/>
          </a:xfrm>
          <a:prstGeom prst="line">
            <a:avLst/>
          </a:prstGeom>
          <a:ln w="12700">
            <a:solidFill>
              <a:schemeClr val="tx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D88EA12-9D4C-FB05-8B59-E8B73ED82BFF}"/>
              </a:ext>
            </a:extLst>
          </p:cNvPr>
          <p:cNvCxnSpPr>
            <a:cxnSpLocks/>
          </p:cNvCxnSpPr>
          <p:nvPr/>
        </p:nvCxnSpPr>
        <p:spPr>
          <a:xfrm>
            <a:off x="5044160" y="1663170"/>
            <a:ext cx="944331" cy="102331"/>
          </a:xfrm>
          <a:prstGeom prst="line">
            <a:avLst/>
          </a:prstGeom>
          <a:ln w="12700">
            <a:solidFill>
              <a:schemeClr val="tx1">
                <a:alpha val="30000"/>
              </a:schemeClr>
            </a:solidFill>
            <a:prstDash val="dash"/>
          </a:ln>
        </p:spPr>
        <p:style>
          <a:lnRef idx="1">
            <a:schemeClr val="accent1"/>
          </a:lnRef>
          <a:fillRef idx="0">
            <a:schemeClr val="accent1"/>
          </a:fillRef>
          <a:effectRef idx="0">
            <a:schemeClr val="accent1"/>
          </a:effectRef>
          <a:fontRef idx="minor">
            <a:schemeClr val="tx1"/>
          </a:fontRef>
        </p:style>
      </p:cxnSp>
      <p:pic>
        <p:nvPicPr>
          <p:cNvPr id="23" name="Google Shape;364;p32">
            <a:extLst>
              <a:ext uri="{FF2B5EF4-FFF2-40B4-BE49-F238E27FC236}">
                <a16:creationId xmlns:a16="http://schemas.microsoft.com/office/drawing/2014/main" id="{EAD6C173-5A43-9331-1B10-5649759384BA}"/>
              </a:ext>
            </a:extLst>
          </p:cNvPr>
          <p:cNvPicPr preferRelativeResize="0"/>
          <p:nvPr/>
        </p:nvPicPr>
        <p:blipFill rotWithShape="1">
          <a:blip r:embed="rId8">
            <a:alphaModFix/>
          </a:blip>
          <a:srcRect l="77193" b="60525"/>
          <a:stretch/>
        </p:blipFill>
        <p:spPr>
          <a:xfrm>
            <a:off x="122842" y="2765225"/>
            <a:ext cx="2067253" cy="2203022"/>
          </a:xfrm>
          <a:prstGeom prst="rect">
            <a:avLst/>
          </a:prstGeom>
          <a:noFill/>
          <a:ln>
            <a:noFill/>
          </a:ln>
        </p:spPr>
      </p:pic>
      <p:pic>
        <p:nvPicPr>
          <p:cNvPr id="2" name="Google Shape;363;p32">
            <a:extLst>
              <a:ext uri="{FF2B5EF4-FFF2-40B4-BE49-F238E27FC236}">
                <a16:creationId xmlns:a16="http://schemas.microsoft.com/office/drawing/2014/main" id="{87045D39-4C07-A72A-F193-01935A33A8F3}"/>
              </a:ext>
            </a:extLst>
          </p:cNvPr>
          <p:cNvPicPr preferRelativeResize="0"/>
          <p:nvPr/>
        </p:nvPicPr>
        <p:blipFill rotWithShape="1">
          <a:blip r:embed="rId8">
            <a:alphaModFix/>
          </a:blip>
          <a:srcRect l="18365" t="57619" r="62739" b="4527"/>
          <a:stretch/>
        </p:blipFill>
        <p:spPr>
          <a:xfrm>
            <a:off x="2072593" y="3363976"/>
            <a:ext cx="1580054" cy="1720299"/>
          </a:xfrm>
          <a:prstGeom prst="rect">
            <a:avLst/>
          </a:prstGeom>
          <a:noFill/>
          <a:ln>
            <a:noFill/>
          </a:ln>
        </p:spPr>
      </p:pic>
      <p:pic>
        <p:nvPicPr>
          <p:cNvPr id="3" name="Google Shape;363;p32">
            <a:extLst>
              <a:ext uri="{FF2B5EF4-FFF2-40B4-BE49-F238E27FC236}">
                <a16:creationId xmlns:a16="http://schemas.microsoft.com/office/drawing/2014/main" id="{651A11F1-FAD5-8E43-E723-F3144A841BF3}"/>
              </a:ext>
            </a:extLst>
          </p:cNvPr>
          <p:cNvPicPr preferRelativeResize="0"/>
          <p:nvPr/>
        </p:nvPicPr>
        <p:blipFill rotWithShape="1">
          <a:blip r:embed="rId8">
            <a:alphaModFix/>
          </a:blip>
          <a:srcRect l="53748" t="47016" r="21529" b="19028"/>
          <a:stretch/>
        </p:blipFill>
        <p:spPr>
          <a:xfrm>
            <a:off x="2540401" y="2853795"/>
            <a:ext cx="2067253" cy="1544400"/>
          </a:xfrm>
          <a:prstGeom prst="rect">
            <a:avLst/>
          </a:prstGeom>
          <a:noFill/>
          <a:ln>
            <a:noFill/>
          </a:ln>
        </p:spPr>
      </p:pic>
      <p:sp>
        <p:nvSpPr>
          <p:cNvPr id="4" name="Rectangle 3">
            <a:extLst>
              <a:ext uri="{FF2B5EF4-FFF2-40B4-BE49-F238E27FC236}">
                <a16:creationId xmlns:a16="http://schemas.microsoft.com/office/drawing/2014/main" id="{0D0A1BD0-FC41-E02B-A0D7-41D2CBEA54E7}"/>
              </a:ext>
            </a:extLst>
          </p:cNvPr>
          <p:cNvSpPr/>
          <p:nvPr/>
        </p:nvSpPr>
        <p:spPr>
          <a:xfrm>
            <a:off x="3007441" y="2965415"/>
            <a:ext cx="265925" cy="259387"/>
          </a:xfrm>
          <a:prstGeom prst="rect">
            <a:avLst/>
          </a:prstGeom>
          <a:solidFill>
            <a:srgbClr val="BAE6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D12EB099-75CF-B49B-3685-6CB3C3B94F88}"/>
              </a:ext>
            </a:extLst>
          </p:cNvPr>
          <p:cNvSpPr/>
          <p:nvPr/>
        </p:nvSpPr>
        <p:spPr>
          <a:xfrm>
            <a:off x="3129366" y="3141198"/>
            <a:ext cx="144000" cy="144000"/>
          </a:xfrm>
          <a:prstGeom prst="ellipse">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4DA04F03-E53E-D846-6DB5-C445981181B3}"/>
              </a:ext>
            </a:extLst>
          </p:cNvPr>
          <p:cNvSpPr/>
          <p:nvPr/>
        </p:nvSpPr>
        <p:spPr>
          <a:xfrm>
            <a:off x="3358027" y="3393028"/>
            <a:ext cx="144000" cy="144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A520B8E-1CBA-9B65-1336-F0DDBF6D5882}"/>
              </a:ext>
            </a:extLst>
          </p:cNvPr>
          <p:cNvSpPr/>
          <p:nvPr/>
        </p:nvSpPr>
        <p:spPr>
          <a:xfrm>
            <a:off x="2174109" y="2294672"/>
            <a:ext cx="144000" cy="144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CE368805-DB15-C17D-E8C6-46D94CDADB13}"/>
              </a:ext>
            </a:extLst>
          </p:cNvPr>
          <p:cNvSpPr/>
          <p:nvPr/>
        </p:nvSpPr>
        <p:spPr>
          <a:xfrm>
            <a:off x="2889188" y="2172712"/>
            <a:ext cx="144000" cy="144000"/>
          </a:xfrm>
          <a:prstGeom prst="ellipse">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383572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pic>
        <p:nvPicPr>
          <p:cNvPr id="19" name="Image" descr="Image">
            <a:extLst>
              <a:ext uri="{FF2B5EF4-FFF2-40B4-BE49-F238E27FC236}">
                <a16:creationId xmlns:a16="http://schemas.microsoft.com/office/drawing/2014/main" id="{11421CD7-8805-BD24-026C-FA83083694C2}"/>
              </a:ext>
            </a:extLst>
          </p:cNvPr>
          <p:cNvPicPr>
            <a:picLocks noChangeAspect="1"/>
          </p:cNvPicPr>
          <p:nvPr/>
        </p:nvPicPr>
        <p:blipFill rotWithShape="1">
          <a:blip r:embed="rId3"/>
          <a:srcRect t="6112" r="7345" b="6061"/>
          <a:stretch/>
        </p:blipFill>
        <p:spPr>
          <a:xfrm>
            <a:off x="8032371" y="274371"/>
            <a:ext cx="880173" cy="834307"/>
          </a:xfrm>
          <a:prstGeom prst="rect">
            <a:avLst/>
          </a:prstGeom>
          <a:ln w="3175">
            <a:miter lim="400000"/>
          </a:ln>
        </p:spPr>
      </p:pic>
      <p:pic>
        <p:nvPicPr>
          <p:cNvPr id="326" name="Google Shape;326;p30"/>
          <p:cNvPicPr preferRelativeResize="0"/>
          <p:nvPr/>
        </p:nvPicPr>
        <p:blipFill>
          <a:blip r:embed="rId4">
            <a:alphaModFix/>
          </a:blip>
          <a:stretch>
            <a:fillRect/>
          </a:stretch>
        </p:blipFill>
        <p:spPr>
          <a:xfrm>
            <a:off x="293525" y="610225"/>
            <a:ext cx="2246876" cy="162600"/>
          </a:xfrm>
          <a:prstGeom prst="rect">
            <a:avLst/>
          </a:prstGeom>
          <a:noFill/>
          <a:ln>
            <a:noFill/>
          </a:ln>
        </p:spPr>
      </p:pic>
      <p:sp>
        <p:nvSpPr>
          <p:cNvPr id="327" name="Google Shape;327;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56</a:t>
            </a:fld>
            <a:endParaRPr/>
          </a:p>
        </p:txBody>
      </p:sp>
      <p:sp>
        <p:nvSpPr>
          <p:cNvPr id="329" name="Google Shape;329;p30"/>
          <p:cNvSpPr txBox="1">
            <a:spLocks noGrp="1"/>
          </p:cNvSpPr>
          <p:nvPr>
            <p:ph type="subTitle" idx="1"/>
          </p:nvPr>
        </p:nvSpPr>
        <p:spPr>
          <a:xfrm>
            <a:off x="255525" y="405925"/>
            <a:ext cx="28887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Step 5: Rabi tuning</a:t>
            </a: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sp>
        <p:nvSpPr>
          <p:cNvPr id="5" name="Google Shape;265;p25">
            <a:extLst>
              <a:ext uri="{FF2B5EF4-FFF2-40B4-BE49-F238E27FC236}">
                <a16:creationId xmlns:a16="http://schemas.microsoft.com/office/drawing/2014/main" id="{5F8B79CD-B16F-2DBC-8C7C-8581C9E74AAD}"/>
              </a:ext>
            </a:extLst>
          </p:cNvPr>
          <p:cNvSpPr txBox="1"/>
          <p:nvPr/>
        </p:nvSpPr>
        <p:spPr>
          <a:xfrm>
            <a:off x="5235137" y="4493955"/>
            <a:ext cx="30000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Orbell et al. soon!</a:t>
            </a:r>
            <a:endParaRPr sz="1000" i="1" dirty="0"/>
          </a:p>
        </p:txBody>
      </p:sp>
      <p:grpSp>
        <p:nvGrpSpPr>
          <p:cNvPr id="21" name="Group 20">
            <a:extLst>
              <a:ext uri="{FF2B5EF4-FFF2-40B4-BE49-F238E27FC236}">
                <a16:creationId xmlns:a16="http://schemas.microsoft.com/office/drawing/2014/main" id="{186467FA-F0F8-0B42-0E2D-4959801E7AE5}"/>
              </a:ext>
            </a:extLst>
          </p:cNvPr>
          <p:cNvGrpSpPr/>
          <p:nvPr/>
        </p:nvGrpSpPr>
        <p:grpSpPr>
          <a:xfrm>
            <a:off x="4359571" y="1241357"/>
            <a:ext cx="3875566" cy="3141083"/>
            <a:chOff x="3502637" y="1168051"/>
            <a:chExt cx="3875566" cy="3141083"/>
          </a:xfrm>
        </p:grpSpPr>
        <p:grpSp>
          <p:nvGrpSpPr>
            <p:cNvPr id="13" name="Group 12">
              <a:extLst>
                <a:ext uri="{FF2B5EF4-FFF2-40B4-BE49-F238E27FC236}">
                  <a16:creationId xmlns:a16="http://schemas.microsoft.com/office/drawing/2014/main" id="{1B4B62C3-778E-8981-C414-707D4C848A68}"/>
                </a:ext>
              </a:extLst>
            </p:cNvPr>
            <p:cNvGrpSpPr/>
            <p:nvPr/>
          </p:nvGrpSpPr>
          <p:grpSpPr>
            <a:xfrm>
              <a:off x="3502637" y="1322050"/>
              <a:ext cx="3774562" cy="2987084"/>
              <a:chOff x="3350162" y="1306317"/>
              <a:chExt cx="3774562" cy="2987084"/>
            </a:xfrm>
          </p:grpSpPr>
          <p:pic>
            <p:nvPicPr>
              <p:cNvPr id="2" name="Picture 1" descr="Chart, radar chart&#10;&#10;Description automatically generated">
                <a:extLst>
                  <a:ext uri="{FF2B5EF4-FFF2-40B4-BE49-F238E27FC236}">
                    <a16:creationId xmlns:a16="http://schemas.microsoft.com/office/drawing/2014/main" id="{78EC315C-FD6F-564F-558B-7F95045836CF}"/>
                  </a:ext>
                </a:extLst>
              </p:cNvPr>
              <p:cNvPicPr>
                <a:picLocks noChangeAspect="1"/>
              </p:cNvPicPr>
              <p:nvPr/>
            </p:nvPicPr>
            <p:blipFill rotWithShape="1">
              <a:blip r:embed="rId5"/>
              <a:srcRect l="3326" t="7735" r="8940" b="-553"/>
              <a:stretch/>
            </p:blipFill>
            <p:spPr>
              <a:xfrm>
                <a:off x="3583412" y="1306317"/>
                <a:ext cx="3541312" cy="2825534"/>
              </a:xfrm>
              <a:prstGeom prst="rect">
                <a:avLst/>
              </a:prstGeom>
            </p:spPr>
          </p:pic>
          <p:sp>
            <p:nvSpPr>
              <p:cNvPr id="6" name="Google Shape;156;p19">
                <a:extLst>
                  <a:ext uri="{FF2B5EF4-FFF2-40B4-BE49-F238E27FC236}">
                    <a16:creationId xmlns:a16="http://schemas.microsoft.com/office/drawing/2014/main" id="{8490D009-FEA0-5835-1A39-D27BC14866C3}"/>
                  </a:ext>
                </a:extLst>
              </p:cNvPr>
              <p:cNvSpPr txBox="1"/>
              <p:nvPr/>
            </p:nvSpPr>
            <p:spPr>
              <a:xfrm>
                <a:off x="4764868" y="3970301"/>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tx1"/>
                    </a:solidFill>
                  </a:rPr>
                  <a:t>Vp1 (mV)</a:t>
                </a:r>
                <a:endParaRPr sz="1300" dirty="0">
                  <a:solidFill>
                    <a:schemeClr val="tx1"/>
                  </a:solidFill>
                </a:endParaRPr>
              </a:p>
            </p:txBody>
          </p:sp>
          <p:sp>
            <p:nvSpPr>
              <p:cNvPr id="7" name="Google Shape;156;p19">
                <a:extLst>
                  <a:ext uri="{FF2B5EF4-FFF2-40B4-BE49-F238E27FC236}">
                    <a16:creationId xmlns:a16="http://schemas.microsoft.com/office/drawing/2014/main" id="{44CDF911-2DEB-9C65-8C0F-49B88EAB2B1C}"/>
                  </a:ext>
                </a:extLst>
              </p:cNvPr>
              <p:cNvSpPr txBox="1"/>
              <p:nvPr/>
            </p:nvSpPr>
            <p:spPr>
              <a:xfrm rot="16200000">
                <a:off x="2922512" y="2410200"/>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tx1"/>
                    </a:solidFill>
                  </a:rPr>
                  <a:t>Vp2 (mV)</a:t>
                </a:r>
                <a:endParaRPr sz="1300" dirty="0">
                  <a:solidFill>
                    <a:schemeClr val="tx1"/>
                  </a:solidFill>
                </a:endParaRPr>
              </a:p>
            </p:txBody>
          </p:sp>
        </p:grpSp>
        <p:sp>
          <p:nvSpPr>
            <p:cNvPr id="9" name="Google Shape;156;p19">
              <a:extLst>
                <a:ext uri="{FF2B5EF4-FFF2-40B4-BE49-F238E27FC236}">
                  <a16:creationId xmlns:a16="http://schemas.microsoft.com/office/drawing/2014/main" id="{7F4F3F97-D76A-707E-34A0-A0AC8631B88F}"/>
                </a:ext>
              </a:extLst>
            </p:cNvPr>
            <p:cNvSpPr txBox="1"/>
            <p:nvPr/>
          </p:nvSpPr>
          <p:spPr>
            <a:xfrm>
              <a:off x="6199803" y="1168051"/>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tx1"/>
                  </a:solidFill>
                </a:rPr>
                <a:t>Score</a:t>
              </a:r>
              <a:endParaRPr sz="1300" dirty="0">
                <a:solidFill>
                  <a:schemeClr val="tx1"/>
                </a:solidFill>
              </a:endParaRPr>
            </a:p>
          </p:txBody>
        </p:sp>
      </p:grpSp>
      <p:grpSp>
        <p:nvGrpSpPr>
          <p:cNvPr id="12" name="Group 11">
            <a:extLst>
              <a:ext uri="{FF2B5EF4-FFF2-40B4-BE49-F238E27FC236}">
                <a16:creationId xmlns:a16="http://schemas.microsoft.com/office/drawing/2014/main" id="{19F4CD56-3DFA-AE6B-BFED-2CBA14B862AD}"/>
              </a:ext>
            </a:extLst>
          </p:cNvPr>
          <p:cNvGrpSpPr/>
          <p:nvPr/>
        </p:nvGrpSpPr>
        <p:grpSpPr>
          <a:xfrm>
            <a:off x="869715" y="1499648"/>
            <a:ext cx="3567637" cy="2662992"/>
            <a:chOff x="-55925" y="1499333"/>
            <a:chExt cx="3567637" cy="2662992"/>
          </a:xfrm>
        </p:grpSpPr>
        <p:pic>
          <p:nvPicPr>
            <p:cNvPr id="3" name="Picture 15" descr="Chart, line chart&#10;&#10;Description automatically generated">
              <a:extLst>
                <a:ext uri="{FF2B5EF4-FFF2-40B4-BE49-F238E27FC236}">
                  <a16:creationId xmlns:a16="http://schemas.microsoft.com/office/drawing/2014/main" id="{4AA1676D-37BD-DA10-3FAC-6FEDF9509FFD}"/>
                </a:ext>
              </a:extLst>
            </p:cNvPr>
            <p:cNvPicPr>
              <a:picLocks noChangeAspect="1"/>
            </p:cNvPicPr>
            <p:nvPr/>
          </p:nvPicPr>
          <p:blipFill>
            <a:blip r:embed="rId6"/>
            <a:stretch>
              <a:fillRect/>
            </a:stretch>
          </p:blipFill>
          <p:spPr>
            <a:xfrm>
              <a:off x="0" y="1499333"/>
              <a:ext cx="3511712" cy="2632518"/>
            </a:xfrm>
            <a:prstGeom prst="rect">
              <a:avLst/>
            </a:prstGeom>
          </p:spPr>
        </p:pic>
        <p:sp>
          <p:nvSpPr>
            <p:cNvPr id="10" name="Google Shape;156;p19">
              <a:extLst>
                <a:ext uri="{FF2B5EF4-FFF2-40B4-BE49-F238E27FC236}">
                  <a16:creationId xmlns:a16="http://schemas.microsoft.com/office/drawing/2014/main" id="{49E615F0-D45F-A42D-72BF-749CD34542AE}"/>
                </a:ext>
              </a:extLst>
            </p:cNvPr>
            <p:cNvSpPr txBox="1"/>
            <p:nvPr/>
          </p:nvSpPr>
          <p:spPr>
            <a:xfrm>
              <a:off x="1349530" y="3839225"/>
              <a:ext cx="1178400" cy="323100"/>
            </a:xfrm>
            <a:prstGeom prst="rect">
              <a:avLst/>
            </a:prstGeom>
            <a:solidFill>
              <a:schemeClr val="bg1"/>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tx1"/>
                  </a:solidFill>
                </a:rPr>
                <a:t>Iterations</a:t>
              </a:r>
              <a:endParaRPr sz="1300" dirty="0">
                <a:solidFill>
                  <a:schemeClr val="tx1"/>
                </a:solidFill>
              </a:endParaRPr>
            </a:p>
          </p:txBody>
        </p:sp>
        <p:sp>
          <p:nvSpPr>
            <p:cNvPr id="11" name="Google Shape;156;p19">
              <a:extLst>
                <a:ext uri="{FF2B5EF4-FFF2-40B4-BE49-F238E27FC236}">
                  <a16:creationId xmlns:a16="http://schemas.microsoft.com/office/drawing/2014/main" id="{12EF1EEE-DE9A-DF64-7A00-F2083BB30889}"/>
                </a:ext>
              </a:extLst>
            </p:cNvPr>
            <p:cNvSpPr txBox="1"/>
            <p:nvPr/>
          </p:nvSpPr>
          <p:spPr>
            <a:xfrm rot="16200000">
              <a:off x="-667392" y="2557517"/>
              <a:ext cx="1546070" cy="323135"/>
            </a:xfrm>
            <a:prstGeom prst="rect">
              <a:avLst/>
            </a:prstGeom>
            <a:solidFill>
              <a:schemeClr val="bg1"/>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tx1"/>
                  </a:solidFill>
                </a:rPr>
                <a:t>Optimal Frequency (MHz)</a:t>
              </a:r>
              <a:endParaRPr sz="1300" dirty="0">
                <a:solidFill>
                  <a:schemeClr val="tx1"/>
                </a:solidFill>
              </a:endParaRPr>
            </a:p>
          </p:txBody>
        </p:sp>
      </p:grpSp>
      <p:sp>
        <p:nvSpPr>
          <p:cNvPr id="4" name="Rectangle 3">
            <a:extLst>
              <a:ext uri="{FF2B5EF4-FFF2-40B4-BE49-F238E27FC236}">
                <a16:creationId xmlns:a16="http://schemas.microsoft.com/office/drawing/2014/main" id="{B81D9F07-5339-E59B-F7F3-A0121396576F}"/>
              </a:ext>
            </a:extLst>
          </p:cNvPr>
          <p:cNvSpPr/>
          <p:nvPr/>
        </p:nvSpPr>
        <p:spPr>
          <a:xfrm>
            <a:off x="1200699" y="3361473"/>
            <a:ext cx="168470" cy="4982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oogle Shape;363;p32">
            <a:extLst>
              <a:ext uri="{FF2B5EF4-FFF2-40B4-BE49-F238E27FC236}">
                <a16:creationId xmlns:a16="http://schemas.microsoft.com/office/drawing/2014/main" id="{0285AB01-8417-0A9D-08A7-3F069A95FF2E}"/>
              </a:ext>
            </a:extLst>
          </p:cNvPr>
          <p:cNvPicPr preferRelativeResize="0"/>
          <p:nvPr/>
        </p:nvPicPr>
        <p:blipFill rotWithShape="1">
          <a:blip r:embed="rId7">
            <a:alphaModFix/>
          </a:blip>
          <a:srcRect l="58028" t="47016" r="27879" b="23179"/>
          <a:stretch/>
        </p:blipFill>
        <p:spPr>
          <a:xfrm>
            <a:off x="4970072" y="1499648"/>
            <a:ext cx="879255" cy="929191"/>
          </a:xfrm>
          <a:prstGeom prst="rect">
            <a:avLst/>
          </a:prstGeom>
          <a:noFill/>
          <a:ln>
            <a:noFill/>
          </a:ln>
        </p:spPr>
      </p:pic>
      <p:pic>
        <p:nvPicPr>
          <p:cNvPr id="15" name="Screenshot 2022-06-12 at 14.26.20.png" descr="Screenshot 2022-06-12 at 14.26.20.png">
            <a:extLst>
              <a:ext uri="{FF2B5EF4-FFF2-40B4-BE49-F238E27FC236}">
                <a16:creationId xmlns:a16="http://schemas.microsoft.com/office/drawing/2014/main" id="{931A809C-1CFD-8E87-1E0C-715AC26ED44C}"/>
              </a:ext>
            </a:extLst>
          </p:cNvPr>
          <p:cNvPicPr>
            <a:picLocks noChangeAspect="1"/>
          </p:cNvPicPr>
          <p:nvPr/>
        </p:nvPicPr>
        <p:blipFill>
          <a:blip r:embed="rId8"/>
          <a:stretch>
            <a:fillRect/>
          </a:stretch>
        </p:blipFill>
        <p:spPr>
          <a:xfrm>
            <a:off x="5013223" y="1564457"/>
            <a:ext cx="563389" cy="286313"/>
          </a:xfrm>
          <a:prstGeom prst="rect">
            <a:avLst/>
          </a:prstGeom>
          <a:ln w="3175">
            <a:miter lim="400000"/>
          </a:ln>
        </p:spPr>
      </p:pic>
    </p:spTree>
    <p:extLst>
      <p:ext uri="{BB962C8B-B14F-4D97-AF65-F5344CB8AC3E}">
        <p14:creationId xmlns:p14="http://schemas.microsoft.com/office/powerpoint/2010/main" val="18983549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8" name="Google Shape;448;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57</a:t>
            </a:fld>
            <a:endParaRPr/>
          </a:p>
        </p:txBody>
      </p:sp>
      <p:sp>
        <p:nvSpPr>
          <p:cNvPr id="449" name="Google Shape;449;p38"/>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Quantum thermodynamics</a:t>
            </a: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grpSp>
        <p:nvGrpSpPr>
          <p:cNvPr id="3" name="Group 2">
            <a:extLst>
              <a:ext uri="{FF2B5EF4-FFF2-40B4-BE49-F238E27FC236}">
                <a16:creationId xmlns:a16="http://schemas.microsoft.com/office/drawing/2014/main" id="{660429AF-5A7A-C6B6-EB09-D3E806AC5B9B}"/>
              </a:ext>
            </a:extLst>
          </p:cNvPr>
          <p:cNvGrpSpPr/>
          <p:nvPr/>
        </p:nvGrpSpPr>
        <p:grpSpPr>
          <a:xfrm>
            <a:off x="3990442" y="575797"/>
            <a:ext cx="3802800" cy="3700800"/>
            <a:chOff x="4481250" y="901675"/>
            <a:chExt cx="3802800" cy="3700800"/>
          </a:xfrm>
        </p:grpSpPr>
        <p:sp>
          <p:nvSpPr>
            <p:cNvPr id="446" name="Google Shape;446;p38"/>
            <p:cNvSpPr/>
            <p:nvPr/>
          </p:nvSpPr>
          <p:spPr>
            <a:xfrm>
              <a:off x="4481250" y="901675"/>
              <a:ext cx="3802800" cy="3700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451" name="Google Shape;451;p38"/>
            <p:cNvPicPr preferRelativeResize="0"/>
            <p:nvPr/>
          </p:nvPicPr>
          <p:blipFill rotWithShape="1">
            <a:blip r:embed="rId3">
              <a:alphaModFix/>
            </a:blip>
            <a:srcRect l="53853" t="10995" b="6516"/>
            <a:stretch/>
          </p:blipFill>
          <p:spPr>
            <a:xfrm>
              <a:off x="4741074" y="1102187"/>
              <a:ext cx="3283174" cy="3301425"/>
            </a:xfrm>
            <a:prstGeom prst="rect">
              <a:avLst/>
            </a:prstGeom>
            <a:noFill/>
            <a:ln>
              <a:noFill/>
            </a:ln>
          </p:spPr>
        </p:pic>
      </p:grpSp>
      <p:sp>
        <p:nvSpPr>
          <p:cNvPr id="452" name="Google Shape;452;p38"/>
          <p:cNvSpPr txBox="1"/>
          <p:nvPr/>
        </p:nvSpPr>
        <p:spPr>
          <a:xfrm>
            <a:off x="608741" y="3334613"/>
            <a:ext cx="3000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000" i="1" dirty="0"/>
              <a:t>Pearson et al. Phys. Rev. X 11, 021029 (2021)</a:t>
            </a:r>
            <a:endParaRPr sz="1000" i="1" dirty="0"/>
          </a:p>
        </p:txBody>
      </p:sp>
      <p:pic>
        <p:nvPicPr>
          <p:cNvPr id="453" name="Google Shape;453;p38"/>
          <p:cNvPicPr preferRelativeResize="0"/>
          <p:nvPr/>
        </p:nvPicPr>
        <p:blipFill rotWithShape="1">
          <a:blip r:embed="rId4">
            <a:alphaModFix/>
          </a:blip>
          <a:srcRect l="23440" t="72047" r="47706" b="6280"/>
          <a:stretch/>
        </p:blipFill>
        <p:spPr>
          <a:xfrm>
            <a:off x="501960" y="2191843"/>
            <a:ext cx="2703343" cy="1115522"/>
          </a:xfrm>
          <a:prstGeom prst="rect">
            <a:avLst/>
          </a:prstGeom>
          <a:noFill/>
          <a:ln>
            <a:noFill/>
          </a:ln>
        </p:spPr>
      </p:pic>
      <p:grpSp>
        <p:nvGrpSpPr>
          <p:cNvPr id="2" name="Group 1">
            <a:extLst>
              <a:ext uri="{FF2B5EF4-FFF2-40B4-BE49-F238E27FC236}">
                <a16:creationId xmlns:a16="http://schemas.microsoft.com/office/drawing/2014/main" id="{9A0A8AB3-1D93-F5CC-9172-1BF38A38E19C}"/>
              </a:ext>
            </a:extLst>
          </p:cNvPr>
          <p:cNvGrpSpPr/>
          <p:nvPr/>
        </p:nvGrpSpPr>
        <p:grpSpPr>
          <a:xfrm>
            <a:off x="5085675" y="2319463"/>
            <a:ext cx="3802800" cy="2626800"/>
            <a:chOff x="399875" y="901675"/>
            <a:chExt cx="3802800" cy="2626800"/>
          </a:xfrm>
        </p:grpSpPr>
        <p:sp>
          <p:nvSpPr>
            <p:cNvPr id="447" name="Google Shape;447;p38"/>
            <p:cNvSpPr/>
            <p:nvPr/>
          </p:nvSpPr>
          <p:spPr>
            <a:xfrm>
              <a:off x="399875" y="901675"/>
              <a:ext cx="3802800" cy="2626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50" name="Google Shape;450;p38"/>
            <p:cNvPicPr preferRelativeResize="0"/>
            <p:nvPr/>
          </p:nvPicPr>
          <p:blipFill rotWithShape="1">
            <a:blip r:embed="rId3">
              <a:alphaModFix/>
            </a:blip>
            <a:srcRect l="2978" t="15002" r="47454" b="27886"/>
            <a:stretch/>
          </p:blipFill>
          <p:spPr>
            <a:xfrm>
              <a:off x="552788" y="1102175"/>
              <a:ext cx="3434225" cy="2225799"/>
            </a:xfrm>
            <a:prstGeom prst="rect">
              <a:avLst/>
            </a:prstGeom>
            <a:noFill/>
            <a:ln>
              <a:noFill/>
            </a:ln>
          </p:spPr>
        </p:pic>
      </p:grpSp>
      <p:sp>
        <p:nvSpPr>
          <p:cNvPr id="4" name="Google Shape;452;p38">
            <a:extLst>
              <a:ext uri="{FF2B5EF4-FFF2-40B4-BE49-F238E27FC236}">
                <a16:creationId xmlns:a16="http://schemas.microsoft.com/office/drawing/2014/main" id="{A8FEFEF9-4795-3871-6800-D1BE23F15F91}"/>
              </a:ext>
            </a:extLst>
          </p:cNvPr>
          <p:cNvSpPr txBox="1"/>
          <p:nvPr/>
        </p:nvSpPr>
        <p:spPr>
          <a:xfrm>
            <a:off x="367875" y="771401"/>
            <a:ext cx="3000000" cy="118490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100" i="1" dirty="0"/>
              <a:t>Alexia Aufféves</a:t>
            </a:r>
          </a:p>
          <a:p>
            <a:pPr marL="0" lvl="0" indent="0" algn="ctr" rtl="0">
              <a:spcBef>
                <a:spcPts val="0"/>
              </a:spcBef>
              <a:spcAft>
                <a:spcPts val="0"/>
              </a:spcAft>
              <a:buNone/>
            </a:pPr>
            <a:r>
              <a:rPr lang="es" sz="1100" i="1" dirty="0"/>
              <a:t>Janet Anders</a:t>
            </a:r>
          </a:p>
          <a:p>
            <a:pPr marL="0" lvl="0" indent="0" algn="ctr" rtl="0">
              <a:spcBef>
                <a:spcPts val="0"/>
              </a:spcBef>
              <a:spcAft>
                <a:spcPts val="0"/>
              </a:spcAft>
              <a:buNone/>
            </a:pPr>
            <a:r>
              <a:rPr lang="es" sz="1100" i="1" dirty="0"/>
              <a:t>Juan Parrondo</a:t>
            </a:r>
          </a:p>
          <a:p>
            <a:pPr marL="0" lvl="0" indent="0" algn="ctr" rtl="0">
              <a:spcBef>
                <a:spcPts val="0"/>
              </a:spcBef>
              <a:spcAft>
                <a:spcPts val="0"/>
              </a:spcAft>
              <a:buNone/>
            </a:pPr>
            <a:r>
              <a:rPr lang="es" sz="1100" i="1" dirty="0"/>
              <a:t>Marcus Huber</a:t>
            </a:r>
          </a:p>
          <a:p>
            <a:pPr algn="ctr"/>
            <a:r>
              <a:rPr lang="es" sz="1100" i="1" dirty="0"/>
              <a:t>Andras Payli</a:t>
            </a:r>
          </a:p>
          <a:p>
            <a:pPr marL="0" lvl="0" indent="0" algn="ctr" rtl="0">
              <a:spcBef>
                <a:spcPts val="0"/>
              </a:spcBef>
              <a:spcAft>
                <a:spcPts val="0"/>
              </a:spcAft>
              <a:buNone/>
            </a:pPr>
            <a:endParaRPr sz="1000" i="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87F5B34-6CFD-7DA1-84FC-4E2095BB719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 smtClean="0"/>
              <a:t>58</a:t>
            </a:fld>
            <a:endParaRPr lang="es"/>
          </a:p>
        </p:txBody>
      </p:sp>
      <p:pic>
        <p:nvPicPr>
          <p:cNvPr id="7" name="Picture 6">
            <a:extLst>
              <a:ext uri="{FF2B5EF4-FFF2-40B4-BE49-F238E27FC236}">
                <a16:creationId xmlns:a16="http://schemas.microsoft.com/office/drawing/2014/main" id="{B261B5F9-BD53-ABEA-E532-AF43DC324244}"/>
              </a:ext>
            </a:extLst>
          </p:cNvPr>
          <p:cNvPicPr>
            <a:picLocks noChangeAspect="1"/>
          </p:cNvPicPr>
          <p:nvPr/>
        </p:nvPicPr>
        <p:blipFill rotWithShape="1">
          <a:blip r:embed="rId2"/>
          <a:srcRect r="1426"/>
          <a:stretch/>
        </p:blipFill>
        <p:spPr>
          <a:xfrm>
            <a:off x="3999173" y="1668461"/>
            <a:ext cx="5144827" cy="2217600"/>
          </a:xfrm>
          <a:prstGeom prst="rect">
            <a:avLst/>
          </a:prstGeom>
        </p:spPr>
      </p:pic>
      <p:sp>
        <p:nvSpPr>
          <p:cNvPr id="8" name="Google Shape;408;p35">
            <a:extLst>
              <a:ext uri="{FF2B5EF4-FFF2-40B4-BE49-F238E27FC236}">
                <a16:creationId xmlns:a16="http://schemas.microsoft.com/office/drawing/2014/main" id="{B19CABE8-CEC0-C34D-64C0-3D63911011A7}"/>
              </a:ext>
            </a:extLst>
          </p:cNvPr>
          <p:cNvSpPr txBox="1">
            <a:spLocks/>
          </p:cNvSpPr>
          <p:nvPr/>
        </p:nvSpPr>
        <p:spPr>
          <a:xfrm>
            <a:off x="660377" y="1037816"/>
            <a:ext cx="3399417" cy="7926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80000"/>
              </a:lnSpc>
            </a:pPr>
            <a:r>
              <a:rPr lang="en-GB" sz="1800" b="1" dirty="0">
                <a:solidFill>
                  <a:schemeClr val="dk1"/>
                </a:solidFill>
              </a:rPr>
              <a:t>Eliza (</a:t>
            </a:r>
            <a:r>
              <a:rPr lang="en-GB" b="1" dirty="0"/>
              <a:t>psychotherapist</a:t>
            </a:r>
            <a:r>
              <a:rPr lang="en-GB" sz="1800" b="1" dirty="0">
                <a:solidFill>
                  <a:schemeClr val="dk1"/>
                </a:solidFill>
              </a:rPr>
              <a:t>) 1970</a:t>
            </a:r>
          </a:p>
        </p:txBody>
      </p:sp>
      <p:sp>
        <p:nvSpPr>
          <p:cNvPr id="9" name="Google Shape;408;p35">
            <a:extLst>
              <a:ext uri="{FF2B5EF4-FFF2-40B4-BE49-F238E27FC236}">
                <a16:creationId xmlns:a16="http://schemas.microsoft.com/office/drawing/2014/main" id="{0E144730-E14A-EBAA-ACC6-76915E64957A}"/>
              </a:ext>
            </a:extLst>
          </p:cNvPr>
          <p:cNvSpPr txBox="1">
            <a:spLocks/>
          </p:cNvSpPr>
          <p:nvPr/>
        </p:nvSpPr>
        <p:spPr>
          <a:xfrm>
            <a:off x="5941755" y="1042832"/>
            <a:ext cx="1577687" cy="7926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lnSpc>
                <a:spcPct val="80000"/>
              </a:lnSpc>
            </a:pPr>
            <a:r>
              <a:rPr lang="en-GB" sz="1800" b="1" dirty="0">
                <a:solidFill>
                  <a:schemeClr val="dk1"/>
                </a:solidFill>
              </a:rPr>
              <a:t>Kuki now</a:t>
            </a:r>
          </a:p>
        </p:txBody>
      </p:sp>
      <p:pic>
        <p:nvPicPr>
          <p:cNvPr id="11" name="Picture 10">
            <a:extLst>
              <a:ext uri="{FF2B5EF4-FFF2-40B4-BE49-F238E27FC236}">
                <a16:creationId xmlns:a16="http://schemas.microsoft.com/office/drawing/2014/main" id="{7C7E3159-A208-AFC5-435E-D240684C5E84}"/>
              </a:ext>
            </a:extLst>
          </p:cNvPr>
          <p:cNvPicPr>
            <a:picLocks noChangeAspect="1"/>
          </p:cNvPicPr>
          <p:nvPr/>
        </p:nvPicPr>
        <p:blipFill>
          <a:blip r:embed="rId3"/>
          <a:stretch>
            <a:fillRect/>
          </a:stretch>
        </p:blipFill>
        <p:spPr>
          <a:xfrm>
            <a:off x="71120" y="1439132"/>
            <a:ext cx="4208114" cy="2463286"/>
          </a:xfrm>
          <a:prstGeom prst="rect">
            <a:avLst/>
          </a:prstGeom>
        </p:spPr>
      </p:pic>
      <p:sp>
        <p:nvSpPr>
          <p:cNvPr id="12" name="Rectangle 11">
            <a:extLst>
              <a:ext uri="{FF2B5EF4-FFF2-40B4-BE49-F238E27FC236}">
                <a16:creationId xmlns:a16="http://schemas.microsoft.com/office/drawing/2014/main" id="{07E093A3-2378-D0F2-A8D4-DAB61EC33C9F}"/>
              </a:ext>
            </a:extLst>
          </p:cNvPr>
          <p:cNvSpPr/>
          <p:nvPr/>
        </p:nvSpPr>
        <p:spPr>
          <a:xfrm>
            <a:off x="5843170" y="1586714"/>
            <a:ext cx="1456832" cy="3051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Google Shape;408;p35">
            <a:extLst>
              <a:ext uri="{FF2B5EF4-FFF2-40B4-BE49-F238E27FC236}">
                <a16:creationId xmlns:a16="http://schemas.microsoft.com/office/drawing/2014/main" id="{3658FEE9-7450-9188-3416-660402C01D75}"/>
              </a:ext>
            </a:extLst>
          </p:cNvPr>
          <p:cNvSpPr txBox="1">
            <a:spLocks/>
          </p:cNvSpPr>
          <p:nvPr/>
        </p:nvSpPr>
        <p:spPr>
          <a:xfrm>
            <a:off x="255525" y="405925"/>
            <a:ext cx="8520600" cy="7926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80000"/>
              </a:lnSpc>
            </a:pPr>
            <a:r>
              <a:rPr lang="en-GB" sz="1800" b="1" dirty="0">
                <a:solidFill>
                  <a:schemeClr val="dk1"/>
                </a:solidFill>
              </a:rPr>
              <a:t>AI to the rescue?</a:t>
            </a:r>
          </a:p>
          <a:p>
            <a:pPr algn="ctr">
              <a:lnSpc>
                <a:spcPct val="80000"/>
              </a:lnSpc>
            </a:pPr>
            <a:endParaRPr lang="en-GB" sz="2200" b="1" dirty="0">
              <a:solidFill>
                <a:schemeClr val="dk1"/>
              </a:solidFill>
            </a:endParaRPr>
          </a:p>
        </p:txBody>
      </p:sp>
      <p:sp>
        <p:nvSpPr>
          <p:cNvPr id="16" name="Rectangle 15">
            <a:extLst>
              <a:ext uri="{FF2B5EF4-FFF2-40B4-BE49-F238E27FC236}">
                <a16:creationId xmlns:a16="http://schemas.microsoft.com/office/drawing/2014/main" id="{12D36BFD-3158-50D4-3ECB-C2399E990D91}"/>
              </a:ext>
            </a:extLst>
          </p:cNvPr>
          <p:cNvSpPr/>
          <p:nvPr/>
        </p:nvSpPr>
        <p:spPr>
          <a:xfrm>
            <a:off x="4279234" y="1668462"/>
            <a:ext cx="4793646" cy="2217600"/>
          </a:xfrm>
          <a:prstGeom prst="rect">
            <a:avLst/>
          </a:prstGeom>
          <a:noFill/>
          <a:ln>
            <a:solidFill>
              <a:srgbClr val="25CF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77812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6274" y="507102"/>
            <a:ext cx="4138361" cy="468308"/>
          </a:xfrm>
        </p:spPr>
        <p:txBody>
          <a:bodyPr anchor="t">
            <a:noAutofit/>
          </a:bodyPr>
          <a:lstStyle/>
          <a:p>
            <a:pPr algn="l"/>
            <a:r>
              <a:rPr lang="en-GB" sz="2700" b="1">
                <a:solidFill>
                  <a:schemeClr val="tx2"/>
                </a:solidFill>
                <a:latin typeface="Calibri"/>
                <a:ea typeface="Calibri"/>
                <a:cs typeface="Calibri"/>
              </a:rPr>
              <a:t>Optimisation objective</a:t>
            </a:r>
            <a:br>
              <a:rPr lang="en-GB" sz="2700" b="1">
                <a:latin typeface="Calibri"/>
                <a:ea typeface="Calibri"/>
                <a:cs typeface="Calibri"/>
              </a:rPr>
            </a:br>
            <a:endParaRPr lang="en-GB" sz="2700" b="1">
              <a:solidFill>
                <a:schemeClr val="tx2"/>
              </a:solidFill>
              <a:latin typeface="Calibri"/>
              <a:ea typeface="Calibri"/>
              <a:cs typeface="Calibri"/>
            </a:endParaRPr>
          </a:p>
        </p:txBody>
      </p:sp>
      <p:cxnSp>
        <p:nvCxnSpPr>
          <p:cNvPr id="5" name="Straight Arrow Connector 4">
            <a:extLst>
              <a:ext uri="{FF2B5EF4-FFF2-40B4-BE49-F238E27FC236}">
                <a16:creationId xmlns:a16="http://schemas.microsoft.com/office/drawing/2014/main" id="{5F73A85A-A333-38DE-A719-1C1AAC592F5E}"/>
              </a:ext>
            </a:extLst>
          </p:cNvPr>
          <p:cNvCxnSpPr>
            <a:cxnSpLocks/>
          </p:cNvCxnSpPr>
          <p:nvPr/>
        </p:nvCxnSpPr>
        <p:spPr>
          <a:xfrm flipH="1" flipV="1">
            <a:off x="683199" y="358486"/>
            <a:ext cx="12990" cy="4487570"/>
          </a:xfrm>
          <a:prstGeom prst="straightConnector1">
            <a:avLst/>
          </a:prstGeom>
          <a:ln w="12700">
            <a:solidFill>
              <a:schemeClr val="tx1">
                <a:lumMod val="65000"/>
                <a:lumOff val="35000"/>
              </a:schemeClr>
            </a:solidFill>
            <a:prstDash val="solid"/>
          </a:ln>
        </p:spPr>
        <p:style>
          <a:lnRef idx="1">
            <a:schemeClr val="dk1"/>
          </a:lnRef>
          <a:fillRef idx="0">
            <a:schemeClr val="dk1"/>
          </a:fillRef>
          <a:effectRef idx="0">
            <a:schemeClr val="dk1"/>
          </a:effectRef>
          <a:fontRef idx="minor">
            <a:schemeClr val="tx1"/>
          </a:fontRef>
        </p:style>
      </p:cxnSp>
      <p:pic>
        <p:nvPicPr>
          <p:cNvPr id="6" name="Picture 4">
            <a:extLst>
              <a:ext uri="{FF2B5EF4-FFF2-40B4-BE49-F238E27FC236}">
                <a16:creationId xmlns:a16="http://schemas.microsoft.com/office/drawing/2014/main" id="{5CE00685-0551-B666-A1B5-D387491B7565}"/>
              </a:ext>
            </a:extLst>
          </p:cNvPr>
          <p:cNvPicPr>
            <a:picLocks noChangeAspect="1"/>
          </p:cNvPicPr>
          <p:nvPr/>
        </p:nvPicPr>
        <p:blipFill>
          <a:blip r:embed="rId2"/>
          <a:stretch>
            <a:fillRect/>
          </a:stretch>
        </p:blipFill>
        <p:spPr>
          <a:xfrm>
            <a:off x="969426" y="1782997"/>
            <a:ext cx="2531179" cy="2531179"/>
          </a:xfrm>
          <a:prstGeom prst="rect">
            <a:avLst/>
          </a:prstGeom>
        </p:spPr>
      </p:pic>
      <p:pic>
        <p:nvPicPr>
          <p:cNvPr id="9" name="Picture 5" descr="Chart, treemap chart&#10;&#10;Description automatically generated">
            <a:extLst>
              <a:ext uri="{FF2B5EF4-FFF2-40B4-BE49-F238E27FC236}">
                <a16:creationId xmlns:a16="http://schemas.microsoft.com/office/drawing/2014/main" id="{D87F622F-6415-DC4A-1BE5-E2589EE7D484}"/>
              </a:ext>
            </a:extLst>
          </p:cNvPr>
          <p:cNvPicPr>
            <a:picLocks noChangeAspect="1"/>
          </p:cNvPicPr>
          <p:nvPr/>
        </p:nvPicPr>
        <p:blipFill>
          <a:blip r:embed="rId3"/>
          <a:stretch>
            <a:fillRect/>
          </a:stretch>
        </p:blipFill>
        <p:spPr>
          <a:xfrm>
            <a:off x="3561678" y="1782997"/>
            <a:ext cx="2531179" cy="2531179"/>
          </a:xfrm>
          <a:prstGeom prst="rect">
            <a:avLst/>
          </a:prstGeom>
        </p:spPr>
      </p:pic>
      <p:pic>
        <p:nvPicPr>
          <p:cNvPr id="10" name="Picture 6" descr="Graphical user interface&#10;&#10;Description automatically generated">
            <a:extLst>
              <a:ext uri="{FF2B5EF4-FFF2-40B4-BE49-F238E27FC236}">
                <a16:creationId xmlns:a16="http://schemas.microsoft.com/office/drawing/2014/main" id="{574E4A55-DB82-BA4C-6827-2C90E98563CF}"/>
              </a:ext>
            </a:extLst>
          </p:cNvPr>
          <p:cNvPicPr>
            <a:picLocks noChangeAspect="1"/>
          </p:cNvPicPr>
          <p:nvPr/>
        </p:nvPicPr>
        <p:blipFill>
          <a:blip r:embed="rId4"/>
          <a:stretch>
            <a:fillRect/>
          </a:stretch>
        </p:blipFill>
        <p:spPr>
          <a:xfrm>
            <a:off x="6168515" y="1782997"/>
            <a:ext cx="2531179" cy="2531179"/>
          </a:xfrm>
          <a:prstGeom prst="rect">
            <a:avLst/>
          </a:prstGeom>
        </p:spPr>
      </p:pic>
      <p:sp>
        <p:nvSpPr>
          <p:cNvPr id="13" name="TextBox 12">
            <a:extLst>
              <a:ext uri="{FF2B5EF4-FFF2-40B4-BE49-F238E27FC236}">
                <a16:creationId xmlns:a16="http://schemas.microsoft.com/office/drawing/2014/main" id="{D53128EF-B828-491B-D3DF-3C7383A1C8DB}"/>
              </a:ext>
            </a:extLst>
          </p:cNvPr>
          <p:cNvSpPr txBox="1"/>
          <p:nvPr/>
        </p:nvSpPr>
        <p:spPr>
          <a:xfrm>
            <a:off x="1640300" y="1252695"/>
            <a:ext cx="1295264" cy="71558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GB" sz="1050">
                <a:cs typeface="Calibri"/>
              </a:rPr>
              <a:t>High Rabi frequency</a:t>
            </a:r>
            <a:endParaRPr lang="en-US" sz="1050">
              <a:cs typeface="Calibri"/>
            </a:endParaRPr>
          </a:p>
          <a:p>
            <a:r>
              <a:rPr lang="en-US" sz="1050">
                <a:ea typeface="Calibri" panose="020F0502020204030204"/>
                <a:cs typeface="Calibri" panose="020F0502020204030204"/>
              </a:rPr>
              <a:t>-&gt; </a:t>
            </a:r>
            <a:r>
              <a:rPr lang="en-US" sz="1050" i="1">
                <a:ea typeface="Calibri" panose="020F0502020204030204"/>
                <a:cs typeface="Calibri" panose="020F0502020204030204"/>
              </a:rPr>
              <a:t>high score</a:t>
            </a:r>
          </a:p>
          <a:p>
            <a:endParaRPr lang="en-GB" sz="1050">
              <a:ea typeface="Calibri"/>
              <a:cs typeface="Calibri"/>
            </a:endParaRPr>
          </a:p>
        </p:txBody>
      </p:sp>
      <p:sp>
        <p:nvSpPr>
          <p:cNvPr id="15" name="TextBox 14">
            <a:extLst>
              <a:ext uri="{FF2B5EF4-FFF2-40B4-BE49-F238E27FC236}">
                <a16:creationId xmlns:a16="http://schemas.microsoft.com/office/drawing/2014/main" id="{314838DB-06A5-2C72-B860-F5D0901FE081}"/>
              </a:ext>
            </a:extLst>
          </p:cNvPr>
          <p:cNvSpPr txBox="1"/>
          <p:nvPr/>
        </p:nvSpPr>
        <p:spPr>
          <a:xfrm>
            <a:off x="6745081" y="1465116"/>
            <a:ext cx="1550843" cy="39241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GB" sz="1050">
                <a:cs typeface="Calibri"/>
              </a:rPr>
              <a:t>Noise </a:t>
            </a:r>
            <a:endParaRPr lang="en-US" sz="1050"/>
          </a:p>
          <a:p>
            <a:r>
              <a:rPr lang="en-GB" sz="1050">
                <a:cs typeface="Calibri"/>
              </a:rPr>
              <a:t>-&gt; </a:t>
            </a:r>
            <a:r>
              <a:rPr lang="en-GB" sz="1050" i="1">
                <a:cs typeface="Calibri"/>
              </a:rPr>
              <a:t>score = 0</a:t>
            </a:r>
            <a:endParaRPr lang="en-GB" sz="1050" i="1"/>
          </a:p>
        </p:txBody>
      </p:sp>
      <p:sp>
        <p:nvSpPr>
          <p:cNvPr id="23" name="TextBox 22">
            <a:extLst>
              <a:ext uri="{FF2B5EF4-FFF2-40B4-BE49-F238E27FC236}">
                <a16:creationId xmlns:a16="http://schemas.microsoft.com/office/drawing/2014/main" id="{8001B6EE-0B69-A23D-3809-C7F2B331070C}"/>
              </a:ext>
            </a:extLst>
          </p:cNvPr>
          <p:cNvSpPr txBox="1"/>
          <p:nvPr/>
        </p:nvSpPr>
        <p:spPr>
          <a:xfrm>
            <a:off x="4237617" y="1233211"/>
            <a:ext cx="1317705" cy="55399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GB" sz="1050">
                <a:cs typeface="Calibri"/>
              </a:rPr>
              <a:t>Low Rabi frequency </a:t>
            </a:r>
            <a:endParaRPr lang="en-US" sz="1050"/>
          </a:p>
          <a:p>
            <a:r>
              <a:rPr lang="en-GB" sz="1050">
                <a:cs typeface="Calibri"/>
              </a:rPr>
              <a:t>-&gt; </a:t>
            </a:r>
            <a:r>
              <a:rPr lang="en-GB" sz="1050" i="1">
                <a:cs typeface="Calibri"/>
              </a:rPr>
              <a:t>low score</a:t>
            </a:r>
            <a:endParaRPr lang="en-GB" sz="1050" i="1"/>
          </a:p>
        </p:txBody>
      </p:sp>
    </p:spTree>
    <p:extLst>
      <p:ext uri="{BB962C8B-B14F-4D97-AF65-F5344CB8AC3E}">
        <p14:creationId xmlns:p14="http://schemas.microsoft.com/office/powerpoint/2010/main" val="1259871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0"/>
          <p:cNvPicPr preferRelativeResize="0"/>
          <p:nvPr/>
        </p:nvPicPr>
        <p:blipFill rotWithShape="1">
          <a:blip r:embed="rId3">
            <a:alphaModFix/>
          </a:blip>
          <a:srcRect t="-4750" b="4750"/>
          <a:stretch/>
        </p:blipFill>
        <p:spPr>
          <a:xfrm>
            <a:off x="964188" y="417800"/>
            <a:ext cx="7545313" cy="4244224"/>
          </a:xfrm>
          <a:prstGeom prst="rect">
            <a:avLst/>
          </a:prstGeom>
          <a:noFill/>
          <a:ln>
            <a:noFill/>
          </a:ln>
        </p:spPr>
      </p:pic>
      <p:sp>
        <p:nvSpPr>
          <p:cNvPr id="175" name="Google Shape;17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6</a:t>
            </a:fld>
            <a:endParaRPr/>
          </a:p>
        </p:txBody>
      </p:sp>
      <p:sp>
        <p:nvSpPr>
          <p:cNvPr id="176" name="Google Shape;176;p20"/>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Automating quantum device tuning</a:t>
            </a:r>
            <a:endParaRPr sz="2200" b="1" dirty="0">
              <a:solidFill>
                <a:schemeClr val="dk1"/>
              </a:solidFill>
            </a:endParaRPr>
          </a:p>
        </p:txBody>
      </p:sp>
      <p:sp>
        <p:nvSpPr>
          <p:cNvPr id="177" name="Google Shape;177;p20"/>
          <p:cNvSpPr txBox="1"/>
          <p:nvPr/>
        </p:nvSpPr>
        <p:spPr>
          <a:xfrm>
            <a:off x="5088900" y="44027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200" i="1">
                <a:solidFill>
                  <a:srgbClr val="999999"/>
                </a:solidFill>
              </a:rPr>
              <a:t>https://github.com/oxquantum-repo/</a:t>
            </a:r>
            <a:endParaRPr sz="1200" i="1">
              <a:solidFill>
                <a:srgbClr val="999999"/>
              </a:solidFill>
            </a:endParaRPr>
          </a:p>
        </p:txBody>
      </p:sp>
      <p:sp>
        <p:nvSpPr>
          <p:cNvPr id="178" name="Google Shape;178;p20"/>
          <p:cNvSpPr txBox="1"/>
          <p:nvPr/>
        </p:nvSpPr>
        <p:spPr>
          <a:xfrm>
            <a:off x="360675" y="868050"/>
            <a:ext cx="16152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Semiconductor </a:t>
            </a:r>
            <a:endParaRPr sz="1100" b="1" dirty="0">
              <a:solidFill>
                <a:schemeClr val="dk1"/>
              </a:solidFill>
            </a:endParaRPr>
          </a:p>
          <a:p>
            <a:pPr marL="0" marR="0" lvl="0" indent="0" algn="ctr" rtl="0">
              <a:lnSpc>
                <a:spcPct val="80000"/>
              </a:lnSpc>
              <a:spcBef>
                <a:spcPts val="0"/>
              </a:spcBef>
              <a:spcAft>
                <a:spcPts val="0"/>
              </a:spcAft>
              <a:buNone/>
            </a:pPr>
            <a:r>
              <a:rPr lang="en-GB" sz="1100" b="1" dirty="0">
                <a:solidFill>
                  <a:schemeClr val="dk1"/>
                </a:solidFill>
              </a:rPr>
              <a:t>chip</a:t>
            </a:r>
            <a:endParaRPr sz="1100" b="1" dirty="0">
              <a:solidFill>
                <a:schemeClr val="dk1"/>
              </a:solidFill>
            </a:endParaRPr>
          </a:p>
          <a:p>
            <a:pPr marL="0" lvl="0" indent="0" algn="ctr" rtl="0">
              <a:spcBef>
                <a:spcPts val="0"/>
              </a:spcBef>
              <a:spcAft>
                <a:spcPts val="0"/>
              </a:spcAft>
              <a:buNone/>
            </a:pPr>
            <a:endParaRPr sz="1500" b="1" dirty="0">
              <a:solidFill>
                <a:srgbClr val="1E1919"/>
              </a:solidFill>
              <a:highlight>
                <a:srgbClr val="FFFFFF"/>
              </a:highlight>
              <a:latin typeface="Times New Roman"/>
              <a:ea typeface="Times New Roman"/>
              <a:cs typeface="Times New Roman"/>
              <a:sym typeface="Times New Roman"/>
            </a:endParaRPr>
          </a:p>
        </p:txBody>
      </p:sp>
      <p:sp>
        <p:nvSpPr>
          <p:cNvPr id="179" name="Google Shape;179;p20"/>
          <p:cNvSpPr txBox="1"/>
          <p:nvPr/>
        </p:nvSpPr>
        <p:spPr>
          <a:xfrm>
            <a:off x="6102148" y="868050"/>
            <a:ext cx="613800" cy="5511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l"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0" name="Google Shape;180;p20"/>
          <p:cNvSpPr txBox="1"/>
          <p:nvPr/>
        </p:nvSpPr>
        <p:spPr>
          <a:xfrm>
            <a:off x="7402779" y="868052"/>
            <a:ext cx="1507500" cy="6864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Optimised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qubit</a:t>
            </a:r>
            <a:endParaRPr sz="1100" b="1">
              <a:solidFill>
                <a:schemeClr val="dk1"/>
              </a:solidFill>
            </a:endParaRPr>
          </a:p>
          <a:p>
            <a:pPr marL="0" lvl="0" indent="0" algn="ctr" rtl="0">
              <a:spcBef>
                <a:spcPts val="0"/>
              </a:spcBef>
              <a:spcAft>
                <a:spcPts val="0"/>
              </a:spcAft>
              <a:buNone/>
            </a:pPr>
            <a:endParaRPr sz="1500" b="1">
              <a:solidFill>
                <a:srgbClr val="1E1919"/>
              </a:solidFill>
              <a:highlight>
                <a:srgbClr val="FFFFFF"/>
              </a:highlight>
              <a:latin typeface="Times New Roman"/>
              <a:ea typeface="Times New Roman"/>
              <a:cs typeface="Times New Roman"/>
              <a:sym typeface="Times New Roman"/>
            </a:endParaRPr>
          </a:p>
        </p:txBody>
      </p:sp>
      <p:sp>
        <p:nvSpPr>
          <p:cNvPr id="182" name="Google Shape;182;p20"/>
          <p:cNvSpPr txBox="1"/>
          <p:nvPr/>
        </p:nvSpPr>
        <p:spPr>
          <a:xfrm>
            <a:off x="3267421" y="1814898"/>
            <a:ext cx="13032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2 and 3:</a:t>
            </a:r>
            <a:endParaRPr sz="800" b="1">
              <a:solidFill>
                <a:schemeClr val="dk1"/>
              </a:solidFill>
            </a:endParaRPr>
          </a:p>
          <a:p>
            <a:pPr marL="0" lvl="0" indent="0" algn="ctr" rtl="0">
              <a:spcBef>
                <a:spcPts val="0"/>
              </a:spcBef>
              <a:spcAft>
                <a:spcPts val="0"/>
              </a:spcAft>
              <a:buNone/>
            </a:pPr>
            <a:r>
              <a:rPr lang="es" sz="800" b="1">
                <a:solidFill>
                  <a:schemeClr val="dk1"/>
                </a:solidFill>
              </a:rPr>
              <a:t>Characterise</a:t>
            </a:r>
            <a:endParaRPr sz="800" b="1">
              <a:solidFill>
                <a:schemeClr val="dk1"/>
              </a:solidFill>
            </a:endParaRPr>
          </a:p>
        </p:txBody>
      </p:sp>
      <p:sp>
        <p:nvSpPr>
          <p:cNvPr id="183" name="Google Shape;183;p20"/>
          <p:cNvSpPr txBox="1"/>
          <p:nvPr/>
        </p:nvSpPr>
        <p:spPr>
          <a:xfrm>
            <a:off x="4692892" y="1814898"/>
            <a:ext cx="613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4: </a:t>
            </a:r>
            <a:endParaRPr sz="800" b="1">
              <a:solidFill>
                <a:schemeClr val="dk1"/>
              </a:solidFill>
            </a:endParaRPr>
          </a:p>
          <a:p>
            <a:pPr marL="0" lvl="0" indent="0" algn="ctr" rtl="0">
              <a:spcBef>
                <a:spcPts val="0"/>
              </a:spcBef>
              <a:spcAft>
                <a:spcPts val="0"/>
              </a:spcAft>
              <a:buNone/>
            </a:pPr>
            <a:r>
              <a:rPr lang="es" sz="800" b="1">
                <a:solidFill>
                  <a:schemeClr val="dk1"/>
                </a:solidFill>
              </a:rPr>
              <a:t>Refine</a:t>
            </a:r>
            <a:endParaRPr sz="800" b="1">
              <a:solidFill>
                <a:schemeClr val="dk1"/>
              </a:solidFill>
            </a:endParaRPr>
          </a:p>
        </p:txBody>
      </p:sp>
      <p:sp>
        <p:nvSpPr>
          <p:cNvPr id="184" name="Google Shape;184;p20"/>
          <p:cNvSpPr txBox="1"/>
          <p:nvPr/>
        </p:nvSpPr>
        <p:spPr>
          <a:xfrm>
            <a:off x="6058430" y="1814898"/>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a:solidFill>
                  <a:schemeClr val="dk1"/>
                </a:solidFill>
              </a:rPr>
              <a:t>Step 5: </a:t>
            </a:r>
            <a:endParaRPr sz="800" b="1">
              <a:solidFill>
                <a:schemeClr val="dk1"/>
              </a:solidFill>
            </a:endParaRPr>
          </a:p>
          <a:p>
            <a:pPr marL="0" lvl="0" indent="0" algn="ctr" rtl="0">
              <a:spcBef>
                <a:spcPts val="0"/>
              </a:spcBef>
              <a:spcAft>
                <a:spcPts val="0"/>
              </a:spcAft>
              <a:buNone/>
            </a:pPr>
            <a:r>
              <a:rPr lang="es" sz="800" b="1">
                <a:solidFill>
                  <a:schemeClr val="dk1"/>
                </a:solidFill>
              </a:rPr>
              <a:t>Find optimal</a:t>
            </a:r>
            <a:endParaRPr sz="800" b="1">
              <a:solidFill>
                <a:schemeClr val="dk1"/>
              </a:solidFill>
            </a:endParaRPr>
          </a:p>
        </p:txBody>
      </p:sp>
      <p:sp>
        <p:nvSpPr>
          <p:cNvPr id="185" name="Google Shape;185;p20"/>
          <p:cNvSpPr txBox="1"/>
          <p:nvPr/>
        </p:nvSpPr>
        <p:spPr>
          <a:xfrm>
            <a:off x="287334" y="2343244"/>
            <a:ext cx="2937900" cy="455479"/>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dirty="0">
                <a:solidFill>
                  <a:schemeClr val="dk1"/>
                </a:solidFill>
              </a:rPr>
              <a:t>No </a:t>
            </a:r>
            <a:r>
              <a:rPr lang="en-GB" sz="1100" b="1" dirty="0">
                <a:solidFill>
                  <a:schemeClr val="dk1"/>
                </a:solidFill>
              </a:rPr>
              <a:t>D</a:t>
            </a:r>
            <a:r>
              <a:rPr lang="es" sz="1100" b="1" dirty="0">
                <a:solidFill>
                  <a:schemeClr val="dk1"/>
                </a:solidFill>
              </a:rPr>
              <a:t>eep</a:t>
            </a:r>
          </a:p>
          <a:p>
            <a:pPr marL="0" marR="0" lvl="0" indent="0" algn="ctr" rtl="0">
              <a:lnSpc>
                <a:spcPct val="80000"/>
              </a:lnSpc>
              <a:spcBef>
                <a:spcPts val="0"/>
              </a:spcBef>
              <a:spcAft>
                <a:spcPts val="0"/>
              </a:spcAft>
              <a:buNone/>
            </a:pPr>
            <a:r>
              <a:rPr lang="es" sz="1100" b="1" dirty="0">
                <a:solidFill>
                  <a:schemeClr val="dk1"/>
                </a:solidFill>
              </a:rPr>
              <a:t>learning</a:t>
            </a:r>
            <a:endParaRPr sz="1100" b="1" dirty="0">
              <a:solidFill>
                <a:schemeClr val="dk1"/>
              </a:solidFill>
            </a:endParaRPr>
          </a:p>
        </p:txBody>
      </p:sp>
      <p:sp>
        <p:nvSpPr>
          <p:cNvPr id="186" name="Google Shape;186;p20"/>
          <p:cNvSpPr txBox="1"/>
          <p:nvPr/>
        </p:nvSpPr>
        <p:spPr>
          <a:xfrm>
            <a:off x="228600" y="4018596"/>
            <a:ext cx="2937900" cy="455700"/>
          </a:xfrm>
          <a:prstGeom prst="rect">
            <a:avLst/>
          </a:prstGeom>
          <a:noFill/>
          <a:ln>
            <a:noFill/>
          </a:ln>
        </p:spPr>
        <p:txBody>
          <a:bodyPr spcFirstLastPara="1" wrap="square" lIns="91425" tIns="91425" rIns="91425" bIns="91425" anchor="t" anchorCtr="0">
            <a:spAutoFit/>
          </a:bodyPr>
          <a:lstStyle/>
          <a:p>
            <a:pPr marL="0" marR="0" lvl="0" indent="0" algn="ctr" rtl="0">
              <a:lnSpc>
                <a:spcPct val="80000"/>
              </a:lnSpc>
              <a:spcBef>
                <a:spcPts val="0"/>
              </a:spcBef>
              <a:spcAft>
                <a:spcPts val="0"/>
              </a:spcAft>
              <a:buNone/>
            </a:pPr>
            <a:r>
              <a:rPr lang="es" sz="1100" b="1">
                <a:solidFill>
                  <a:schemeClr val="dk1"/>
                </a:solidFill>
              </a:rPr>
              <a:t>Deep </a:t>
            </a:r>
            <a:endParaRPr sz="1100" b="1">
              <a:solidFill>
                <a:schemeClr val="dk1"/>
              </a:solidFill>
            </a:endParaRPr>
          </a:p>
          <a:p>
            <a:pPr marL="0" marR="0" lvl="0" indent="0" algn="ctr" rtl="0">
              <a:lnSpc>
                <a:spcPct val="80000"/>
              </a:lnSpc>
              <a:spcBef>
                <a:spcPts val="0"/>
              </a:spcBef>
              <a:spcAft>
                <a:spcPts val="0"/>
              </a:spcAft>
              <a:buNone/>
            </a:pPr>
            <a:r>
              <a:rPr lang="es" sz="1100" b="1">
                <a:solidFill>
                  <a:schemeClr val="dk1"/>
                </a:solidFill>
              </a:rPr>
              <a:t>learning</a:t>
            </a:r>
            <a:endParaRPr sz="1100" b="1">
              <a:solidFill>
                <a:schemeClr val="dk1"/>
              </a:solidFill>
            </a:endParaRPr>
          </a:p>
        </p:txBody>
      </p:sp>
      <p:sp>
        <p:nvSpPr>
          <p:cNvPr id="187" name="Google Shape;187;p20"/>
          <p:cNvSpPr txBox="1"/>
          <p:nvPr/>
        </p:nvSpPr>
        <p:spPr>
          <a:xfrm>
            <a:off x="2000763" y="2768155"/>
            <a:ext cx="1194087" cy="1415742"/>
          </a:xfrm>
          <a:prstGeom prst="rect">
            <a:avLst/>
          </a:prstGeom>
          <a:noFill/>
          <a:ln>
            <a:noFill/>
          </a:ln>
        </p:spPr>
        <p:txBody>
          <a:bodyPr spcFirstLastPara="1" wrap="square" lIns="91425" tIns="91425" rIns="91425" bIns="91425" anchor="t" anchorCtr="0">
            <a:spAutoFit/>
          </a:bodyPr>
          <a:lstStyle/>
          <a:p>
            <a:pPr algn="ctr"/>
            <a:r>
              <a:rPr lang="es" sz="800" i="1" dirty="0">
                <a:solidFill>
                  <a:schemeClr val="dk1"/>
                </a:solidFill>
              </a:rPr>
              <a:t> </a:t>
            </a:r>
            <a:r>
              <a:rPr lang="en-GB" sz="800" i="1" dirty="0"/>
              <a:t>- van </a:t>
            </a:r>
            <a:r>
              <a:rPr lang="en-GB" sz="800" i="1" dirty="0" err="1"/>
              <a:t>Straaten</a:t>
            </a:r>
            <a:r>
              <a:rPr lang="en-GB" sz="800" i="1" dirty="0"/>
              <a:t> et al. arXiv:2211.04504</a:t>
            </a:r>
            <a:endParaRPr lang="es" sz="800" i="1" dirty="0">
              <a:solidFill>
                <a:schemeClr val="dk1"/>
              </a:solidFill>
            </a:endParaRPr>
          </a:p>
          <a:p>
            <a:pPr marR="0" lvl="0" algn="ctr" rtl="0">
              <a:lnSpc>
                <a:spcPct val="100000"/>
              </a:lnSpc>
              <a:spcBef>
                <a:spcPts val="0"/>
              </a:spcBef>
              <a:spcAft>
                <a:spcPts val="0"/>
              </a:spcAft>
            </a:pPr>
            <a:r>
              <a:rPr lang="es" sz="800" i="1" dirty="0">
                <a:solidFill>
                  <a:schemeClr val="dk1"/>
                </a:solidFill>
              </a:rPr>
              <a:t>- Severin et al. arXiv:2107.12975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Craig et al. arXiv:2111.11285 </a:t>
            </a:r>
            <a:endParaRPr sz="800" i="1" dirty="0">
              <a:solidFill>
                <a:schemeClr val="dk1"/>
              </a:solidFill>
            </a:endParaRPr>
          </a:p>
          <a:p>
            <a:pPr marR="0" lvl="0" algn="ctr" rtl="0">
              <a:lnSpc>
                <a:spcPct val="100000"/>
              </a:lnSpc>
              <a:spcBef>
                <a:spcPts val="0"/>
              </a:spcBef>
              <a:spcAft>
                <a:spcPts val="0"/>
              </a:spcAft>
            </a:pPr>
            <a:r>
              <a:rPr lang="es" sz="800" i="1" dirty="0">
                <a:solidFill>
                  <a:schemeClr val="dk1"/>
                </a:solidFill>
              </a:rPr>
              <a:t>- Moon et al. Nat. Commun. (2020)</a:t>
            </a:r>
          </a:p>
          <a:p>
            <a:pPr marL="171450" marR="0" lvl="0" indent="-171450" algn="ctr" rtl="0">
              <a:lnSpc>
                <a:spcPct val="100000"/>
              </a:lnSpc>
              <a:spcBef>
                <a:spcPts val="0"/>
              </a:spcBef>
              <a:spcAft>
                <a:spcPts val="0"/>
              </a:spcAft>
              <a:buFontTx/>
              <a:buChar char="-"/>
            </a:pPr>
            <a:endParaRPr lang="es" sz="800" i="1" dirty="0">
              <a:solidFill>
                <a:schemeClr val="dk1"/>
              </a:solidFill>
            </a:endParaRPr>
          </a:p>
          <a:p>
            <a:pPr marL="171450" marR="0" lvl="0" indent="-171450" algn="ctr" rtl="0">
              <a:lnSpc>
                <a:spcPct val="100000"/>
              </a:lnSpc>
              <a:spcBef>
                <a:spcPts val="0"/>
              </a:spcBef>
              <a:spcAft>
                <a:spcPts val="0"/>
              </a:spcAft>
              <a:buFontTx/>
              <a:buChar char="-"/>
            </a:pPr>
            <a:endParaRPr sz="800" i="1" dirty="0">
              <a:solidFill>
                <a:schemeClr val="dk1"/>
              </a:solidFill>
            </a:endParaRPr>
          </a:p>
        </p:txBody>
      </p:sp>
      <p:sp>
        <p:nvSpPr>
          <p:cNvPr id="188" name="Google Shape;188;p20"/>
          <p:cNvSpPr txBox="1"/>
          <p:nvPr/>
        </p:nvSpPr>
        <p:spPr>
          <a:xfrm>
            <a:off x="3073960" y="3719740"/>
            <a:ext cx="10428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Lennon et al. </a:t>
            </a:r>
            <a:endParaRPr sz="800" i="1" dirty="0">
              <a:solidFill>
                <a:schemeClr val="dk1"/>
              </a:solidFill>
            </a:endParaRPr>
          </a:p>
          <a:p>
            <a:pPr marL="0" marR="0" lvl="0" indent="0" algn="ctr" rtl="0">
              <a:lnSpc>
                <a:spcPct val="100000"/>
              </a:lnSpc>
              <a:spcBef>
                <a:spcPts val="0"/>
              </a:spcBef>
              <a:spcAft>
                <a:spcPts val="0"/>
              </a:spcAft>
              <a:buNone/>
            </a:pPr>
            <a:r>
              <a:rPr lang="es" sz="800" i="1" dirty="0">
                <a:solidFill>
                  <a:schemeClr val="dk1"/>
                </a:solidFill>
              </a:rPr>
              <a:t>npj QI (2019)</a:t>
            </a:r>
            <a:endParaRPr sz="800" i="1" dirty="0">
              <a:solidFill>
                <a:schemeClr val="dk1"/>
              </a:solidFill>
            </a:endParaRPr>
          </a:p>
        </p:txBody>
      </p:sp>
      <p:sp>
        <p:nvSpPr>
          <p:cNvPr id="189" name="Google Shape;189;p20"/>
          <p:cNvSpPr txBox="1"/>
          <p:nvPr/>
        </p:nvSpPr>
        <p:spPr>
          <a:xfrm>
            <a:off x="3902963" y="4030889"/>
            <a:ext cx="10428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s" sz="800" i="1">
                <a:solidFill>
                  <a:schemeClr val="dk1"/>
                </a:solidFill>
              </a:rPr>
              <a:t>Nguyen et al. </a:t>
            </a:r>
            <a:endParaRPr sz="800" i="1">
              <a:solidFill>
                <a:schemeClr val="dk1"/>
              </a:solidFill>
            </a:endParaRPr>
          </a:p>
          <a:p>
            <a:pPr marL="0" marR="0" lvl="0" indent="0" algn="l" rtl="0">
              <a:lnSpc>
                <a:spcPct val="100000"/>
              </a:lnSpc>
              <a:spcBef>
                <a:spcPts val="0"/>
              </a:spcBef>
              <a:spcAft>
                <a:spcPts val="0"/>
              </a:spcAft>
              <a:buNone/>
            </a:pPr>
            <a:r>
              <a:rPr lang="es" sz="800" i="1">
                <a:solidFill>
                  <a:schemeClr val="dk1"/>
                </a:solidFill>
              </a:rPr>
              <a:t>npj QI (2021)</a:t>
            </a:r>
            <a:endParaRPr sz="800" i="1">
              <a:solidFill>
                <a:schemeClr val="dk1"/>
              </a:solidFill>
            </a:endParaRPr>
          </a:p>
        </p:txBody>
      </p:sp>
      <p:sp>
        <p:nvSpPr>
          <p:cNvPr id="190" name="Google Shape;190;p20"/>
          <p:cNvSpPr txBox="1"/>
          <p:nvPr/>
        </p:nvSpPr>
        <p:spPr>
          <a:xfrm>
            <a:off x="4478425" y="4030889"/>
            <a:ext cx="10428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a:solidFill>
                  <a:schemeClr val="dk1"/>
                </a:solidFill>
              </a:rPr>
              <a:t>van Esbroeck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et al. NJP </a:t>
            </a:r>
            <a:endParaRPr sz="800" i="1">
              <a:solidFill>
                <a:schemeClr val="dk1"/>
              </a:solidFill>
            </a:endParaRPr>
          </a:p>
          <a:p>
            <a:pPr marL="0" marR="0" lvl="0" indent="0" algn="ctr" rtl="0">
              <a:lnSpc>
                <a:spcPct val="100000"/>
              </a:lnSpc>
              <a:spcBef>
                <a:spcPts val="0"/>
              </a:spcBef>
              <a:spcAft>
                <a:spcPts val="0"/>
              </a:spcAft>
              <a:buNone/>
            </a:pPr>
            <a:r>
              <a:rPr lang="es" sz="800" i="1">
                <a:solidFill>
                  <a:schemeClr val="dk1"/>
                </a:solidFill>
              </a:rPr>
              <a:t>(2020)</a:t>
            </a:r>
            <a:endParaRPr sz="800" i="1">
              <a:solidFill>
                <a:schemeClr val="dk1"/>
              </a:solidFill>
            </a:endParaRPr>
          </a:p>
        </p:txBody>
      </p:sp>
      <p:sp>
        <p:nvSpPr>
          <p:cNvPr id="191" name="Google Shape;191;p20"/>
          <p:cNvSpPr txBox="1"/>
          <p:nvPr/>
        </p:nvSpPr>
        <p:spPr>
          <a:xfrm>
            <a:off x="5167902" y="4030889"/>
            <a:ext cx="1042800" cy="5539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 sz="800" i="1" dirty="0">
                <a:solidFill>
                  <a:schemeClr val="dk1"/>
                </a:solidFill>
              </a:rPr>
              <a:t>Schuff et al.  </a:t>
            </a:r>
            <a:endParaRPr sz="800" i="1" dirty="0">
              <a:solidFill>
                <a:schemeClr val="dk1"/>
              </a:solidFill>
            </a:endParaRPr>
          </a:p>
          <a:p>
            <a:pPr marL="0" marR="0" lvl="0" indent="0" algn="ctr" rtl="0">
              <a:lnSpc>
                <a:spcPct val="100000"/>
              </a:lnSpc>
              <a:spcBef>
                <a:spcPts val="0"/>
              </a:spcBef>
              <a:spcAft>
                <a:spcPts val="0"/>
              </a:spcAft>
              <a:buNone/>
            </a:pPr>
            <a:r>
              <a:rPr lang="en-GB" sz="800" i="1" dirty="0">
                <a:solidFill>
                  <a:schemeClr val="dk1"/>
                </a:solidFill>
              </a:rPr>
              <a:t>Quantum 7, </a:t>
            </a:r>
          </a:p>
          <a:p>
            <a:pPr marL="0" marR="0" lvl="0" indent="0" algn="ctr" rtl="0">
              <a:lnSpc>
                <a:spcPct val="100000"/>
              </a:lnSpc>
              <a:spcBef>
                <a:spcPts val="0"/>
              </a:spcBef>
              <a:spcAft>
                <a:spcPts val="0"/>
              </a:spcAft>
              <a:buNone/>
            </a:pPr>
            <a:r>
              <a:rPr lang="en-GB" sz="800" i="1" dirty="0">
                <a:solidFill>
                  <a:schemeClr val="dk1"/>
                </a:solidFill>
              </a:rPr>
              <a:t>1077 (2023)</a:t>
            </a:r>
            <a:endParaRPr sz="800" i="1" dirty="0">
              <a:solidFill>
                <a:schemeClr val="dk1"/>
              </a:solidFill>
            </a:endParaRPr>
          </a:p>
        </p:txBody>
      </p:sp>
      <p:sp>
        <p:nvSpPr>
          <p:cNvPr id="192" name="Google Shape;192;p20"/>
          <p:cNvSpPr txBox="1"/>
          <p:nvPr/>
        </p:nvSpPr>
        <p:spPr>
          <a:xfrm>
            <a:off x="6176646" y="3738425"/>
            <a:ext cx="463097"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i="1" dirty="0">
                <a:solidFill>
                  <a:schemeClr val="dk1"/>
                </a:solidFill>
              </a:rPr>
              <a:t>soon…</a:t>
            </a:r>
            <a:endParaRPr dirty="0"/>
          </a:p>
        </p:txBody>
      </p:sp>
      <p:sp>
        <p:nvSpPr>
          <p:cNvPr id="2" name="Rounded Rectangle 1">
            <a:extLst>
              <a:ext uri="{FF2B5EF4-FFF2-40B4-BE49-F238E27FC236}">
                <a16:creationId xmlns:a16="http://schemas.microsoft.com/office/drawing/2014/main" id="{D73297F6-2035-1B03-98C7-FF36FE684FFD}"/>
              </a:ext>
            </a:extLst>
          </p:cNvPr>
          <p:cNvSpPr/>
          <p:nvPr/>
        </p:nvSpPr>
        <p:spPr>
          <a:xfrm>
            <a:off x="2364451" y="1856552"/>
            <a:ext cx="860783" cy="337264"/>
          </a:xfrm>
          <a:prstGeom prst="roundRect">
            <a:avLst/>
          </a:prstGeom>
          <a:solidFill>
            <a:srgbClr val="FFE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Google Shape;79;p15">
            <a:extLst>
              <a:ext uri="{FF2B5EF4-FFF2-40B4-BE49-F238E27FC236}">
                <a16:creationId xmlns:a16="http://schemas.microsoft.com/office/drawing/2014/main" id="{BF65815B-F491-DBA4-E87C-47589724E878}"/>
              </a:ext>
            </a:extLst>
          </p:cNvPr>
          <p:cNvSpPr txBox="1"/>
          <p:nvPr/>
        </p:nvSpPr>
        <p:spPr>
          <a:xfrm>
            <a:off x="5306692" y="4708103"/>
            <a:ext cx="30000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1000" i="1" dirty="0"/>
              <a:t>N. Ares, Nature Reviews Materials 6,870 (2021)</a:t>
            </a:r>
            <a:endParaRPr sz="1000" i="1" dirty="0"/>
          </a:p>
        </p:txBody>
      </p:sp>
      <p:sp>
        <p:nvSpPr>
          <p:cNvPr id="4" name="Google Shape;181;p20">
            <a:extLst>
              <a:ext uri="{FF2B5EF4-FFF2-40B4-BE49-F238E27FC236}">
                <a16:creationId xmlns:a16="http://schemas.microsoft.com/office/drawing/2014/main" id="{0E5C6991-A318-1AFF-D417-2D37AC4906A6}"/>
              </a:ext>
            </a:extLst>
          </p:cNvPr>
          <p:cNvSpPr txBox="1"/>
          <p:nvPr/>
        </p:nvSpPr>
        <p:spPr>
          <a:xfrm>
            <a:off x="2375886" y="1816545"/>
            <a:ext cx="8304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800" b="1" dirty="0">
                <a:solidFill>
                  <a:schemeClr val="dk1"/>
                </a:solidFill>
              </a:rPr>
              <a:t>Step 1: </a:t>
            </a:r>
            <a:endParaRPr sz="800" b="1" dirty="0">
              <a:solidFill>
                <a:schemeClr val="dk1"/>
              </a:solidFill>
            </a:endParaRPr>
          </a:p>
          <a:p>
            <a:pPr marL="0" lvl="0" indent="0" algn="ctr" rtl="0">
              <a:spcBef>
                <a:spcPts val="0"/>
              </a:spcBef>
              <a:spcAft>
                <a:spcPts val="0"/>
              </a:spcAft>
              <a:buNone/>
            </a:pPr>
            <a:r>
              <a:rPr lang="es" sz="800" b="1" dirty="0">
                <a:solidFill>
                  <a:schemeClr val="dk1"/>
                </a:solidFill>
              </a:rPr>
              <a:t>Tune</a:t>
            </a:r>
            <a:endParaRPr sz="800" b="1" dirty="0">
              <a:solidFill>
                <a:schemeClr val="dk1"/>
              </a:solidFill>
            </a:endParaRPr>
          </a:p>
        </p:txBody>
      </p:sp>
    </p:spTree>
    <p:extLst>
      <p:ext uri="{BB962C8B-B14F-4D97-AF65-F5344CB8AC3E}">
        <p14:creationId xmlns:p14="http://schemas.microsoft.com/office/powerpoint/2010/main" val="26969141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Shape 168"/>
        <p:cNvGrpSpPr/>
        <p:nvPr/>
      </p:nvGrpSpPr>
      <p:grpSpPr>
        <a:xfrm>
          <a:off x="0" y="0"/>
          <a:ext cx="0" cy="0"/>
          <a:chOff x="0" y="0"/>
          <a:chExt cx="0" cy="0"/>
        </a:xfrm>
      </p:grpSpPr>
      <p:pic>
        <p:nvPicPr>
          <p:cNvPr id="169" name="Google Shape;169;p34"/>
          <p:cNvPicPr preferRelativeResize="0"/>
          <p:nvPr/>
        </p:nvPicPr>
        <p:blipFill rotWithShape="1">
          <a:blip r:embed="rId3">
            <a:alphaModFix/>
          </a:blip>
          <a:srcRect/>
          <a:stretch/>
        </p:blipFill>
        <p:spPr>
          <a:xfrm>
            <a:off x="0" y="-5"/>
            <a:ext cx="9144000" cy="5143505"/>
          </a:xfrm>
          <a:prstGeom prst="rect">
            <a:avLst/>
          </a:prstGeom>
          <a:noFill/>
          <a:ln>
            <a:noFill/>
          </a:ln>
        </p:spPr>
      </p:pic>
    </p:spTree>
    <p:extLst>
      <p:ext uri="{BB962C8B-B14F-4D97-AF65-F5344CB8AC3E}">
        <p14:creationId xmlns:p14="http://schemas.microsoft.com/office/powerpoint/2010/main" val="2549448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Shape 93"/>
        <p:cNvGrpSpPr/>
        <p:nvPr/>
      </p:nvGrpSpPr>
      <p:grpSpPr>
        <a:xfrm>
          <a:off x="0" y="0"/>
          <a:ext cx="0" cy="0"/>
          <a:chOff x="0" y="0"/>
          <a:chExt cx="0" cy="0"/>
        </a:xfrm>
      </p:grpSpPr>
      <p:sp>
        <p:nvSpPr>
          <p:cNvPr id="94" name="Google Shape;94;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61</a:t>
            </a:fld>
            <a:endParaRPr/>
          </a:p>
        </p:txBody>
      </p:sp>
      <p:pic>
        <p:nvPicPr>
          <p:cNvPr id="95" name="Google Shape;95;p16"/>
          <p:cNvPicPr preferRelativeResize="0"/>
          <p:nvPr/>
        </p:nvPicPr>
        <p:blipFill>
          <a:blip r:embed="rId3">
            <a:alphaModFix/>
          </a:blip>
          <a:stretch>
            <a:fillRect/>
          </a:stretch>
        </p:blipFill>
        <p:spPr>
          <a:xfrm>
            <a:off x="338338" y="234675"/>
            <a:ext cx="8467323" cy="4762875"/>
          </a:xfrm>
          <a:prstGeom prst="rect">
            <a:avLst/>
          </a:prstGeom>
          <a:noFill/>
          <a:ln>
            <a:noFill/>
          </a:ln>
        </p:spPr>
      </p:pic>
    </p:spTree>
    <p:extLst>
      <p:ext uri="{BB962C8B-B14F-4D97-AF65-F5344CB8AC3E}">
        <p14:creationId xmlns:p14="http://schemas.microsoft.com/office/powerpoint/2010/main" val="11017949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Shape 136"/>
        <p:cNvGrpSpPr/>
        <p:nvPr/>
      </p:nvGrpSpPr>
      <p:grpSpPr>
        <a:xfrm>
          <a:off x="0" y="0"/>
          <a:ext cx="0" cy="0"/>
          <a:chOff x="0" y="0"/>
          <a:chExt cx="0" cy="0"/>
        </a:xfrm>
      </p:grpSpPr>
      <p:pic>
        <p:nvPicPr>
          <p:cNvPr id="137" name="Google Shape;137;p18"/>
          <p:cNvPicPr preferRelativeResize="0"/>
          <p:nvPr/>
        </p:nvPicPr>
        <p:blipFill>
          <a:blip r:embed="rId3">
            <a:alphaModFix/>
          </a:blip>
          <a:stretch>
            <a:fillRect/>
          </a:stretch>
        </p:blipFill>
        <p:spPr>
          <a:xfrm>
            <a:off x="0" y="2846175"/>
            <a:ext cx="9144001" cy="2297325"/>
          </a:xfrm>
          <a:prstGeom prst="rect">
            <a:avLst/>
          </a:prstGeom>
          <a:noFill/>
          <a:ln>
            <a:noFill/>
          </a:ln>
        </p:spPr>
      </p:pic>
      <p:sp>
        <p:nvSpPr>
          <p:cNvPr id="138" name="Google Shape;138;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62</a:t>
            </a:fld>
            <a:endParaRPr/>
          </a:p>
        </p:txBody>
      </p:sp>
      <p:pic>
        <p:nvPicPr>
          <p:cNvPr id="139" name="Google Shape;139;p18"/>
          <p:cNvPicPr preferRelativeResize="0"/>
          <p:nvPr/>
        </p:nvPicPr>
        <p:blipFill rotWithShape="1">
          <a:blip r:embed="rId4">
            <a:alphaModFix/>
          </a:blip>
          <a:srcRect l="15824" t="16827" r="14157" b="16447"/>
          <a:stretch/>
        </p:blipFill>
        <p:spPr>
          <a:xfrm>
            <a:off x="323100" y="1037425"/>
            <a:ext cx="5500298" cy="2948351"/>
          </a:xfrm>
          <a:prstGeom prst="rect">
            <a:avLst/>
          </a:prstGeom>
          <a:noFill/>
          <a:ln>
            <a:noFill/>
          </a:ln>
        </p:spPr>
      </p:pic>
      <p:sp>
        <p:nvSpPr>
          <p:cNvPr id="140" name="Google Shape;140;p18"/>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2000" b="1" dirty="0">
                <a:solidFill>
                  <a:schemeClr val="dk1"/>
                </a:solidFill>
              </a:rPr>
              <a:t>Machine learning for spin qubit scalability</a:t>
            </a:r>
            <a:endParaRPr sz="20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sp>
        <p:nvSpPr>
          <p:cNvPr id="141" name="Google Shape;141;p18"/>
          <p:cNvSpPr txBox="1"/>
          <p:nvPr/>
        </p:nvSpPr>
        <p:spPr>
          <a:xfrm>
            <a:off x="3850775" y="4223050"/>
            <a:ext cx="30000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000" i="1"/>
              <a:t>F. Kuemmeth, Niels Bohr Institute, </a:t>
            </a:r>
            <a:endParaRPr sz="1000" i="1"/>
          </a:p>
          <a:p>
            <a:pPr marL="0" lvl="0" indent="0" algn="l" rtl="0">
              <a:spcBef>
                <a:spcPts val="0"/>
              </a:spcBef>
              <a:spcAft>
                <a:spcPts val="0"/>
              </a:spcAft>
              <a:buNone/>
            </a:pPr>
            <a:r>
              <a:rPr lang="es" sz="1000" i="1"/>
              <a:t>Copenhagen</a:t>
            </a:r>
            <a:endParaRPr sz="1000" i="1"/>
          </a:p>
        </p:txBody>
      </p:sp>
    </p:spTree>
    <p:extLst>
      <p:ext uri="{BB962C8B-B14F-4D97-AF65-F5344CB8AC3E}">
        <p14:creationId xmlns:p14="http://schemas.microsoft.com/office/powerpoint/2010/main" val="15442415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05" name="Image" descr="Image"/>
          <p:cNvPicPr>
            <a:picLocks noChangeAspect="1"/>
          </p:cNvPicPr>
          <p:nvPr/>
        </p:nvPicPr>
        <p:blipFill>
          <a:blip r:embed="rId3"/>
          <a:stretch>
            <a:fillRect/>
          </a:stretch>
        </p:blipFill>
        <p:spPr>
          <a:xfrm>
            <a:off x="81465" y="87266"/>
            <a:ext cx="649318" cy="622542"/>
          </a:xfrm>
          <a:prstGeom prst="rect">
            <a:avLst/>
          </a:prstGeom>
          <a:ln w="3175">
            <a:miter lim="400000"/>
          </a:ln>
        </p:spPr>
      </p:pic>
      <p:pic>
        <p:nvPicPr>
          <p:cNvPr id="1006" name="Picture 2" descr="Picture 2"/>
          <p:cNvPicPr>
            <a:picLocks/>
          </p:cNvPicPr>
          <p:nvPr/>
        </p:nvPicPr>
        <p:blipFill>
          <a:blip r:embed="rId4"/>
          <a:stretch>
            <a:fillRect/>
          </a:stretch>
        </p:blipFill>
        <p:spPr>
          <a:xfrm>
            <a:off x="1091957" y="1189528"/>
            <a:ext cx="4072323" cy="3054243"/>
          </a:xfrm>
          <a:prstGeom prst="rect">
            <a:avLst/>
          </a:prstGeom>
          <a:ln w="3175">
            <a:miter lim="400000"/>
          </a:ln>
        </p:spPr>
      </p:pic>
      <p:pic>
        <p:nvPicPr>
          <p:cNvPr id="1007" name="fig.pdf" descr="fig.pdf"/>
          <p:cNvPicPr>
            <a:picLocks noChangeAspect="1"/>
          </p:cNvPicPr>
          <p:nvPr/>
        </p:nvPicPr>
        <p:blipFill>
          <a:blip r:embed="rId5"/>
          <a:srcRect l="66597" t="52349"/>
          <a:stretch>
            <a:fillRect/>
          </a:stretch>
        </p:blipFill>
        <p:spPr>
          <a:xfrm>
            <a:off x="5810915" y="1599903"/>
            <a:ext cx="2251344" cy="2233565"/>
          </a:xfrm>
          <a:prstGeom prst="rect">
            <a:avLst/>
          </a:prstGeom>
          <a:ln w="3175">
            <a:miter lim="400000"/>
          </a:ln>
        </p:spPr>
      </p:pic>
      <p:grpSp>
        <p:nvGrpSpPr>
          <p:cNvPr id="1012" name="Group"/>
          <p:cNvGrpSpPr/>
          <p:nvPr/>
        </p:nvGrpSpPr>
        <p:grpSpPr>
          <a:xfrm>
            <a:off x="1694607" y="3216777"/>
            <a:ext cx="2429972" cy="662485"/>
            <a:chOff x="0" y="70035"/>
            <a:chExt cx="4610193" cy="1256880"/>
          </a:xfrm>
        </p:grpSpPr>
        <p:sp>
          <p:nvSpPr>
            <p:cNvPr id="1008" name="Hypersurface evaluation…"/>
            <p:cNvSpPr txBox="1"/>
            <p:nvPr/>
          </p:nvSpPr>
          <p:spPr>
            <a:xfrm>
              <a:off x="441498" y="70035"/>
              <a:ext cx="4168695" cy="1256880"/>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63" tIns="26763" rIns="26763" bIns="26763" numCol="1" anchor="ctr">
              <a:spAutoFit/>
            </a:bodyPr>
            <a:lstStyle/>
            <a:p>
              <a:pPr algn="l">
                <a:defRPr sz="2500">
                  <a:solidFill>
                    <a:srgbClr val="FFFFFF"/>
                  </a:solidFill>
                  <a:latin typeface="Avenir Next"/>
                  <a:ea typeface="Avenir Next"/>
                  <a:cs typeface="Avenir Next"/>
                  <a:sym typeface="Avenir Next"/>
                </a:defRPr>
              </a:pPr>
              <a:r>
                <a:rPr sz="1318"/>
                <a:t>Hypersurface evaluation</a:t>
              </a:r>
            </a:p>
            <a:p>
              <a:pPr algn="l">
                <a:defRPr sz="2500">
                  <a:solidFill>
                    <a:srgbClr val="FFFFFF"/>
                  </a:solidFill>
                  <a:latin typeface="Avenir Next"/>
                  <a:ea typeface="Avenir Next"/>
                  <a:cs typeface="Avenir Next"/>
                  <a:sym typeface="Avenir Next"/>
                </a:defRPr>
              </a:pPr>
              <a:r>
                <a:rPr sz="1318"/>
                <a:t>Real hypersurface</a:t>
              </a:r>
            </a:p>
            <a:p>
              <a:pPr>
                <a:defRPr sz="2500">
                  <a:solidFill>
                    <a:srgbClr val="FFFFFF"/>
                  </a:solidFill>
                  <a:latin typeface="Avenir Next"/>
                  <a:ea typeface="Avenir Next"/>
                  <a:cs typeface="Avenir Next"/>
                  <a:sym typeface="Avenir Next"/>
                </a:defRPr>
              </a:pPr>
              <a:r>
                <a:rPr sz="1318"/>
                <a:t>Prediction (with uncertainty)</a:t>
              </a:r>
            </a:p>
          </p:txBody>
        </p:sp>
        <p:sp>
          <p:nvSpPr>
            <p:cNvPr id="1009" name="Circle"/>
            <p:cNvSpPr/>
            <p:nvPr/>
          </p:nvSpPr>
          <p:spPr>
            <a:xfrm>
              <a:off x="144348" y="129794"/>
              <a:ext cx="165077" cy="160030"/>
            </a:xfrm>
            <a:prstGeom prst="ellipse">
              <a:avLst/>
            </a:prstGeom>
            <a:solidFill>
              <a:srgbClr val="469663"/>
            </a:solidFill>
            <a:ln w="12700" cap="flat">
              <a:noFill/>
              <a:miter lim="400000"/>
            </a:ln>
            <a:effectLst/>
          </p:spPr>
          <p:txBody>
            <a:bodyPr wrap="square" lIns="13381" tIns="13381" rIns="13381" bIns="13381" numCol="1" anchor="ctr">
              <a:noAutofit/>
            </a:bodyPr>
            <a:lstStyle/>
            <a:p>
              <a:pPr>
                <a:defRPr sz="3200"/>
              </a:pPr>
              <a:endParaRPr sz="1687"/>
            </a:p>
          </p:txBody>
        </p:sp>
        <p:sp>
          <p:nvSpPr>
            <p:cNvPr id="1010" name="Line"/>
            <p:cNvSpPr/>
            <p:nvPr/>
          </p:nvSpPr>
          <p:spPr>
            <a:xfrm>
              <a:off x="0" y="1189952"/>
              <a:ext cx="453774" cy="1"/>
            </a:xfrm>
            <a:prstGeom prst="line">
              <a:avLst/>
            </a:prstGeom>
            <a:noFill/>
            <a:ln w="101600" cap="flat">
              <a:solidFill>
                <a:srgbClr val="8ACEC2"/>
              </a:solidFill>
              <a:prstDash val="solid"/>
              <a:miter lim="400000"/>
            </a:ln>
            <a:effectLst/>
          </p:spPr>
          <p:txBody>
            <a:bodyPr wrap="square" lIns="0" tIns="0" rIns="0" bIns="0" numCol="1" anchor="t">
              <a:noAutofit/>
            </a:bodyPr>
            <a:lstStyle/>
            <a:p>
              <a:pPr>
                <a:defRPr sz="3200"/>
              </a:pPr>
              <a:endParaRPr sz="1687"/>
            </a:p>
          </p:txBody>
        </p:sp>
        <p:sp>
          <p:nvSpPr>
            <p:cNvPr id="1011" name="Line"/>
            <p:cNvSpPr/>
            <p:nvPr/>
          </p:nvSpPr>
          <p:spPr>
            <a:xfrm>
              <a:off x="0" y="733537"/>
              <a:ext cx="453774" cy="1"/>
            </a:xfrm>
            <a:prstGeom prst="line">
              <a:avLst/>
            </a:prstGeom>
            <a:noFill/>
            <a:ln w="101600" cap="flat">
              <a:solidFill>
                <a:srgbClr val="F7F9AF"/>
              </a:solidFill>
              <a:prstDash val="solid"/>
              <a:miter lim="400000"/>
            </a:ln>
            <a:effectLst/>
          </p:spPr>
          <p:txBody>
            <a:bodyPr wrap="square" lIns="0" tIns="0" rIns="0" bIns="0" numCol="1" anchor="t">
              <a:noAutofit/>
            </a:bodyPr>
            <a:lstStyle/>
            <a:p>
              <a:pPr>
                <a:defRPr sz="3200"/>
              </a:pPr>
              <a:endParaRPr sz="1687"/>
            </a:p>
          </p:txBody>
        </p:sp>
      </p:grpSp>
      <p:sp>
        <p:nvSpPr>
          <p:cNvPr id="1013" name="Choose"/>
          <p:cNvSpPr txBox="1"/>
          <p:nvPr/>
        </p:nvSpPr>
        <p:spPr>
          <a:xfrm>
            <a:off x="6570577" y="1444293"/>
            <a:ext cx="389077" cy="16760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63" tIns="26763" rIns="26763" bIns="26763" anchor="ctr">
            <a:spAutoFit/>
          </a:bodyPr>
          <a:lstStyle>
            <a:lvl1pPr>
              <a:defRPr>
                <a:latin typeface="Avenir Next"/>
                <a:ea typeface="Avenir Next"/>
                <a:cs typeface="Avenir Next"/>
                <a:sym typeface="Avenir Next"/>
              </a:defRPr>
            </a:lvl1pPr>
          </a:lstStyle>
          <a:p>
            <a:r>
              <a:rPr sz="738"/>
              <a:t>Choose</a:t>
            </a:r>
          </a:p>
        </p:txBody>
      </p:sp>
      <p:sp>
        <p:nvSpPr>
          <p:cNvPr id="1014" name="Rectangle"/>
          <p:cNvSpPr/>
          <p:nvPr/>
        </p:nvSpPr>
        <p:spPr>
          <a:xfrm>
            <a:off x="1219750" y="1417976"/>
            <a:ext cx="374838" cy="2646593"/>
          </a:xfrm>
          <a:prstGeom prst="rect">
            <a:avLst/>
          </a:prstGeom>
          <a:solidFill>
            <a:srgbClr val="000000"/>
          </a:solidFill>
          <a:ln w="12700">
            <a:solidFill>
              <a:srgbClr val="000000"/>
            </a:solidFill>
            <a:miter lim="400000"/>
          </a:ln>
        </p:spPr>
        <p:txBody>
          <a:bodyPr lIns="13381" tIns="13381" rIns="13381" bIns="13381" anchor="ctr"/>
          <a:lstStyle/>
          <a:p>
            <a:pPr>
              <a:defRPr sz="3200"/>
            </a:pPr>
            <a:endParaRPr sz="1687"/>
          </a:p>
        </p:txBody>
      </p:sp>
      <p:sp>
        <p:nvSpPr>
          <p:cNvPr id="1015" name="Rectangle"/>
          <p:cNvSpPr/>
          <p:nvPr/>
        </p:nvSpPr>
        <p:spPr>
          <a:xfrm>
            <a:off x="1267926" y="3928997"/>
            <a:ext cx="3720385" cy="254576"/>
          </a:xfrm>
          <a:prstGeom prst="rect">
            <a:avLst/>
          </a:prstGeom>
          <a:solidFill>
            <a:srgbClr val="000000"/>
          </a:solidFill>
          <a:ln w="12700">
            <a:solidFill>
              <a:srgbClr val="000000"/>
            </a:solidFill>
            <a:miter lim="400000"/>
          </a:ln>
        </p:spPr>
        <p:txBody>
          <a:bodyPr lIns="13381" tIns="13381" rIns="13381" bIns="13381" anchor="ctr"/>
          <a:lstStyle/>
          <a:p>
            <a:pPr>
              <a:defRPr sz="3200"/>
            </a:pPr>
            <a:endParaRPr sz="1687"/>
          </a:p>
        </p:txBody>
      </p:sp>
      <p:sp>
        <p:nvSpPr>
          <p:cNvPr id="1016" name="Hypersurface"/>
          <p:cNvSpPr txBox="1"/>
          <p:nvPr/>
        </p:nvSpPr>
        <p:spPr>
          <a:xfrm rot="16200000">
            <a:off x="996327" y="2632847"/>
            <a:ext cx="626321" cy="16760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63" tIns="26763" rIns="26763" bIns="26763" anchor="ctr">
            <a:spAutoFit/>
          </a:bodyPr>
          <a:lstStyle>
            <a:lvl1pPr>
              <a:defRPr>
                <a:solidFill>
                  <a:srgbClr val="FFFFFF"/>
                </a:solidFill>
                <a:latin typeface="Avenir Next"/>
                <a:ea typeface="Avenir Next"/>
                <a:cs typeface="Avenir Next"/>
                <a:sym typeface="Avenir Next"/>
              </a:defRPr>
            </a:lvl1pPr>
          </a:lstStyle>
          <a:p>
            <a:r>
              <a:rPr sz="738"/>
              <a:t>Hypersurface</a:t>
            </a:r>
          </a:p>
        </p:txBody>
      </p:sp>
      <p:sp>
        <p:nvSpPr>
          <p:cNvPr id="1017" name="Gate voltage"/>
          <p:cNvSpPr txBox="1"/>
          <p:nvPr/>
        </p:nvSpPr>
        <p:spPr>
          <a:xfrm>
            <a:off x="2393371" y="4032263"/>
            <a:ext cx="611894" cy="16760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63" tIns="26763" rIns="26763" bIns="26763" anchor="ctr">
            <a:spAutoFit/>
          </a:bodyPr>
          <a:lstStyle>
            <a:lvl1pPr>
              <a:defRPr>
                <a:solidFill>
                  <a:srgbClr val="FFFFFF"/>
                </a:solidFill>
                <a:latin typeface="Avenir Next"/>
                <a:ea typeface="Avenir Next"/>
                <a:cs typeface="Avenir Next"/>
                <a:sym typeface="Avenir Next"/>
              </a:defRPr>
            </a:lvl1pPr>
          </a:lstStyle>
          <a:p>
            <a:r>
              <a:rPr sz="738"/>
              <a:t>Gate voltage</a:t>
            </a:r>
          </a:p>
        </p:txBody>
      </p:sp>
      <p:sp>
        <p:nvSpPr>
          <p:cNvPr id="1018" name="Model"/>
          <p:cNvSpPr txBox="1"/>
          <p:nvPr/>
        </p:nvSpPr>
        <p:spPr>
          <a:xfrm>
            <a:off x="2741593" y="917348"/>
            <a:ext cx="334575" cy="16760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63" tIns="26763" rIns="26763" bIns="26763" anchor="ctr">
            <a:spAutoFit/>
          </a:bodyPr>
          <a:lstStyle>
            <a:lvl1pPr>
              <a:defRPr>
                <a:latin typeface="Avenir Next"/>
                <a:ea typeface="Avenir Next"/>
                <a:cs typeface="Avenir Next"/>
                <a:sym typeface="Avenir Next"/>
              </a:defRPr>
            </a:lvl1pPr>
          </a:lstStyle>
          <a:p>
            <a:r>
              <a:rPr sz="738"/>
              <a:t>Model</a:t>
            </a:r>
          </a:p>
        </p:txBody>
      </p:sp>
      <p:sp>
        <p:nvSpPr>
          <p:cNvPr id="1019" name="Slide Number"/>
          <p:cNvSpPr txBox="1">
            <a:spLocks noGrp="1"/>
          </p:cNvSpPr>
          <p:nvPr>
            <p:ph type="sldNum" sz="quarter" idx="2"/>
          </p:nvPr>
        </p:nvSpPr>
        <p:spPr>
          <a:xfrm>
            <a:off x="8768542" y="4862069"/>
            <a:ext cx="118766" cy="16733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spcFirstLastPara="1" wrap="square" lIns="13381" tIns="13381" rIns="13381" bIns="13381" anchor="t" anchorCtr="0">
            <a:normAutofit fontScale="77500" lnSpcReduction="20000"/>
          </a:bodyPr>
          <a:lstStyle/>
          <a:p>
            <a:fld id="{86CB4B4D-7CA3-9044-876B-883B54F8677D}" type="slidenum">
              <a:t>63</a:t>
            </a:fld>
            <a:endParaRPr/>
          </a:p>
        </p:txBody>
      </p:sp>
      <p:sp>
        <p:nvSpPr>
          <p:cNvPr id="1020" name="TextBox 12"/>
          <p:cNvSpPr txBox="1"/>
          <p:nvPr/>
        </p:nvSpPr>
        <p:spPr>
          <a:xfrm>
            <a:off x="816074" y="209332"/>
            <a:ext cx="5411975" cy="37840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6751" tIns="26751" rIns="26751" bIns="26751" anchor="ctr">
            <a:spAutoFit/>
          </a:bodyPr>
          <a:lstStyle>
            <a:lvl1pPr algn="l" defTabSz="583908">
              <a:defRPr sz="4000" b="1">
                <a:latin typeface="Avenir Next"/>
                <a:ea typeface="Avenir Next"/>
                <a:cs typeface="Avenir Next"/>
                <a:sym typeface="Avenir Next"/>
              </a:defRPr>
            </a:lvl1pPr>
          </a:lstStyle>
          <a:p>
            <a:r>
              <a:rPr sz="2108"/>
              <a:t>Step 1: Super coarse tuning</a:t>
            </a:r>
          </a:p>
        </p:txBody>
      </p:sp>
      <p:pic>
        <p:nvPicPr>
          <p:cNvPr id="2" name="Google Shape;272;p26">
            <a:extLst>
              <a:ext uri="{FF2B5EF4-FFF2-40B4-BE49-F238E27FC236}">
                <a16:creationId xmlns:a16="http://schemas.microsoft.com/office/drawing/2014/main" id="{A79AD39D-8CE9-5CA2-72A2-E72E6CA49368}"/>
              </a:ext>
            </a:extLst>
          </p:cNvPr>
          <p:cNvPicPr preferRelativeResize="0"/>
          <p:nvPr/>
        </p:nvPicPr>
        <p:blipFill rotWithShape="1">
          <a:blip r:embed="rId6">
            <a:alphaModFix/>
          </a:blip>
          <a:srcRect l="55459" t="43165" r="37601" b="51137"/>
          <a:stretch/>
        </p:blipFill>
        <p:spPr>
          <a:xfrm>
            <a:off x="1199328" y="3723795"/>
            <a:ext cx="179243" cy="173976"/>
          </a:xfrm>
          <a:prstGeom prst="rect">
            <a:avLst/>
          </a:prstGeom>
          <a:noFill/>
          <a:ln>
            <a:noFill/>
          </a:ln>
        </p:spPr>
      </p:pic>
      <p:pic>
        <p:nvPicPr>
          <p:cNvPr id="3" name="Google Shape;272;p26">
            <a:extLst>
              <a:ext uri="{FF2B5EF4-FFF2-40B4-BE49-F238E27FC236}">
                <a16:creationId xmlns:a16="http://schemas.microsoft.com/office/drawing/2014/main" id="{BCD91C82-E102-E517-6EA3-852D65A89F87}"/>
              </a:ext>
            </a:extLst>
          </p:cNvPr>
          <p:cNvPicPr preferRelativeResize="0"/>
          <p:nvPr/>
        </p:nvPicPr>
        <p:blipFill rotWithShape="1">
          <a:blip r:embed="rId6">
            <a:alphaModFix/>
          </a:blip>
          <a:srcRect l="55459" t="43165" r="37601" b="51137"/>
          <a:stretch/>
        </p:blipFill>
        <p:spPr>
          <a:xfrm>
            <a:off x="1351728" y="3876195"/>
            <a:ext cx="179243" cy="173976"/>
          </a:xfrm>
          <a:prstGeom prst="rect">
            <a:avLst/>
          </a:prstGeom>
          <a:noFill/>
          <a:ln>
            <a:noFill/>
          </a:ln>
        </p:spPr>
      </p:pic>
    </p:spTree>
    <p:extLst>
      <p:ext uri="{BB962C8B-B14F-4D97-AF65-F5344CB8AC3E}">
        <p14:creationId xmlns:p14="http://schemas.microsoft.com/office/powerpoint/2010/main" val="3146656683"/>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00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0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7" grpId="0" animBg="1" advAuto="0"/>
      <p:bldP spid="1013" grpId="0" animBg="1" advAuto="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grpSp>
        <p:nvGrpSpPr>
          <p:cNvPr id="52" name="Group 51">
            <a:extLst>
              <a:ext uri="{FF2B5EF4-FFF2-40B4-BE49-F238E27FC236}">
                <a16:creationId xmlns:a16="http://schemas.microsoft.com/office/drawing/2014/main" id="{E3E413D1-0B3A-C09F-E5A8-692F0E9EBFB9}"/>
              </a:ext>
            </a:extLst>
          </p:cNvPr>
          <p:cNvGrpSpPr/>
          <p:nvPr/>
        </p:nvGrpSpPr>
        <p:grpSpPr>
          <a:xfrm>
            <a:off x="2598780" y="2893412"/>
            <a:ext cx="3015651" cy="2202001"/>
            <a:chOff x="2525886" y="2872275"/>
            <a:chExt cx="3015651" cy="2202001"/>
          </a:xfrm>
        </p:grpSpPr>
        <p:grpSp>
          <p:nvGrpSpPr>
            <p:cNvPr id="47" name="Group 46">
              <a:extLst>
                <a:ext uri="{FF2B5EF4-FFF2-40B4-BE49-F238E27FC236}">
                  <a16:creationId xmlns:a16="http://schemas.microsoft.com/office/drawing/2014/main" id="{459E44B6-DA7D-1077-CD8E-34CBA3C2027D}"/>
                </a:ext>
              </a:extLst>
            </p:cNvPr>
            <p:cNvGrpSpPr/>
            <p:nvPr/>
          </p:nvGrpSpPr>
          <p:grpSpPr>
            <a:xfrm>
              <a:off x="2531198" y="2872275"/>
              <a:ext cx="3010339" cy="2165706"/>
              <a:chOff x="2445728" y="2849017"/>
              <a:chExt cx="3010339" cy="2165706"/>
            </a:xfrm>
          </p:grpSpPr>
          <p:pic>
            <p:nvPicPr>
              <p:cNvPr id="7" name="Google Shape;281;p27">
                <a:extLst>
                  <a:ext uri="{FF2B5EF4-FFF2-40B4-BE49-F238E27FC236}">
                    <a16:creationId xmlns:a16="http://schemas.microsoft.com/office/drawing/2014/main" id="{0D251D8D-E736-A228-E3ED-12E3AD4A847B}"/>
                  </a:ext>
                </a:extLst>
              </p:cNvPr>
              <p:cNvPicPr preferRelativeResize="0">
                <a:picLocks noChangeAspect="1"/>
              </p:cNvPicPr>
              <p:nvPr/>
            </p:nvPicPr>
            <p:blipFill rotWithShape="1">
              <a:blip r:embed="rId3">
                <a:alphaModFix/>
              </a:blip>
              <a:srcRect l="48235" t="12429" r="22427" b="45351"/>
              <a:stretch/>
            </p:blipFill>
            <p:spPr>
              <a:xfrm>
                <a:off x="2445728" y="2849017"/>
                <a:ext cx="2731588" cy="2134553"/>
              </a:xfrm>
              <a:prstGeom prst="rect">
                <a:avLst/>
              </a:prstGeom>
              <a:noFill/>
              <a:ln>
                <a:noFill/>
              </a:ln>
            </p:spPr>
          </p:pic>
          <p:sp>
            <p:nvSpPr>
              <p:cNvPr id="8" name="Google Shape;283;p27">
                <a:extLst>
                  <a:ext uri="{FF2B5EF4-FFF2-40B4-BE49-F238E27FC236}">
                    <a16:creationId xmlns:a16="http://schemas.microsoft.com/office/drawing/2014/main" id="{24B7CDF1-769E-9F57-7E24-6F9294250BFE}"/>
                  </a:ext>
                </a:extLst>
              </p:cNvPr>
              <p:cNvSpPr txBox="1"/>
              <p:nvPr/>
            </p:nvSpPr>
            <p:spPr>
              <a:xfrm rot="5400000">
                <a:off x="4219528" y="3778185"/>
                <a:ext cx="2134553" cy="338524"/>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RPr/>
                </a:defPPr>
                <a:lvl1pPr marL="0" indent="0" algn="ctr">
                  <a:buNone/>
                  <a:defRPr sz="1000">
                    <a:solidFill>
                      <a:schemeClr val="dk1"/>
                    </a:solidFill>
                    <a:latin typeface="Avenir Next" panose="020B0503020202020204" pitchFamily="34" charset="0"/>
                  </a:defRPr>
                </a:lvl1pPr>
              </a:lstStyle>
              <a:p>
                <a:r>
                  <a:rPr lang="es" dirty="0"/>
                  <a:t>Potential</a:t>
                </a:r>
                <a:endParaRPr dirty="0"/>
              </a:p>
            </p:txBody>
          </p:sp>
          <p:sp>
            <p:nvSpPr>
              <p:cNvPr id="23" name="Rectangle 22">
                <a:extLst>
                  <a:ext uri="{FF2B5EF4-FFF2-40B4-BE49-F238E27FC236}">
                    <a16:creationId xmlns:a16="http://schemas.microsoft.com/office/drawing/2014/main" id="{3D49DAF4-8417-38CA-823D-566359BF613C}"/>
                  </a:ext>
                </a:extLst>
              </p:cNvPr>
              <p:cNvSpPr/>
              <p:nvPr/>
            </p:nvSpPr>
            <p:spPr>
              <a:xfrm>
                <a:off x="4995881" y="3119902"/>
                <a:ext cx="307578" cy="149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Google Shape;287;p27">
              <a:extLst>
                <a:ext uri="{FF2B5EF4-FFF2-40B4-BE49-F238E27FC236}">
                  <a16:creationId xmlns:a16="http://schemas.microsoft.com/office/drawing/2014/main" id="{997BEFF1-F53F-BC38-80EC-C5973AD37DD0}"/>
                </a:ext>
              </a:extLst>
            </p:cNvPr>
            <p:cNvSpPr txBox="1"/>
            <p:nvPr/>
          </p:nvSpPr>
          <p:spPr>
            <a:xfrm>
              <a:off x="3271353" y="4735752"/>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x (nm)</a:t>
              </a:r>
              <a:endParaRPr dirty="0"/>
            </a:p>
          </p:txBody>
        </p:sp>
        <p:sp>
          <p:nvSpPr>
            <p:cNvPr id="51" name="Google Shape;287;p27">
              <a:extLst>
                <a:ext uri="{FF2B5EF4-FFF2-40B4-BE49-F238E27FC236}">
                  <a16:creationId xmlns:a16="http://schemas.microsoft.com/office/drawing/2014/main" id="{FB6DC199-5355-C6BA-F868-E2BDE64DCFF6}"/>
                </a:ext>
              </a:extLst>
            </p:cNvPr>
            <p:cNvSpPr txBox="1"/>
            <p:nvPr/>
          </p:nvSpPr>
          <p:spPr>
            <a:xfrm rot="16200000">
              <a:off x="2238437" y="3801443"/>
              <a:ext cx="913422"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n-GB" dirty="0"/>
                <a:t>y</a:t>
              </a:r>
              <a:r>
                <a:rPr lang="es" dirty="0"/>
                <a:t> (nm)</a:t>
              </a:r>
              <a:endParaRPr dirty="0"/>
            </a:p>
          </p:txBody>
        </p:sp>
      </p:grpSp>
      <p:pic>
        <p:nvPicPr>
          <p:cNvPr id="4" name="Google Shape;250;p25">
            <a:extLst>
              <a:ext uri="{FF2B5EF4-FFF2-40B4-BE49-F238E27FC236}">
                <a16:creationId xmlns:a16="http://schemas.microsoft.com/office/drawing/2014/main" id="{7D3F2560-9F35-B0E1-EBDE-61A6C87B1DA2}"/>
              </a:ext>
            </a:extLst>
          </p:cNvPr>
          <p:cNvPicPr preferRelativeResize="0"/>
          <p:nvPr/>
        </p:nvPicPr>
        <p:blipFill>
          <a:blip r:embed="rId4">
            <a:alphaModFix/>
          </a:blip>
          <a:stretch>
            <a:fillRect/>
          </a:stretch>
        </p:blipFill>
        <p:spPr>
          <a:xfrm>
            <a:off x="332724" y="610225"/>
            <a:ext cx="6101943" cy="189022"/>
          </a:xfrm>
          <a:prstGeom prst="rect">
            <a:avLst/>
          </a:prstGeom>
          <a:noFill/>
          <a:ln>
            <a:noFill/>
          </a:ln>
        </p:spPr>
      </p:pic>
      <p:sp>
        <p:nvSpPr>
          <p:cNvPr id="5" name="Google Shape;254;p25">
            <a:extLst>
              <a:ext uri="{FF2B5EF4-FFF2-40B4-BE49-F238E27FC236}">
                <a16:creationId xmlns:a16="http://schemas.microsoft.com/office/drawing/2014/main" id="{72F972A1-193B-D719-D8C0-2A0005CBB528}"/>
              </a:ext>
            </a:extLst>
          </p:cNvPr>
          <p:cNvSpPr txBox="1">
            <a:spLocks/>
          </p:cNvSpPr>
          <p:nvPr/>
        </p:nvSpPr>
        <p:spPr>
          <a:xfrm>
            <a:off x="255525" y="405925"/>
            <a:ext cx="8520600" cy="792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gn="l">
              <a:lnSpc>
                <a:spcPct val="80000"/>
              </a:lnSpc>
            </a:pPr>
            <a:r>
              <a:rPr lang="en-GB" sz="1800" b="1" dirty="0">
                <a:solidFill>
                  <a:schemeClr val="dk1"/>
                </a:solidFill>
              </a:rPr>
              <a:t>Step 1: Super coarse tuning, data driven or model led?</a:t>
            </a:r>
          </a:p>
          <a:p>
            <a:pPr marL="0" indent="0" algn="l">
              <a:lnSpc>
                <a:spcPct val="80000"/>
              </a:lnSpc>
            </a:pPr>
            <a:endParaRPr lang="en-GB" sz="1800" b="1" dirty="0">
              <a:solidFill>
                <a:schemeClr val="dk1"/>
              </a:solidFill>
            </a:endParaRPr>
          </a:p>
          <a:p>
            <a:pPr marL="0" indent="0" algn="l">
              <a:lnSpc>
                <a:spcPct val="80000"/>
              </a:lnSpc>
            </a:pPr>
            <a:endParaRPr lang="en-GB" sz="3000" dirty="0">
              <a:solidFill>
                <a:srgbClr val="1E1919"/>
              </a:solidFill>
              <a:highlight>
                <a:srgbClr val="FFFFFF"/>
              </a:highlight>
              <a:latin typeface="Roboto"/>
              <a:ea typeface="Roboto"/>
              <a:cs typeface="Roboto"/>
              <a:sym typeface="Roboto"/>
            </a:endParaRPr>
          </a:p>
          <a:p>
            <a:pPr marL="0" indent="0" algn="l">
              <a:lnSpc>
                <a:spcPct val="80000"/>
              </a:lnSpc>
            </a:pPr>
            <a:endParaRPr lang="en-GB" sz="1800" b="1" dirty="0">
              <a:solidFill>
                <a:schemeClr val="dk1"/>
              </a:solidFill>
            </a:endParaRPr>
          </a:p>
          <a:p>
            <a:pPr marL="0" indent="0">
              <a:lnSpc>
                <a:spcPct val="80000"/>
              </a:lnSpc>
            </a:pPr>
            <a:endParaRPr lang="en-GB" sz="2200" b="1" dirty="0">
              <a:solidFill>
                <a:schemeClr val="dk1"/>
              </a:solidFill>
            </a:endParaRPr>
          </a:p>
        </p:txBody>
      </p:sp>
      <p:sp>
        <p:nvSpPr>
          <p:cNvPr id="270" name="Google Shape;270;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64</a:t>
            </a:fld>
            <a:endParaRPr/>
          </a:p>
        </p:txBody>
      </p:sp>
      <p:pic>
        <p:nvPicPr>
          <p:cNvPr id="2" name="Google Shape;272;p26">
            <a:extLst>
              <a:ext uri="{FF2B5EF4-FFF2-40B4-BE49-F238E27FC236}">
                <a16:creationId xmlns:a16="http://schemas.microsoft.com/office/drawing/2014/main" id="{70E14E88-97EB-A7F5-2521-466F9D77644B}"/>
              </a:ext>
            </a:extLst>
          </p:cNvPr>
          <p:cNvPicPr preferRelativeResize="0"/>
          <p:nvPr/>
        </p:nvPicPr>
        <p:blipFill rotWithShape="1">
          <a:blip r:embed="rId5">
            <a:alphaModFix/>
          </a:blip>
          <a:srcRect l="28299" t="18026" r="28033" b="17569"/>
          <a:stretch/>
        </p:blipFill>
        <p:spPr>
          <a:xfrm>
            <a:off x="-793430" y="951584"/>
            <a:ext cx="2886343" cy="2513469"/>
          </a:xfrm>
          <a:prstGeom prst="rect">
            <a:avLst/>
          </a:prstGeom>
          <a:noFill/>
          <a:ln>
            <a:noFill/>
          </a:ln>
        </p:spPr>
      </p:pic>
      <p:pic>
        <p:nvPicPr>
          <p:cNvPr id="10" name="Google Shape;280;p27">
            <a:extLst>
              <a:ext uri="{FF2B5EF4-FFF2-40B4-BE49-F238E27FC236}">
                <a16:creationId xmlns:a16="http://schemas.microsoft.com/office/drawing/2014/main" id="{FEB74027-507D-5C76-445B-025E84F695DD}"/>
              </a:ext>
            </a:extLst>
          </p:cNvPr>
          <p:cNvPicPr preferRelativeResize="0">
            <a:picLocks noChangeAspect="1"/>
          </p:cNvPicPr>
          <p:nvPr/>
        </p:nvPicPr>
        <p:blipFill rotWithShape="1">
          <a:blip r:embed="rId6">
            <a:alphaModFix/>
          </a:blip>
          <a:srcRect l="30964" t="60988" r="37163" b="1995"/>
          <a:stretch/>
        </p:blipFill>
        <p:spPr>
          <a:xfrm>
            <a:off x="5623519" y="972291"/>
            <a:ext cx="2928199" cy="1846800"/>
          </a:xfrm>
          <a:prstGeom prst="rect">
            <a:avLst/>
          </a:prstGeom>
          <a:noFill/>
          <a:ln>
            <a:noFill/>
          </a:ln>
        </p:spPr>
      </p:pic>
      <p:sp>
        <p:nvSpPr>
          <p:cNvPr id="11" name="Google Shape;285;p27">
            <a:extLst>
              <a:ext uri="{FF2B5EF4-FFF2-40B4-BE49-F238E27FC236}">
                <a16:creationId xmlns:a16="http://schemas.microsoft.com/office/drawing/2014/main" id="{EEF2D8F7-F48D-2B54-4C08-E7A595AC9AD2}"/>
              </a:ext>
            </a:extLst>
          </p:cNvPr>
          <p:cNvSpPr txBox="1"/>
          <p:nvPr/>
        </p:nvSpPr>
        <p:spPr>
          <a:xfrm rot="5400000">
            <a:off x="7608531" y="1690274"/>
            <a:ext cx="2134500" cy="338524"/>
          </a:xfrm>
          <a:prstGeom prst="rect">
            <a:avLst/>
          </a:prstGeom>
          <a:solidFill>
            <a:schemeClr val="lt1"/>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000" dirty="0">
                <a:solidFill>
                  <a:schemeClr val="dk1"/>
                </a:solidFill>
                <a:latin typeface="Avenir Next" panose="020B0503020202020204" pitchFamily="34" charset="0"/>
              </a:rPr>
              <a:t>Electron density</a:t>
            </a:r>
            <a:endParaRPr sz="1600" dirty="0">
              <a:latin typeface="Avenir Next" panose="020B0503020202020204" pitchFamily="34" charset="0"/>
            </a:endParaRPr>
          </a:p>
        </p:txBody>
      </p:sp>
      <p:pic>
        <p:nvPicPr>
          <p:cNvPr id="12" name="Google Shape;286;p27">
            <a:extLst>
              <a:ext uri="{FF2B5EF4-FFF2-40B4-BE49-F238E27FC236}">
                <a16:creationId xmlns:a16="http://schemas.microsoft.com/office/drawing/2014/main" id="{D3C4C7A4-85F7-CFD9-B4F2-EF18AE0E71D0}"/>
              </a:ext>
            </a:extLst>
          </p:cNvPr>
          <p:cNvPicPr preferRelativeResize="0">
            <a:picLocks noChangeAspect="1"/>
          </p:cNvPicPr>
          <p:nvPr/>
        </p:nvPicPr>
        <p:blipFill rotWithShape="1">
          <a:blip r:embed="rId6">
            <a:alphaModFix/>
          </a:blip>
          <a:srcRect l="69866" t="60988" b="1995"/>
          <a:stretch/>
        </p:blipFill>
        <p:spPr>
          <a:xfrm>
            <a:off x="5961742" y="3201417"/>
            <a:ext cx="2765289" cy="1844709"/>
          </a:xfrm>
          <a:prstGeom prst="rect">
            <a:avLst/>
          </a:prstGeom>
          <a:noFill/>
          <a:ln>
            <a:noFill/>
          </a:ln>
        </p:spPr>
      </p:pic>
      <p:sp>
        <p:nvSpPr>
          <p:cNvPr id="13" name="Google Shape;287;p27">
            <a:extLst>
              <a:ext uri="{FF2B5EF4-FFF2-40B4-BE49-F238E27FC236}">
                <a16:creationId xmlns:a16="http://schemas.microsoft.com/office/drawing/2014/main" id="{AA268FFF-1213-7203-3D02-DF9DA1304291}"/>
              </a:ext>
            </a:extLst>
          </p:cNvPr>
          <p:cNvSpPr txBox="1"/>
          <p:nvPr/>
        </p:nvSpPr>
        <p:spPr>
          <a:xfrm rot="-5400000">
            <a:off x="4888934" y="3820305"/>
            <a:ext cx="2134500" cy="338524"/>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Potential energy (au)</a:t>
            </a:r>
            <a:endParaRPr dirty="0"/>
          </a:p>
        </p:txBody>
      </p:sp>
      <p:sp>
        <p:nvSpPr>
          <p:cNvPr id="16" name="TextBox 15">
            <a:extLst>
              <a:ext uri="{FF2B5EF4-FFF2-40B4-BE49-F238E27FC236}">
                <a16:creationId xmlns:a16="http://schemas.microsoft.com/office/drawing/2014/main" id="{BB1B9885-2EB8-639F-0DCC-2EF770672080}"/>
              </a:ext>
            </a:extLst>
          </p:cNvPr>
          <p:cNvSpPr txBox="1"/>
          <p:nvPr/>
        </p:nvSpPr>
        <p:spPr>
          <a:xfrm>
            <a:off x="3794368" y="2801064"/>
            <a:ext cx="394660" cy="523220"/>
          </a:xfrm>
          <a:prstGeom prst="rect">
            <a:avLst/>
          </a:prstGeom>
          <a:noFill/>
        </p:spPr>
        <p:txBody>
          <a:bodyPr wrap="none" rtlCol="0">
            <a:spAutoFit/>
          </a:bodyPr>
          <a:lstStyle/>
          <a:p>
            <a:r>
              <a:rPr lang="en-US" sz="2800" dirty="0">
                <a:solidFill>
                  <a:srgbClr val="E53A38"/>
                </a:solidFill>
              </a:rPr>
              <a:t>+</a:t>
            </a:r>
          </a:p>
        </p:txBody>
      </p:sp>
      <p:sp>
        <p:nvSpPr>
          <p:cNvPr id="9" name="Google Shape;287;p27">
            <a:extLst>
              <a:ext uri="{FF2B5EF4-FFF2-40B4-BE49-F238E27FC236}">
                <a16:creationId xmlns:a16="http://schemas.microsoft.com/office/drawing/2014/main" id="{D15B380D-0410-0B60-3F9B-EBA1B806BC81}"/>
              </a:ext>
            </a:extLst>
          </p:cNvPr>
          <p:cNvSpPr txBox="1"/>
          <p:nvPr/>
        </p:nvSpPr>
        <p:spPr>
          <a:xfrm>
            <a:off x="6566016" y="4722805"/>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Distance (nm)</a:t>
            </a:r>
            <a:endParaRPr dirty="0"/>
          </a:p>
        </p:txBody>
      </p:sp>
      <p:sp>
        <p:nvSpPr>
          <p:cNvPr id="18" name="Google Shape;287;p27">
            <a:extLst>
              <a:ext uri="{FF2B5EF4-FFF2-40B4-BE49-F238E27FC236}">
                <a16:creationId xmlns:a16="http://schemas.microsoft.com/office/drawing/2014/main" id="{C1B52C7F-5294-19B8-22A2-3E382D24CE01}"/>
              </a:ext>
            </a:extLst>
          </p:cNvPr>
          <p:cNvSpPr txBox="1"/>
          <p:nvPr/>
        </p:nvSpPr>
        <p:spPr>
          <a:xfrm rot="16200000">
            <a:off x="5519981" y="1690274"/>
            <a:ext cx="913422"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n-GB" dirty="0"/>
              <a:t>y</a:t>
            </a:r>
            <a:r>
              <a:rPr lang="es" dirty="0"/>
              <a:t> (nm)</a:t>
            </a:r>
            <a:endParaRPr dirty="0"/>
          </a:p>
        </p:txBody>
      </p:sp>
      <p:sp>
        <p:nvSpPr>
          <p:cNvPr id="20" name="Google Shape;287;p27">
            <a:extLst>
              <a:ext uri="{FF2B5EF4-FFF2-40B4-BE49-F238E27FC236}">
                <a16:creationId xmlns:a16="http://schemas.microsoft.com/office/drawing/2014/main" id="{97B31E91-502F-90D0-D9EA-E8A041F96109}"/>
              </a:ext>
            </a:extLst>
          </p:cNvPr>
          <p:cNvSpPr txBox="1"/>
          <p:nvPr/>
        </p:nvSpPr>
        <p:spPr>
          <a:xfrm>
            <a:off x="6643690" y="2724150"/>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x (nm)</a:t>
            </a:r>
            <a:endParaRPr dirty="0"/>
          </a:p>
        </p:txBody>
      </p:sp>
      <p:sp>
        <p:nvSpPr>
          <p:cNvPr id="21" name="Right Arrow 20">
            <a:extLst>
              <a:ext uri="{FF2B5EF4-FFF2-40B4-BE49-F238E27FC236}">
                <a16:creationId xmlns:a16="http://schemas.microsoft.com/office/drawing/2014/main" id="{BBDC467E-141E-813B-1697-7ABAF066070C}"/>
              </a:ext>
            </a:extLst>
          </p:cNvPr>
          <p:cNvSpPr/>
          <p:nvPr/>
        </p:nvSpPr>
        <p:spPr>
          <a:xfrm>
            <a:off x="5594466" y="1715140"/>
            <a:ext cx="247415" cy="32739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FD44206-2BE4-5C94-504A-615D6189A8A8}"/>
              </a:ext>
            </a:extLst>
          </p:cNvPr>
          <p:cNvSpPr/>
          <p:nvPr/>
        </p:nvSpPr>
        <p:spPr>
          <a:xfrm>
            <a:off x="8382657" y="1018805"/>
            <a:ext cx="307578" cy="149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oogle Shape;102;p17">
            <a:extLst>
              <a:ext uri="{FF2B5EF4-FFF2-40B4-BE49-F238E27FC236}">
                <a16:creationId xmlns:a16="http://schemas.microsoft.com/office/drawing/2014/main" id="{D986A5CA-29A2-BF64-B1D4-EC2784B4FE43}"/>
              </a:ext>
            </a:extLst>
          </p:cNvPr>
          <p:cNvGrpSpPr/>
          <p:nvPr/>
        </p:nvGrpSpPr>
        <p:grpSpPr>
          <a:xfrm>
            <a:off x="7773625" y="2559150"/>
            <a:ext cx="1370375" cy="1468835"/>
            <a:chOff x="3403725" y="2537400"/>
            <a:chExt cx="1370375" cy="1468835"/>
          </a:xfrm>
        </p:grpSpPr>
        <p:pic>
          <p:nvPicPr>
            <p:cNvPr id="26" name="Google Shape;103;p17">
              <a:extLst>
                <a:ext uri="{FF2B5EF4-FFF2-40B4-BE49-F238E27FC236}">
                  <a16:creationId xmlns:a16="http://schemas.microsoft.com/office/drawing/2014/main" id="{0F07E485-EC90-F17D-21A2-B4147183E295}"/>
                </a:ext>
              </a:extLst>
            </p:cNvPr>
            <p:cNvPicPr preferRelativeResize="0"/>
            <p:nvPr/>
          </p:nvPicPr>
          <p:blipFill rotWithShape="1">
            <a:blip r:embed="rId7">
              <a:alphaModFix/>
            </a:blip>
            <a:srcRect r="77350"/>
            <a:stretch/>
          </p:blipFill>
          <p:spPr>
            <a:xfrm>
              <a:off x="3595700" y="2787648"/>
              <a:ext cx="1140215" cy="1098000"/>
            </a:xfrm>
            <a:prstGeom prst="rect">
              <a:avLst/>
            </a:prstGeom>
            <a:noFill/>
            <a:ln>
              <a:noFill/>
            </a:ln>
          </p:spPr>
        </p:pic>
        <p:pic>
          <p:nvPicPr>
            <p:cNvPr id="27" name="Google Shape;104;p17">
              <a:extLst>
                <a:ext uri="{FF2B5EF4-FFF2-40B4-BE49-F238E27FC236}">
                  <a16:creationId xmlns:a16="http://schemas.microsoft.com/office/drawing/2014/main" id="{84E1412A-6EA6-D99F-8C91-5909351D8DD2}"/>
                </a:ext>
              </a:extLst>
            </p:cNvPr>
            <p:cNvPicPr preferRelativeResize="0"/>
            <p:nvPr/>
          </p:nvPicPr>
          <p:blipFill>
            <a:blip r:embed="rId8">
              <a:alphaModFix/>
            </a:blip>
            <a:stretch>
              <a:fillRect/>
            </a:stretch>
          </p:blipFill>
          <p:spPr>
            <a:xfrm>
              <a:off x="4091756" y="2787650"/>
              <a:ext cx="532324" cy="62875"/>
            </a:xfrm>
            <a:prstGeom prst="rect">
              <a:avLst/>
            </a:prstGeom>
            <a:noFill/>
            <a:ln>
              <a:noFill/>
            </a:ln>
          </p:spPr>
        </p:pic>
        <p:sp>
          <p:nvSpPr>
            <p:cNvPr id="31" name="Google Shape;108;p17">
              <a:extLst>
                <a:ext uri="{FF2B5EF4-FFF2-40B4-BE49-F238E27FC236}">
                  <a16:creationId xmlns:a16="http://schemas.microsoft.com/office/drawing/2014/main" id="{2D151B71-62CC-5A29-D02E-629EBA2003E8}"/>
                </a:ext>
              </a:extLst>
            </p:cNvPr>
            <p:cNvSpPr txBox="1"/>
            <p:nvPr/>
          </p:nvSpPr>
          <p:spPr>
            <a:xfrm>
              <a:off x="3837125" y="2537400"/>
              <a:ext cx="8619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900">
                  <a:solidFill>
                    <a:schemeClr val="dk1"/>
                  </a:solidFill>
                </a:rPr>
                <a:t>current </a:t>
              </a:r>
              <a:endParaRPr sz="1300"/>
            </a:p>
          </p:txBody>
        </p:sp>
        <p:sp>
          <p:nvSpPr>
            <p:cNvPr id="35" name="Google Shape;112;p17">
              <a:extLst>
                <a:ext uri="{FF2B5EF4-FFF2-40B4-BE49-F238E27FC236}">
                  <a16:creationId xmlns:a16="http://schemas.microsoft.com/office/drawing/2014/main" id="{05E4C630-3CC5-DCF7-A347-3835364FE563}"/>
                </a:ext>
              </a:extLst>
            </p:cNvPr>
            <p:cNvSpPr txBox="1"/>
            <p:nvPr/>
          </p:nvSpPr>
          <p:spPr>
            <a:xfrm>
              <a:off x="3595700" y="3683135"/>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Gate Voltage 1</a:t>
              </a:r>
              <a:endParaRPr sz="1300" dirty="0"/>
            </a:p>
          </p:txBody>
        </p:sp>
        <p:sp>
          <p:nvSpPr>
            <p:cNvPr id="39" name="Google Shape;116;p17">
              <a:extLst>
                <a:ext uri="{FF2B5EF4-FFF2-40B4-BE49-F238E27FC236}">
                  <a16:creationId xmlns:a16="http://schemas.microsoft.com/office/drawing/2014/main" id="{8529F276-2745-10E9-E69F-9D998B34B752}"/>
                </a:ext>
              </a:extLst>
            </p:cNvPr>
            <p:cNvSpPr txBox="1"/>
            <p:nvPr/>
          </p:nvSpPr>
          <p:spPr>
            <a:xfrm rot="-5400000">
              <a:off x="2976075" y="321528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2</a:t>
              </a:r>
              <a:endParaRPr sz="1300"/>
            </a:p>
          </p:txBody>
        </p:sp>
      </p:grpSp>
      <p:cxnSp>
        <p:nvCxnSpPr>
          <p:cNvPr id="44" name="Straight Arrow Connector 43">
            <a:extLst>
              <a:ext uri="{FF2B5EF4-FFF2-40B4-BE49-F238E27FC236}">
                <a16:creationId xmlns:a16="http://schemas.microsoft.com/office/drawing/2014/main" id="{37AFA7C7-C151-0BF4-91B6-D4DC547C1330}"/>
              </a:ext>
            </a:extLst>
          </p:cNvPr>
          <p:cNvCxnSpPr>
            <a:cxnSpLocks/>
          </p:cNvCxnSpPr>
          <p:nvPr/>
        </p:nvCxnSpPr>
        <p:spPr>
          <a:xfrm flipV="1">
            <a:off x="7218244" y="3511099"/>
            <a:ext cx="1243412" cy="80821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9" name="Group 48">
            <a:extLst>
              <a:ext uri="{FF2B5EF4-FFF2-40B4-BE49-F238E27FC236}">
                <a16:creationId xmlns:a16="http://schemas.microsoft.com/office/drawing/2014/main" id="{239FECAC-604F-B254-A6E5-17E424640CD9}"/>
              </a:ext>
            </a:extLst>
          </p:cNvPr>
          <p:cNvGrpSpPr/>
          <p:nvPr/>
        </p:nvGrpSpPr>
        <p:grpSpPr>
          <a:xfrm>
            <a:off x="2588311" y="745234"/>
            <a:ext cx="3032082" cy="2196902"/>
            <a:chOff x="2482264" y="649130"/>
            <a:chExt cx="3032082" cy="2196902"/>
          </a:xfrm>
        </p:grpSpPr>
        <p:grpSp>
          <p:nvGrpSpPr>
            <p:cNvPr id="48" name="Group 47">
              <a:extLst>
                <a:ext uri="{FF2B5EF4-FFF2-40B4-BE49-F238E27FC236}">
                  <a16:creationId xmlns:a16="http://schemas.microsoft.com/office/drawing/2014/main" id="{70942F69-76CB-9EB6-15AA-DADAC56F8330}"/>
                </a:ext>
              </a:extLst>
            </p:cNvPr>
            <p:cNvGrpSpPr/>
            <p:nvPr/>
          </p:nvGrpSpPr>
          <p:grpSpPr>
            <a:xfrm>
              <a:off x="2566935" y="649130"/>
              <a:ext cx="2947411" cy="2189589"/>
              <a:chOff x="2496716" y="456268"/>
              <a:chExt cx="2947411" cy="2189589"/>
            </a:xfrm>
          </p:grpSpPr>
          <p:pic>
            <p:nvPicPr>
              <p:cNvPr id="3" name="Google Shape;279;p27">
                <a:extLst>
                  <a:ext uri="{FF2B5EF4-FFF2-40B4-BE49-F238E27FC236}">
                    <a16:creationId xmlns:a16="http://schemas.microsoft.com/office/drawing/2014/main" id="{95F7F068-52A4-6905-1DCA-453A8F2729D6}"/>
                  </a:ext>
                </a:extLst>
              </p:cNvPr>
              <p:cNvPicPr preferRelativeResize="0">
                <a:picLocks noChangeAspect="1"/>
              </p:cNvPicPr>
              <p:nvPr/>
            </p:nvPicPr>
            <p:blipFill rotWithShape="1">
              <a:blip r:embed="rId3">
                <a:alphaModFix/>
              </a:blip>
              <a:srcRect l="15937" t="12429" r="55145" b="45351"/>
              <a:stretch/>
            </p:blipFill>
            <p:spPr>
              <a:xfrm>
                <a:off x="2496716" y="456268"/>
                <a:ext cx="2688210" cy="2131200"/>
              </a:xfrm>
              <a:prstGeom prst="rect">
                <a:avLst/>
              </a:prstGeom>
              <a:noFill/>
              <a:ln>
                <a:noFill/>
              </a:ln>
            </p:spPr>
          </p:pic>
          <p:sp>
            <p:nvSpPr>
              <p:cNvPr id="6" name="Google Shape;282;p27">
                <a:extLst>
                  <a:ext uri="{FF2B5EF4-FFF2-40B4-BE49-F238E27FC236}">
                    <a16:creationId xmlns:a16="http://schemas.microsoft.com/office/drawing/2014/main" id="{9EE20A9B-522D-5353-E09A-DF8A2919147D}"/>
                  </a:ext>
                </a:extLst>
              </p:cNvPr>
              <p:cNvSpPr txBox="1"/>
              <p:nvPr/>
            </p:nvSpPr>
            <p:spPr>
              <a:xfrm rot="5400000">
                <a:off x="4207588" y="1409319"/>
                <a:ext cx="2134553" cy="33852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000" dirty="0">
                    <a:solidFill>
                      <a:schemeClr val="dk1"/>
                    </a:solidFill>
                    <a:latin typeface="Avenir Next" panose="020B0503020202020204" pitchFamily="34" charset="0"/>
                  </a:rPr>
                  <a:t>Potential</a:t>
                </a:r>
                <a:endParaRPr sz="1600" dirty="0">
                  <a:latin typeface="Avenir Next" panose="020B0503020202020204" pitchFamily="34" charset="0"/>
                </a:endParaRPr>
              </a:p>
            </p:txBody>
          </p:sp>
          <p:sp>
            <p:nvSpPr>
              <p:cNvPr id="22" name="Rectangle 21">
                <a:extLst>
                  <a:ext uri="{FF2B5EF4-FFF2-40B4-BE49-F238E27FC236}">
                    <a16:creationId xmlns:a16="http://schemas.microsoft.com/office/drawing/2014/main" id="{9CBADCCB-8581-0466-89BF-B06DFBA33967}"/>
                  </a:ext>
                </a:extLst>
              </p:cNvPr>
              <p:cNvSpPr/>
              <p:nvPr/>
            </p:nvSpPr>
            <p:spPr>
              <a:xfrm>
                <a:off x="4987461" y="725405"/>
                <a:ext cx="307578" cy="149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Google Shape;287;p27">
              <a:extLst>
                <a:ext uri="{FF2B5EF4-FFF2-40B4-BE49-F238E27FC236}">
                  <a16:creationId xmlns:a16="http://schemas.microsoft.com/office/drawing/2014/main" id="{18872A69-ADB3-1D39-E796-181A3A7A1506}"/>
                </a:ext>
              </a:extLst>
            </p:cNvPr>
            <p:cNvSpPr txBox="1"/>
            <p:nvPr/>
          </p:nvSpPr>
          <p:spPr>
            <a:xfrm rot="16200000">
              <a:off x="2194815" y="1659475"/>
              <a:ext cx="913422"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n-GB" dirty="0"/>
                <a:t>y</a:t>
              </a:r>
              <a:r>
                <a:rPr lang="es" dirty="0"/>
                <a:t> (nm)</a:t>
              </a:r>
              <a:endParaRPr dirty="0"/>
            </a:p>
          </p:txBody>
        </p:sp>
        <p:sp>
          <p:nvSpPr>
            <p:cNvPr id="15" name="Google Shape;287;p27">
              <a:extLst>
                <a:ext uri="{FF2B5EF4-FFF2-40B4-BE49-F238E27FC236}">
                  <a16:creationId xmlns:a16="http://schemas.microsoft.com/office/drawing/2014/main" id="{3BFB2775-224D-EE68-E66A-170D3B364806}"/>
                </a:ext>
              </a:extLst>
            </p:cNvPr>
            <p:cNvSpPr txBox="1"/>
            <p:nvPr/>
          </p:nvSpPr>
          <p:spPr>
            <a:xfrm>
              <a:off x="3169662" y="2507508"/>
              <a:ext cx="1423656" cy="338524"/>
            </a:xfrm>
            <a:prstGeom prst="rect">
              <a:avLst/>
            </a:prstGeom>
            <a:solidFill>
              <a:schemeClr val="lt1"/>
            </a:solid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0" indent="0" algn="ctr">
                <a:buNone/>
                <a:defRPr sz="1000">
                  <a:solidFill>
                    <a:schemeClr val="dk1"/>
                  </a:solidFill>
                  <a:latin typeface="Avenir Next" panose="020B0503020202020204" pitchFamily="34" charset="0"/>
                </a:defRPr>
              </a:lvl1pPr>
            </a:lstStyle>
            <a:p>
              <a:r>
                <a:rPr lang="es" dirty="0"/>
                <a:t>x (nm)</a:t>
              </a:r>
              <a:endParaRPr dirty="0"/>
            </a:p>
          </p:txBody>
        </p:sp>
      </p:grpSp>
      <p:pic>
        <p:nvPicPr>
          <p:cNvPr id="53" name="Google Shape;272;p26">
            <a:extLst>
              <a:ext uri="{FF2B5EF4-FFF2-40B4-BE49-F238E27FC236}">
                <a16:creationId xmlns:a16="http://schemas.microsoft.com/office/drawing/2014/main" id="{134F28AE-5C05-2253-CB96-A0BF227569FD}"/>
              </a:ext>
            </a:extLst>
          </p:cNvPr>
          <p:cNvPicPr preferRelativeResize="0"/>
          <p:nvPr/>
        </p:nvPicPr>
        <p:blipFill rotWithShape="1">
          <a:blip r:embed="rId5">
            <a:alphaModFix/>
          </a:blip>
          <a:srcRect l="28299" t="18026" r="28033" b="17569"/>
          <a:stretch/>
        </p:blipFill>
        <p:spPr>
          <a:xfrm>
            <a:off x="-15090" y="2532657"/>
            <a:ext cx="2886343" cy="2513469"/>
          </a:xfrm>
          <a:prstGeom prst="rect">
            <a:avLst/>
          </a:prstGeom>
          <a:noFill/>
          <a:ln>
            <a:noFill/>
          </a:ln>
        </p:spPr>
      </p:pic>
      <p:pic>
        <p:nvPicPr>
          <p:cNvPr id="54" name="Google Shape;272;p26">
            <a:extLst>
              <a:ext uri="{FF2B5EF4-FFF2-40B4-BE49-F238E27FC236}">
                <a16:creationId xmlns:a16="http://schemas.microsoft.com/office/drawing/2014/main" id="{A8713295-1991-9D3C-769A-B086FB269A16}"/>
              </a:ext>
            </a:extLst>
          </p:cNvPr>
          <p:cNvPicPr preferRelativeResize="0"/>
          <p:nvPr/>
        </p:nvPicPr>
        <p:blipFill rotWithShape="1">
          <a:blip r:embed="rId5">
            <a:alphaModFix/>
          </a:blip>
          <a:srcRect l="55459" t="43165" r="37601" b="51137"/>
          <a:stretch/>
        </p:blipFill>
        <p:spPr>
          <a:xfrm>
            <a:off x="1509803" y="3776664"/>
            <a:ext cx="458671" cy="222359"/>
          </a:xfrm>
          <a:prstGeom prst="rect">
            <a:avLst/>
          </a:prstGeom>
          <a:noFill/>
          <a:ln>
            <a:noFill/>
          </a:ln>
        </p:spPr>
      </p:pic>
      <p:pic>
        <p:nvPicPr>
          <p:cNvPr id="55" name="Google Shape;272;p26">
            <a:extLst>
              <a:ext uri="{FF2B5EF4-FFF2-40B4-BE49-F238E27FC236}">
                <a16:creationId xmlns:a16="http://schemas.microsoft.com/office/drawing/2014/main" id="{F62AB88C-72CB-76D9-1DC2-47D5F179E7F9}"/>
              </a:ext>
            </a:extLst>
          </p:cNvPr>
          <p:cNvPicPr preferRelativeResize="0"/>
          <p:nvPr/>
        </p:nvPicPr>
        <p:blipFill rotWithShape="1">
          <a:blip r:embed="rId5">
            <a:alphaModFix/>
          </a:blip>
          <a:srcRect l="55459" t="43165" r="37601" b="51137"/>
          <a:stretch/>
        </p:blipFill>
        <p:spPr>
          <a:xfrm>
            <a:off x="1335618" y="3857453"/>
            <a:ext cx="458671" cy="222359"/>
          </a:xfrm>
          <a:prstGeom prst="rect">
            <a:avLst/>
          </a:prstGeom>
          <a:noFill/>
          <a:ln>
            <a:noFill/>
          </a:ln>
        </p:spPr>
      </p:pic>
      <p:pic>
        <p:nvPicPr>
          <p:cNvPr id="56" name="Google Shape;272;p26">
            <a:extLst>
              <a:ext uri="{FF2B5EF4-FFF2-40B4-BE49-F238E27FC236}">
                <a16:creationId xmlns:a16="http://schemas.microsoft.com/office/drawing/2014/main" id="{6F5BF872-8E34-8A41-AE92-3D36BCB123EF}"/>
              </a:ext>
            </a:extLst>
          </p:cNvPr>
          <p:cNvPicPr preferRelativeResize="0"/>
          <p:nvPr/>
        </p:nvPicPr>
        <p:blipFill rotWithShape="1">
          <a:blip r:embed="rId5">
            <a:alphaModFix/>
          </a:blip>
          <a:srcRect l="55459" t="43165" r="37601" b="51137"/>
          <a:stretch/>
        </p:blipFill>
        <p:spPr>
          <a:xfrm>
            <a:off x="1280467" y="3999023"/>
            <a:ext cx="513822" cy="231894"/>
          </a:xfrm>
          <a:prstGeom prst="rect">
            <a:avLst/>
          </a:prstGeom>
          <a:noFill/>
          <a:ln>
            <a:noFill/>
          </a:ln>
        </p:spPr>
      </p:pic>
      <p:pic>
        <p:nvPicPr>
          <p:cNvPr id="57" name="Google Shape;272;p26">
            <a:extLst>
              <a:ext uri="{FF2B5EF4-FFF2-40B4-BE49-F238E27FC236}">
                <a16:creationId xmlns:a16="http://schemas.microsoft.com/office/drawing/2014/main" id="{AE86B503-696B-C96A-25F5-5B69A26E97F2}"/>
              </a:ext>
            </a:extLst>
          </p:cNvPr>
          <p:cNvPicPr preferRelativeResize="0"/>
          <p:nvPr/>
        </p:nvPicPr>
        <p:blipFill rotWithShape="1">
          <a:blip r:embed="rId5">
            <a:alphaModFix/>
          </a:blip>
          <a:srcRect l="55459" t="43165" r="37601" b="51137"/>
          <a:stretch/>
        </p:blipFill>
        <p:spPr>
          <a:xfrm>
            <a:off x="908571" y="3813943"/>
            <a:ext cx="513822" cy="295877"/>
          </a:xfrm>
          <a:prstGeom prst="rect">
            <a:avLst/>
          </a:prstGeom>
          <a:noFill/>
          <a:ln>
            <a:noFill/>
          </a:ln>
        </p:spPr>
      </p:pic>
      <p:pic>
        <p:nvPicPr>
          <p:cNvPr id="58" name="Google Shape;272;p26">
            <a:extLst>
              <a:ext uri="{FF2B5EF4-FFF2-40B4-BE49-F238E27FC236}">
                <a16:creationId xmlns:a16="http://schemas.microsoft.com/office/drawing/2014/main" id="{2106D72F-B50A-1E13-87FB-AD70C75A0B5A}"/>
              </a:ext>
            </a:extLst>
          </p:cNvPr>
          <p:cNvPicPr preferRelativeResize="0"/>
          <p:nvPr/>
        </p:nvPicPr>
        <p:blipFill rotWithShape="1">
          <a:blip r:embed="rId5">
            <a:alphaModFix/>
          </a:blip>
          <a:srcRect l="55459" t="43165" r="37601" b="51137"/>
          <a:stretch/>
        </p:blipFill>
        <p:spPr>
          <a:xfrm>
            <a:off x="428803" y="3789391"/>
            <a:ext cx="513822" cy="181377"/>
          </a:xfrm>
          <a:prstGeom prst="rect">
            <a:avLst/>
          </a:prstGeom>
          <a:noFill/>
          <a:ln>
            <a:noFill/>
          </a:ln>
        </p:spPr>
      </p:pic>
      <p:pic>
        <p:nvPicPr>
          <p:cNvPr id="59" name="Google Shape;272;p26">
            <a:extLst>
              <a:ext uri="{FF2B5EF4-FFF2-40B4-BE49-F238E27FC236}">
                <a16:creationId xmlns:a16="http://schemas.microsoft.com/office/drawing/2014/main" id="{96E4B47C-1906-F0A7-804D-8FEEEE608DB4}"/>
              </a:ext>
            </a:extLst>
          </p:cNvPr>
          <p:cNvPicPr preferRelativeResize="0"/>
          <p:nvPr/>
        </p:nvPicPr>
        <p:blipFill rotWithShape="1">
          <a:blip r:embed="rId5">
            <a:alphaModFix/>
          </a:blip>
          <a:srcRect l="55459" t="43165" r="37601" b="51137"/>
          <a:stretch/>
        </p:blipFill>
        <p:spPr>
          <a:xfrm>
            <a:off x="1621181" y="3492501"/>
            <a:ext cx="513822" cy="475919"/>
          </a:xfrm>
          <a:prstGeom prst="rect">
            <a:avLst/>
          </a:prstGeom>
          <a:noFill/>
          <a:ln>
            <a:noFill/>
          </a:ln>
        </p:spPr>
      </p:pic>
      <p:pic>
        <p:nvPicPr>
          <p:cNvPr id="60" name="Google Shape;272;p26">
            <a:extLst>
              <a:ext uri="{FF2B5EF4-FFF2-40B4-BE49-F238E27FC236}">
                <a16:creationId xmlns:a16="http://schemas.microsoft.com/office/drawing/2014/main" id="{E6A0FBAA-DEDE-EC6D-7A5F-862F1BA1A1B4}"/>
              </a:ext>
            </a:extLst>
          </p:cNvPr>
          <p:cNvPicPr preferRelativeResize="0"/>
          <p:nvPr/>
        </p:nvPicPr>
        <p:blipFill rotWithShape="1">
          <a:blip r:embed="rId5">
            <a:alphaModFix/>
          </a:blip>
          <a:srcRect l="55459" t="43165" r="37601" b="51137"/>
          <a:stretch/>
        </p:blipFill>
        <p:spPr>
          <a:xfrm>
            <a:off x="901683" y="3651641"/>
            <a:ext cx="250409" cy="205813"/>
          </a:xfrm>
          <a:prstGeom prst="rect">
            <a:avLst/>
          </a:prstGeom>
          <a:noFill/>
          <a:ln>
            <a:noFill/>
          </a:ln>
        </p:spPr>
      </p:pic>
      <p:pic>
        <p:nvPicPr>
          <p:cNvPr id="61" name="Google Shape;272;p26">
            <a:extLst>
              <a:ext uri="{FF2B5EF4-FFF2-40B4-BE49-F238E27FC236}">
                <a16:creationId xmlns:a16="http://schemas.microsoft.com/office/drawing/2014/main" id="{04E3231D-45CF-8C47-250E-E823D6985F5F}"/>
              </a:ext>
            </a:extLst>
          </p:cNvPr>
          <p:cNvPicPr preferRelativeResize="0"/>
          <p:nvPr/>
        </p:nvPicPr>
        <p:blipFill rotWithShape="1">
          <a:blip r:embed="rId5">
            <a:alphaModFix/>
          </a:blip>
          <a:srcRect l="55459" t="43165" r="37601" b="51137"/>
          <a:stretch/>
        </p:blipFill>
        <p:spPr>
          <a:xfrm>
            <a:off x="1810864" y="3810650"/>
            <a:ext cx="250409" cy="179072"/>
          </a:xfrm>
          <a:prstGeom prst="rect">
            <a:avLst/>
          </a:prstGeom>
          <a:noFill/>
          <a:ln>
            <a:noFill/>
          </a:ln>
        </p:spPr>
      </p:pic>
      <p:pic>
        <p:nvPicPr>
          <p:cNvPr id="62" name="Google Shape;272;p26">
            <a:extLst>
              <a:ext uri="{FF2B5EF4-FFF2-40B4-BE49-F238E27FC236}">
                <a16:creationId xmlns:a16="http://schemas.microsoft.com/office/drawing/2014/main" id="{5127CE33-7DBA-FFFE-A4EB-D0357BCFD229}"/>
              </a:ext>
            </a:extLst>
          </p:cNvPr>
          <p:cNvPicPr preferRelativeResize="0"/>
          <p:nvPr/>
        </p:nvPicPr>
        <p:blipFill rotWithShape="1">
          <a:blip r:embed="rId5">
            <a:alphaModFix/>
          </a:blip>
          <a:srcRect l="59878" t="45506" r="33261" b="48516"/>
          <a:stretch/>
        </p:blipFill>
        <p:spPr>
          <a:xfrm>
            <a:off x="1738904" y="3922271"/>
            <a:ext cx="453511" cy="233301"/>
          </a:xfrm>
          <a:prstGeom prst="rect">
            <a:avLst/>
          </a:prstGeom>
          <a:noFill/>
          <a:ln>
            <a:noFill/>
          </a:ln>
        </p:spPr>
      </p:pic>
      <p:pic>
        <p:nvPicPr>
          <p:cNvPr id="63" name="Google Shape;272;p26">
            <a:extLst>
              <a:ext uri="{FF2B5EF4-FFF2-40B4-BE49-F238E27FC236}">
                <a16:creationId xmlns:a16="http://schemas.microsoft.com/office/drawing/2014/main" id="{3081A6FE-3679-1361-494B-1E9AC5E46FC6}"/>
              </a:ext>
            </a:extLst>
          </p:cNvPr>
          <p:cNvPicPr preferRelativeResize="0"/>
          <p:nvPr/>
        </p:nvPicPr>
        <p:blipFill rotWithShape="1">
          <a:blip r:embed="rId5">
            <a:alphaModFix/>
          </a:blip>
          <a:srcRect l="59878" t="45506" r="33261" b="48516"/>
          <a:stretch/>
        </p:blipFill>
        <p:spPr>
          <a:xfrm>
            <a:off x="1504360" y="4142723"/>
            <a:ext cx="453511" cy="233301"/>
          </a:xfrm>
          <a:prstGeom prst="rect">
            <a:avLst/>
          </a:prstGeom>
          <a:noFill/>
          <a:ln>
            <a:noFill/>
          </a:ln>
        </p:spPr>
      </p:pic>
      <p:pic>
        <p:nvPicPr>
          <p:cNvPr id="256" name="Google Shape;272;p26">
            <a:extLst>
              <a:ext uri="{FF2B5EF4-FFF2-40B4-BE49-F238E27FC236}">
                <a16:creationId xmlns:a16="http://schemas.microsoft.com/office/drawing/2014/main" id="{FB677B9F-19C7-AD3B-6808-9FEAB8B556A5}"/>
              </a:ext>
            </a:extLst>
          </p:cNvPr>
          <p:cNvPicPr preferRelativeResize="0"/>
          <p:nvPr/>
        </p:nvPicPr>
        <p:blipFill rotWithShape="1">
          <a:blip r:embed="rId5">
            <a:alphaModFix/>
          </a:blip>
          <a:srcRect l="30662" t="50350" r="64989" b="43953"/>
          <a:stretch/>
        </p:blipFill>
        <p:spPr>
          <a:xfrm>
            <a:off x="453263" y="3887843"/>
            <a:ext cx="287406" cy="222359"/>
          </a:xfrm>
          <a:prstGeom prst="rect">
            <a:avLst/>
          </a:prstGeom>
          <a:noFill/>
          <a:ln>
            <a:noFill/>
          </a:ln>
        </p:spPr>
      </p:pic>
      <p:pic>
        <p:nvPicPr>
          <p:cNvPr id="257" name="Google Shape;272;p26">
            <a:extLst>
              <a:ext uri="{FF2B5EF4-FFF2-40B4-BE49-F238E27FC236}">
                <a16:creationId xmlns:a16="http://schemas.microsoft.com/office/drawing/2014/main" id="{EAD40CCB-C78F-C8CD-5B47-90C89DFF7289}"/>
              </a:ext>
            </a:extLst>
          </p:cNvPr>
          <p:cNvPicPr preferRelativeResize="0"/>
          <p:nvPr/>
        </p:nvPicPr>
        <p:blipFill rotWithShape="1">
          <a:blip r:embed="rId5">
            <a:alphaModFix/>
          </a:blip>
          <a:srcRect l="30662" t="50350" r="64989" b="43953"/>
          <a:stretch/>
        </p:blipFill>
        <p:spPr>
          <a:xfrm>
            <a:off x="714310" y="3968420"/>
            <a:ext cx="287406" cy="222359"/>
          </a:xfrm>
          <a:prstGeom prst="rect">
            <a:avLst/>
          </a:prstGeom>
          <a:noFill/>
          <a:ln>
            <a:noFill/>
          </a:ln>
        </p:spPr>
      </p:pic>
      <p:pic>
        <p:nvPicPr>
          <p:cNvPr id="258" name="Google Shape;272;p26">
            <a:extLst>
              <a:ext uri="{FF2B5EF4-FFF2-40B4-BE49-F238E27FC236}">
                <a16:creationId xmlns:a16="http://schemas.microsoft.com/office/drawing/2014/main" id="{D2E1D1EB-1A7A-F6AF-D6E1-5744393ABAB5}"/>
              </a:ext>
            </a:extLst>
          </p:cNvPr>
          <p:cNvPicPr preferRelativeResize="0"/>
          <p:nvPr/>
        </p:nvPicPr>
        <p:blipFill rotWithShape="1">
          <a:blip r:embed="rId5">
            <a:alphaModFix/>
          </a:blip>
          <a:srcRect l="30662" t="50350" r="64989" b="43953"/>
          <a:stretch/>
        </p:blipFill>
        <p:spPr>
          <a:xfrm>
            <a:off x="1116308" y="4093602"/>
            <a:ext cx="287406" cy="222359"/>
          </a:xfrm>
          <a:prstGeom prst="rect">
            <a:avLst/>
          </a:prstGeom>
          <a:noFill/>
          <a:ln>
            <a:noFill/>
          </a:ln>
        </p:spPr>
      </p:pic>
      <p:pic>
        <p:nvPicPr>
          <p:cNvPr id="259" name="Google Shape;272;p26">
            <a:extLst>
              <a:ext uri="{FF2B5EF4-FFF2-40B4-BE49-F238E27FC236}">
                <a16:creationId xmlns:a16="http://schemas.microsoft.com/office/drawing/2014/main" id="{E2C48272-3EA1-2620-769A-33DD28BF9E72}"/>
              </a:ext>
            </a:extLst>
          </p:cNvPr>
          <p:cNvPicPr preferRelativeResize="0"/>
          <p:nvPr/>
        </p:nvPicPr>
        <p:blipFill rotWithShape="1">
          <a:blip r:embed="rId5">
            <a:alphaModFix/>
          </a:blip>
          <a:srcRect l="30662" t="50350" r="64989" b="43953"/>
          <a:stretch/>
        </p:blipFill>
        <p:spPr>
          <a:xfrm>
            <a:off x="1390464" y="4178211"/>
            <a:ext cx="287406" cy="222359"/>
          </a:xfrm>
          <a:prstGeom prst="rect">
            <a:avLst/>
          </a:prstGeom>
          <a:noFill/>
          <a:ln>
            <a:noFill/>
          </a:ln>
        </p:spPr>
      </p:pic>
      <p:pic>
        <p:nvPicPr>
          <p:cNvPr id="260" name="Google Shape;272;p26">
            <a:extLst>
              <a:ext uri="{FF2B5EF4-FFF2-40B4-BE49-F238E27FC236}">
                <a16:creationId xmlns:a16="http://schemas.microsoft.com/office/drawing/2014/main" id="{BD5F3F04-C9CA-27BE-EE1B-1F110E40894A}"/>
              </a:ext>
            </a:extLst>
          </p:cNvPr>
          <p:cNvPicPr preferRelativeResize="0"/>
          <p:nvPr/>
        </p:nvPicPr>
        <p:blipFill rotWithShape="1">
          <a:blip r:embed="rId5">
            <a:alphaModFix/>
          </a:blip>
          <a:srcRect l="30662" t="50350" r="64989" b="43953"/>
          <a:stretch/>
        </p:blipFill>
        <p:spPr>
          <a:xfrm>
            <a:off x="901298" y="4025211"/>
            <a:ext cx="287406" cy="222359"/>
          </a:xfrm>
          <a:prstGeom prst="rect">
            <a:avLst/>
          </a:prstGeom>
          <a:noFill/>
          <a:ln>
            <a:noFill/>
          </a:ln>
        </p:spPr>
      </p:pic>
      <p:pic>
        <p:nvPicPr>
          <p:cNvPr id="261" name="Google Shape;272;p26">
            <a:extLst>
              <a:ext uri="{FF2B5EF4-FFF2-40B4-BE49-F238E27FC236}">
                <a16:creationId xmlns:a16="http://schemas.microsoft.com/office/drawing/2014/main" id="{20A47067-5012-B8C6-8BC1-618FF36BF8CF}"/>
              </a:ext>
            </a:extLst>
          </p:cNvPr>
          <p:cNvPicPr preferRelativeResize="0"/>
          <p:nvPr/>
        </p:nvPicPr>
        <p:blipFill rotWithShape="1">
          <a:blip r:embed="rId5">
            <a:alphaModFix/>
          </a:blip>
          <a:srcRect l="55459" t="43165" r="37601" b="51137"/>
          <a:stretch/>
        </p:blipFill>
        <p:spPr>
          <a:xfrm>
            <a:off x="1112457" y="3596803"/>
            <a:ext cx="102706" cy="72014"/>
          </a:xfrm>
          <a:prstGeom prst="rect">
            <a:avLst/>
          </a:prstGeom>
          <a:noFill/>
          <a:ln>
            <a:noFill/>
          </a:ln>
        </p:spPr>
      </p:pic>
      <p:pic>
        <p:nvPicPr>
          <p:cNvPr id="262" name="Google Shape;272;p26">
            <a:extLst>
              <a:ext uri="{FF2B5EF4-FFF2-40B4-BE49-F238E27FC236}">
                <a16:creationId xmlns:a16="http://schemas.microsoft.com/office/drawing/2014/main" id="{E5D46918-C7E5-F183-83A0-3413DC6F3A10}"/>
              </a:ext>
            </a:extLst>
          </p:cNvPr>
          <p:cNvPicPr preferRelativeResize="0"/>
          <p:nvPr/>
        </p:nvPicPr>
        <p:blipFill rotWithShape="1">
          <a:blip r:embed="rId5">
            <a:alphaModFix/>
          </a:blip>
          <a:srcRect l="55459" t="43165" r="37601" b="51137"/>
          <a:stretch/>
        </p:blipFill>
        <p:spPr>
          <a:xfrm>
            <a:off x="1243411" y="3627372"/>
            <a:ext cx="174588" cy="243171"/>
          </a:xfrm>
          <a:prstGeom prst="rect">
            <a:avLst/>
          </a:prstGeom>
          <a:noFill/>
          <a:ln>
            <a:noFill/>
          </a:ln>
        </p:spPr>
      </p:pic>
      <p:pic>
        <p:nvPicPr>
          <p:cNvPr id="263" name="Google Shape;272;p26">
            <a:extLst>
              <a:ext uri="{FF2B5EF4-FFF2-40B4-BE49-F238E27FC236}">
                <a16:creationId xmlns:a16="http://schemas.microsoft.com/office/drawing/2014/main" id="{FF39A998-00CD-DEED-2ED3-FF201BFFE339}"/>
              </a:ext>
            </a:extLst>
          </p:cNvPr>
          <p:cNvPicPr preferRelativeResize="0"/>
          <p:nvPr/>
        </p:nvPicPr>
        <p:blipFill rotWithShape="1">
          <a:blip r:embed="rId5">
            <a:alphaModFix/>
          </a:blip>
          <a:srcRect l="55459" t="43165" r="37601" b="51137"/>
          <a:stretch/>
        </p:blipFill>
        <p:spPr>
          <a:xfrm>
            <a:off x="1093909" y="3776664"/>
            <a:ext cx="179243" cy="173976"/>
          </a:xfrm>
          <a:prstGeom prst="rect">
            <a:avLst/>
          </a:prstGeom>
          <a:noFill/>
          <a:ln>
            <a:noFill/>
          </a:ln>
        </p:spPr>
      </p:pic>
      <p:pic>
        <p:nvPicPr>
          <p:cNvPr id="264" name="Google Shape;272;p26">
            <a:extLst>
              <a:ext uri="{FF2B5EF4-FFF2-40B4-BE49-F238E27FC236}">
                <a16:creationId xmlns:a16="http://schemas.microsoft.com/office/drawing/2014/main" id="{A8CCB230-AECD-C1D9-1611-06F3BB8AA649}"/>
              </a:ext>
            </a:extLst>
          </p:cNvPr>
          <p:cNvPicPr preferRelativeResize="0"/>
          <p:nvPr/>
        </p:nvPicPr>
        <p:blipFill rotWithShape="1">
          <a:blip r:embed="rId5">
            <a:alphaModFix/>
          </a:blip>
          <a:srcRect l="55459" t="43165" r="37601" b="51137"/>
          <a:stretch/>
        </p:blipFill>
        <p:spPr>
          <a:xfrm>
            <a:off x="1378493" y="3921410"/>
            <a:ext cx="179243" cy="173976"/>
          </a:xfrm>
          <a:prstGeom prst="rect">
            <a:avLst/>
          </a:prstGeom>
          <a:noFill/>
          <a:ln>
            <a:noFill/>
          </a:ln>
        </p:spPr>
      </p:pic>
      <p:pic>
        <p:nvPicPr>
          <p:cNvPr id="265" name="Google Shape;272;p26">
            <a:extLst>
              <a:ext uri="{FF2B5EF4-FFF2-40B4-BE49-F238E27FC236}">
                <a16:creationId xmlns:a16="http://schemas.microsoft.com/office/drawing/2014/main" id="{9B316A01-0133-EC0E-412B-3FC57097144D}"/>
              </a:ext>
            </a:extLst>
          </p:cNvPr>
          <p:cNvPicPr preferRelativeResize="0"/>
          <p:nvPr/>
        </p:nvPicPr>
        <p:blipFill rotWithShape="1">
          <a:blip r:embed="rId5">
            <a:alphaModFix/>
          </a:blip>
          <a:srcRect l="55459" t="43165" r="37601" b="51137"/>
          <a:stretch/>
        </p:blipFill>
        <p:spPr>
          <a:xfrm>
            <a:off x="1231114" y="3657686"/>
            <a:ext cx="179243" cy="173976"/>
          </a:xfrm>
          <a:prstGeom prst="rect">
            <a:avLst/>
          </a:prstGeom>
          <a:noFill/>
          <a:ln>
            <a:noFill/>
          </a:ln>
        </p:spPr>
      </p:pic>
      <p:pic>
        <p:nvPicPr>
          <p:cNvPr id="266" name="Google Shape;272;p26">
            <a:extLst>
              <a:ext uri="{FF2B5EF4-FFF2-40B4-BE49-F238E27FC236}">
                <a16:creationId xmlns:a16="http://schemas.microsoft.com/office/drawing/2014/main" id="{E92830BE-F513-0498-DB3A-A28AF8DC5878}"/>
              </a:ext>
            </a:extLst>
          </p:cNvPr>
          <p:cNvPicPr preferRelativeResize="0"/>
          <p:nvPr/>
        </p:nvPicPr>
        <p:blipFill rotWithShape="1">
          <a:blip r:embed="rId5">
            <a:alphaModFix/>
          </a:blip>
          <a:srcRect l="55459" t="43165" r="37601" b="51137"/>
          <a:stretch/>
        </p:blipFill>
        <p:spPr>
          <a:xfrm>
            <a:off x="1199328" y="3723795"/>
            <a:ext cx="179243" cy="173976"/>
          </a:xfrm>
          <a:prstGeom prst="rect">
            <a:avLst/>
          </a:prstGeom>
          <a:noFill/>
          <a:ln>
            <a:noFill/>
          </a:ln>
        </p:spPr>
      </p:pic>
      <p:pic>
        <p:nvPicPr>
          <p:cNvPr id="267" name="Google Shape;272;p26">
            <a:extLst>
              <a:ext uri="{FF2B5EF4-FFF2-40B4-BE49-F238E27FC236}">
                <a16:creationId xmlns:a16="http://schemas.microsoft.com/office/drawing/2014/main" id="{F58F62E1-2216-F79C-B0AD-603D9053296B}"/>
              </a:ext>
            </a:extLst>
          </p:cNvPr>
          <p:cNvPicPr preferRelativeResize="0"/>
          <p:nvPr/>
        </p:nvPicPr>
        <p:blipFill rotWithShape="1">
          <a:blip r:embed="rId5">
            <a:alphaModFix/>
          </a:blip>
          <a:srcRect l="55459" t="43165" r="37601" b="51137"/>
          <a:stretch/>
        </p:blipFill>
        <p:spPr>
          <a:xfrm>
            <a:off x="1116799" y="3631894"/>
            <a:ext cx="179243" cy="173976"/>
          </a:xfrm>
          <a:prstGeom prst="rect">
            <a:avLst/>
          </a:prstGeom>
          <a:noFill/>
          <a:ln>
            <a:noFill/>
          </a:ln>
        </p:spPr>
      </p:pic>
      <p:sp>
        <p:nvSpPr>
          <p:cNvPr id="14" name="Freeform 13">
            <a:extLst>
              <a:ext uri="{FF2B5EF4-FFF2-40B4-BE49-F238E27FC236}">
                <a16:creationId xmlns:a16="http://schemas.microsoft.com/office/drawing/2014/main" id="{2F5F271D-07A2-5F4C-981D-FBE671B7D9C5}"/>
              </a:ext>
            </a:extLst>
          </p:cNvPr>
          <p:cNvSpPr/>
          <p:nvPr/>
        </p:nvSpPr>
        <p:spPr>
          <a:xfrm>
            <a:off x="1126790" y="3624752"/>
            <a:ext cx="110837" cy="249382"/>
          </a:xfrm>
          <a:custGeom>
            <a:avLst/>
            <a:gdLst>
              <a:gd name="connsiteX0" fmla="*/ 110837 w 110837"/>
              <a:gd name="connsiteY0" fmla="*/ 0 h 249382"/>
              <a:gd name="connsiteX1" fmla="*/ 34637 w 110837"/>
              <a:gd name="connsiteY1" fmla="*/ 173182 h 249382"/>
              <a:gd name="connsiteX2" fmla="*/ 27709 w 110837"/>
              <a:gd name="connsiteY2" fmla="*/ 207818 h 249382"/>
              <a:gd name="connsiteX3" fmla="*/ 0 w 110837"/>
              <a:gd name="connsiteY3" fmla="*/ 249382 h 249382"/>
            </a:gdLst>
            <a:ahLst/>
            <a:cxnLst>
              <a:cxn ang="0">
                <a:pos x="connsiteX0" y="connsiteY0"/>
              </a:cxn>
              <a:cxn ang="0">
                <a:pos x="connsiteX1" y="connsiteY1"/>
              </a:cxn>
              <a:cxn ang="0">
                <a:pos x="connsiteX2" y="connsiteY2"/>
              </a:cxn>
              <a:cxn ang="0">
                <a:pos x="connsiteX3" y="connsiteY3"/>
              </a:cxn>
            </a:cxnLst>
            <a:rect l="l" t="t" r="r" b="b"/>
            <a:pathLst>
              <a:path w="110837" h="249382">
                <a:moveTo>
                  <a:pt x="110837" y="0"/>
                </a:moveTo>
                <a:cubicBezTo>
                  <a:pt x="79664" y="69273"/>
                  <a:pt x="48492" y="138546"/>
                  <a:pt x="34637" y="173182"/>
                </a:cubicBezTo>
                <a:cubicBezTo>
                  <a:pt x="20782" y="207818"/>
                  <a:pt x="33482" y="195118"/>
                  <a:pt x="27709" y="207818"/>
                </a:cubicBezTo>
                <a:cubicBezTo>
                  <a:pt x="21936" y="220518"/>
                  <a:pt x="10968" y="234950"/>
                  <a:pt x="0" y="249382"/>
                </a:cubicBez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Google Shape;272;p26">
            <a:extLst>
              <a:ext uri="{FF2B5EF4-FFF2-40B4-BE49-F238E27FC236}">
                <a16:creationId xmlns:a16="http://schemas.microsoft.com/office/drawing/2014/main" id="{0B9DE2AF-D14E-B3CD-C548-CE9DFE1D9C2C}"/>
              </a:ext>
            </a:extLst>
          </p:cNvPr>
          <p:cNvPicPr preferRelativeResize="0"/>
          <p:nvPr/>
        </p:nvPicPr>
        <p:blipFill rotWithShape="1">
          <a:blip r:embed="rId5">
            <a:alphaModFix/>
          </a:blip>
          <a:srcRect l="55459" t="43165" r="37601" b="51137"/>
          <a:stretch/>
        </p:blipFill>
        <p:spPr>
          <a:xfrm>
            <a:off x="1018100" y="3813198"/>
            <a:ext cx="179243" cy="173976"/>
          </a:xfrm>
          <a:prstGeom prst="rect">
            <a:avLst/>
          </a:prstGeom>
          <a:noFill/>
          <a:ln>
            <a:noFill/>
          </a:ln>
        </p:spPr>
      </p:pic>
      <p:sp>
        <p:nvSpPr>
          <p:cNvPr id="28" name="Rectangle 27">
            <a:extLst>
              <a:ext uri="{FF2B5EF4-FFF2-40B4-BE49-F238E27FC236}">
                <a16:creationId xmlns:a16="http://schemas.microsoft.com/office/drawing/2014/main" id="{93DBD229-BD21-29E7-FCBD-CCB8898B650A}"/>
              </a:ext>
            </a:extLst>
          </p:cNvPr>
          <p:cNvSpPr/>
          <p:nvPr/>
        </p:nvSpPr>
        <p:spPr>
          <a:xfrm>
            <a:off x="-24852" y="4372616"/>
            <a:ext cx="1865376"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2D2660EA-289F-412F-01B5-30AABEEBF3D0}"/>
              </a:ext>
            </a:extLst>
          </p:cNvPr>
          <p:cNvSpPr/>
          <p:nvPr/>
        </p:nvSpPr>
        <p:spPr>
          <a:xfrm>
            <a:off x="2126423" y="3956181"/>
            <a:ext cx="1865376"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37F4AD86-064C-0F83-34B5-36C048C4B5FB}"/>
              </a:ext>
            </a:extLst>
          </p:cNvPr>
          <p:cNvSpPr/>
          <p:nvPr/>
        </p:nvSpPr>
        <p:spPr>
          <a:xfrm>
            <a:off x="1936068" y="4138862"/>
            <a:ext cx="1865376"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52BC4F7E-607C-6A3D-113D-37409254D666}"/>
              </a:ext>
            </a:extLst>
          </p:cNvPr>
          <p:cNvSpPr/>
          <p:nvPr/>
        </p:nvSpPr>
        <p:spPr>
          <a:xfrm>
            <a:off x="1809925" y="4283186"/>
            <a:ext cx="1865376"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EA03089-8007-5C97-DEFB-D1298568FAEC}"/>
              </a:ext>
            </a:extLst>
          </p:cNvPr>
          <p:cNvSpPr/>
          <p:nvPr/>
        </p:nvSpPr>
        <p:spPr>
          <a:xfrm>
            <a:off x="38065" y="4024472"/>
            <a:ext cx="491670"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BC7E2276-8A33-18FE-B5FC-C68742ADDBBD}"/>
              </a:ext>
            </a:extLst>
          </p:cNvPr>
          <p:cNvSpPr/>
          <p:nvPr/>
        </p:nvSpPr>
        <p:spPr>
          <a:xfrm>
            <a:off x="285806" y="4090131"/>
            <a:ext cx="491670"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E3C70C9C-F9C4-A772-1F2B-8532100FD083}"/>
              </a:ext>
            </a:extLst>
          </p:cNvPr>
          <p:cNvSpPr/>
          <p:nvPr/>
        </p:nvSpPr>
        <p:spPr>
          <a:xfrm>
            <a:off x="569212" y="4185350"/>
            <a:ext cx="491670"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F7FBAD-4493-A951-F91A-BFDA555C68E7}"/>
              </a:ext>
            </a:extLst>
          </p:cNvPr>
          <p:cNvSpPr/>
          <p:nvPr/>
        </p:nvSpPr>
        <p:spPr>
          <a:xfrm>
            <a:off x="190465" y="4176872"/>
            <a:ext cx="491670"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9186CFD-8A09-F5D2-4548-95C328ACFCA9}"/>
              </a:ext>
            </a:extLst>
          </p:cNvPr>
          <p:cNvSpPr/>
          <p:nvPr/>
        </p:nvSpPr>
        <p:spPr>
          <a:xfrm>
            <a:off x="789897" y="4250250"/>
            <a:ext cx="491670"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07B19837-0E4B-E377-243E-2DF969FA29B9}"/>
              </a:ext>
            </a:extLst>
          </p:cNvPr>
          <p:cNvSpPr/>
          <p:nvPr/>
        </p:nvSpPr>
        <p:spPr>
          <a:xfrm>
            <a:off x="826427" y="4229848"/>
            <a:ext cx="405172"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59A8BD75-6997-EDB1-CBAE-25536C062DE3}"/>
              </a:ext>
            </a:extLst>
          </p:cNvPr>
          <p:cNvSpPr/>
          <p:nvPr/>
        </p:nvSpPr>
        <p:spPr>
          <a:xfrm>
            <a:off x="1045001" y="4304361"/>
            <a:ext cx="405172" cy="59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6184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8" name="Google Shape;218;p22"/>
          <p:cNvSpPr txBox="1">
            <a:spLocks noGrp="1"/>
          </p:cNvSpPr>
          <p:nvPr>
            <p:ph type="sldNum" idx="12"/>
          </p:nvPr>
        </p:nvSpPr>
        <p:spPr>
          <a:xfrm>
            <a:off x="8515482" y="472241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7</a:t>
            </a:fld>
            <a:endParaRPr/>
          </a:p>
        </p:txBody>
      </p:sp>
      <p:pic>
        <p:nvPicPr>
          <p:cNvPr id="22" name="Picture 21">
            <a:extLst>
              <a:ext uri="{FF2B5EF4-FFF2-40B4-BE49-F238E27FC236}">
                <a16:creationId xmlns:a16="http://schemas.microsoft.com/office/drawing/2014/main" id="{472E2B03-1A64-609C-6392-C08591D87425}"/>
              </a:ext>
            </a:extLst>
          </p:cNvPr>
          <p:cNvPicPr>
            <a:picLocks noChangeAspect="1"/>
          </p:cNvPicPr>
          <p:nvPr/>
        </p:nvPicPr>
        <p:blipFill>
          <a:blip r:embed="rId3"/>
          <a:stretch>
            <a:fillRect/>
          </a:stretch>
        </p:blipFill>
        <p:spPr>
          <a:xfrm>
            <a:off x="4572000" y="1540353"/>
            <a:ext cx="2513447" cy="2357672"/>
          </a:xfrm>
          <a:prstGeom prst="rect">
            <a:avLst/>
          </a:prstGeom>
        </p:spPr>
      </p:pic>
      <p:sp>
        <p:nvSpPr>
          <p:cNvPr id="24" name="TextBox 23">
            <a:extLst>
              <a:ext uri="{FF2B5EF4-FFF2-40B4-BE49-F238E27FC236}">
                <a16:creationId xmlns:a16="http://schemas.microsoft.com/office/drawing/2014/main" id="{14CAB380-9401-F65A-F064-0734DA9D637E}"/>
              </a:ext>
            </a:extLst>
          </p:cNvPr>
          <p:cNvSpPr txBox="1"/>
          <p:nvPr/>
        </p:nvSpPr>
        <p:spPr>
          <a:xfrm>
            <a:off x="6112123" y="1897855"/>
            <a:ext cx="522794" cy="307777"/>
          </a:xfrm>
          <a:prstGeom prst="rect">
            <a:avLst/>
          </a:prstGeom>
          <a:noFill/>
        </p:spPr>
        <p:txBody>
          <a:bodyPr wrap="square" rtlCol="0">
            <a:spAutoFit/>
          </a:bodyPr>
          <a:lstStyle/>
          <a:p>
            <a:r>
              <a:rPr lang="en-US" dirty="0"/>
              <a:t>ON</a:t>
            </a:r>
          </a:p>
        </p:txBody>
      </p:sp>
      <p:sp>
        <p:nvSpPr>
          <p:cNvPr id="25" name="TextBox 24">
            <a:extLst>
              <a:ext uri="{FF2B5EF4-FFF2-40B4-BE49-F238E27FC236}">
                <a16:creationId xmlns:a16="http://schemas.microsoft.com/office/drawing/2014/main" id="{CEE39D63-C18C-16CA-F3BE-1C2F859F7A98}"/>
              </a:ext>
            </a:extLst>
          </p:cNvPr>
          <p:cNvSpPr txBox="1"/>
          <p:nvPr/>
        </p:nvSpPr>
        <p:spPr>
          <a:xfrm>
            <a:off x="4674172" y="2719189"/>
            <a:ext cx="650734" cy="307777"/>
          </a:xfrm>
          <a:prstGeom prst="rect">
            <a:avLst/>
          </a:prstGeom>
          <a:noFill/>
        </p:spPr>
        <p:txBody>
          <a:bodyPr wrap="square" rtlCol="0">
            <a:spAutoFit/>
          </a:bodyPr>
          <a:lstStyle/>
          <a:p>
            <a:r>
              <a:rPr lang="en-US" dirty="0"/>
              <a:t>OFF</a:t>
            </a:r>
          </a:p>
        </p:txBody>
      </p:sp>
      <p:pic>
        <p:nvPicPr>
          <p:cNvPr id="4" name="Picture 3">
            <a:extLst>
              <a:ext uri="{FF2B5EF4-FFF2-40B4-BE49-F238E27FC236}">
                <a16:creationId xmlns:a16="http://schemas.microsoft.com/office/drawing/2014/main" id="{53E825FA-63D1-804E-30C9-502D1E703DB1}"/>
              </a:ext>
            </a:extLst>
          </p:cNvPr>
          <p:cNvPicPr>
            <a:picLocks noChangeAspect="1"/>
          </p:cNvPicPr>
          <p:nvPr/>
        </p:nvPicPr>
        <p:blipFill>
          <a:blip r:embed="rId4"/>
          <a:stretch>
            <a:fillRect/>
          </a:stretch>
        </p:blipFill>
        <p:spPr>
          <a:xfrm>
            <a:off x="1233961" y="2110458"/>
            <a:ext cx="2567978" cy="1217461"/>
          </a:xfrm>
          <a:prstGeom prst="rect">
            <a:avLst/>
          </a:prstGeom>
        </p:spPr>
      </p:pic>
      <p:pic>
        <p:nvPicPr>
          <p:cNvPr id="12" name="Google Shape;197;p21">
            <a:extLst>
              <a:ext uri="{FF2B5EF4-FFF2-40B4-BE49-F238E27FC236}">
                <a16:creationId xmlns:a16="http://schemas.microsoft.com/office/drawing/2014/main" id="{771C50C1-F675-F275-F56B-C03392BC96F2}"/>
              </a:ext>
            </a:extLst>
          </p:cNvPr>
          <p:cNvPicPr preferRelativeResize="0"/>
          <p:nvPr/>
        </p:nvPicPr>
        <p:blipFill>
          <a:blip r:embed="rId5">
            <a:alphaModFix/>
          </a:blip>
          <a:stretch>
            <a:fillRect/>
          </a:stretch>
        </p:blipFill>
        <p:spPr>
          <a:xfrm>
            <a:off x="332725" y="610225"/>
            <a:ext cx="3119174" cy="162600"/>
          </a:xfrm>
          <a:prstGeom prst="rect">
            <a:avLst/>
          </a:prstGeom>
          <a:noFill/>
          <a:ln>
            <a:noFill/>
          </a:ln>
        </p:spPr>
      </p:pic>
      <p:sp>
        <p:nvSpPr>
          <p:cNvPr id="13" name="Google Shape;199;p21">
            <a:extLst>
              <a:ext uri="{FF2B5EF4-FFF2-40B4-BE49-F238E27FC236}">
                <a16:creationId xmlns:a16="http://schemas.microsoft.com/office/drawing/2014/main" id="{AA3FBB90-5E19-2BC7-61DD-1C91A426CB50}"/>
              </a:ext>
            </a:extLst>
          </p:cNvPr>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Step 1: Super coarse tuning</a:t>
            </a: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grpSp>
        <p:nvGrpSpPr>
          <p:cNvPr id="2" name="Group 1">
            <a:extLst>
              <a:ext uri="{FF2B5EF4-FFF2-40B4-BE49-F238E27FC236}">
                <a16:creationId xmlns:a16="http://schemas.microsoft.com/office/drawing/2014/main" id="{BA6B12A4-A135-83DF-6698-9024A341D490}"/>
              </a:ext>
            </a:extLst>
          </p:cNvPr>
          <p:cNvGrpSpPr/>
          <p:nvPr/>
        </p:nvGrpSpPr>
        <p:grpSpPr>
          <a:xfrm>
            <a:off x="3451899" y="3519476"/>
            <a:ext cx="1370375" cy="1399743"/>
            <a:chOff x="7773625" y="2628242"/>
            <a:chExt cx="1370375" cy="1399743"/>
          </a:xfrm>
        </p:grpSpPr>
        <p:grpSp>
          <p:nvGrpSpPr>
            <p:cNvPr id="3" name="Google Shape;102;p17">
              <a:extLst>
                <a:ext uri="{FF2B5EF4-FFF2-40B4-BE49-F238E27FC236}">
                  <a16:creationId xmlns:a16="http://schemas.microsoft.com/office/drawing/2014/main" id="{703C0B0A-6B35-3C90-62D9-341946825749}"/>
                </a:ext>
              </a:extLst>
            </p:cNvPr>
            <p:cNvGrpSpPr/>
            <p:nvPr/>
          </p:nvGrpSpPr>
          <p:grpSpPr>
            <a:xfrm>
              <a:off x="7773625" y="2628242"/>
              <a:ext cx="1370375" cy="1399743"/>
              <a:chOff x="3403725" y="2606492"/>
              <a:chExt cx="1370375" cy="1399743"/>
            </a:xfrm>
          </p:grpSpPr>
          <p:pic>
            <p:nvPicPr>
              <p:cNvPr id="7" name="Google Shape;103;p17">
                <a:extLst>
                  <a:ext uri="{FF2B5EF4-FFF2-40B4-BE49-F238E27FC236}">
                    <a16:creationId xmlns:a16="http://schemas.microsoft.com/office/drawing/2014/main" id="{A8421BBB-4C82-7B73-C4A2-67CF883A2250}"/>
                  </a:ext>
                </a:extLst>
              </p:cNvPr>
              <p:cNvPicPr preferRelativeResize="0"/>
              <p:nvPr/>
            </p:nvPicPr>
            <p:blipFill rotWithShape="1">
              <a:blip r:embed="rId6">
                <a:alphaModFix/>
              </a:blip>
              <a:srcRect r="77350"/>
              <a:stretch/>
            </p:blipFill>
            <p:spPr>
              <a:xfrm>
                <a:off x="3595700" y="2787648"/>
                <a:ext cx="1140215" cy="1098000"/>
              </a:xfrm>
              <a:prstGeom prst="rect">
                <a:avLst/>
              </a:prstGeom>
              <a:noFill/>
              <a:ln>
                <a:noFill/>
              </a:ln>
            </p:spPr>
          </p:pic>
          <p:sp>
            <p:nvSpPr>
              <p:cNvPr id="8" name="Google Shape;108;p17">
                <a:extLst>
                  <a:ext uri="{FF2B5EF4-FFF2-40B4-BE49-F238E27FC236}">
                    <a16:creationId xmlns:a16="http://schemas.microsoft.com/office/drawing/2014/main" id="{9735B8A9-67C6-2201-246E-130A0F55F089}"/>
                  </a:ext>
                </a:extLst>
              </p:cNvPr>
              <p:cNvSpPr txBox="1"/>
              <p:nvPr/>
            </p:nvSpPr>
            <p:spPr>
              <a:xfrm>
                <a:off x="3801119" y="2606492"/>
                <a:ext cx="8619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s" sz="900" dirty="0">
                    <a:solidFill>
                      <a:schemeClr val="dk1"/>
                    </a:solidFill>
                  </a:rPr>
                  <a:t>current </a:t>
                </a:r>
                <a:endParaRPr sz="1300" dirty="0"/>
              </a:p>
            </p:txBody>
          </p:sp>
          <p:sp>
            <p:nvSpPr>
              <p:cNvPr id="9" name="Google Shape;112;p17">
                <a:extLst>
                  <a:ext uri="{FF2B5EF4-FFF2-40B4-BE49-F238E27FC236}">
                    <a16:creationId xmlns:a16="http://schemas.microsoft.com/office/drawing/2014/main" id="{3ED27188-6171-14FA-60E9-CF00CB6DF5AB}"/>
                  </a:ext>
                </a:extLst>
              </p:cNvPr>
              <p:cNvSpPr txBox="1"/>
              <p:nvPr/>
            </p:nvSpPr>
            <p:spPr>
              <a:xfrm>
                <a:off x="3595700" y="3683135"/>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dirty="0">
                    <a:solidFill>
                      <a:schemeClr val="dk1"/>
                    </a:solidFill>
                  </a:rPr>
                  <a:t>Gate Voltage 1</a:t>
                </a:r>
                <a:endParaRPr sz="1300" dirty="0"/>
              </a:p>
            </p:txBody>
          </p:sp>
          <p:sp>
            <p:nvSpPr>
              <p:cNvPr id="10" name="Google Shape;116;p17">
                <a:extLst>
                  <a:ext uri="{FF2B5EF4-FFF2-40B4-BE49-F238E27FC236}">
                    <a16:creationId xmlns:a16="http://schemas.microsoft.com/office/drawing/2014/main" id="{0EF0E596-B56F-3EDE-170C-9A9894B1D9C6}"/>
                  </a:ext>
                </a:extLst>
              </p:cNvPr>
              <p:cNvSpPr txBox="1"/>
              <p:nvPr/>
            </p:nvSpPr>
            <p:spPr>
              <a:xfrm rot="-5400000">
                <a:off x="2976075" y="3215288"/>
                <a:ext cx="11784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900">
                    <a:solidFill>
                      <a:schemeClr val="dk1"/>
                    </a:solidFill>
                  </a:rPr>
                  <a:t>Gate Voltage 2</a:t>
                </a:r>
                <a:endParaRPr sz="1300"/>
              </a:p>
            </p:txBody>
          </p:sp>
        </p:grpSp>
        <p:pic>
          <p:nvPicPr>
            <p:cNvPr id="5" name="Google Shape;294;p28">
              <a:extLst>
                <a:ext uri="{FF2B5EF4-FFF2-40B4-BE49-F238E27FC236}">
                  <a16:creationId xmlns:a16="http://schemas.microsoft.com/office/drawing/2014/main" id="{789764BB-0547-CBE4-4E6E-0B87F485FE13}"/>
                </a:ext>
              </a:extLst>
            </p:cNvPr>
            <p:cNvPicPr preferRelativeResize="0"/>
            <p:nvPr/>
          </p:nvPicPr>
          <p:blipFill rotWithShape="1">
            <a:blip r:embed="rId7">
              <a:alphaModFix/>
            </a:blip>
            <a:srcRect l="15270" t="24014" r="68409" b="46651"/>
            <a:stretch/>
          </p:blipFill>
          <p:spPr>
            <a:xfrm>
              <a:off x="8104301" y="2957834"/>
              <a:ext cx="861900" cy="819903"/>
            </a:xfrm>
            <a:prstGeom prst="rect">
              <a:avLst/>
            </a:prstGeom>
            <a:noFill/>
            <a:ln>
              <a:noFill/>
            </a:ln>
          </p:spPr>
        </p:pic>
        <p:pic>
          <p:nvPicPr>
            <p:cNvPr id="6" name="Picture 5">
              <a:extLst>
                <a:ext uri="{FF2B5EF4-FFF2-40B4-BE49-F238E27FC236}">
                  <a16:creationId xmlns:a16="http://schemas.microsoft.com/office/drawing/2014/main" id="{8FC4298C-B2D6-FFF0-96BB-D54527EA609E}"/>
                </a:ext>
              </a:extLst>
            </p:cNvPr>
            <p:cNvPicPr>
              <a:picLocks noChangeAspect="1"/>
            </p:cNvPicPr>
            <p:nvPr/>
          </p:nvPicPr>
          <p:blipFill>
            <a:blip r:embed="rId8"/>
            <a:stretch>
              <a:fillRect/>
            </a:stretch>
          </p:blipFill>
          <p:spPr>
            <a:xfrm rot="5400000">
              <a:off x="8529225" y="2471378"/>
              <a:ext cx="85331" cy="831977"/>
            </a:xfrm>
            <a:prstGeom prst="rect">
              <a:avLst/>
            </a:prstGeom>
          </p:spPr>
        </p:pic>
      </p:grpSp>
      <p:cxnSp>
        <p:nvCxnSpPr>
          <p:cNvPr id="11" name="Straight Arrow Connector 10">
            <a:extLst>
              <a:ext uri="{FF2B5EF4-FFF2-40B4-BE49-F238E27FC236}">
                <a16:creationId xmlns:a16="http://schemas.microsoft.com/office/drawing/2014/main" id="{8E678D29-ADDD-3DC3-C68F-7F598D8E8078}"/>
              </a:ext>
            </a:extLst>
          </p:cNvPr>
          <p:cNvCxnSpPr>
            <a:cxnSpLocks/>
            <a:endCxn id="5" idx="3"/>
          </p:cNvCxnSpPr>
          <p:nvPr/>
        </p:nvCxnSpPr>
        <p:spPr>
          <a:xfrm flipH="1">
            <a:off x="4644475" y="2753281"/>
            <a:ext cx="604858" cy="15057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157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grpSp>
        <p:nvGrpSpPr>
          <p:cNvPr id="57" name="Group 56">
            <a:extLst>
              <a:ext uri="{FF2B5EF4-FFF2-40B4-BE49-F238E27FC236}">
                <a16:creationId xmlns:a16="http://schemas.microsoft.com/office/drawing/2014/main" id="{A3866B04-CF68-3A3C-423F-EC79C07E8054}"/>
              </a:ext>
            </a:extLst>
          </p:cNvPr>
          <p:cNvGrpSpPr/>
          <p:nvPr/>
        </p:nvGrpSpPr>
        <p:grpSpPr>
          <a:xfrm>
            <a:off x="2589370" y="3008913"/>
            <a:ext cx="4622536" cy="2169220"/>
            <a:chOff x="2589370" y="3008913"/>
            <a:chExt cx="4622536" cy="2169220"/>
          </a:xfrm>
        </p:grpSpPr>
        <p:pic>
          <p:nvPicPr>
            <p:cNvPr id="48" name="Picture 7" descr="Chart, line chart&#10;&#10;Description automatically generated">
              <a:extLst>
                <a:ext uri="{FF2B5EF4-FFF2-40B4-BE49-F238E27FC236}">
                  <a16:creationId xmlns:a16="http://schemas.microsoft.com/office/drawing/2014/main" id="{1B8D8CB5-6378-B363-04CD-269E8B83323C}"/>
                </a:ext>
              </a:extLst>
            </p:cNvPr>
            <p:cNvPicPr>
              <a:picLocks noChangeAspect="1"/>
            </p:cNvPicPr>
            <p:nvPr/>
          </p:nvPicPr>
          <p:blipFill>
            <a:blip r:embed="rId3"/>
            <a:stretch>
              <a:fillRect/>
            </a:stretch>
          </p:blipFill>
          <p:spPr>
            <a:xfrm>
              <a:off x="2589370" y="3008913"/>
              <a:ext cx="2850095" cy="2136322"/>
            </a:xfrm>
            <a:prstGeom prst="rect">
              <a:avLst/>
            </a:prstGeom>
          </p:spPr>
        </p:pic>
        <p:sp>
          <p:nvSpPr>
            <p:cNvPr id="39" name="Hypersurface evaluation…">
              <a:extLst>
                <a:ext uri="{FF2B5EF4-FFF2-40B4-BE49-F238E27FC236}">
                  <a16:creationId xmlns:a16="http://schemas.microsoft.com/office/drawing/2014/main" id="{95B02029-4457-CC68-354B-6FBD47984D93}"/>
                </a:ext>
              </a:extLst>
            </p:cNvPr>
            <p:cNvSpPr txBox="1"/>
            <p:nvPr/>
          </p:nvSpPr>
          <p:spPr>
            <a:xfrm>
              <a:off x="5418599" y="4299282"/>
              <a:ext cx="1793307" cy="561880"/>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63" tIns="26763" rIns="26763" bIns="26763" numCol="1" anchor="ctr">
              <a:spAutoFit/>
            </a:bodyPr>
            <a:lstStyle/>
            <a:p>
              <a:pPr algn="l">
                <a:defRPr sz="2500">
                  <a:solidFill>
                    <a:srgbClr val="FFFFFF"/>
                  </a:solidFill>
                  <a:latin typeface="Avenir Next"/>
                  <a:ea typeface="Avenir Next"/>
                  <a:cs typeface="Avenir Next"/>
                  <a:sym typeface="Avenir Next"/>
                </a:defRPr>
              </a:pPr>
              <a:r>
                <a:rPr sz="1100" dirty="0">
                  <a:solidFill>
                    <a:schemeClr val="tx1"/>
                  </a:solidFill>
                  <a:latin typeface="+mj-lt"/>
                </a:rPr>
                <a:t>Hypersurface evaluation</a:t>
              </a:r>
            </a:p>
            <a:p>
              <a:pPr>
                <a:defRPr sz="2500">
                  <a:solidFill>
                    <a:srgbClr val="FFFFFF"/>
                  </a:solidFill>
                  <a:latin typeface="Avenir Next"/>
                  <a:ea typeface="Avenir Next"/>
                  <a:cs typeface="Avenir Next"/>
                  <a:sym typeface="Avenir Next"/>
                </a:defRPr>
              </a:pPr>
              <a:r>
                <a:rPr sz="1100" dirty="0">
                  <a:solidFill>
                    <a:schemeClr val="tx1"/>
                  </a:solidFill>
                  <a:latin typeface="+mj-lt"/>
                </a:rPr>
                <a:t>Prediction </a:t>
              </a:r>
              <a:r>
                <a:rPr lang="en-GB" sz="1100" dirty="0">
                  <a:solidFill>
                    <a:schemeClr val="tx1"/>
                  </a:solidFill>
                  <a:latin typeface="+mj-lt"/>
                </a:rPr>
                <a:t>(with uncertainty)</a:t>
              </a:r>
            </a:p>
            <a:p>
              <a:pPr>
                <a:defRPr sz="2500">
                  <a:solidFill>
                    <a:srgbClr val="FFFFFF"/>
                  </a:solidFill>
                  <a:latin typeface="Avenir Next"/>
                  <a:ea typeface="Avenir Next"/>
                  <a:cs typeface="Avenir Next"/>
                  <a:sym typeface="Avenir Next"/>
                </a:defRPr>
              </a:pPr>
              <a:r>
                <a:rPr lang="en-GB" sz="1100" dirty="0">
                  <a:solidFill>
                    <a:schemeClr val="tx1"/>
                  </a:solidFill>
                  <a:latin typeface="+mj-lt"/>
                </a:rPr>
                <a:t>Real hypersurface</a:t>
              </a:r>
            </a:p>
          </p:txBody>
        </p:sp>
        <p:sp>
          <p:nvSpPr>
            <p:cNvPr id="46" name="Gate voltage">
              <a:extLst>
                <a:ext uri="{FF2B5EF4-FFF2-40B4-BE49-F238E27FC236}">
                  <a16:creationId xmlns:a16="http://schemas.microsoft.com/office/drawing/2014/main" id="{CD5037F1-EA3A-3EF1-4F0A-E031161518F9}"/>
                </a:ext>
              </a:extLst>
            </p:cNvPr>
            <p:cNvSpPr txBox="1"/>
            <p:nvPr/>
          </p:nvSpPr>
          <p:spPr>
            <a:xfrm>
              <a:off x="3750439" y="4985585"/>
              <a:ext cx="1370126" cy="192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6763" tIns="26763" rIns="26763" bIns="26763" anchor="ctr">
              <a:spAutoFit/>
            </a:bodyPr>
            <a:lstStyle>
              <a:lvl1pPr>
                <a:defRPr>
                  <a:solidFill>
                    <a:srgbClr val="FFFFFF"/>
                  </a:solidFill>
                  <a:latin typeface="Avenir Next"/>
                  <a:ea typeface="Avenir Next"/>
                  <a:cs typeface="Avenir Next"/>
                  <a:sym typeface="Avenir Next"/>
                </a:defRPr>
              </a:lvl1pPr>
            </a:lstStyle>
            <a:p>
              <a:r>
                <a:rPr sz="900" dirty="0">
                  <a:solidFill>
                    <a:schemeClr val="tx1"/>
                  </a:solidFill>
                </a:rPr>
                <a:t>Gate voltage</a:t>
              </a:r>
            </a:p>
          </p:txBody>
        </p:sp>
        <p:sp>
          <p:nvSpPr>
            <p:cNvPr id="51" name="Oval 50">
              <a:extLst>
                <a:ext uri="{FF2B5EF4-FFF2-40B4-BE49-F238E27FC236}">
                  <a16:creationId xmlns:a16="http://schemas.microsoft.com/office/drawing/2014/main" id="{D7BB1FB0-F29B-3147-4D9F-70A2815EC477}"/>
                </a:ext>
              </a:extLst>
            </p:cNvPr>
            <p:cNvSpPr/>
            <p:nvPr/>
          </p:nvSpPr>
          <p:spPr>
            <a:xfrm>
              <a:off x="5309432" y="436880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a:extLst>
                <a:ext uri="{FF2B5EF4-FFF2-40B4-BE49-F238E27FC236}">
                  <a16:creationId xmlns:a16="http://schemas.microsoft.com/office/drawing/2014/main" id="{29C9CBB5-74C5-2E2F-FCDD-191602827F48}"/>
                </a:ext>
              </a:extLst>
            </p:cNvPr>
            <p:cNvCxnSpPr>
              <a:cxnSpLocks/>
            </p:cNvCxnSpPr>
            <p:nvPr/>
          </p:nvCxnSpPr>
          <p:spPr>
            <a:xfrm>
              <a:off x="5218078" y="4579743"/>
              <a:ext cx="200521" cy="0"/>
            </a:xfrm>
            <a:prstGeom prst="line">
              <a:avLst/>
            </a:prstGeom>
            <a:ln w="762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5" name="Hypersurface">
              <a:extLst>
                <a:ext uri="{FF2B5EF4-FFF2-40B4-BE49-F238E27FC236}">
                  <a16:creationId xmlns:a16="http://schemas.microsoft.com/office/drawing/2014/main" id="{F67BD9A1-DBDD-7E3E-CDC4-997B5F6592E7}"/>
                </a:ext>
              </a:extLst>
            </p:cNvPr>
            <p:cNvSpPr txBox="1"/>
            <p:nvPr/>
          </p:nvSpPr>
          <p:spPr>
            <a:xfrm rot="16200000">
              <a:off x="2302175" y="4035216"/>
              <a:ext cx="897641" cy="192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6763" tIns="26763" rIns="26763" bIns="26763" anchor="ctr">
              <a:spAutoFit/>
            </a:bodyPr>
            <a:lstStyle>
              <a:lvl1pPr>
                <a:defRPr>
                  <a:solidFill>
                    <a:srgbClr val="FFFFFF"/>
                  </a:solidFill>
                  <a:latin typeface="Avenir Next"/>
                  <a:ea typeface="Avenir Next"/>
                  <a:cs typeface="Avenir Next"/>
                  <a:sym typeface="Avenir Next"/>
                </a:defRPr>
              </a:lvl1pPr>
            </a:lstStyle>
            <a:p>
              <a:r>
                <a:rPr sz="900" dirty="0">
                  <a:solidFill>
                    <a:schemeClr val="tx1"/>
                  </a:solidFill>
                </a:rPr>
                <a:t>Hypersurface</a:t>
              </a:r>
            </a:p>
          </p:txBody>
        </p:sp>
        <p:cxnSp>
          <p:nvCxnSpPr>
            <p:cNvPr id="54" name="Straight Connector 53">
              <a:extLst>
                <a:ext uri="{FF2B5EF4-FFF2-40B4-BE49-F238E27FC236}">
                  <a16:creationId xmlns:a16="http://schemas.microsoft.com/office/drawing/2014/main" id="{E99F8B9A-1C8A-4704-BE0D-7697AFBF23AD}"/>
                </a:ext>
              </a:extLst>
            </p:cNvPr>
            <p:cNvCxnSpPr>
              <a:cxnSpLocks/>
              <a:endCxn id="39" idx="1"/>
            </p:cNvCxnSpPr>
            <p:nvPr/>
          </p:nvCxnSpPr>
          <p:spPr>
            <a:xfrm flipV="1">
              <a:off x="5218078" y="4580222"/>
              <a:ext cx="200521" cy="1"/>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98" name="Google Shape;198;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8</a:t>
            </a:fld>
            <a:endParaRPr/>
          </a:p>
        </p:txBody>
      </p:sp>
      <p:grpSp>
        <p:nvGrpSpPr>
          <p:cNvPr id="2" name="Group">
            <a:extLst>
              <a:ext uri="{FF2B5EF4-FFF2-40B4-BE49-F238E27FC236}">
                <a16:creationId xmlns:a16="http://schemas.microsoft.com/office/drawing/2014/main" id="{EB37B69F-1D38-8D7C-9432-66947C0303B9}"/>
              </a:ext>
            </a:extLst>
          </p:cNvPr>
          <p:cNvGrpSpPr/>
          <p:nvPr/>
        </p:nvGrpSpPr>
        <p:grpSpPr>
          <a:xfrm>
            <a:off x="-239422" y="1150408"/>
            <a:ext cx="3156826" cy="2729528"/>
            <a:chOff x="7525" y="0"/>
            <a:chExt cx="5989200" cy="5178520"/>
          </a:xfrm>
        </p:grpSpPr>
        <p:pic>
          <p:nvPicPr>
            <p:cNvPr id="3" name="3D_Hypersurface.png" descr="3D_Hypersurface.png">
              <a:extLst>
                <a:ext uri="{FF2B5EF4-FFF2-40B4-BE49-F238E27FC236}">
                  <a16:creationId xmlns:a16="http://schemas.microsoft.com/office/drawing/2014/main" id="{800A4AAF-372B-BC78-56D1-234AE554F800}"/>
                </a:ext>
              </a:extLst>
            </p:cNvPr>
            <p:cNvPicPr>
              <a:picLocks noChangeAspect="1"/>
            </p:cNvPicPr>
            <p:nvPr/>
          </p:nvPicPr>
          <p:blipFill>
            <a:blip r:embed="rId4"/>
            <a:srcRect t="9040" b="2873"/>
            <a:stretch>
              <a:fillRect/>
            </a:stretch>
          </p:blipFill>
          <p:spPr>
            <a:xfrm>
              <a:off x="589461" y="0"/>
              <a:ext cx="5407264" cy="4705324"/>
            </a:xfrm>
            <a:prstGeom prst="rect">
              <a:avLst/>
            </a:prstGeom>
            <a:ln w="3175" cap="flat">
              <a:noFill/>
              <a:miter lim="400000"/>
            </a:ln>
            <a:effectLst/>
          </p:spPr>
        </p:pic>
        <p:grpSp>
          <p:nvGrpSpPr>
            <p:cNvPr id="4" name="Gate voltage 1">
              <a:extLst>
                <a:ext uri="{FF2B5EF4-FFF2-40B4-BE49-F238E27FC236}">
                  <a16:creationId xmlns:a16="http://schemas.microsoft.com/office/drawing/2014/main" id="{46BC6DDF-76B3-B992-8960-B6CF3607935B}"/>
                </a:ext>
              </a:extLst>
            </p:cNvPr>
            <p:cNvGrpSpPr/>
            <p:nvPr/>
          </p:nvGrpSpPr>
          <p:grpSpPr>
            <a:xfrm>
              <a:off x="7525" y="4006628"/>
              <a:ext cx="5705139" cy="905843"/>
              <a:chOff x="7525" y="532349"/>
              <a:chExt cx="5705138" cy="905843"/>
            </a:xfrm>
          </p:grpSpPr>
          <p:sp>
            <p:nvSpPr>
              <p:cNvPr id="11" name="Rectangle">
                <a:extLst>
                  <a:ext uri="{FF2B5EF4-FFF2-40B4-BE49-F238E27FC236}">
                    <a16:creationId xmlns:a16="http://schemas.microsoft.com/office/drawing/2014/main" id="{23A86512-6D71-D583-A434-67078E316783}"/>
                  </a:ext>
                </a:extLst>
              </p:cNvPr>
              <p:cNvSpPr/>
              <p:nvPr/>
            </p:nvSpPr>
            <p:spPr>
              <a:xfrm rot="840000">
                <a:off x="7525" y="532349"/>
                <a:ext cx="4476124" cy="611812"/>
              </a:xfrm>
              <a:prstGeom prst="rect">
                <a:avLst/>
              </a:prstGeom>
              <a:solidFill>
                <a:srgbClr val="FFFFFF"/>
              </a:solidFill>
              <a:ln w="3175" cap="flat">
                <a:noFill/>
                <a:miter lim="400000"/>
              </a:ln>
              <a:effectLst/>
            </p:spPr>
            <p:txBody>
              <a:bodyPr wrap="square" lIns="13381" tIns="13381" rIns="13381" bIns="13381" numCol="1" anchor="ctr">
                <a:noAutofit/>
              </a:bodyPr>
              <a:lstStyle/>
              <a:p>
                <a:pPr>
                  <a:defRPr sz="2100"/>
                </a:pPr>
                <a:endParaRPr sz="1107"/>
              </a:p>
            </p:txBody>
          </p:sp>
          <p:sp>
            <p:nvSpPr>
              <p:cNvPr id="12" name="Gate voltage 1">
                <a:extLst>
                  <a:ext uri="{FF2B5EF4-FFF2-40B4-BE49-F238E27FC236}">
                    <a16:creationId xmlns:a16="http://schemas.microsoft.com/office/drawing/2014/main" id="{61D83832-1061-9FC0-1869-EFDBF288B667}"/>
                  </a:ext>
                </a:extLst>
              </p:cNvPr>
              <p:cNvSpPr txBox="1"/>
              <p:nvPr/>
            </p:nvSpPr>
            <p:spPr>
              <a:xfrm rot="1001275">
                <a:off x="1236538" y="1002163"/>
                <a:ext cx="4476125" cy="436029"/>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62" tIns="26762" rIns="26762" bIns="26762" numCol="1" anchor="ctr">
                <a:noAutofit/>
              </a:bodyPr>
              <a:lstStyle>
                <a:lvl1pPr>
                  <a:defRPr sz="2100">
                    <a:latin typeface="Avenir Next"/>
                    <a:ea typeface="Avenir Next"/>
                    <a:cs typeface="Avenir Next"/>
                    <a:sym typeface="Avenir Next"/>
                  </a:defRPr>
                </a:lvl1pPr>
              </a:lstStyle>
              <a:p>
                <a:r>
                  <a:rPr sz="1107" dirty="0">
                    <a:latin typeface="+mj-lt"/>
                  </a:rPr>
                  <a:t>Gate voltage 1</a:t>
                </a:r>
              </a:p>
            </p:txBody>
          </p:sp>
        </p:grpSp>
        <p:grpSp>
          <p:nvGrpSpPr>
            <p:cNvPr id="5" name="Gate voltage 3">
              <a:extLst>
                <a:ext uri="{FF2B5EF4-FFF2-40B4-BE49-F238E27FC236}">
                  <a16:creationId xmlns:a16="http://schemas.microsoft.com/office/drawing/2014/main" id="{814A09C4-E735-7C2F-7DC1-67BD6BCC51A7}"/>
                </a:ext>
              </a:extLst>
            </p:cNvPr>
            <p:cNvGrpSpPr/>
            <p:nvPr/>
          </p:nvGrpSpPr>
          <p:grpSpPr>
            <a:xfrm>
              <a:off x="4270660" y="2764397"/>
              <a:ext cx="885487" cy="2414123"/>
              <a:chOff x="796056" y="-24460"/>
              <a:chExt cx="885487" cy="2414121"/>
            </a:xfrm>
          </p:grpSpPr>
          <p:sp>
            <p:nvSpPr>
              <p:cNvPr id="9" name="Rectangle">
                <a:extLst>
                  <a:ext uri="{FF2B5EF4-FFF2-40B4-BE49-F238E27FC236}">
                    <a16:creationId xmlns:a16="http://schemas.microsoft.com/office/drawing/2014/main" id="{E6A61286-C652-B258-D77A-6895E46E2A83}"/>
                  </a:ext>
                </a:extLst>
              </p:cNvPr>
              <p:cNvSpPr/>
              <p:nvPr/>
            </p:nvSpPr>
            <p:spPr>
              <a:xfrm rot="18791021">
                <a:off x="-58754" y="830350"/>
                <a:ext cx="2414121" cy="704502"/>
              </a:xfrm>
              <a:prstGeom prst="rect">
                <a:avLst/>
              </a:prstGeom>
              <a:solidFill>
                <a:srgbClr val="FFFFFF"/>
              </a:solidFill>
              <a:ln w="3175" cap="flat">
                <a:noFill/>
                <a:miter lim="400000"/>
              </a:ln>
              <a:effectLst/>
            </p:spPr>
            <p:txBody>
              <a:bodyPr wrap="square" lIns="13381" tIns="13381" rIns="13381" bIns="13381" numCol="1" anchor="ctr">
                <a:noAutofit/>
              </a:bodyPr>
              <a:lstStyle/>
              <a:p>
                <a:pPr>
                  <a:defRPr sz="2100"/>
                </a:pPr>
                <a:endParaRPr sz="1107"/>
              </a:p>
            </p:txBody>
          </p:sp>
          <p:sp>
            <p:nvSpPr>
              <p:cNvPr id="10" name="Gate voltage 3">
                <a:extLst>
                  <a:ext uri="{FF2B5EF4-FFF2-40B4-BE49-F238E27FC236}">
                    <a16:creationId xmlns:a16="http://schemas.microsoft.com/office/drawing/2014/main" id="{1E733C22-6659-9695-31D9-AB0BD031CDB8}"/>
                  </a:ext>
                </a:extLst>
              </p:cNvPr>
              <p:cNvSpPr txBox="1"/>
              <p:nvPr/>
            </p:nvSpPr>
            <p:spPr>
              <a:xfrm rot="18791021">
                <a:off x="165875" y="643387"/>
                <a:ext cx="2147395" cy="883940"/>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62" tIns="26762" rIns="26762" bIns="26762" numCol="1" anchor="ctr">
                <a:noAutofit/>
              </a:bodyPr>
              <a:lstStyle>
                <a:lvl1pPr>
                  <a:defRPr sz="2100">
                    <a:latin typeface="Avenir Next"/>
                    <a:ea typeface="Avenir Next"/>
                    <a:cs typeface="Avenir Next"/>
                    <a:sym typeface="Avenir Next"/>
                  </a:defRPr>
                </a:lvl1pPr>
              </a:lstStyle>
              <a:p>
                <a:r>
                  <a:rPr sz="1107" dirty="0">
                    <a:latin typeface="+mj-lt"/>
                  </a:rPr>
                  <a:t>Gate voltage 3</a:t>
                </a:r>
              </a:p>
            </p:txBody>
          </p:sp>
        </p:grpSp>
        <p:grpSp>
          <p:nvGrpSpPr>
            <p:cNvPr id="6" name="Gate voltage 2">
              <a:extLst>
                <a:ext uri="{FF2B5EF4-FFF2-40B4-BE49-F238E27FC236}">
                  <a16:creationId xmlns:a16="http://schemas.microsoft.com/office/drawing/2014/main" id="{6B567668-B04E-4A48-4C6D-425308FCD301}"/>
                </a:ext>
              </a:extLst>
            </p:cNvPr>
            <p:cNvGrpSpPr/>
            <p:nvPr/>
          </p:nvGrpSpPr>
          <p:grpSpPr>
            <a:xfrm>
              <a:off x="5099093" y="582647"/>
              <a:ext cx="822898" cy="2441386"/>
              <a:chOff x="0" y="0"/>
              <a:chExt cx="822896" cy="2441385"/>
            </a:xfrm>
          </p:grpSpPr>
          <p:sp>
            <p:nvSpPr>
              <p:cNvPr id="7" name="Rectangle">
                <a:extLst>
                  <a:ext uri="{FF2B5EF4-FFF2-40B4-BE49-F238E27FC236}">
                    <a16:creationId xmlns:a16="http://schemas.microsoft.com/office/drawing/2014/main" id="{332C16CE-E883-67BC-E4A4-C5ED634691E3}"/>
                  </a:ext>
                </a:extLst>
              </p:cNvPr>
              <p:cNvSpPr/>
              <p:nvPr/>
            </p:nvSpPr>
            <p:spPr>
              <a:xfrm rot="5460000">
                <a:off x="-802618" y="830373"/>
                <a:ext cx="2428133" cy="780640"/>
              </a:xfrm>
              <a:prstGeom prst="rect">
                <a:avLst/>
              </a:prstGeom>
              <a:solidFill>
                <a:srgbClr val="FFFFFF"/>
              </a:solidFill>
              <a:ln w="3175" cap="flat">
                <a:noFill/>
                <a:miter lim="400000"/>
              </a:ln>
              <a:effectLst/>
            </p:spPr>
            <p:txBody>
              <a:bodyPr wrap="square" lIns="13381" tIns="13381" rIns="13381" bIns="13381" numCol="1" anchor="ctr">
                <a:noAutofit/>
              </a:bodyPr>
              <a:lstStyle/>
              <a:p>
                <a:pPr>
                  <a:defRPr sz="2100"/>
                </a:pPr>
                <a:endParaRPr sz="1107"/>
              </a:p>
            </p:txBody>
          </p:sp>
          <p:sp>
            <p:nvSpPr>
              <p:cNvPr id="8" name="Gate voltage 2">
                <a:extLst>
                  <a:ext uri="{FF2B5EF4-FFF2-40B4-BE49-F238E27FC236}">
                    <a16:creationId xmlns:a16="http://schemas.microsoft.com/office/drawing/2014/main" id="{3D3D7E53-9255-C61C-933E-513039F8CD25}"/>
                  </a:ext>
                </a:extLst>
              </p:cNvPr>
              <p:cNvSpPr txBox="1"/>
              <p:nvPr/>
            </p:nvSpPr>
            <p:spPr>
              <a:xfrm rot="5460000">
                <a:off x="-802618" y="1012809"/>
                <a:ext cx="2428133" cy="4157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6762" tIns="26762" rIns="26762" bIns="26762" numCol="1" anchor="ctr">
                <a:noAutofit/>
              </a:bodyPr>
              <a:lstStyle>
                <a:lvl1pPr>
                  <a:defRPr sz="2100">
                    <a:latin typeface="Avenir Next"/>
                    <a:ea typeface="Avenir Next"/>
                    <a:cs typeface="Avenir Next"/>
                    <a:sym typeface="Avenir Next"/>
                  </a:defRPr>
                </a:lvl1pPr>
              </a:lstStyle>
              <a:p>
                <a:r>
                  <a:rPr sz="1107" dirty="0">
                    <a:latin typeface="+mj-lt"/>
                  </a:rPr>
                  <a:t>Gate voltage 2</a:t>
                </a:r>
              </a:p>
            </p:txBody>
          </p:sp>
        </p:grpSp>
      </p:grpSp>
      <p:sp>
        <p:nvSpPr>
          <p:cNvPr id="13" name="Connection Line">
            <a:extLst>
              <a:ext uri="{FF2B5EF4-FFF2-40B4-BE49-F238E27FC236}">
                <a16:creationId xmlns:a16="http://schemas.microsoft.com/office/drawing/2014/main" id="{F47EAF4F-BA52-0798-8AAB-D589F10EA96A}"/>
              </a:ext>
            </a:extLst>
          </p:cNvPr>
          <p:cNvSpPr/>
          <p:nvPr/>
        </p:nvSpPr>
        <p:spPr>
          <a:xfrm>
            <a:off x="923441" y="1461935"/>
            <a:ext cx="413567" cy="1046791"/>
          </a:xfrm>
          <a:custGeom>
            <a:avLst/>
            <a:gdLst/>
            <a:ahLst/>
            <a:cxnLst>
              <a:cxn ang="0">
                <a:pos x="wd2" y="hd2"/>
              </a:cxn>
              <a:cxn ang="5400000">
                <a:pos x="wd2" y="hd2"/>
              </a:cxn>
              <a:cxn ang="10800000">
                <a:pos x="wd2" y="hd2"/>
              </a:cxn>
              <a:cxn ang="16200000">
                <a:pos x="wd2" y="hd2"/>
              </a:cxn>
            </a:cxnLst>
            <a:rect l="0" t="0" r="r" b="b"/>
            <a:pathLst>
              <a:path w="16758" h="21600" extrusionOk="0">
                <a:moveTo>
                  <a:pt x="16758" y="21600"/>
                </a:moveTo>
                <a:cubicBezTo>
                  <a:pt x="-1509" y="16193"/>
                  <a:pt x="-4842" y="8993"/>
                  <a:pt x="6760" y="0"/>
                </a:cubicBezTo>
              </a:path>
            </a:pathLst>
          </a:custGeom>
          <a:ln w="28575">
            <a:solidFill>
              <a:srgbClr val="FF0000"/>
            </a:solidFill>
            <a:miter lim="400000"/>
          </a:ln>
        </p:spPr>
        <p:txBody>
          <a:bodyPr/>
          <a:lstStyle/>
          <a:p>
            <a:endParaRPr sz="738"/>
          </a:p>
        </p:txBody>
      </p:sp>
      <p:sp>
        <p:nvSpPr>
          <p:cNvPr id="14" name="Circle">
            <a:extLst>
              <a:ext uri="{FF2B5EF4-FFF2-40B4-BE49-F238E27FC236}">
                <a16:creationId xmlns:a16="http://schemas.microsoft.com/office/drawing/2014/main" id="{F0CB452B-B1A2-1F21-51B4-CD4650D5C900}"/>
              </a:ext>
            </a:extLst>
          </p:cNvPr>
          <p:cNvSpPr/>
          <p:nvPr/>
        </p:nvSpPr>
        <p:spPr>
          <a:xfrm>
            <a:off x="1187370" y="1545437"/>
            <a:ext cx="80315" cy="81129"/>
          </a:xfrm>
          <a:prstGeom prst="ellipse">
            <a:avLst/>
          </a:prstGeom>
          <a:solidFill>
            <a:srgbClr val="469663"/>
          </a:solidFill>
          <a:ln w="63500">
            <a:solidFill>
              <a:srgbClr val="469663"/>
            </a:solidFill>
          </a:ln>
        </p:spPr>
        <p:txBody>
          <a:bodyPr lIns="13381" tIns="13381" rIns="13381" bIns="13381" anchor="ctr"/>
          <a:lstStyle/>
          <a:p>
            <a:endParaRPr sz="738"/>
          </a:p>
        </p:txBody>
      </p:sp>
      <p:sp>
        <p:nvSpPr>
          <p:cNvPr id="15" name="Circle">
            <a:extLst>
              <a:ext uri="{FF2B5EF4-FFF2-40B4-BE49-F238E27FC236}">
                <a16:creationId xmlns:a16="http://schemas.microsoft.com/office/drawing/2014/main" id="{E5CD5B74-E39E-63D5-BCBC-D7D5AFB66964}"/>
              </a:ext>
            </a:extLst>
          </p:cNvPr>
          <p:cNvSpPr/>
          <p:nvPr/>
        </p:nvSpPr>
        <p:spPr>
          <a:xfrm>
            <a:off x="898675" y="1692600"/>
            <a:ext cx="80315" cy="81129"/>
          </a:xfrm>
          <a:prstGeom prst="ellipse">
            <a:avLst/>
          </a:prstGeom>
          <a:solidFill>
            <a:srgbClr val="469663"/>
          </a:solidFill>
          <a:ln w="63500">
            <a:solidFill>
              <a:srgbClr val="469663"/>
            </a:solidFill>
          </a:ln>
        </p:spPr>
        <p:txBody>
          <a:bodyPr lIns="13381" tIns="13381" rIns="13381" bIns="13381" anchor="ctr"/>
          <a:lstStyle/>
          <a:p>
            <a:endParaRPr sz="738"/>
          </a:p>
        </p:txBody>
      </p:sp>
      <p:sp>
        <p:nvSpPr>
          <p:cNvPr id="16" name="Circle">
            <a:extLst>
              <a:ext uri="{FF2B5EF4-FFF2-40B4-BE49-F238E27FC236}">
                <a16:creationId xmlns:a16="http://schemas.microsoft.com/office/drawing/2014/main" id="{3A9F1109-BBD0-A706-7A53-C76170C42ADF}"/>
              </a:ext>
            </a:extLst>
          </p:cNvPr>
          <p:cNvSpPr/>
          <p:nvPr/>
        </p:nvSpPr>
        <p:spPr>
          <a:xfrm>
            <a:off x="1144942" y="2267475"/>
            <a:ext cx="80314" cy="81129"/>
          </a:xfrm>
          <a:prstGeom prst="ellipse">
            <a:avLst/>
          </a:prstGeom>
          <a:solidFill>
            <a:srgbClr val="469663"/>
          </a:solidFill>
          <a:ln w="63500">
            <a:solidFill>
              <a:srgbClr val="469663"/>
            </a:solidFill>
          </a:ln>
        </p:spPr>
        <p:txBody>
          <a:bodyPr lIns="13381" tIns="13381" rIns="13381" bIns="13381" anchor="ctr"/>
          <a:lstStyle/>
          <a:p>
            <a:endParaRPr sz="738"/>
          </a:p>
        </p:txBody>
      </p:sp>
      <p:sp>
        <p:nvSpPr>
          <p:cNvPr id="17" name="Circle">
            <a:extLst>
              <a:ext uri="{FF2B5EF4-FFF2-40B4-BE49-F238E27FC236}">
                <a16:creationId xmlns:a16="http://schemas.microsoft.com/office/drawing/2014/main" id="{E46C8B4F-6146-410F-E22A-811A293BC611}"/>
              </a:ext>
            </a:extLst>
          </p:cNvPr>
          <p:cNvSpPr/>
          <p:nvPr/>
        </p:nvSpPr>
        <p:spPr>
          <a:xfrm>
            <a:off x="819008" y="2000026"/>
            <a:ext cx="80315" cy="81129"/>
          </a:xfrm>
          <a:prstGeom prst="ellipse">
            <a:avLst/>
          </a:prstGeom>
          <a:solidFill>
            <a:srgbClr val="000000"/>
          </a:solidFill>
          <a:ln w="63500">
            <a:solidFill>
              <a:srgbClr val="000000"/>
            </a:solidFill>
          </a:ln>
        </p:spPr>
        <p:txBody>
          <a:bodyPr lIns="13381" tIns="13381" rIns="13381" bIns="13381" anchor="ctr"/>
          <a:lstStyle/>
          <a:p>
            <a:endParaRPr sz="738"/>
          </a:p>
        </p:txBody>
      </p:sp>
      <p:sp>
        <p:nvSpPr>
          <p:cNvPr id="18" name="Connection Line">
            <a:extLst>
              <a:ext uri="{FF2B5EF4-FFF2-40B4-BE49-F238E27FC236}">
                <a16:creationId xmlns:a16="http://schemas.microsoft.com/office/drawing/2014/main" id="{A2C3814D-767F-6EB7-7BA3-6EF0BCBC5F4F}"/>
              </a:ext>
            </a:extLst>
          </p:cNvPr>
          <p:cNvSpPr/>
          <p:nvPr/>
        </p:nvSpPr>
        <p:spPr>
          <a:xfrm>
            <a:off x="946167" y="1533568"/>
            <a:ext cx="366914" cy="735097"/>
          </a:xfrm>
          <a:custGeom>
            <a:avLst/>
            <a:gdLst/>
            <a:ahLst/>
            <a:cxnLst>
              <a:cxn ang="0">
                <a:pos x="wd2" y="hd2"/>
              </a:cxn>
              <a:cxn ang="5400000">
                <a:pos x="wd2" y="hd2"/>
              </a:cxn>
              <a:cxn ang="10800000">
                <a:pos x="wd2" y="hd2"/>
              </a:cxn>
              <a:cxn ang="16200000">
                <a:pos x="wd2" y="hd2"/>
              </a:cxn>
            </a:cxnLst>
            <a:rect l="0" t="0" r="r" b="b"/>
            <a:pathLst>
              <a:path w="16484" h="21600" extrusionOk="0">
                <a:moveTo>
                  <a:pt x="16484" y="21600"/>
                </a:moveTo>
                <a:cubicBezTo>
                  <a:pt x="-2610" y="16870"/>
                  <a:pt x="-5116" y="9670"/>
                  <a:pt x="8966" y="0"/>
                </a:cubicBezTo>
              </a:path>
            </a:pathLst>
          </a:custGeom>
          <a:ln w="28575">
            <a:solidFill>
              <a:srgbClr val="2C541A"/>
            </a:solidFill>
          </a:ln>
        </p:spPr>
        <p:txBody>
          <a:bodyPr/>
          <a:lstStyle/>
          <a:p>
            <a:endParaRPr sz="738"/>
          </a:p>
        </p:txBody>
      </p:sp>
      <p:pic>
        <p:nvPicPr>
          <p:cNvPr id="202" name="Google Shape;202;p21"/>
          <p:cNvPicPr preferRelativeResize="0"/>
          <p:nvPr/>
        </p:nvPicPr>
        <p:blipFill>
          <a:blip r:embed="rId5">
            <a:alphaModFix/>
          </a:blip>
          <a:stretch>
            <a:fillRect/>
          </a:stretch>
        </p:blipFill>
        <p:spPr>
          <a:xfrm>
            <a:off x="3952227" y="1210722"/>
            <a:ext cx="5065099" cy="2509350"/>
          </a:xfrm>
          <a:prstGeom prst="rect">
            <a:avLst/>
          </a:prstGeom>
          <a:noFill/>
          <a:ln>
            <a:noFill/>
          </a:ln>
        </p:spPr>
      </p:pic>
      <p:sp>
        <p:nvSpPr>
          <p:cNvPr id="203" name="Google Shape;203;p21"/>
          <p:cNvSpPr txBox="1"/>
          <p:nvPr/>
        </p:nvSpPr>
        <p:spPr>
          <a:xfrm>
            <a:off x="3920853" y="1625372"/>
            <a:ext cx="1301700" cy="4557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Clr>
                <a:schemeClr val="dk1"/>
              </a:buClr>
              <a:buSzPts val="1100"/>
              <a:buFont typeface="Arial"/>
              <a:buNone/>
            </a:pPr>
            <a:r>
              <a:rPr lang="es" sz="1100" b="1">
                <a:solidFill>
                  <a:schemeClr val="dk1"/>
                </a:solidFill>
              </a:rPr>
              <a:t>Initial</a:t>
            </a:r>
            <a:endParaRPr sz="1100" b="1">
              <a:solidFill>
                <a:schemeClr val="dk1"/>
              </a:solidFill>
            </a:endParaRPr>
          </a:p>
          <a:p>
            <a:pPr marL="0" lvl="0" indent="0" algn="ctr" rtl="0">
              <a:lnSpc>
                <a:spcPct val="80000"/>
              </a:lnSpc>
              <a:spcBef>
                <a:spcPts val="0"/>
              </a:spcBef>
              <a:spcAft>
                <a:spcPts val="0"/>
              </a:spcAft>
              <a:buClr>
                <a:schemeClr val="dk1"/>
              </a:buClr>
              <a:buSzPts val="1100"/>
              <a:buFont typeface="Arial"/>
              <a:buNone/>
            </a:pPr>
            <a:r>
              <a:rPr lang="es" sz="1100" b="1">
                <a:solidFill>
                  <a:schemeClr val="dk1"/>
                </a:solidFill>
              </a:rPr>
              <a:t>observations</a:t>
            </a:r>
            <a:endParaRPr sz="1100" b="1">
              <a:solidFill>
                <a:schemeClr val="dk1"/>
              </a:solidFill>
            </a:endParaRPr>
          </a:p>
        </p:txBody>
      </p:sp>
      <p:sp>
        <p:nvSpPr>
          <p:cNvPr id="204" name="Google Shape;204;p21"/>
          <p:cNvSpPr txBox="1"/>
          <p:nvPr/>
        </p:nvSpPr>
        <p:spPr>
          <a:xfrm>
            <a:off x="4567228" y="1416022"/>
            <a:ext cx="1301700" cy="283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800" b="1">
                <a:solidFill>
                  <a:schemeClr val="dk1"/>
                </a:solidFill>
              </a:rPr>
              <a:t> REAL TIME</a:t>
            </a:r>
            <a:endParaRPr sz="800" b="1">
              <a:solidFill>
                <a:schemeClr val="dk1"/>
              </a:solidFill>
            </a:endParaRPr>
          </a:p>
        </p:txBody>
      </p:sp>
      <p:sp>
        <p:nvSpPr>
          <p:cNvPr id="205" name="Google Shape;205;p21"/>
          <p:cNvSpPr txBox="1"/>
          <p:nvPr/>
        </p:nvSpPr>
        <p:spPr>
          <a:xfrm>
            <a:off x="7032653" y="3269847"/>
            <a:ext cx="1301700" cy="283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800" b="1">
                <a:solidFill>
                  <a:schemeClr val="dk1"/>
                </a:solidFill>
              </a:rPr>
              <a:t> REAL TIME</a:t>
            </a:r>
            <a:endParaRPr sz="800" b="1">
              <a:solidFill>
                <a:schemeClr val="dk1"/>
              </a:solidFill>
            </a:endParaRPr>
          </a:p>
        </p:txBody>
      </p:sp>
      <p:sp>
        <p:nvSpPr>
          <p:cNvPr id="206" name="Google Shape;206;p21"/>
          <p:cNvSpPr txBox="1"/>
          <p:nvPr/>
        </p:nvSpPr>
        <p:spPr>
          <a:xfrm>
            <a:off x="5183353" y="2874322"/>
            <a:ext cx="1301700" cy="3201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100" b="1">
                <a:solidFill>
                  <a:schemeClr val="dk1"/>
                </a:solidFill>
              </a:rPr>
              <a:t>Model</a:t>
            </a:r>
            <a:endParaRPr sz="1100" b="1">
              <a:solidFill>
                <a:schemeClr val="dk1"/>
              </a:solidFill>
            </a:endParaRPr>
          </a:p>
        </p:txBody>
      </p:sp>
      <p:sp>
        <p:nvSpPr>
          <p:cNvPr id="207" name="Google Shape;207;p21"/>
          <p:cNvSpPr txBox="1"/>
          <p:nvPr/>
        </p:nvSpPr>
        <p:spPr>
          <a:xfrm>
            <a:off x="6253003" y="1595747"/>
            <a:ext cx="1301700" cy="5910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100" b="1" dirty="0">
                <a:solidFill>
                  <a:schemeClr val="dk1"/>
                </a:solidFill>
              </a:rPr>
              <a:t>Choose promising locations</a:t>
            </a:r>
            <a:endParaRPr sz="1100" b="1" dirty="0">
              <a:solidFill>
                <a:schemeClr val="dk1"/>
              </a:solidFill>
            </a:endParaRPr>
          </a:p>
        </p:txBody>
      </p:sp>
      <p:sp>
        <p:nvSpPr>
          <p:cNvPr id="208" name="Google Shape;208;p21"/>
          <p:cNvSpPr txBox="1"/>
          <p:nvPr/>
        </p:nvSpPr>
        <p:spPr>
          <a:xfrm>
            <a:off x="7715628" y="2785922"/>
            <a:ext cx="1301700" cy="5910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100" b="1">
                <a:solidFill>
                  <a:schemeClr val="dk1"/>
                </a:solidFill>
              </a:rPr>
              <a:t>Investigate candidate locations</a:t>
            </a:r>
            <a:endParaRPr sz="1100" b="1">
              <a:solidFill>
                <a:schemeClr val="dk1"/>
              </a:solidFill>
            </a:endParaRPr>
          </a:p>
        </p:txBody>
      </p:sp>
      <p:sp>
        <p:nvSpPr>
          <p:cNvPr id="209" name="Google Shape;209;p21"/>
          <p:cNvSpPr txBox="1"/>
          <p:nvPr/>
        </p:nvSpPr>
        <p:spPr>
          <a:xfrm>
            <a:off x="4435502" y="1216822"/>
            <a:ext cx="272400" cy="406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800" b="1">
                <a:solidFill>
                  <a:srgbClr val="B5AEC8"/>
                </a:solidFill>
              </a:rPr>
              <a:t>i</a:t>
            </a:r>
            <a:endParaRPr>
              <a:solidFill>
                <a:srgbClr val="B5AEC8"/>
              </a:solidFill>
            </a:endParaRPr>
          </a:p>
        </p:txBody>
      </p:sp>
      <p:sp>
        <p:nvSpPr>
          <p:cNvPr id="210" name="Google Shape;210;p21"/>
          <p:cNvSpPr txBox="1"/>
          <p:nvPr/>
        </p:nvSpPr>
        <p:spPr>
          <a:xfrm>
            <a:off x="5659102" y="2534072"/>
            <a:ext cx="386700" cy="406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800" b="1">
                <a:solidFill>
                  <a:srgbClr val="E6B8AF"/>
                </a:solidFill>
              </a:rPr>
              <a:t>ii</a:t>
            </a:r>
            <a:endParaRPr>
              <a:solidFill>
                <a:srgbClr val="E6B8AF"/>
              </a:solidFill>
            </a:endParaRPr>
          </a:p>
        </p:txBody>
      </p:sp>
      <p:sp>
        <p:nvSpPr>
          <p:cNvPr id="211" name="Google Shape;211;p21"/>
          <p:cNvSpPr txBox="1"/>
          <p:nvPr/>
        </p:nvSpPr>
        <p:spPr>
          <a:xfrm>
            <a:off x="6706027" y="1216822"/>
            <a:ext cx="386700" cy="406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800" b="1">
                <a:solidFill>
                  <a:srgbClr val="E6B8AF"/>
                </a:solidFill>
              </a:rPr>
              <a:t>iii</a:t>
            </a:r>
            <a:endParaRPr>
              <a:solidFill>
                <a:srgbClr val="E6B8AF"/>
              </a:solidFill>
            </a:endParaRPr>
          </a:p>
        </p:txBody>
      </p:sp>
      <p:sp>
        <p:nvSpPr>
          <p:cNvPr id="212" name="Google Shape;212;p21"/>
          <p:cNvSpPr txBox="1"/>
          <p:nvPr/>
        </p:nvSpPr>
        <p:spPr>
          <a:xfrm>
            <a:off x="8173127" y="2515172"/>
            <a:ext cx="386700" cy="4062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s" sz="1800" b="1">
                <a:solidFill>
                  <a:srgbClr val="E6B8AF"/>
                </a:solidFill>
              </a:rPr>
              <a:t>iv</a:t>
            </a:r>
            <a:endParaRPr>
              <a:solidFill>
                <a:srgbClr val="E6B8AF"/>
              </a:solidFill>
            </a:endParaRPr>
          </a:p>
        </p:txBody>
      </p:sp>
      <p:sp>
        <p:nvSpPr>
          <p:cNvPr id="49" name="Rectangle 48">
            <a:extLst>
              <a:ext uri="{FF2B5EF4-FFF2-40B4-BE49-F238E27FC236}">
                <a16:creationId xmlns:a16="http://schemas.microsoft.com/office/drawing/2014/main" id="{2703F0E2-5CB6-568D-2E4A-2BD12D15C2B1}"/>
              </a:ext>
            </a:extLst>
          </p:cNvPr>
          <p:cNvSpPr/>
          <p:nvPr/>
        </p:nvSpPr>
        <p:spPr>
          <a:xfrm>
            <a:off x="2804627" y="3269943"/>
            <a:ext cx="117214" cy="1659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529B9508-A841-1727-940D-6E87E8A0217E}"/>
              </a:ext>
            </a:extLst>
          </p:cNvPr>
          <p:cNvSpPr/>
          <p:nvPr/>
        </p:nvSpPr>
        <p:spPr>
          <a:xfrm>
            <a:off x="2807541" y="4920184"/>
            <a:ext cx="2375812" cy="98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FD2D672A-5845-C61A-34F4-1D0E13289CFE}"/>
              </a:ext>
            </a:extLst>
          </p:cNvPr>
          <p:cNvCxnSpPr>
            <a:cxnSpLocks/>
          </p:cNvCxnSpPr>
          <p:nvPr/>
        </p:nvCxnSpPr>
        <p:spPr>
          <a:xfrm>
            <a:off x="5245171" y="4734984"/>
            <a:ext cx="136261" cy="0"/>
          </a:xfrm>
          <a:prstGeom prst="line">
            <a:avLst/>
          </a:prstGeom>
          <a:ln>
            <a:solidFill>
              <a:srgbClr val="2B6D9E"/>
            </a:solidFill>
          </a:ln>
        </p:spPr>
        <p:style>
          <a:lnRef idx="1">
            <a:schemeClr val="accent1"/>
          </a:lnRef>
          <a:fillRef idx="0">
            <a:schemeClr val="accent1"/>
          </a:fillRef>
          <a:effectRef idx="0">
            <a:schemeClr val="accent1"/>
          </a:effectRef>
          <a:fontRef idx="minor">
            <a:schemeClr val="tx1"/>
          </a:fontRef>
        </p:style>
      </p:cxnSp>
      <p:pic>
        <p:nvPicPr>
          <p:cNvPr id="20" name="Google Shape;197;p21">
            <a:extLst>
              <a:ext uri="{FF2B5EF4-FFF2-40B4-BE49-F238E27FC236}">
                <a16:creationId xmlns:a16="http://schemas.microsoft.com/office/drawing/2014/main" id="{0FFDCB34-D6D4-B9CD-AB90-EEEF7EB6D827}"/>
              </a:ext>
            </a:extLst>
          </p:cNvPr>
          <p:cNvPicPr preferRelativeResize="0"/>
          <p:nvPr/>
        </p:nvPicPr>
        <p:blipFill>
          <a:blip r:embed="rId6">
            <a:alphaModFix/>
          </a:blip>
          <a:stretch>
            <a:fillRect/>
          </a:stretch>
        </p:blipFill>
        <p:spPr>
          <a:xfrm>
            <a:off x="332725" y="610225"/>
            <a:ext cx="3119174" cy="162600"/>
          </a:xfrm>
          <a:prstGeom prst="rect">
            <a:avLst/>
          </a:prstGeom>
          <a:noFill/>
          <a:ln>
            <a:noFill/>
          </a:ln>
        </p:spPr>
      </p:pic>
      <p:sp>
        <p:nvSpPr>
          <p:cNvPr id="21" name="Google Shape;199;p21">
            <a:extLst>
              <a:ext uri="{FF2B5EF4-FFF2-40B4-BE49-F238E27FC236}">
                <a16:creationId xmlns:a16="http://schemas.microsoft.com/office/drawing/2014/main" id="{0F066B87-A10A-4AE1-5D97-A35980BE23CB}"/>
              </a:ext>
            </a:extLst>
          </p:cNvPr>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Step 1: Super coarse tuning</a:t>
            </a: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advAuto="0"/>
      <p:bldP spid="15" grpId="0" animBg="1" advAuto="0"/>
      <p:bldP spid="16" grpId="0" animBg="1" advAuto="0"/>
      <p:bldP spid="17" grpId="0" animBg="1" advAuto="0"/>
      <p:bldP spid="18"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31" name="Google Shape;231;p23"/>
          <p:cNvPicPr preferRelativeResize="0"/>
          <p:nvPr/>
        </p:nvPicPr>
        <p:blipFill rotWithShape="1">
          <a:blip r:embed="rId3">
            <a:alphaModFix/>
          </a:blip>
          <a:srcRect l="18612" t="17375" r="15709"/>
          <a:stretch/>
        </p:blipFill>
        <p:spPr>
          <a:xfrm>
            <a:off x="1684570" y="992885"/>
            <a:ext cx="5555651" cy="3931200"/>
          </a:xfrm>
          <a:prstGeom prst="rect">
            <a:avLst/>
          </a:prstGeom>
          <a:noFill/>
          <a:ln>
            <a:noFill/>
          </a:ln>
        </p:spPr>
      </p:pic>
      <p:sp>
        <p:nvSpPr>
          <p:cNvPr id="233" name="Google Shape;233;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s"/>
              <a:t>9</a:t>
            </a:fld>
            <a:endParaRPr/>
          </a:p>
        </p:txBody>
      </p:sp>
      <p:sp>
        <p:nvSpPr>
          <p:cNvPr id="6" name="TextBox 5">
            <a:extLst>
              <a:ext uri="{FF2B5EF4-FFF2-40B4-BE49-F238E27FC236}">
                <a16:creationId xmlns:a16="http://schemas.microsoft.com/office/drawing/2014/main" id="{A7C34242-1E56-E428-365F-DE09800F3CEA}"/>
              </a:ext>
            </a:extLst>
          </p:cNvPr>
          <p:cNvSpPr txBox="1"/>
          <p:nvPr/>
        </p:nvSpPr>
        <p:spPr>
          <a:xfrm>
            <a:off x="1585072" y="954195"/>
            <a:ext cx="1218603" cy="276999"/>
          </a:xfrm>
          <a:prstGeom prst="rect">
            <a:avLst/>
          </a:prstGeom>
          <a:noFill/>
        </p:spPr>
        <p:txBody>
          <a:bodyPr wrap="none" rtlCol="0">
            <a:spAutoFit/>
          </a:bodyPr>
          <a:lstStyle/>
          <a:p>
            <a:r>
              <a:rPr lang="en-US" sz="1200" b="1" dirty="0">
                <a:latin typeface="Avenir Next" panose="020B0503020202020204" pitchFamily="34" charset="0"/>
              </a:rPr>
              <a:t>Silicon FinFET</a:t>
            </a:r>
          </a:p>
        </p:txBody>
      </p:sp>
      <p:sp>
        <p:nvSpPr>
          <p:cNvPr id="7" name="TextBox 6">
            <a:extLst>
              <a:ext uri="{FF2B5EF4-FFF2-40B4-BE49-F238E27FC236}">
                <a16:creationId xmlns:a16="http://schemas.microsoft.com/office/drawing/2014/main" id="{605734A5-8B7A-6C3F-437A-9D0F57119453}"/>
              </a:ext>
            </a:extLst>
          </p:cNvPr>
          <p:cNvSpPr txBox="1"/>
          <p:nvPr/>
        </p:nvSpPr>
        <p:spPr>
          <a:xfrm>
            <a:off x="6113673" y="954195"/>
            <a:ext cx="2026517" cy="276999"/>
          </a:xfrm>
          <a:prstGeom prst="rect">
            <a:avLst/>
          </a:prstGeom>
          <a:noFill/>
        </p:spPr>
        <p:txBody>
          <a:bodyPr wrap="none" rtlCol="0">
            <a:spAutoFit/>
          </a:bodyPr>
          <a:lstStyle/>
          <a:p>
            <a:r>
              <a:rPr lang="en-US" sz="1200" b="1" dirty="0">
                <a:latin typeface="Avenir Next" panose="020B0503020202020204" pitchFamily="34" charset="0"/>
              </a:rPr>
              <a:t>Ge/SiGe Heterostructure</a:t>
            </a:r>
          </a:p>
        </p:txBody>
      </p:sp>
      <p:sp>
        <p:nvSpPr>
          <p:cNvPr id="8" name="TextBox 7">
            <a:extLst>
              <a:ext uri="{FF2B5EF4-FFF2-40B4-BE49-F238E27FC236}">
                <a16:creationId xmlns:a16="http://schemas.microsoft.com/office/drawing/2014/main" id="{FD81EA55-394E-9DCA-9600-690C978FF7D9}"/>
              </a:ext>
            </a:extLst>
          </p:cNvPr>
          <p:cNvSpPr txBox="1"/>
          <p:nvPr/>
        </p:nvSpPr>
        <p:spPr>
          <a:xfrm>
            <a:off x="6225288" y="1154467"/>
            <a:ext cx="1069524" cy="230832"/>
          </a:xfrm>
          <a:prstGeom prst="rect">
            <a:avLst/>
          </a:prstGeom>
          <a:noFill/>
        </p:spPr>
        <p:txBody>
          <a:bodyPr wrap="none" rtlCol="0">
            <a:spAutoFit/>
          </a:bodyPr>
          <a:lstStyle/>
          <a:p>
            <a:r>
              <a:rPr lang="en-US" sz="900" dirty="0">
                <a:latin typeface="Avenir Next" panose="020B0503020202020204" pitchFamily="34" charset="0"/>
              </a:rPr>
              <a:t>Holes, Depletion</a:t>
            </a:r>
          </a:p>
        </p:txBody>
      </p:sp>
      <p:sp>
        <p:nvSpPr>
          <p:cNvPr id="9" name="TextBox 8">
            <a:extLst>
              <a:ext uri="{FF2B5EF4-FFF2-40B4-BE49-F238E27FC236}">
                <a16:creationId xmlns:a16="http://schemas.microsoft.com/office/drawing/2014/main" id="{EC6B97C2-BC9A-587C-1FE4-4D6259941298}"/>
              </a:ext>
            </a:extLst>
          </p:cNvPr>
          <p:cNvSpPr txBox="1"/>
          <p:nvPr/>
        </p:nvSpPr>
        <p:spPr>
          <a:xfrm>
            <a:off x="1677834" y="1154467"/>
            <a:ext cx="1269899" cy="230832"/>
          </a:xfrm>
          <a:prstGeom prst="rect">
            <a:avLst/>
          </a:prstGeom>
          <a:noFill/>
        </p:spPr>
        <p:txBody>
          <a:bodyPr wrap="none" rtlCol="0">
            <a:spAutoFit/>
          </a:bodyPr>
          <a:lstStyle/>
          <a:p>
            <a:r>
              <a:rPr lang="en-US" sz="900" dirty="0">
                <a:latin typeface="Avenir Next" panose="020B0503020202020204" pitchFamily="34" charset="0"/>
              </a:rPr>
              <a:t>Holes, Accumulation</a:t>
            </a:r>
          </a:p>
        </p:txBody>
      </p:sp>
      <p:sp>
        <p:nvSpPr>
          <p:cNvPr id="10" name="TextBox 9">
            <a:extLst>
              <a:ext uri="{FF2B5EF4-FFF2-40B4-BE49-F238E27FC236}">
                <a16:creationId xmlns:a16="http://schemas.microsoft.com/office/drawing/2014/main" id="{3AE21A77-8266-32FB-38A4-19916BCEB39A}"/>
              </a:ext>
            </a:extLst>
          </p:cNvPr>
          <p:cNvSpPr txBox="1"/>
          <p:nvPr/>
        </p:nvSpPr>
        <p:spPr>
          <a:xfrm>
            <a:off x="3625701" y="954196"/>
            <a:ext cx="2146742" cy="276999"/>
          </a:xfrm>
          <a:prstGeom prst="rect">
            <a:avLst/>
          </a:prstGeom>
          <a:noFill/>
        </p:spPr>
        <p:txBody>
          <a:bodyPr wrap="none" rtlCol="0">
            <a:spAutoFit/>
          </a:bodyPr>
          <a:lstStyle/>
          <a:p>
            <a:r>
              <a:rPr lang="en-US" sz="1200" b="1" dirty="0">
                <a:latin typeface="Avenir Next" panose="020B0503020202020204" pitchFamily="34" charset="0"/>
              </a:rPr>
              <a:t>Ge/Si core/shell Nanowire</a:t>
            </a:r>
          </a:p>
        </p:txBody>
      </p:sp>
      <p:sp>
        <p:nvSpPr>
          <p:cNvPr id="11" name="TextBox 10">
            <a:extLst>
              <a:ext uri="{FF2B5EF4-FFF2-40B4-BE49-F238E27FC236}">
                <a16:creationId xmlns:a16="http://schemas.microsoft.com/office/drawing/2014/main" id="{C1FED03B-C162-9ACC-0BA2-48AA6CACF1B1}"/>
              </a:ext>
            </a:extLst>
          </p:cNvPr>
          <p:cNvSpPr txBox="1"/>
          <p:nvPr/>
        </p:nvSpPr>
        <p:spPr>
          <a:xfrm>
            <a:off x="3753297" y="1156693"/>
            <a:ext cx="1069524" cy="230832"/>
          </a:xfrm>
          <a:prstGeom prst="rect">
            <a:avLst/>
          </a:prstGeom>
          <a:noFill/>
        </p:spPr>
        <p:txBody>
          <a:bodyPr wrap="none" rtlCol="0">
            <a:spAutoFit/>
          </a:bodyPr>
          <a:lstStyle/>
          <a:p>
            <a:r>
              <a:rPr lang="en-US" sz="900" dirty="0">
                <a:latin typeface="Avenir Next" panose="020B0503020202020204" pitchFamily="34" charset="0"/>
              </a:rPr>
              <a:t>Holes, Depletion</a:t>
            </a:r>
          </a:p>
        </p:txBody>
      </p:sp>
      <p:pic>
        <p:nvPicPr>
          <p:cNvPr id="12" name="Google Shape;197;p21">
            <a:extLst>
              <a:ext uri="{FF2B5EF4-FFF2-40B4-BE49-F238E27FC236}">
                <a16:creationId xmlns:a16="http://schemas.microsoft.com/office/drawing/2014/main" id="{51AB1D90-4147-BDE1-060E-6F0A779D8945}"/>
              </a:ext>
            </a:extLst>
          </p:cNvPr>
          <p:cNvPicPr preferRelativeResize="0"/>
          <p:nvPr/>
        </p:nvPicPr>
        <p:blipFill>
          <a:blip r:embed="rId4">
            <a:alphaModFix/>
          </a:blip>
          <a:stretch>
            <a:fillRect/>
          </a:stretch>
        </p:blipFill>
        <p:spPr>
          <a:xfrm>
            <a:off x="332725" y="610225"/>
            <a:ext cx="3119174" cy="162600"/>
          </a:xfrm>
          <a:prstGeom prst="rect">
            <a:avLst/>
          </a:prstGeom>
          <a:noFill/>
          <a:ln>
            <a:noFill/>
          </a:ln>
        </p:spPr>
      </p:pic>
      <p:sp>
        <p:nvSpPr>
          <p:cNvPr id="13" name="Google Shape;199;p21">
            <a:extLst>
              <a:ext uri="{FF2B5EF4-FFF2-40B4-BE49-F238E27FC236}">
                <a16:creationId xmlns:a16="http://schemas.microsoft.com/office/drawing/2014/main" id="{3445031E-824C-70EC-9E4E-373C9D7B0420}"/>
              </a:ext>
            </a:extLst>
          </p:cNvPr>
          <p:cNvSpPr txBox="1">
            <a:spLocks noGrp="1"/>
          </p:cNvSpPr>
          <p:nvPr>
            <p:ph type="subTitle" idx="1"/>
          </p:nvPr>
        </p:nvSpPr>
        <p:spPr>
          <a:xfrm>
            <a:off x="255525" y="405925"/>
            <a:ext cx="8520600" cy="792600"/>
          </a:xfrm>
          <a:prstGeom prst="rect">
            <a:avLst/>
          </a:prstGeom>
        </p:spPr>
        <p:txBody>
          <a:bodyPr spcFirstLastPara="1" wrap="square" lIns="91425" tIns="91425" rIns="91425" bIns="91425" anchor="t" anchorCtr="0">
            <a:noAutofit/>
          </a:bodyPr>
          <a:lstStyle/>
          <a:p>
            <a:pPr marL="0" marR="0" lvl="0" indent="0" algn="l" rtl="0">
              <a:lnSpc>
                <a:spcPct val="80000"/>
              </a:lnSpc>
              <a:spcBef>
                <a:spcPts val="0"/>
              </a:spcBef>
              <a:spcAft>
                <a:spcPts val="0"/>
              </a:spcAft>
              <a:buNone/>
            </a:pPr>
            <a:r>
              <a:rPr lang="es" sz="1800" b="1" dirty="0">
                <a:solidFill>
                  <a:schemeClr val="dk1"/>
                </a:solidFill>
              </a:rPr>
              <a:t>Step 1: Super coarse tuning</a:t>
            </a:r>
            <a:endParaRPr sz="1800" b="1" dirty="0">
              <a:solidFill>
                <a:schemeClr val="dk1"/>
              </a:solidFill>
            </a:endParaRPr>
          </a:p>
          <a:p>
            <a:pPr marL="0" marR="0" lvl="0" indent="0" algn="ctr" rtl="0">
              <a:lnSpc>
                <a:spcPct val="80000"/>
              </a:lnSpc>
              <a:spcBef>
                <a:spcPts val="0"/>
              </a:spcBef>
              <a:spcAft>
                <a:spcPts val="0"/>
              </a:spcAft>
              <a:buNone/>
            </a:pPr>
            <a:endParaRPr sz="2200" b="1" dirty="0">
              <a:solidFill>
                <a:schemeClr val="dk1"/>
              </a:solidFill>
            </a:endParaRPr>
          </a:p>
        </p:txBody>
      </p:sp>
    </p:spTree>
    <p:extLst>
      <p:ext uri="{BB962C8B-B14F-4D97-AF65-F5344CB8AC3E}">
        <p14:creationId xmlns:p14="http://schemas.microsoft.com/office/powerpoint/2010/main" val="412770768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7052</TotalTime>
  <Words>3563</Words>
  <Application>Microsoft Macintosh PowerPoint</Application>
  <PresentationFormat>On-screen Show (16:9)</PresentationFormat>
  <Paragraphs>920</Paragraphs>
  <Slides>64</Slides>
  <Notes>52</Notes>
  <HiddenSlides>14</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64</vt:i4>
      </vt:variant>
    </vt:vector>
  </HeadingPairs>
  <TitlesOfParts>
    <vt:vector size="73" baseType="lpstr">
      <vt:lpstr>Roboto</vt:lpstr>
      <vt:lpstr>Andale Mono</vt:lpstr>
      <vt:lpstr>Arial</vt:lpstr>
      <vt:lpstr>Avenir Next</vt:lpstr>
      <vt:lpstr>Times New Roman</vt:lpstr>
      <vt:lpstr>Avenir Next Regular</vt:lpstr>
      <vt:lpstr>Calibri</vt:lpstr>
      <vt:lpstr>Gill Sans</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Optimisation objective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Natalia Ares</cp:lastModifiedBy>
  <cp:revision>107</cp:revision>
  <dcterms:modified xsi:type="dcterms:W3CDTF">2023-11-22T09:17:07Z</dcterms:modified>
</cp:coreProperties>
</file>