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7" r:id="rId3"/>
    <p:sldId id="286" r:id="rId4"/>
    <p:sldId id="257" r:id="rId5"/>
    <p:sldId id="259" r:id="rId6"/>
    <p:sldId id="277" r:id="rId7"/>
    <p:sldId id="276" r:id="rId8"/>
    <p:sldId id="278" r:id="rId9"/>
    <p:sldId id="288" r:id="rId10"/>
    <p:sldId id="279" r:id="rId11"/>
    <p:sldId id="284" r:id="rId12"/>
    <p:sldId id="281" r:id="rId13"/>
    <p:sldId id="280" r:id="rId14"/>
    <p:sldId id="282" r:id="rId15"/>
    <p:sldId id="283" r:id="rId16"/>
    <p:sldId id="267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F2B034A3-2911-49AF-9E53-BC45A226251F}">
          <p14:sldIdLst>
            <p14:sldId id="256"/>
          </p14:sldIdLst>
        </p14:section>
        <p14:section name="Preview" id="{0BEA37CE-B1EF-4C21-9F21-CE6B6F8A5193}">
          <p14:sldIdLst>
            <p14:sldId id="287"/>
            <p14:sldId id="286"/>
          </p14:sldIdLst>
        </p14:section>
        <p14:section name="Background" id="{8C199390-22A0-45A7-A3EC-6AF6D227D64E}">
          <p14:sldIdLst>
            <p14:sldId id="257"/>
            <p14:sldId id="259"/>
          </p14:sldIdLst>
        </p14:section>
        <p14:section name="Infinite Memory Advantage" id="{69640C85-738F-414E-9656-AA1DA488A37A}">
          <p14:sldIdLst>
            <p14:sldId id="277"/>
            <p14:sldId id="276"/>
            <p14:sldId id="278"/>
          </p14:sldIdLst>
        </p14:section>
        <p14:section name="Learning Process" id="{6F74A72D-5CAF-4340-BC7D-6AF70EB1BCF9}">
          <p14:sldIdLst>
            <p14:sldId id="288"/>
            <p14:sldId id="279"/>
            <p14:sldId id="284"/>
            <p14:sldId id="281"/>
          </p14:sldIdLst>
        </p14:section>
        <p14:section name="Experimental Result" id="{F3FBB20A-4B96-425B-8079-17C70CAC9B89}">
          <p14:sldIdLst>
            <p14:sldId id="280"/>
            <p14:sldId id="282"/>
            <p14:sldId id="283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FAF"/>
    <a:srgbClr val="F8D0D0"/>
    <a:srgbClr val="E4D2F2"/>
    <a:srgbClr val="DCC4EE"/>
    <a:srgbClr val="B482DA"/>
    <a:srgbClr val="D3B5E9"/>
    <a:srgbClr val="002B36"/>
    <a:srgbClr val="FDF6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98" autoAdjust="0"/>
    <p:restoredTop sz="94661" autoAdjust="0"/>
  </p:normalViewPr>
  <p:slideViewPr>
    <p:cSldViewPr snapToGrid="0">
      <p:cViewPr>
        <p:scale>
          <a:sx n="94" d="100"/>
          <a:sy n="94" d="100"/>
        </p:scale>
        <p:origin x="44" y="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5" d="100"/>
          <a:sy n="75" d="100"/>
        </p:scale>
        <p:origin x="264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72B7A451-A832-BA11-95EF-53C49D3989C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31CEE64-4356-F688-8120-2F865AB1B7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046FA-FCDF-4DF0-A0F7-9581F101B028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EA7D24E-63E5-6AF4-F46D-824FA192206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8CCE3BF-D17B-EBC1-B3A3-402212FAB57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B6037-D1AF-49F4-90DD-AB9A6FFCC1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5326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DF3E2-EECC-41A3-9B5D-FCE209FB2AAC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7046D-6A94-4A47-A1A3-1FB1596C3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9834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00E5ADF5-7223-47A8-4855-A04BCB61141A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2B36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7ABFE2CB-00F5-4483-9007-608C7EC6A5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Title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45DB461-79F6-49A6-801D-5012A35E89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Subtitle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4F4F81-26C9-44DA-9C05-AB25DAC1CF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3D0D4A-753D-47C4-AFB2-245F5CB476D2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38863DC-D014-42CA-9D75-F0BB32142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CC6CA20-D200-4233-A490-B86AB0670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B4D3B6-A7B5-436B-BBDA-69CFC6742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17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DCDF86-42E1-45BC-95D2-6CCC1A53A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61C08DA-8CA8-4C62-AF7C-938454656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4D02ADB-BA84-4869-AA67-E2BCDEA855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5D06078-5255-4B22-8ECF-0C239C5299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3D0D4A-753D-47C4-AFB2-245F5CB476D2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9C78E8-7040-4DD8-8784-3FC409BA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B45311-F6E3-4450-9DBD-9CE6FBB21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B4D3B6-A7B5-436B-BBDA-69CFC6742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10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AC4D1F-B63A-45C8-A99E-936E04470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37B9797-F0E1-4C72-A2C7-555D181144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815CD9A-00C3-4758-B7DF-EF91AFA31C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EF64D19-8742-4539-A704-D5E77C14B5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3D0D4A-753D-47C4-AFB2-245F5CB476D2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19275E1-9BFE-45A0-8FB9-01685FED5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5297142-061E-4F35-A42E-098E4584C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B4D3B6-A7B5-436B-BBDA-69CFC6742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260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9402AD-ABC2-4C61-9DCE-5FDE8D952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15A6CE8-D0C5-4260-93BA-4374D85848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75C64D-47DE-45FF-B65A-AA4C6BFD55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3D0D4A-753D-47C4-AFB2-245F5CB476D2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AF0192-9B1E-4AB4-8DF4-5E64A5D85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6864326-5794-4F2A-859D-F84377F37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B4D3B6-A7B5-436B-BBDA-69CFC6742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299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4093DB7-3496-4E92-8309-715BA9D29D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7E4E180-7A2E-48D3-A01F-F444BE6573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9EAE47D-F5B1-44E6-91DC-3A698D4CDC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3D0D4A-753D-47C4-AFB2-245F5CB476D2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B4571E-89EF-4F80-8A66-E717F7C78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933F03-3B63-4D79-8993-1FD429B18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B4D3B6-A7B5-436B-BBDA-69CFC6742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24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85AC85A0-CF75-AFFC-02AD-65BCFBE3D6E1}"/>
              </a:ext>
            </a:extLst>
          </p:cNvPr>
          <p:cNvSpPr/>
          <p:nvPr userDrawn="1"/>
        </p:nvSpPr>
        <p:spPr>
          <a:xfrm>
            <a:off x="0" y="1690688"/>
            <a:ext cx="12192000" cy="5167313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774CEFF-E7A3-7A8B-A403-F1AB7A13870C}"/>
              </a:ext>
            </a:extLst>
          </p:cNvPr>
          <p:cNvSpPr/>
          <p:nvPr userDrawn="1"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002B3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F3ABA13A-975E-4AB7-AB86-0255417B4D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400" b="1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Title</a:t>
            </a:r>
            <a:endParaRPr lang="zh-CN" altLang="en-US" dirty="0"/>
          </a:p>
        </p:txBody>
      </p:sp>
      <p:sp>
        <p:nvSpPr>
          <p:cNvPr id="10" name="页脚占位符 3">
            <a:extLst>
              <a:ext uri="{FF2B5EF4-FFF2-40B4-BE49-F238E27FC236}">
                <a16:creationId xmlns:a16="http://schemas.microsoft.com/office/drawing/2014/main" id="{FBABD233-8936-FFA8-DB1E-114741415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34919"/>
            <a:ext cx="10363200" cy="365125"/>
          </a:xfrm>
        </p:spPr>
        <p:txBody>
          <a:bodyPr/>
          <a:lstStyle/>
          <a:p>
            <a:r>
              <a:rPr lang="en-US" altLang="zh-CN" dirty="0"/>
              <a:t>Footnote</a:t>
            </a:r>
            <a:endParaRPr lang="zh-CN" altLang="en-US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CBCD70F0-2573-2C63-272B-5F6336427D53}"/>
              </a:ext>
            </a:extLst>
          </p:cNvPr>
          <p:cNvGrpSpPr/>
          <p:nvPr userDrawn="1"/>
        </p:nvGrpSpPr>
        <p:grpSpPr>
          <a:xfrm>
            <a:off x="11353800" y="6143361"/>
            <a:ext cx="1858963" cy="555625"/>
            <a:chOff x="4505325" y="8658225"/>
            <a:chExt cx="1858963" cy="555625"/>
          </a:xfrm>
          <a:solidFill>
            <a:schemeClr val="tx1">
              <a:lumMod val="50000"/>
            </a:schemeClr>
          </a:solidFill>
        </p:grpSpPr>
        <p:sp>
          <p:nvSpPr>
            <p:cNvPr id="12" name="Freeform 265">
              <a:extLst>
                <a:ext uri="{FF2B5EF4-FFF2-40B4-BE49-F238E27FC236}">
                  <a16:creationId xmlns:a16="http://schemas.microsoft.com/office/drawing/2014/main" id="{04FC3C46-850A-937A-C372-0608F2D622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56313" y="8693150"/>
              <a:ext cx="0" cy="14288"/>
            </a:xfrm>
            <a:custGeom>
              <a:avLst/>
              <a:gdLst>
                <a:gd name="T0" fmla="*/ 0 h 4"/>
                <a:gd name="T1" fmla="*/ 0 h 4"/>
                <a:gd name="T2" fmla="*/ 4 h 4"/>
                <a:gd name="T3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Freeform 266">
              <a:extLst>
                <a:ext uri="{FF2B5EF4-FFF2-40B4-BE49-F238E27FC236}">
                  <a16:creationId xmlns:a16="http://schemas.microsoft.com/office/drawing/2014/main" id="{DD17F7CE-2844-00B1-DEC4-55C29F26C6D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53138" y="8707438"/>
              <a:ext cx="3175" cy="22225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0 h 6"/>
                <a:gd name="T4" fmla="*/ 0 w 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cubicBezTo>
                    <a:pt x="0" y="4"/>
                    <a:pt x="1" y="2"/>
                    <a:pt x="1" y="0"/>
                  </a:cubicBezTo>
                  <a:cubicBezTo>
                    <a:pt x="0" y="2"/>
                    <a:pt x="0" y="5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Freeform 267">
              <a:extLst>
                <a:ext uri="{FF2B5EF4-FFF2-40B4-BE49-F238E27FC236}">
                  <a16:creationId xmlns:a16="http://schemas.microsoft.com/office/drawing/2014/main" id="{AADB6809-C63E-FE9F-EA2B-A274EDCA9B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05325" y="8658225"/>
              <a:ext cx="1858963" cy="555625"/>
            </a:xfrm>
            <a:custGeom>
              <a:avLst/>
              <a:gdLst>
                <a:gd name="T0" fmla="*/ 347 w 495"/>
                <a:gd name="T1" fmla="*/ 63 h 148"/>
                <a:gd name="T2" fmla="*/ 349 w 495"/>
                <a:gd name="T3" fmla="*/ 46 h 148"/>
                <a:gd name="T4" fmla="*/ 355 w 495"/>
                <a:gd name="T5" fmla="*/ 49 h 148"/>
                <a:gd name="T6" fmla="*/ 356 w 495"/>
                <a:gd name="T7" fmla="*/ 43 h 148"/>
                <a:gd name="T8" fmla="*/ 360 w 495"/>
                <a:gd name="T9" fmla="*/ 36 h 148"/>
                <a:gd name="T10" fmla="*/ 368 w 495"/>
                <a:gd name="T11" fmla="*/ 40 h 148"/>
                <a:gd name="T12" fmla="*/ 369 w 495"/>
                <a:gd name="T13" fmla="*/ 36 h 148"/>
                <a:gd name="T14" fmla="*/ 381 w 495"/>
                <a:gd name="T15" fmla="*/ 34 h 148"/>
                <a:gd name="T16" fmla="*/ 376 w 495"/>
                <a:gd name="T17" fmla="*/ 35 h 148"/>
                <a:gd name="T18" fmla="*/ 351 w 495"/>
                <a:gd name="T19" fmla="*/ 28 h 148"/>
                <a:gd name="T20" fmla="*/ 358 w 495"/>
                <a:gd name="T21" fmla="*/ 21 h 148"/>
                <a:gd name="T22" fmla="*/ 366 w 495"/>
                <a:gd name="T23" fmla="*/ 23 h 148"/>
                <a:gd name="T24" fmla="*/ 373 w 495"/>
                <a:gd name="T25" fmla="*/ 19 h 148"/>
                <a:gd name="T26" fmla="*/ 377 w 495"/>
                <a:gd name="T27" fmla="*/ 22 h 148"/>
                <a:gd name="T28" fmla="*/ 377 w 495"/>
                <a:gd name="T29" fmla="*/ 13 h 148"/>
                <a:gd name="T30" fmla="*/ 389 w 495"/>
                <a:gd name="T31" fmla="*/ 14 h 148"/>
                <a:gd name="T32" fmla="*/ 413 w 495"/>
                <a:gd name="T33" fmla="*/ 9 h 148"/>
                <a:gd name="T34" fmla="*/ 343 w 495"/>
                <a:gd name="T35" fmla="*/ 2 h 148"/>
                <a:gd name="T36" fmla="*/ 224 w 495"/>
                <a:gd name="T37" fmla="*/ 1 h 148"/>
                <a:gd name="T38" fmla="*/ 0 w 495"/>
                <a:gd name="T39" fmla="*/ 71 h 148"/>
                <a:gd name="T40" fmla="*/ 115 w 495"/>
                <a:gd name="T41" fmla="*/ 140 h 148"/>
                <a:gd name="T42" fmla="*/ 217 w 495"/>
                <a:gd name="T43" fmla="*/ 128 h 148"/>
                <a:gd name="T44" fmla="*/ 329 w 495"/>
                <a:gd name="T45" fmla="*/ 110 h 148"/>
                <a:gd name="T46" fmla="*/ 336 w 495"/>
                <a:gd name="T47" fmla="*/ 105 h 148"/>
                <a:gd name="T48" fmla="*/ 343 w 495"/>
                <a:gd name="T49" fmla="*/ 101 h 148"/>
                <a:gd name="T50" fmla="*/ 353 w 495"/>
                <a:gd name="T51" fmla="*/ 95 h 148"/>
                <a:gd name="T52" fmla="*/ 360 w 495"/>
                <a:gd name="T53" fmla="*/ 92 h 148"/>
                <a:gd name="T54" fmla="*/ 368 w 495"/>
                <a:gd name="T55" fmla="*/ 94 h 148"/>
                <a:gd name="T56" fmla="*/ 404 w 495"/>
                <a:gd name="T57" fmla="*/ 79 h 148"/>
                <a:gd name="T58" fmla="*/ 437 w 495"/>
                <a:gd name="T59" fmla="*/ 73 h 148"/>
                <a:gd name="T60" fmla="*/ 495 w 495"/>
                <a:gd name="T61" fmla="*/ 57 h 148"/>
                <a:gd name="T62" fmla="*/ 230 w 495"/>
                <a:gd name="T63" fmla="*/ 32 h 148"/>
                <a:gd name="T64" fmla="*/ 232 w 495"/>
                <a:gd name="T65" fmla="*/ 29 h 148"/>
                <a:gd name="T66" fmla="*/ 281 w 495"/>
                <a:gd name="T67" fmla="*/ 29 h 148"/>
                <a:gd name="T68" fmla="*/ 293 w 495"/>
                <a:gd name="T69" fmla="*/ 28 h 148"/>
                <a:gd name="T70" fmla="*/ 300 w 495"/>
                <a:gd name="T71" fmla="*/ 29 h 148"/>
                <a:gd name="T72" fmla="*/ 300 w 495"/>
                <a:gd name="T73" fmla="*/ 29 h 148"/>
                <a:gd name="T74" fmla="*/ 311 w 495"/>
                <a:gd name="T75" fmla="*/ 26 h 148"/>
                <a:gd name="T76" fmla="*/ 311 w 495"/>
                <a:gd name="T77" fmla="*/ 29 h 148"/>
                <a:gd name="T78" fmla="*/ 318 w 495"/>
                <a:gd name="T79" fmla="*/ 59 h 148"/>
                <a:gd name="T80" fmla="*/ 320 w 495"/>
                <a:gd name="T81" fmla="*/ 61 h 148"/>
                <a:gd name="T82" fmla="*/ 325 w 495"/>
                <a:gd name="T83" fmla="*/ 31 h 148"/>
                <a:gd name="T84" fmla="*/ 350 w 495"/>
                <a:gd name="T85" fmla="*/ 28 h 148"/>
                <a:gd name="T86" fmla="*/ 350 w 495"/>
                <a:gd name="T87" fmla="*/ 28 h 148"/>
                <a:gd name="T88" fmla="*/ 333 w 495"/>
                <a:gd name="T89" fmla="*/ 28 h 148"/>
                <a:gd name="T90" fmla="*/ 344 w 495"/>
                <a:gd name="T91" fmla="*/ 59 h 148"/>
                <a:gd name="T92" fmla="*/ 340 w 495"/>
                <a:gd name="T93" fmla="*/ 52 h 148"/>
                <a:gd name="T94" fmla="*/ 344 w 495"/>
                <a:gd name="T95" fmla="*/ 5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5" h="148">
                  <a:moveTo>
                    <a:pt x="358" y="59"/>
                  </a:moveTo>
                  <a:cubicBezTo>
                    <a:pt x="354" y="66"/>
                    <a:pt x="349" y="50"/>
                    <a:pt x="347" y="63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7" y="55"/>
                    <a:pt x="347" y="47"/>
                    <a:pt x="349" y="46"/>
                  </a:cubicBezTo>
                  <a:cubicBezTo>
                    <a:pt x="350" y="54"/>
                    <a:pt x="350" y="54"/>
                    <a:pt x="350" y="54"/>
                  </a:cubicBezTo>
                  <a:cubicBezTo>
                    <a:pt x="355" y="49"/>
                    <a:pt x="355" y="49"/>
                    <a:pt x="355" y="49"/>
                  </a:cubicBezTo>
                  <a:cubicBezTo>
                    <a:pt x="354" y="47"/>
                    <a:pt x="354" y="47"/>
                    <a:pt x="354" y="47"/>
                  </a:cubicBezTo>
                  <a:cubicBezTo>
                    <a:pt x="356" y="43"/>
                    <a:pt x="356" y="43"/>
                    <a:pt x="356" y="43"/>
                  </a:cubicBezTo>
                  <a:cubicBezTo>
                    <a:pt x="357" y="49"/>
                    <a:pt x="357" y="49"/>
                    <a:pt x="357" y="49"/>
                  </a:cubicBezTo>
                  <a:cubicBezTo>
                    <a:pt x="359" y="46"/>
                    <a:pt x="359" y="41"/>
                    <a:pt x="360" y="36"/>
                  </a:cubicBezTo>
                  <a:cubicBezTo>
                    <a:pt x="362" y="39"/>
                    <a:pt x="360" y="45"/>
                    <a:pt x="362" y="49"/>
                  </a:cubicBezTo>
                  <a:cubicBezTo>
                    <a:pt x="362" y="38"/>
                    <a:pt x="366" y="47"/>
                    <a:pt x="368" y="40"/>
                  </a:cubicBezTo>
                  <a:cubicBezTo>
                    <a:pt x="368" y="41"/>
                    <a:pt x="369" y="42"/>
                    <a:pt x="368" y="44"/>
                  </a:cubicBezTo>
                  <a:cubicBezTo>
                    <a:pt x="369" y="41"/>
                    <a:pt x="368" y="37"/>
                    <a:pt x="369" y="36"/>
                  </a:cubicBezTo>
                  <a:cubicBezTo>
                    <a:pt x="373" y="52"/>
                    <a:pt x="377" y="31"/>
                    <a:pt x="382" y="41"/>
                  </a:cubicBezTo>
                  <a:cubicBezTo>
                    <a:pt x="382" y="38"/>
                    <a:pt x="382" y="36"/>
                    <a:pt x="381" y="34"/>
                  </a:cubicBezTo>
                  <a:cubicBezTo>
                    <a:pt x="383" y="31"/>
                    <a:pt x="383" y="31"/>
                    <a:pt x="383" y="31"/>
                  </a:cubicBezTo>
                  <a:cubicBezTo>
                    <a:pt x="381" y="32"/>
                    <a:pt x="377" y="25"/>
                    <a:pt x="376" y="35"/>
                  </a:cubicBezTo>
                  <a:cubicBezTo>
                    <a:pt x="374" y="35"/>
                    <a:pt x="373" y="24"/>
                    <a:pt x="371" y="30"/>
                  </a:cubicBezTo>
                  <a:cubicBezTo>
                    <a:pt x="364" y="32"/>
                    <a:pt x="358" y="29"/>
                    <a:pt x="351" y="28"/>
                  </a:cubicBezTo>
                  <a:cubicBezTo>
                    <a:pt x="351" y="26"/>
                    <a:pt x="351" y="26"/>
                    <a:pt x="351" y="26"/>
                  </a:cubicBezTo>
                  <a:cubicBezTo>
                    <a:pt x="353" y="22"/>
                    <a:pt x="356" y="20"/>
                    <a:pt x="358" y="21"/>
                  </a:cubicBezTo>
                  <a:cubicBezTo>
                    <a:pt x="358" y="10"/>
                    <a:pt x="364" y="13"/>
                    <a:pt x="366" y="13"/>
                  </a:cubicBezTo>
                  <a:cubicBezTo>
                    <a:pt x="366" y="23"/>
                    <a:pt x="366" y="23"/>
                    <a:pt x="366" y="23"/>
                  </a:cubicBezTo>
                  <a:cubicBezTo>
                    <a:pt x="369" y="22"/>
                    <a:pt x="371" y="21"/>
                    <a:pt x="370" y="14"/>
                  </a:cubicBezTo>
                  <a:cubicBezTo>
                    <a:pt x="373" y="19"/>
                    <a:pt x="373" y="19"/>
                    <a:pt x="373" y="19"/>
                  </a:cubicBezTo>
                  <a:cubicBezTo>
                    <a:pt x="373" y="16"/>
                    <a:pt x="372" y="12"/>
                    <a:pt x="374" y="11"/>
                  </a:cubicBezTo>
                  <a:cubicBezTo>
                    <a:pt x="377" y="22"/>
                    <a:pt x="377" y="22"/>
                    <a:pt x="377" y="22"/>
                  </a:cubicBezTo>
                  <a:cubicBezTo>
                    <a:pt x="378" y="20"/>
                    <a:pt x="378" y="20"/>
                    <a:pt x="378" y="20"/>
                  </a:cubicBezTo>
                  <a:cubicBezTo>
                    <a:pt x="377" y="18"/>
                    <a:pt x="377" y="16"/>
                    <a:pt x="377" y="13"/>
                  </a:cubicBezTo>
                  <a:cubicBezTo>
                    <a:pt x="380" y="10"/>
                    <a:pt x="385" y="7"/>
                    <a:pt x="389" y="12"/>
                  </a:cubicBezTo>
                  <a:cubicBezTo>
                    <a:pt x="389" y="14"/>
                    <a:pt x="389" y="14"/>
                    <a:pt x="389" y="14"/>
                  </a:cubicBezTo>
                  <a:cubicBezTo>
                    <a:pt x="391" y="8"/>
                    <a:pt x="391" y="8"/>
                    <a:pt x="391" y="8"/>
                  </a:cubicBezTo>
                  <a:cubicBezTo>
                    <a:pt x="398" y="20"/>
                    <a:pt x="406" y="2"/>
                    <a:pt x="413" y="9"/>
                  </a:cubicBezTo>
                  <a:cubicBezTo>
                    <a:pt x="416" y="0"/>
                    <a:pt x="423" y="8"/>
                    <a:pt x="427" y="4"/>
                  </a:cubicBezTo>
                  <a:cubicBezTo>
                    <a:pt x="399" y="3"/>
                    <a:pt x="371" y="2"/>
                    <a:pt x="343" y="2"/>
                  </a:cubicBezTo>
                  <a:cubicBezTo>
                    <a:pt x="235" y="1"/>
                    <a:pt x="235" y="1"/>
                    <a:pt x="235" y="1"/>
                  </a:cubicBezTo>
                  <a:cubicBezTo>
                    <a:pt x="224" y="1"/>
                    <a:pt x="224" y="1"/>
                    <a:pt x="224" y="1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49" y="34"/>
                    <a:pt x="21" y="27"/>
                    <a:pt x="0" y="71"/>
                  </a:cubicBezTo>
                  <a:cubicBezTo>
                    <a:pt x="0" y="99"/>
                    <a:pt x="12" y="109"/>
                    <a:pt x="19" y="125"/>
                  </a:cubicBezTo>
                  <a:cubicBezTo>
                    <a:pt x="49" y="148"/>
                    <a:pt x="83" y="144"/>
                    <a:pt x="115" y="140"/>
                  </a:cubicBezTo>
                  <a:cubicBezTo>
                    <a:pt x="123" y="145"/>
                    <a:pt x="131" y="138"/>
                    <a:pt x="138" y="137"/>
                  </a:cubicBezTo>
                  <a:cubicBezTo>
                    <a:pt x="164" y="138"/>
                    <a:pt x="193" y="123"/>
                    <a:pt x="217" y="128"/>
                  </a:cubicBezTo>
                  <a:cubicBezTo>
                    <a:pt x="241" y="126"/>
                    <a:pt x="269" y="115"/>
                    <a:pt x="293" y="118"/>
                  </a:cubicBezTo>
                  <a:cubicBezTo>
                    <a:pt x="305" y="115"/>
                    <a:pt x="318" y="110"/>
                    <a:pt x="329" y="110"/>
                  </a:cubicBezTo>
                  <a:cubicBezTo>
                    <a:pt x="329" y="106"/>
                    <a:pt x="333" y="103"/>
                    <a:pt x="333" y="111"/>
                  </a:cubicBezTo>
                  <a:cubicBezTo>
                    <a:pt x="336" y="105"/>
                    <a:pt x="336" y="105"/>
                    <a:pt x="336" y="105"/>
                  </a:cubicBezTo>
                  <a:cubicBezTo>
                    <a:pt x="336" y="106"/>
                    <a:pt x="337" y="108"/>
                    <a:pt x="336" y="109"/>
                  </a:cubicBezTo>
                  <a:cubicBezTo>
                    <a:pt x="343" y="101"/>
                    <a:pt x="343" y="101"/>
                    <a:pt x="343" y="101"/>
                  </a:cubicBezTo>
                  <a:cubicBezTo>
                    <a:pt x="346" y="98"/>
                    <a:pt x="349" y="99"/>
                    <a:pt x="351" y="102"/>
                  </a:cubicBezTo>
                  <a:cubicBezTo>
                    <a:pt x="353" y="95"/>
                    <a:pt x="353" y="95"/>
                    <a:pt x="353" y="95"/>
                  </a:cubicBezTo>
                  <a:cubicBezTo>
                    <a:pt x="354" y="96"/>
                    <a:pt x="354" y="97"/>
                    <a:pt x="354" y="99"/>
                  </a:cubicBezTo>
                  <a:cubicBezTo>
                    <a:pt x="357" y="101"/>
                    <a:pt x="359" y="98"/>
                    <a:pt x="360" y="92"/>
                  </a:cubicBezTo>
                  <a:cubicBezTo>
                    <a:pt x="363" y="97"/>
                    <a:pt x="363" y="97"/>
                    <a:pt x="363" y="97"/>
                  </a:cubicBezTo>
                  <a:cubicBezTo>
                    <a:pt x="363" y="88"/>
                    <a:pt x="366" y="100"/>
                    <a:pt x="368" y="94"/>
                  </a:cubicBezTo>
                  <a:cubicBezTo>
                    <a:pt x="367" y="92"/>
                    <a:pt x="367" y="92"/>
                    <a:pt x="367" y="92"/>
                  </a:cubicBezTo>
                  <a:cubicBezTo>
                    <a:pt x="379" y="82"/>
                    <a:pt x="390" y="80"/>
                    <a:pt x="404" y="79"/>
                  </a:cubicBezTo>
                  <a:cubicBezTo>
                    <a:pt x="408" y="70"/>
                    <a:pt x="411" y="83"/>
                    <a:pt x="415" y="74"/>
                  </a:cubicBezTo>
                  <a:cubicBezTo>
                    <a:pt x="422" y="75"/>
                    <a:pt x="431" y="76"/>
                    <a:pt x="437" y="73"/>
                  </a:cubicBezTo>
                  <a:cubicBezTo>
                    <a:pt x="439" y="60"/>
                    <a:pt x="443" y="76"/>
                    <a:pt x="446" y="67"/>
                  </a:cubicBezTo>
                  <a:cubicBezTo>
                    <a:pt x="460" y="66"/>
                    <a:pt x="478" y="57"/>
                    <a:pt x="495" y="57"/>
                  </a:cubicBezTo>
                  <a:cubicBezTo>
                    <a:pt x="449" y="48"/>
                    <a:pt x="399" y="60"/>
                    <a:pt x="358" y="59"/>
                  </a:cubicBezTo>
                  <a:close/>
                  <a:moveTo>
                    <a:pt x="230" y="32"/>
                  </a:moveTo>
                  <a:cubicBezTo>
                    <a:pt x="230" y="26"/>
                    <a:pt x="230" y="26"/>
                    <a:pt x="230" y="26"/>
                  </a:cubicBezTo>
                  <a:cubicBezTo>
                    <a:pt x="231" y="27"/>
                    <a:pt x="231" y="29"/>
                    <a:pt x="232" y="29"/>
                  </a:cubicBezTo>
                  <a:lnTo>
                    <a:pt x="230" y="32"/>
                  </a:lnTo>
                  <a:close/>
                  <a:moveTo>
                    <a:pt x="281" y="29"/>
                  </a:moveTo>
                  <a:cubicBezTo>
                    <a:pt x="283" y="27"/>
                    <a:pt x="287" y="28"/>
                    <a:pt x="289" y="23"/>
                  </a:cubicBezTo>
                  <a:cubicBezTo>
                    <a:pt x="290" y="28"/>
                    <a:pt x="292" y="27"/>
                    <a:pt x="293" y="28"/>
                  </a:cubicBezTo>
                  <a:cubicBezTo>
                    <a:pt x="289" y="28"/>
                    <a:pt x="285" y="32"/>
                    <a:pt x="281" y="29"/>
                  </a:cubicBezTo>
                  <a:close/>
                  <a:moveTo>
                    <a:pt x="300" y="29"/>
                  </a:moveTo>
                  <a:cubicBezTo>
                    <a:pt x="301" y="28"/>
                    <a:pt x="304" y="25"/>
                    <a:pt x="305" y="28"/>
                  </a:cubicBezTo>
                  <a:lnTo>
                    <a:pt x="300" y="29"/>
                  </a:lnTo>
                  <a:close/>
                  <a:moveTo>
                    <a:pt x="311" y="29"/>
                  </a:moveTo>
                  <a:cubicBezTo>
                    <a:pt x="311" y="26"/>
                    <a:pt x="311" y="26"/>
                    <a:pt x="311" y="26"/>
                  </a:cubicBezTo>
                  <a:cubicBezTo>
                    <a:pt x="313" y="26"/>
                    <a:pt x="315" y="25"/>
                    <a:pt x="316" y="29"/>
                  </a:cubicBezTo>
                  <a:cubicBezTo>
                    <a:pt x="315" y="32"/>
                    <a:pt x="313" y="29"/>
                    <a:pt x="311" y="29"/>
                  </a:cubicBezTo>
                  <a:close/>
                  <a:moveTo>
                    <a:pt x="320" y="61"/>
                  </a:moveTo>
                  <a:cubicBezTo>
                    <a:pt x="318" y="59"/>
                    <a:pt x="318" y="59"/>
                    <a:pt x="318" y="59"/>
                  </a:cubicBezTo>
                  <a:cubicBezTo>
                    <a:pt x="320" y="53"/>
                    <a:pt x="320" y="53"/>
                    <a:pt x="320" y="53"/>
                  </a:cubicBezTo>
                  <a:lnTo>
                    <a:pt x="320" y="61"/>
                  </a:lnTo>
                  <a:close/>
                  <a:moveTo>
                    <a:pt x="322" y="18"/>
                  </a:moveTo>
                  <a:cubicBezTo>
                    <a:pt x="322" y="20"/>
                    <a:pt x="325" y="27"/>
                    <a:pt x="325" y="31"/>
                  </a:cubicBezTo>
                  <a:cubicBezTo>
                    <a:pt x="321" y="34"/>
                    <a:pt x="323" y="22"/>
                    <a:pt x="322" y="18"/>
                  </a:cubicBezTo>
                  <a:close/>
                  <a:moveTo>
                    <a:pt x="350" y="28"/>
                  </a:moveTo>
                  <a:cubicBezTo>
                    <a:pt x="347" y="27"/>
                    <a:pt x="344" y="30"/>
                    <a:pt x="341" y="28"/>
                  </a:cubicBezTo>
                  <a:cubicBezTo>
                    <a:pt x="344" y="28"/>
                    <a:pt x="347" y="22"/>
                    <a:pt x="350" y="28"/>
                  </a:cubicBezTo>
                  <a:close/>
                  <a:moveTo>
                    <a:pt x="329" y="27"/>
                  </a:moveTo>
                  <a:cubicBezTo>
                    <a:pt x="330" y="25"/>
                    <a:pt x="332" y="25"/>
                    <a:pt x="333" y="28"/>
                  </a:cubicBezTo>
                  <a:lnTo>
                    <a:pt x="329" y="27"/>
                  </a:lnTo>
                  <a:close/>
                  <a:moveTo>
                    <a:pt x="344" y="59"/>
                  </a:moveTo>
                  <a:cubicBezTo>
                    <a:pt x="341" y="62"/>
                    <a:pt x="336" y="58"/>
                    <a:pt x="333" y="58"/>
                  </a:cubicBezTo>
                  <a:cubicBezTo>
                    <a:pt x="333" y="49"/>
                    <a:pt x="338" y="61"/>
                    <a:pt x="340" y="52"/>
                  </a:cubicBezTo>
                  <a:cubicBezTo>
                    <a:pt x="341" y="57"/>
                    <a:pt x="344" y="53"/>
                    <a:pt x="345" y="49"/>
                  </a:cubicBezTo>
                  <a:cubicBezTo>
                    <a:pt x="344" y="52"/>
                    <a:pt x="344" y="55"/>
                    <a:pt x="344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Freeform 268">
              <a:extLst>
                <a:ext uri="{FF2B5EF4-FFF2-40B4-BE49-F238E27FC236}">
                  <a16:creationId xmlns:a16="http://schemas.microsoft.com/office/drawing/2014/main" id="{BD415114-2CB2-7627-ED8C-6107408448D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1238" y="8710613"/>
              <a:ext cx="11113" cy="15875"/>
            </a:xfrm>
            <a:custGeom>
              <a:avLst/>
              <a:gdLst>
                <a:gd name="T0" fmla="*/ 0 w 3"/>
                <a:gd name="T1" fmla="*/ 3 h 4"/>
                <a:gd name="T2" fmla="*/ 3 w 3"/>
                <a:gd name="T3" fmla="*/ 4 h 4"/>
                <a:gd name="T4" fmla="*/ 0 w 3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1"/>
                    <a:pt x="0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8BC10C77-1805-704D-1FB9-7B6D239E3B5B}"/>
              </a:ext>
            </a:extLst>
          </p:cNvPr>
          <p:cNvSpPr txBox="1">
            <a:spLocks/>
          </p:cNvSpPr>
          <p:nvPr userDrawn="1"/>
        </p:nvSpPr>
        <p:spPr>
          <a:xfrm>
            <a:off x="9281932" y="624099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ED896D-2146-4E71-9E5F-DA5A1094D6A8}" type="slidenum">
              <a:rPr lang="en-SG" smtClean="0"/>
              <a:pPr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293684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85AC85A0-CF75-AFFC-02AD-65BCFBE3D6E1}"/>
              </a:ext>
            </a:extLst>
          </p:cNvPr>
          <p:cNvSpPr/>
          <p:nvPr userDrawn="1"/>
        </p:nvSpPr>
        <p:spPr>
          <a:xfrm>
            <a:off x="0" y="1690688"/>
            <a:ext cx="12192000" cy="5167313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774CEFF-E7A3-7A8B-A403-F1AB7A13870C}"/>
              </a:ext>
            </a:extLst>
          </p:cNvPr>
          <p:cNvSpPr/>
          <p:nvPr userDrawn="1"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002B3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F3ABA13A-975E-4AB7-AB86-0255417B4D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4400" b="1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Title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6B9FA46-E780-4236-ACA3-7BE847F1F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10" name="页脚占位符 3">
            <a:extLst>
              <a:ext uri="{FF2B5EF4-FFF2-40B4-BE49-F238E27FC236}">
                <a16:creationId xmlns:a16="http://schemas.microsoft.com/office/drawing/2014/main" id="{FBABD233-8936-FFA8-DB1E-114741415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34919"/>
            <a:ext cx="10363200" cy="365125"/>
          </a:xfrm>
        </p:spPr>
        <p:txBody>
          <a:bodyPr/>
          <a:lstStyle/>
          <a:p>
            <a:r>
              <a:rPr lang="en-US" altLang="zh-CN" dirty="0"/>
              <a:t>Footnote</a:t>
            </a:r>
            <a:endParaRPr lang="zh-CN" altLang="en-US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CBCD70F0-2573-2C63-272B-5F6336427D53}"/>
              </a:ext>
            </a:extLst>
          </p:cNvPr>
          <p:cNvGrpSpPr/>
          <p:nvPr userDrawn="1"/>
        </p:nvGrpSpPr>
        <p:grpSpPr>
          <a:xfrm>
            <a:off x="11353800" y="6143361"/>
            <a:ext cx="1858963" cy="555625"/>
            <a:chOff x="4505325" y="8658225"/>
            <a:chExt cx="1858963" cy="555625"/>
          </a:xfrm>
          <a:solidFill>
            <a:schemeClr val="tx1">
              <a:lumMod val="50000"/>
            </a:schemeClr>
          </a:solidFill>
        </p:grpSpPr>
        <p:sp>
          <p:nvSpPr>
            <p:cNvPr id="12" name="Freeform 265">
              <a:extLst>
                <a:ext uri="{FF2B5EF4-FFF2-40B4-BE49-F238E27FC236}">
                  <a16:creationId xmlns:a16="http://schemas.microsoft.com/office/drawing/2014/main" id="{04FC3C46-850A-937A-C372-0608F2D622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56313" y="8693150"/>
              <a:ext cx="0" cy="14288"/>
            </a:xfrm>
            <a:custGeom>
              <a:avLst/>
              <a:gdLst>
                <a:gd name="T0" fmla="*/ 0 h 4"/>
                <a:gd name="T1" fmla="*/ 0 h 4"/>
                <a:gd name="T2" fmla="*/ 4 h 4"/>
                <a:gd name="T3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Freeform 266">
              <a:extLst>
                <a:ext uri="{FF2B5EF4-FFF2-40B4-BE49-F238E27FC236}">
                  <a16:creationId xmlns:a16="http://schemas.microsoft.com/office/drawing/2014/main" id="{DD17F7CE-2844-00B1-DEC4-55C29F26C6D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53138" y="8707438"/>
              <a:ext cx="3175" cy="22225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0 h 6"/>
                <a:gd name="T4" fmla="*/ 0 w 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cubicBezTo>
                    <a:pt x="0" y="4"/>
                    <a:pt x="1" y="2"/>
                    <a:pt x="1" y="0"/>
                  </a:cubicBezTo>
                  <a:cubicBezTo>
                    <a:pt x="0" y="2"/>
                    <a:pt x="0" y="5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Freeform 267">
              <a:extLst>
                <a:ext uri="{FF2B5EF4-FFF2-40B4-BE49-F238E27FC236}">
                  <a16:creationId xmlns:a16="http://schemas.microsoft.com/office/drawing/2014/main" id="{AADB6809-C63E-FE9F-EA2B-A274EDCA9B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05325" y="8658225"/>
              <a:ext cx="1858963" cy="555625"/>
            </a:xfrm>
            <a:custGeom>
              <a:avLst/>
              <a:gdLst>
                <a:gd name="T0" fmla="*/ 347 w 495"/>
                <a:gd name="T1" fmla="*/ 63 h 148"/>
                <a:gd name="T2" fmla="*/ 349 w 495"/>
                <a:gd name="T3" fmla="*/ 46 h 148"/>
                <a:gd name="T4" fmla="*/ 355 w 495"/>
                <a:gd name="T5" fmla="*/ 49 h 148"/>
                <a:gd name="T6" fmla="*/ 356 w 495"/>
                <a:gd name="T7" fmla="*/ 43 h 148"/>
                <a:gd name="T8" fmla="*/ 360 w 495"/>
                <a:gd name="T9" fmla="*/ 36 h 148"/>
                <a:gd name="T10" fmla="*/ 368 w 495"/>
                <a:gd name="T11" fmla="*/ 40 h 148"/>
                <a:gd name="T12" fmla="*/ 369 w 495"/>
                <a:gd name="T13" fmla="*/ 36 h 148"/>
                <a:gd name="T14" fmla="*/ 381 w 495"/>
                <a:gd name="T15" fmla="*/ 34 h 148"/>
                <a:gd name="T16" fmla="*/ 376 w 495"/>
                <a:gd name="T17" fmla="*/ 35 h 148"/>
                <a:gd name="T18" fmla="*/ 351 w 495"/>
                <a:gd name="T19" fmla="*/ 28 h 148"/>
                <a:gd name="T20" fmla="*/ 358 w 495"/>
                <a:gd name="T21" fmla="*/ 21 h 148"/>
                <a:gd name="T22" fmla="*/ 366 w 495"/>
                <a:gd name="T23" fmla="*/ 23 h 148"/>
                <a:gd name="T24" fmla="*/ 373 w 495"/>
                <a:gd name="T25" fmla="*/ 19 h 148"/>
                <a:gd name="T26" fmla="*/ 377 w 495"/>
                <a:gd name="T27" fmla="*/ 22 h 148"/>
                <a:gd name="T28" fmla="*/ 377 w 495"/>
                <a:gd name="T29" fmla="*/ 13 h 148"/>
                <a:gd name="T30" fmla="*/ 389 w 495"/>
                <a:gd name="T31" fmla="*/ 14 h 148"/>
                <a:gd name="T32" fmla="*/ 413 w 495"/>
                <a:gd name="T33" fmla="*/ 9 h 148"/>
                <a:gd name="T34" fmla="*/ 343 w 495"/>
                <a:gd name="T35" fmla="*/ 2 h 148"/>
                <a:gd name="T36" fmla="*/ 224 w 495"/>
                <a:gd name="T37" fmla="*/ 1 h 148"/>
                <a:gd name="T38" fmla="*/ 0 w 495"/>
                <a:gd name="T39" fmla="*/ 71 h 148"/>
                <a:gd name="T40" fmla="*/ 115 w 495"/>
                <a:gd name="T41" fmla="*/ 140 h 148"/>
                <a:gd name="T42" fmla="*/ 217 w 495"/>
                <a:gd name="T43" fmla="*/ 128 h 148"/>
                <a:gd name="T44" fmla="*/ 329 w 495"/>
                <a:gd name="T45" fmla="*/ 110 h 148"/>
                <a:gd name="T46" fmla="*/ 336 w 495"/>
                <a:gd name="T47" fmla="*/ 105 h 148"/>
                <a:gd name="T48" fmla="*/ 343 w 495"/>
                <a:gd name="T49" fmla="*/ 101 h 148"/>
                <a:gd name="T50" fmla="*/ 353 w 495"/>
                <a:gd name="T51" fmla="*/ 95 h 148"/>
                <a:gd name="T52" fmla="*/ 360 w 495"/>
                <a:gd name="T53" fmla="*/ 92 h 148"/>
                <a:gd name="T54" fmla="*/ 368 w 495"/>
                <a:gd name="T55" fmla="*/ 94 h 148"/>
                <a:gd name="T56" fmla="*/ 404 w 495"/>
                <a:gd name="T57" fmla="*/ 79 h 148"/>
                <a:gd name="T58" fmla="*/ 437 w 495"/>
                <a:gd name="T59" fmla="*/ 73 h 148"/>
                <a:gd name="T60" fmla="*/ 495 w 495"/>
                <a:gd name="T61" fmla="*/ 57 h 148"/>
                <a:gd name="T62" fmla="*/ 230 w 495"/>
                <a:gd name="T63" fmla="*/ 32 h 148"/>
                <a:gd name="T64" fmla="*/ 232 w 495"/>
                <a:gd name="T65" fmla="*/ 29 h 148"/>
                <a:gd name="T66" fmla="*/ 281 w 495"/>
                <a:gd name="T67" fmla="*/ 29 h 148"/>
                <a:gd name="T68" fmla="*/ 293 w 495"/>
                <a:gd name="T69" fmla="*/ 28 h 148"/>
                <a:gd name="T70" fmla="*/ 300 w 495"/>
                <a:gd name="T71" fmla="*/ 29 h 148"/>
                <a:gd name="T72" fmla="*/ 300 w 495"/>
                <a:gd name="T73" fmla="*/ 29 h 148"/>
                <a:gd name="T74" fmla="*/ 311 w 495"/>
                <a:gd name="T75" fmla="*/ 26 h 148"/>
                <a:gd name="T76" fmla="*/ 311 w 495"/>
                <a:gd name="T77" fmla="*/ 29 h 148"/>
                <a:gd name="T78" fmla="*/ 318 w 495"/>
                <a:gd name="T79" fmla="*/ 59 h 148"/>
                <a:gd name="T80" fmla="*/ 320 w 495"/>
                <a:gd name="T81" fmla="*/ 61 h 148"/>
                <a:gd name="T82" fmla="*/ 325 w 495"/>
                <a:gd name="T83" fmla="*/ 31 h 148"/>
                <a:gd name="T84" fmla="*/ 350 w 495"/>
                <a:gd name="T85" fmla="*/ 28 h 148"/>
                <a:gd name="T86" fmla="*/ 350 w 495"/>
                <a:gd name="T87" fmla="*/ 28 h 148"/>
                <a:gd name="T88" fmla="*/ 333 w 495"/>
                <a:gd name="T89" fmla="*/ 28 h 148"/>
                <a:gd name="T90" fmla="*/ 344 w 495"/>
                <a:gd name="T91" fmla="*/ 59 h 148"/>
                <a:gd name="T92" fmla="*/ 340 w 495"/>
                <a:gd name="T93" fmla="*/ 52 h 148"/>
                <a:gd name="T94" fmla="*/ 344 w 495"/>
                <a:gd name="T95" fmla="*/ 5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5" h="148">
                  <a:moveTo>
                    <a:pt x="358" y="59"/>
                  </a:moveTo>
                  <a:cubicBezTo>
                    <a:pt x="354" y="66"/>
                    <a:pt x="349" y="50"/>
                    <a:pt x="347" y="63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7" y="55"/>
                    <a:pt x="347" y="47"/>
                    <a:pt x="349" y="46"/>
                  </a:cubicBezTo>
                  <a:cubicBezTo>
                    <a:pt x="350" y="54"/>
                    <a:pt x="350" y="54"/>
                    <a:pt x="350" y="54"/>
                  </a:cubicBezTo>
                  <a:cubicBezTo>
                    <a:pt x="355" y="49"/>
                    <a:pt x="355" y="49"/>
                    <a:pt x="355" y="49"/>
                  </a:cubicBezTo>
                  <a:cubicBezTo>
                    <a:pt x="354" y="47"/>
                    <a:pt x="354" y="47"/>
                    <a:pt x="354" y="47"/>
                  </a:cubicBezTo>
                  <a:cubicBezTo>
                    <a:pt x="356" y="43"/>
                    <a:pt x="356" y="43"/>
                    <a:pt x="356" y="43"/>
                  </a:cubicBezTo>
                  <a:cubicBezTo>
                    <a:pt x="357" y="49"/>
                    <a:pt x="357" y="49"/>
                    <a:pt x="357" y="49"/>
                  </a:cubicBezTo>
                  <a:cubicBezTo>
                    <a:pt x="359" y="46"/>
                    <a:pt x="359" y="41"/>
                    <a:pt x="360" y="36"/>
                  </a:cubicBezTo>
                  <a:cubicBezTo>
                    <a:pt x="362" y="39"/>
                    <a:pt x="360" y="45"/>
                    <a:pt x="362" y="49"/>
                  </a:cubicBezTo>
                  <a:cubicBezTo>
                    <a:pt x="362" y="38"/>
                    <a:pt x="366" y="47"/>
                    <a:pt x="368" y="40"/>
                  </a:cubicBezTo>
                  <a:cubicBezTo>
                    <a:pt x="368" y="41"/>
                    <a:pt x="369" y="42"/>
                    <a:pt x="368" y="44"/>
                  </a:cubicBezTo>
                  <a:cubicBezTo>
                    <a:pt x="369" y="41"/>
                    <a:pt x="368" y="37"/>
                    <a:pt x="369" y="36"/>
                  </a:cubicBezTo>
                  <a:cubicBezTo>
                    <a:pt x="373" y="52"/>
                    <a:pt x="377" y="31"/>
                    <a:pt x="382" y="41"/>
                  </a:cubicBezTo>
                  <a:cubicBezTo>
                    <a:pt x="382" y="38"/>
                    <a:pt x="382" y="36"/>
                    <a:pt x="381" y="34"/>
                  </a:cubicBezTo>
                  <a:cubicBezTo>
                    <a:pt x="383" y="31"/>
                    <a:pt x="383" y="31"/>
                    <a:pt x="383" y="31"/>
                  </a:cubicBezTo>
                  <a:cubicBezTo>
                    <a:pt x="381" y="32"/>
                    <a:pt x="377" y="25"/>
                    <a:pt x="376" y="35"/>
                  </a:cubicBezTo>
                  <a:cubicBezTo>
                    <a:pt x="374" y="35"/>
                    <a:pt x="373" y="24"/>
                    <a:pt x="371" y="30"/>
                  </a:cubicBezTo>
                  <a:cubicBezTo>
                    <a:pt x="364" y="32"/>
                    <a:pt x="358" y="29"/>
                    <a:pt x="351" y="28"/>
                  </a:cubicBezTo>
                  <a:cubicBezTo>
                    <a:pt x="351" y="26"/>
                    <a:pt x="351" y="26"/>
                    <a:pt x="351" y="26"/>
                  </a:cubicBezTo>
                  <a:cubicBezTo>
                    <a:pt x="353" y="22"/>
                    <a:pt x="356" y="20"/>
                    <a:pt x="358" y="21"/>
                  </a:cubicBezTo>
                  <a:cubicBezTo>
                    <a:pt x="358" y="10"/>
                    <a:pt x="364" y="13"/>
                    <a:pt x="366" y="13"/>
                  </a:cubicBezTo>
                  <a:cubicBezTo>
                    <a:pt x="366" y="23"/>
                    <a:pt x="366" y="23"/>
                    <a:pt x="366" y="23"/>
                  </a:cubicBezTo>
                  <a:cubicBezTo>
                    <a:pt x="369" y="22"/>
                    <a:pt x="371" y="21"/>
                    <a:pt x="370" y="14"/>
                  </a:cubicBezTo>
                  <a:cubicBezTo>
                    <a:pt x="373" y="19"/>
                    <a:pt x="373" y="19"/>
                    <a:pt x="373" y="19"/>
                  </a:cubicBezTo>
                  <a:cubicBezTo>
                    <a:pt x="373" y="16"/>
                    <a:pt x="372" y="12"/>
                    <a:pt x="374" y="11"/>
                  </a:cubicBezTo>
                  <a:cubicBezTo>
                    <a:pt x="377" y="22"/>
                    <a:pt x="377" y="22"/>
                    <a:pt x="377" y="22"/>
                  </a:cubicBezTo>
                  <a:cubicBezTo>
                    <a:pt x="378" y="20"/>
                    <a:pt x="378" y="20"/>
                    <a:pt x="378" y="20"/>
                  </a:cubicBezTo>
                  <a:cubicBezTo>
                    <a:pt x="377" y="18"/>
                    <a:pt x="377" y="16"/>
                    <a:pt x="377" y="13"/>
                  </a:cubicBezTo>
                  <a:cubicBezTo>
                    <a:pt x="380" y="10"/>
                    <a:pt x="385" y="7"/>
                    <a:pt x="389" y="12"/>
                  </a:cubicBezTo>
                  <a:cubicBezTo>
                    <a:pt x="389" y="14"/>
                    <a:pt x="389" y="14"/>
                    <a:pt x="389" y="14"/>
                  </a:cubicBezTo>
                  <a:cubicBezTo>
                    <a:pt x="391" y="8"/>
                    <a:pt x="391" y="8"/>
                    <a:pt x="391" y="8"/>
                  </a:cubicBezTo>
                  <a:cubicBezTo>
                    <a:pt x="398" y="20"/>
                    <a:pt x="406" y="2"/>
                    <a:pt x="413" y="9"/>
                  </a:cubicBezTo>
                  <a:cubicBezTo>
                    <a:pt x="416" y="0"/>
                    <a:pt x="423" y="8"/>
                    <a:pt x="427" y="4"/>
                  </a:cubicBezTo>
                  <a:cubicBezTo>
                    <a:pt x="399" y="3"/>
                    <a:pt x="371" y="2"/>
                    <a:pt x="343" y="2"/>
                  </a:cubicBezTo>
                  <a:cubicBezTo>
                    <a:pt x="235" y="1"/>
                    <a:pt x="235" y="1"/>
                    <a:pt x="235" y="1"/>
                  </a:cubicBezTo>
                  <a:cubicBezTo>
                    <a:pt x="224" y="1"/>
                    <a:pt x="224" y="1"/>
                    <a:pt x="224" y="1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49" y="34"/>
                    <a:pt x="21" y="27"/>
                    <a:pt x="0" y="71"/>
                  </a:cubicBezTo>
                  <a:cubicBezTo>
                    <a:pt x="0" y="99"/>
                    <a:pt x="12" y="109"/>
                    <a:pt x="19" y="125"/>
                  </a:cubicBezTo>
                  <a:cubicBezTo>
                    <a:pt x="49" y="148"/>
                    <a:pt x="83" y="144"/>
                    <a:pt x="115" y="140"/>
                  </a:cubicBezTo>
                  <a:cubicBezTo>
                    <a:pt x="123" y="145"/>
                    <a:pt x="131" y="138"/>
                    <a:pt x="138" y="137"/>
                  </a:cubicBezTo>
                  <a:cubicBezTo>
                    <a:pt x="164" y="138"/>
                    <a:pt x="193" y="123"/>
                    <a:pt x="217" y="128"/>
                  </a:cubicBezTo>
                  <a:cubicBezTo>
                    <a:pt x="241" y="126"/>
                    <a:pt x="269" y="115"/>
                    <a:pt x="293" y="118"/>
                  </a:cubicBezTo>
                  <a:cubicBezTo>
                    <a:pt x="305" y="115"/>
                    <a:pt x="318" y="110"/>
                    <a:pt x="329" y="110"/>
                  </a:cubicBezTo>
                  <a:cubicBezTo>
                    <a:pt x="329" y="106"/>
                    <a:pt x="333" y="103"/>
                    <a:pt x="333" y="111"/>
                  </a:cubicBezTo>
                  <a:cubicBezTo>
                    <a:pt x="336" y="105"/>
                    <a:pt x="336" y="105"/>
                    <a:pt x="336" y="105"/>
                  </a:cubicBezTo>
                  <a:cubicBezTo>
                    <a:pt x="336" y="106"/>
                    <a:pt x="337" y="108"/>
                    <a:pt x="336" y="109"/>
                  </a:cubicBezTo>
                  <a:cubicBezTo>
                    <a:pt x="343" y="101"/>
                    <a:pt x="343" y="101"/>
                    <a:pt x="343" y="101"/>
                  </a:cubicBezTo>
                  <a:cubicBezTo>
                    <a:pt x="346" y="98"/>
                    <a:pt x="349" y="99"/>
                    <a:pt x="351" y="102"/>
                  </a:cubicBezTo>
                  <a:cubicBezTo>
                    <a:pt x="353" y="95"/>
                    <a:pt x="353" y="95"/>
                    <a:pt x="353" y="95"/>
                  </a:cubicBezTo>
                  <a:cubicBezTo>
                    <a:pt x="354" y="96"/>
                    <a:pt x="354" y="97"/>
                    <a:pt x="354" y="99"/>
                  </a:cubicBezTo>
                  <a:cubicBezTo>
                    <a:pt x="357" y="101"/>
                    <a:pt x="359" y="98"/>
                    <a:pt x="360" y="92"/>
                  </a:cubicBezTo>
                  <a:cubicBezTo>
                    <a:pt x="363" y="97"/>
                    <a:pt x="363" y="97"/>
                    <a:pt x="363" y="97"/>
                  </a:cubicBezTo>
                  <a:cubicBezTo>
                    <a:pt x="363" y="88"/>
                    <a:pt x="366" y="100"/>
                    <a:pt x="368" y="94"/>
                  </a:cubicBezTo>
                  <a:cubicBezTo>
                    <a:pt x="367" y="92"/>
                    <a:pt x="367" y="92"/>
                    <a:pt x="367" y="92"/>
                  </a:cubicBezTo>
                  <a:cubicBezTo>
                    <a:pt x="379" y="82"/>
                    <a:pt x="390" y="80"/>
                    <a:pt x="404" y="79"/>
                  </a:cubicBezTo>
                  <a:cubicBezTo>
                    <a:pt x="408" y="70"/>
                    <a:pt x="411" y="83"/>
                    <a:pt x="415" y="74"/>
                  </a:cubicBezTo>
                  <a:cubicBezTo>
                    <a:pt x="422" y="75"/>
                    <a:pt x="431" y="76"/>
                    <a:pt x="437" y="73"/>
                  </a:cubicBezTo>
                  <a:cubicBezTo>
                    <a:pt x="439" y="60"/>
                    <a:pt x="443" y="76"/>
                    <a:pt x="446" y="67"/>
                  </a:cubicBezTo>
                  <a:cubicBezTo>
                    <a:pt x="460" y="66"/>
                    <a:pt x="478" y="57"/>
                    <a:pt x="495" y="57"/>
                  </a:cubicBezTo>
                  <a:cubicBezTo>
                    <a:pt x="449" y="48"/>
                    <a:pt x="399" y="60"/>
                    <a:pt x="358" y="59"/>
                  </a:cubicBezTo>
                  <a:close/>
                  <a:moveTo>
                    <a:pt x="230" y="32"/>
                  </a:moveTo>
                  <a:cubicBezTo>
                    <a:pt x="230" y="26"/>
                    <a:pt x="230" y="26"/>
                    <a:pt x="230" y="26"/>
                  </a:cubicBezTo>
                  <a:cubicBezTo>
                    <a:pt x="231" y="27"/>
                    <a:pt x="231" y="29"/>
                    <a:pt x="232" y="29"/>
                  </a:cubicBezTo>
                  <a:lnTo>
                    <a:pt x="230" y="32"/>
                  </a:lnTo>
                  <a:close/>
                  <a:moveTo>
                    <a:pt x="281" y="29"/>
                  </a:moveTo>
                  <a:cubicBezTo>
                    <a:pt x="283" y="27"/>
                    <a:pt x="287" y="28"/>
                    <a:pt x="289" y="23"/>
                  </a:cubicBezTo>
                  <a:cubicBezTo>
                    <a:pt x="290" y="28"/>
                    <a:pt x="292" y="27"/>
                    <a:pt x="293" y="28"/>
                  </a:cubicBezTo>
                  <a:cubicBezTo>
                    <a:pt x="289" y="28"/>
                    <a:pt x="285" y="32"/>
                    <a:pt x="281" y="29"/>
                  </a:cubicBezTo>
                  <a:close/>
                  <a:moveTo>
                    <a:pt x="300" y="29"/>
                  </a:moveTo>
                  <a:cubicBezTo>
                    <a:pt x="301" y="28"/>
                    <a:pt x="304" y="25"/>
                    <a:pt x="305" y="28"/>
                  </a:cubicBezTo>
                  <a:lnTo>
                    <a:pt x="300" y="29"/>
                  </a:lnTo>
                  <a:close/>
                  <a:moveTo>
                    <a:pt x="311" y="29"/>
                  </a:moveTo>
                  <a:cubicBezTo>
                    <a:pt x="311" y="26"/>
                    <a:pt x="311" y="26"/>
                    <a:pt x="311" y="26"/>
                  </a:cubicBezTo>
                  <a:cubicBezTo>
                    <a:pt x="313" y="26"/>
                    <a:pt x="315" y="25"/>
                    <a:pt x="316" y="29"/>
                  </a:cubicBezTo>
                  <a:cubicBezTo>
                    <a:pt x="315" y="32"/>
                    <a:pt x="313" y="29"/>
                    <a:pt x="311" y="29"/>
                  </a:cubicBezTo>
                  <a:close/>
                  <a:moveTo>
                    <a:pt x="320" y="61"/>
                  </a:moveTo>
                  <a:cubicBezTo>
                    <a:pt x="318" y="59"/>
                    <a:pt x="318" y="59"/>
                    <a:pt x="318" y="59"/>
                  </a:cubicBezTo>
                  <a:cubicBezTo>
                    <a:pt x="320" y="53"/>
                    <a:pt x="320" y="53"/>
                    <a:pt x="320" y="53"/>
                  </a:cubicBezTo>
                  <a:lnTo>
                    <a:pt x="320" y="61"/>
                  </a:lnTo>
                  <a:close/>
                  <a:moveTo>
                    <a:pt x="322" y="18"/>
                  </a:moveTo>
                  <a:cubicBezTo>
                    <a:pt x="322" y="20"/>
                    <a:pt x="325" y="27"/>
                    <a:pt x="325" y="31"/>
                  </a:cubicBezTo>
                  <a:cubicBezTo>
                    <a:pt x="321" y="34"/>
                    <a:pt x="323" y="22"/>
                    <a:pt x="322" y="18"/>
                  </a:cubicBezTo>
                  <a:close/>
                  <a:moveTo>
                    <a:pt x="350" y="28"/>
                  </a:moveTo>
                  <a:cubicBezTo>
                    <a:pt x="347" y="27"/>
                    <a:pt x="344" y="30"/>
                    <a:pt x="341" y="28"/>
                  </a:cubicBezTo>
                  <a:cubicBezTo>
                    <a:pt x="344" y="28"/>
                    <a:pt x="347" y="22"/>
                    <a:pt x="350" y="28"/>
                  </a:cubicBezTo>
                  <a:close/>
                  <a:moveTo>
                    <a:pt x="329" y="27"/>
                  </a:moveTo>
                  <a:cubicBezTo>
                    <a:pt x="330" y="25"/>
                    <a:pt x="332" y="25"/>
                    <a:pt x="333" y="28"/>
                  </a:cubicBezTo>
                  <a:lnTo>
                    <a:pt x="329" y="27"/>
                  </a:lnTo>
                  <a:close/>
                  <a:moveTo>
                    <a:pt x="344" y="59"/>
                  </a:moveTo>
                  <a:cubicBezTo>
                    <a:pt x="341" y="62"/>
                    <a:pt x="336" y="58"/>
                    <a:pt x="333" y="58"/>
                  </a:cubicBezTo>
                  <a:cubicBezTo>
                    <a:pt x="333" y="49"/>
                    <a:pt x="338" y="61"/>
                    <a:pt x="340" y="52"/>
                  </a:cubicBezTo>
                  <a:cubicBezTo>
                    <a:pt x="341" y="57"/>
                    <a:pt x="344" y="53"/>
                    <a:pt x="345" y="49"/>
                  </a:cubicBezTo>
                  <a:cubicBezTo>
                    <a:pt x="344" y="52"/>
                    <a:pt x="344" y="55"/>
                    <a:pt x="344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Freeform 268">
              <a:extLst>
                <a:ext uri="{FF2B5EF4-FFF2-40B4-BE49-F238E27FC236}">
                  <a16:creationId xmlns:a16="http://schemas.microsoft.com/office/drawing/2014/main" id="{BD415114-2CB2-7627-ED8C-6107408448D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1238" y="8710613"/>
              <a:ext cx="11113" cy="15875"/>
            </a:xfrm>
            <a:custGeom>
              <a:avLst/>
              <a:gdLst>
                <a:gd name="T0" fmla="*/ 0 w 3"/>
                <a:gd name="T1" fmla="*/ 3 h 4"/>
                <a:gd name="T2" fmla="*/ 3 w 3"/>
                <a:gd name="T3" fmla="*/ 4 h 4"/>
                <a:gd name="T4" fmla="*/ 0 w 3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1"/>
                    <a:pt x="0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6" name="灯片编号占位符 5">
            <a:extLst>
              <a:ext uri="{FF2B5EF4-FFF2-40B4-BE49-F238E27FC236}">
                <a16:creationId xmlns:a16="http://schemas.microsoft.com/office/drawing/2014/main" id="{8BC10C77-1805-704D-1FB9-7B6D239E3B5B}"/>
              </a:ext>
            </a:extLst>
          </p:cNvPr>
          <p:cNvSpPr txBox="1">
            <a:spLocks/>
          </p:cNvSpPr>
          <p:nvPr userDrawn="1"/>
        </p:nvSpPr>
        <p:spPr>
          <a:xfrm>
            <a:off x="9281932" y="624099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ED896D-2146-4E71-9E5F-DA5A1094D6A8}" type="slidenum">
              <a:rPr lang="en-SG" smtClean="0"/>
              <a:pPr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321556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25F80046-9150-7171-481C-6CE5FB1918EF}"/>
              </a:ext>
            </a:extLst>
          </p:cNvPr>
          <p:cNvSpPr/>
          <p:nvPr userDrawn="1"/>
        </p:nvSpPr>
        <p:spPr>
          <a:xfrm>
            <a:off x="-11113" y="1690688"/>
            <a:ext cx="12192000" cy="5167313"/>
          </a:xfrm>
          <a:prstGeom prst="rect">
            <a:avLst/>
          </a:prstGeom>
          <a:solidFill>
            <a:srgbClr val="FDF6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Other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2263C60-1A1F-B3B3-992B-DF5589048C5F}"/>
              </a:ext>
            </a:extLst>
          </p:cNvPr>
          <p:cNvSpPr/>
          <p:nvPr userDrawn="1"/>
        </p:nvSpPr>
        <p:spPr>
          <a:xfrm>
            <a:off x="-11113" y="0"/>
            <a:ext cx="12203113" cy="1690688"/>
          </a:xfrm>
          <a:prstGeom prst="rect">
            <a:avLst/>
          </a:prstGeom>
          <a:solidFill>
            <a:srgbClr val="002B3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12957159-83E4-427A-AFC8-049C1F2216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Title</a:t>
            </a:r>
            <a:endParaRPr lang="zh-CN" altLang="en-US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4A757B8-1C70-456F-A020-FE3426248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93619" y="6267522"/>
            <a:ext cx="10147119" cy="365125"/>
          </a:xfrm>
        </p:spPr>
        <p:txBody>
          <a:bodyPr/>
          <a:lstStyle/>
          <a:p>
            <a:r>
              <a:rPr lang="en-US" altLang="zh-CN" dirty="0"/>
              <a:t>Footnote</a:t>
            </a:r>
            <a:endParaRPr lang="zh-CN" altLang="en-US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2A913EC9-98AF-F6C7-8931-965D7FEC0B69}"/>
              </a:ext>
            </a:extLst>
          </p:cNvPr>
          <p:cNvGrpSpPr/>
          <p:nvPr userDrawn="1"/>
        </p:nvGrpSpPr>
        <p:grpSpPr>
          <a:xfrm>
            <a:off x="11353800" y="6165850"/>
            <a:ext cx="1858963" cy="555625"/>
            <a:chOff x="4505325" y="8658225"/>
            <a:chExt cx="1858963" cy="555625"/>
          </a:xfrm>
          <a:solidFill>
            <a:schemeClr val="tx1">
              <a:lumMod val="50000"/>
            </a:schemeClr>
          </a:solidFill>
        </p:grpSpPr>
        <p:sp>
          <p:nvSpPr>
            <p:cNvPr id="11" name="Freeform 265">
              <a:extLst>
                <a:ext uri="{FF2B5EF4-FFF2-40B4-BE49-F238E27FC236}">
                  <a16:creationId xmlns:a16="http://schemas.microsoft.com/office/drawing/2014/main" id="{F70E2470-7CF0-18F0-C7CF-3D42429CE3B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56313" y="8693150"/>
              <a:ext cx="0" cy="14288"/>
            </a:xfrm>
            <a:custGeom>
              <a:avLst/>
              <a:gdLst>
                <a:gd name="T0" fmla="*/ 0 h 4"/>
                <a:gd name="T1" fmla="*/ 0 h 4"/>
                <a:gd name="T2" fmla="*/ 4 h 4"/>
                <a:gd name="T3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Freeform 266">
              <a:extLst>
                <a:ext uri="{FF2B5EF4-FFF2-40B4-BE49-F238E27FC236}">
                  <a16:creationId xmlns:a16="http://schemas.microsoft.com/office/drawing/2014/main" id="{C53270D9-DB52-DBB1-89D7-FFED8FDAAF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53138" y="8707438"/>
              <a:ext cx="3175" cy="22225"/>
            </a:xfrm>
            <a:custGeom>
              <a:avLst/>
              <a:gdLst>
                <a:gd name="T0" fmla="*/ 0 w 1"/>
                <a:gd name="T1" fmla="*/ 6 h 6"/>
                <a:gd name="T2" fmla="*/ 1 w 1"/>
                <a:gd name="T3" fmla="*/ 0 h 6"/>
                <a:gd name="T4" fmla="*/ 0 w 1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6">
                  <a:moveTo>
                    <a:pt x="0" y="6"/>
                  </a:moveTo>
                  <a:cubicBezTo>
                    <a:pt x="0" y="4"/>
                    <a:pt x="1" y="2"/>
                    <a:pt x="1" y="0"/>
                  </a:cubicBezTo>
                  <a:cubicBezTo>
                    <a:pt x="0" y="2"/>
                    <a:pt x="0" y="5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Freeform 267">
              <a:extLst>
                <a:ext uri="{FF2B5EF4-FFF2-40B4-BE49-F238E27FC236}">
                  <a16:creationId xmlns:a16="http://schemas.microsoft.com/office/drawing/2014/main" id="{FA7075DF-0260-3818-E91B-25EF9A8A597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505325" y="8658225"/>
              <a:ext cx="1858963" cy="555625"/>
            </a:xfrm>
            <a:custGeom>
              <a:avLst/>
              <a:gdLst>
                <a:gd name="T0" fmla="*/ 347 w 495"/>
                <a:gd name="T1" fmla="*/ 63 h 148"/>
                <a:gd name="T2" fmla="*/ 349 w 495"/>
                <a:gd name="T3" fmla="*/ 46 h 148"/>
                <a:gd name="T4" fmla="*/ 355 w 495"/>
                <a:gd name="T5" fmla="*/ 49 h 148"/>
                <a:gd name="T6" fmla="*/ 356 w 495"/>
                <a:gd name="T7" fmla="*/ 43 h 148"/>
                <a:gd name="T8" fmla="*/ 360 w 495"/>
                <a:gd name="T9" fmla="*/ 36 h 148"/>
                <a:gd name="T10" fmla="*/ 368 w 495"/>
                <a:gd name="T11" fmla="*/ 40 h 148"/>
                <a:gd name="T12" fmla="*/ 369 w 495"/>
                <a:gd name="T13" fmla="*/ 36 h 148"/>
                <a:gd name="T14" fmla="*/ 381 w 495"/>
                <a:gd name="T15" fmla="*/ 34 h 148"/>
                <a:gd name="T16" fmla="*/ 376 w 495"/>
                <a:gd name="T17" fmla="*/ 35 h 148"/>
                <a:gd name="T18" fmla="*/ 351 w 495"/>
                <a:gd name="T19" fmla="*/ 28 h 148"/>
                <a:gd name="T20" fmla="*/ 358 w 495"/>
                <a:gd name="T21" fmla="*/ 21 h 148"/>
                <a:gd name="T22" fmla="*/ 366 w 495"/>
                <a:gd name="T23" fmla="*/ 23 h 148"/>
                <a:gd name="T24" fmla="*/ 373 w 495"/>
                <a:gd name="T25" fmla="*/ 19 h 148"/>
                <a:gd name="T26" fmla="*/ 377 w 495"/>
                <a:gd name="T27" fmla="*/ 22 h 148"/>
                <a:gd name="T28" fmla="*/ 377 w 495"/>
                <a:gd name="T29" fmla="*/ 13 h 148"/>
                <a:gd name="T30" fmla="*/ 389 w 495"/>
                <a:gd name="T31" fmla="*/ 14 h 148"/>
                <a:gd name="T32" fmla="*/ 413 w 495"/>
                <a:gd name="T33" fmla="*/ 9 h 148"/>
                <a:gd name="T34" fmla="*/ 343 w 495"/>
                <a:gd name="T35" fmla="*/ 2 h 148"/>
                <a:gd name="T36" fmla="*/ 224 w 495"/>
                <a:gd name="T37" fmla="*/ 1 h 148"/>
                <a:gd name="T38" fmla="*/ 0 w 495"/>
                <a:gd name="T39" fmla="*/ 71 h 148"/>
                <a:gd name="T40" fmla="*/ 115 w 495"/>
                <a:gd name="T41" fmla="*/ 140 h 148"/>
                <a:gd name="T42" fmla="*/ 217 w 495"/>
                <a:gd name="T43" fmla="*/ 128 h 148"/>
                <a:gd name="T44" fmla="*/ 329 w 495"/>
                <a:gd name="T45" fmla="*/ 110 h 148"/>
                <a:gd name="T46" fmla="*/ 336 w 495"/>
                <a:gd name="T47" fmla="*/ 105 h 148"/>
                <a:gd name="T48" fmla="*/ 343 w 495"/>
                <a:gd name="T49" fmla="*/ 101 h 148"/>
                <a:gd name="T50" fmla="*/ 353 w 495"/>
                <a:gd name="T51" fmla="*/ 95 h 148"/>
                <a:gd name="T52" fmla="*/ 360 w 495"/>
                <a:gd name="T53" fmla="*/ 92 h 148"/>
                <a:gd name="T54" fmla="*/ 368 w 495"/>
                <a:gd name="T55" fmla="*/ 94 h 148"/>
                <a:gd name="T56" fmla="*/ 404 w 495"/>
                <a:gd name="T57" fmla="*/ 79 h 148"/>
                <a:gd name="T58" fmla="*/ 437 w 495"/>
                <a:gd name="T59" fmla="*/ 73 h 148"/>
                <a:gd name="T60" fmla="*/ 495 w 495"/>
                <a:gd name="T61" fmla="*/ 57 h 148"/>
                <a:gd name="T62" fmla="*/ 230 w 495"/>
                <a:gd name="T63" fmla="*/ 32 h 148"/>
                <a:gd name="T64" fmla="*/ 232 w 495"/>
                <a:gd name="T65" fmla="*/ 29 h 148"/>
                <a:gd name="T66" fmla="*/ 281 w 495"/>
                <a:gd name="T67" fmla="*/ 29 h 148"/>
                <a:gd name="T68" fmla="*/ 293 w 495"/>
                <a:gd name="T69" fmla="*/ 28 h 148"/>
                <a:gd name="T70" fmla="*/ 300 w 495"/>
                <a:gd name="T71" fmla="*/ 29 h 148"/>
                <a:gd name="T72" fmla="*/ 300 w 495"/>
                <a:gd name="T73" fmla="*/ 29 h 148"/>
                <a:gd name="T74" fmla="*/ 311 w 495"/>
                <a:gd name="T75" fmla="*/ 26 h 148"/>
                <a:gd name="T76" fmla="*/ 311 w 495"/>
                <a:gd name="T77" fmla="*/ 29 h 148"/>
                <a:gd name="T78" fmla="*/ 318 w 495"/>
                <a:gd name="T79" fmla="*/ 59 h 148"/>
                <a:gd name="T80" fmla="*/ 320 w 495"/>
                <a:gd name="T81" fmla="*/ 61 h 148"/>
                <a:gd name="T82" fmla="*/ 325 w 495"/>
                <a:gd name="T83" fmla="*/ 31 h 148"/>
                <a:gd name="T84" fmla="*/ 350 w 495"/>
                <a:gd name="T85" fmla="*/ 28 h 148"/>
                <a:gd name="T86" fmla="*/ 350 w 495"/>
                <a:gd name="T87" fmla="*/ 28 h 148"/>
                <a:gd name="T88" fmla="*/ 333 w 495"/>
                <a:gd name="T89" fmla="*/ 28 h 148"/>
                <a:gd name="T90" fmla="*/ 344 w 495"/>
                <a:gd name="T91" fmla="*/ 59 h 148"/>
                <a:gd name="T92" fmla="*/ 340 w 495"/>
                <a:gd name="T93" fmla="*/ 52 h 148"/>
                <a:gd name="T94" fmla="*/ 344 w 495"/>
                <a:gd name="T95" fmla="*/ 5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5" h="148">
                  <a:moveTo>
                    <a:pt x="358" y="59"/>
                  </a:moveTo>
                  <a:cubicBezTo>
                    <a:pt x="354" y="66"/>
                    <a:pt x="349" y="50"/>
                    <a:pt x="347" y="63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7" y="55"/>
                    <a:pt x="347" y="47"/>
                    <a:pt x="349" y="46"/>
                  </a:cubicBezTo>
                  <a:cubicBezTo>
                    <a:pt x="350" y="54"/>
                    <a:pt x="350" y="54"/>
                    <a:pt x="350" y="54"/>
                  </a:cubicBezTo>
                  <a:cubicBezTo>
                    <a:pt x="355" y="49"/>
                    <a:pt x="355" y="49"/>
                    <a:pt x="355" y="49"/>
                  </a:cubicBezTo>
                  <a:cubicBezTo>
                    <a:pt x="354" y="47"/>
                    <a:pt x="354" y="47"/>
                    <a:pt x="354" y="47"/>
                  </a:cubicBezTo>
                  <a:cubicBezTo>
                    <a:pt x="356" y="43"/>
                    <a:pt x="356" y="43"/>
                    <a:pt x="356" y="43"/>
                  </a:cubicBezTo>
                  <a:cubicBezTo>
                    <a:pt x="357" y="49"/>
                    <a:pt x="357" y="49"/>
                    <a:pt x="357" y="49"/>
                  </a:cubicBezTo>
                  <a:cubicBezTo>
                    <a:pt x="359" y="46"/>
                    <a:pt x="359" y="41"/>
                    <a:pt x="360" y="36"/>
                  </a:cubicBezTo>
                  <a:cubicBezTo>
                    <a:pt x="362" y="39"/>
                    <a:pt x="360" y="45"/>
                    <a:pt x="362" y="49"/>
                  </a:cubicBezTo>
                  <a:cubicBezTo>
                    <a:pt x="362" y="38"/>
                    <a:pt x="366" y="47"/>
                    <a:pt x="368" y="40"/>
                  </a:cubicBezTo>
                  <a:cubicBezTo>
                    <a:pt x="368" y="41"/>
                    <a:pt x="369" y="42"/>
                    <a:pt x="368" y="44"/>
                  </a:cubicBezTo>
                  <a:cubicBezTo>
                    <a:pt x="369" y="41"/>
                    <a:pt x="368" y="37"/>
                    <a:pt x="369" y="36"/>
                  </a:cubicBezTo>
                  <a:cubicBezTo>
                    <a:pt x="373" y="52"/>
                    <a:pt x="377" y="31"/>
                    <a:pt x="382" y="41"/>
                  </a:cubicBezTo>
                  <a:cubicBezTo>
                    <a:pt x="382" y="38"/>
                    <a:pt x="382" y="36"/>
                    <a:pt x="381" y="34"/>
                  </a:cubicBezTo>
                  <a:cubicBezTo>
                    <a:pt x="383" y="31"/>
                    <a:pt x="383" y="31"/>
                    <a:pt x="383" y="31"/>
                  </a:cubicBezTo>
                  <a:cubicBezTo>
                    <a:pt x="381" y="32"/>
                    <a:pt x="377" y="25"/>
                    <a:pt x="376" y="35"/>
                  </a:cubicBezTo>
                  <a:cubicBezTo>
                    <a:pt x="374" y="35"/>
                    <a:pt x="373" y="24"/>
                    <a:pt x="371" y="30"/>
                  </a:cubicBezTo>
                  <a:cubicBezTo>
                    <a:pt x="364" y="32"/>
                    <a:pt x="358" y="29"/>
                    <a:pt x="351" y="28"/>
                  </a:cubicBezTo>
                  <a:cubicBezTo>
                    <a:pt x="351" y="26"/>
                    <a:pt x="351" y="26"/>
                    <a:pt x="351" y="26"/>
                  </a:cubicBezTo>
                  <a:cubicBezTo>
                    <a:pt x="353" y="22"/>
                    <a:pt x="356" y="20"/>
                    <a:pt x="358" y="21"/>
                  </a:cubicBezTo>
                  <a:cubicBezTo>
                    <a:pt x="358" y="10"/>
                    <a:pt x="364" y="13"/>
                    <a:pt x="366" y="13"/>
                  </a:cubicBezTo>
                  <a:cubicBezTo>
                    <a:pt x="366" y="23"/>
                    <a:pt x="366" y="23"/>
                    <a:pt x="366" y="23"/>
                  </a:cubicBezTo>
                  <a:cubicBezTo>
                    <a:pt x="369" y="22"/>
                    <a:pt x="371" y="21"/>
                    <a:pt x="370" y="14"/>
                  </a:cubicBezTo>
                  <a:cubicBezTo>
                    <a:pt x="373" y="19"/>
                    <a:pt x="373" y="19"/>
                    <a:pt x="373" y="19"/>
                  </a:cubicBezTo>
                  <a:cubicBezTo>
                    <a:pt x="373" y="16"/>
                    <a:pt x="372" y="12"/>
                    <a:pt x="374" y="11"/>
                  </a:cubicBezTo>
                  <a:cubicBezTo>
                    <a:pt x="377" y="22"/>
                    <a:pt x="377" y="22"/>
                    <a:pt x="377" y="22"/>
                  </a:cubicBezTo>
                  <a:cubicBezTo>
                    <a:pt x="378" y="20"/>
                    <a:pt x="378" y="20"/>
                    <a:pt x="378" y="20"/>
                  </a:cubicBezTo>
                  <a:cubicBezTo>
                    <a:pt x="377" y="18"/>
                    <a:pt x="377" y="16"/>
                    <a:pt x="377" y="13"/>
                  </a:cubicBezTo>
                  <a:cubicBezTo>
                    <a:pt x="380" y="10"/>
                    <a:pt x="385" y="7"/>
                    <a:pt x="389" y="12"/>
                  </a:cubicBezTo>
                  <a:cubicBezTo>
                    <a:pt x="389" y="14"/>
                    <a:pt x="389" y="14"/>
                    <a:pt x="389" y="14"/>
                  </a:cubicBezTo>
                  <a:cubicBezTo>
                    <a:pt x="391" y="8"/>
                    <a:pt x="391" y="8"/>
                    <a:pt x="391" y="8"/>
                  </a:cubicBezTo>
                  <a:cubicBezTo>
                    <a:pt x="398" y="20"/>
                    <a:pt x="406" y="2"/>
                    <a:pt x="413" y="9"/>
                  </a:cubicBezTo>
                  <a:cubicBezTo>
                    <a:pt x="416" y="0"/>
                    <a:pt x="423" y="8"/>
                    <a:pt x="427" y="4"/>
                  </a:cubicBezTo>
                  <a:cubicBezTo>
                    <a:pt x="399" y="3"/>
                    <a:pt x="371" y="2"/>
                    <a:pt x="343" y="2"/>
                  </a:cubicBezTo>
                  <a:cubicBezTo>
                    <a:pt x="235" y="1"/>
                    <a:pt x="235" y="1"/>
                    <a:pt x="235" y="1"/>
                  </a:cubicBezTo>
                  <a:cubicBezTo>
                    <a:pt x="224" y="1"/>
                    <a:pt x="224" y="1"/>
                    <a:pt x="224" y="1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49" y="34"/>
                    <a:pt x="21" y="27"/>
                    <a:pt x="0" y="71"/>
                  </a:cubicBezTo>
                  <a:cubicBezTo>
                    <a:pt x="0" y="99"/>
                    <a:pt x="12" y="109"/>
                    <a:pt x="19" y="125"/>
                  </a:cubicBezTo>
                  <a:cubicBezTo>
                    <a:pt x="49" y="148"/>
                    <a:pt x="83" y="144"/>
                    <a:pt x="115" y="140"/>
                  </a:cubicBezTo>
                  <a:cubicBezTo>
                    <a:pt x="123" y="145"/>
                    <a:pt x="131" y="138"/>
                    <a:pt x="138" y="137"/>
                  </a:cubicBezTo>
                  <a:cubicBezTo>
                    <a:pt x="164" y="138"/>
                    <a:pt x="193" y="123"/>
                    <a:pt x="217" y="128"/>
                  </a:cubicBezTo>
                  <a:cubicBezTo>
                    <a:pt x="241" y="126"/>
                    <a:pt x="269" y="115"/>
                    <a:pt x="293" y="118"/>
                  </a:cubicBezTo>
                  <a:cubicBezTo>
                    <a:pt x="305" y="115"/>
                    <a:pt x="318" y="110"/>
                    <a:pt x="329" y="110"/>
                  </a:cubicBezTo>
                  <a:cubicBezTo>
                    <a:pt x="329" y="106"/>
                    <a:pt x="333" y="103"/>
                    <a:pt x="333" y="111"/>
                  </a:cubicBezTo>
                  <a:cubicBezTo>
                    <a:pt x="336" y="105"/>
                    <a:pt x="336" y="105"/>
                    <a:pt x="336" y="105"/>
                  </a:cubicBezTo>
                  <a:cubicBezTo>
                    <a:pt x="336" y="106"/>
                    <a:pt x="337" y="108"/>
                    <a:pt x="336" y="109"/>
                  </a:cubicBezTo>
                  <a:cubicBezTo>
                    <a:pt x="343" y="101"/>
                    <a:pt x="343" y="101"/>
                    <a:pt x="343" y="101"/>
                  </a:cubicBezTo>
                  <a:cubicBezTo>
                    <a:pt x="346" y="98"/>
                    <a:pt x="349" y="99"/>
                    <a:pt x="351" y="102"/>
                  </a:cubicBezTo>
                  <a:cubicBezTo>
                    <a:pt x="353" y="95"/>
                    <a:pt x="353" y="95"/>
                    <a:pt x="353" y="95"/>
                  </a:cubicBezTo>
                  <a:cubicBezTo>
                    <a:pt x="354" y="96"/>
                    <a:pt x="354" y="97"/>
                    <a:pt x="354" y="99"/>
                  </a:cubicBezTo>
                  <a:cubicBezTo>
                    <a:pt x="357" y="101"/>
                    <a:pt x="359" y="98"/>
                    <a:pt x="360" y="92"/>
                  </a:cubicBezTo>
                  <a:cubicBezTo>
                    <a:pt x="363" y="97"/>
                    <a:pt x="363" y="97"/>
                    <a:pt x="363" y="97"/>
                  </a:cubicBezTo>
                  <a:cubicBezTo>
                    <a:pt x="363" y="88"/>
                    <a:pt x="366" y="100"/>
                    <a:pt x="368" y="94"/>
                  </a:cubicBezTo>
                  <a:cubicBezTo>
                    <a:pt x="367" y="92"/>
                    <a:pt x="367" y="92"/>
                    <a:pt x="367" y="92"/>
                  </a:cubicBezTo>
                  <a:cubicBezTo>
                    <a:pt x="379" y="82"/>
                    <a:pt x="390" y="80"/>
                    <a:pt x="404" y="79"/>
                  </a:cubicBezTo>
                  <a:cubicBezTo>
                    <a:pt x="408" y="70"/>
                    <a:pt x="411" y="83"/>
                    <a:pt x="415" y="74"/>
                  </a:cubicBezTo>
                  <a:cubicBezTo>
                    <a:pt x="422" y="75"/>
                    <a:pt x="431" y="76"/>
                    <a:pt x="437" y="73"/>
                  </a:cubicBezTo>
                  <a:cubicBezTo>
                    <a:pt x="439" y="60"/>
                    <a:pt x="443" y="76"/>
                    <a:pt x="446" y="67"/>
                  </a:cubicBezTo>
                  <a:cubicBezTo>
                    <a:pt x="460" y="66"/>
                    <a:pt x="478" y="57"/>
                    <a:pt x="495" y="57"/>
                  </a:cubicBezTo>
                  <a:cubicBezTo>
                    <a:pt x="449" y="48"/>
                    <a:pt x="399" y="60"/>
                    <a:pt x="358" y="59"/>
                  </a:cubicBezTo>
                  <a:close/>
                  <a:moveTo>
                    <a:pt x="230" y="32"/>
                  </a:moveTo>
                  <a:cubicBezTo>
                    <a:pt x="230" y="26"/>
                    <a:pt x="230" y="26"/>
                    <a:pt x="230" y="26"/>
                  </a:cubicBezTo>
                  <a:cubicBezTo>
                    <a:pt x="231" y="27"/>
                    <a:pt x="231" y="29"/>
                    <a:pt x="232" y="29"/>
                  </a:cubicBezTo>
                  <a:lnTo>
                    <a:pt x="230" y="32"/>
                  </a:lnTo>
                  <a:close/>
                  <a:moveTo>
                    <a:pt x="281" y="29"/>
                  </a:moveTo>
                  <a:cubicBezTo>
                    <a:pt x="283" y="27"/>
                    <a:pt x="287" y="28"/>
                    <a:pt x="289" y="23"/>
                  </a:cubicBezTo>
                  <a:cubicBezTo>
                    <a:pt x="290" y="28"/>
                    <a:pt x="292" y="27"/>
                    <a:pt x="293" y="28"/>
                  </a:cubicBezTo>
                  <a:cubicBezTo>
                    <a:pt x="289" y="28"/>
                    <a:pt x="285" y="32"/>
                    <a:pt x="281" y="29"/>
                  </a:cubicBezTo>
                  <a:close/>
                  <a:moveTo>
                    <a:pt x="300" y="29"/>
                  </a:moveTo>
                  <a:cubicBezTo>
                    <a:pt x="301" y="28"/>
                    <a:pt x="304" y="25"/>
                    <a:pt x="305" y="28"/>
                  </a:cubicBezTo>
                  <a:lnTo>
                    <a:pt x="300" y="29"/>
                  </a:lnTo>
                  <a:close/>
                  <a:moveTo>
                    <a:pt x="311" y="29"/>
                  </a:moveTo>
                  <a:cubicBezTo>
                    <a:pt x="311" y="26"/>
                    <a:pt x="311" y="26"/>
                    <a:pt x="311" y="26"/>
                  </a:cubicBezTo>
                  <a:cubicBezTo>
                    <a:pt x="313" y="26"/>
                    <a:pt x="315" y="25"/>
                    <a:pt x="316" y="29"/>
                  </a:cubicBezTo>
                  <a:cubicBezTo>
                    <a:pt x="315" y="32"/>
                    <a:pt x="313" y="29"/>
                    <a:pt x="311" y="29"/>
                  </a:cubicBezTo>
                  <a:close/>
                  <a:moveTo>
                    <a:pt x="320" y="61"/>
                  </a:moveTo>
                  <a:cubicBezTo>
                    <a:pt x="318" y="59"/>
                    <a:pt x="318" y="59"/>
                    <a:pt x="318" y="59"/>
                  </a:cubicBezTo>
                  <a:cubicBezTo>
                    <a:pt x="320" y="53"/>
                    <a:pt x="320" y="53"/>
                    <a:pt x="320" y="53"/>
                  </a:cubicBezTo>
                  <a:lnTo>
                    <a:pt x="320" y="61"/>
                  </a:lnTo>
                  <a:close/>
                  <a:moveTo>
                    <a:pt x="322" y="18"/>
                  </a:moveTo>
                  <a:cubicBezTo>
                    <a:pt x="322" y="20"/>
                    <a:pt x="325" y="27"/>
                    <a:pt x="325" y="31"/>
                  </a:cubicBezTo>
                  <a:cubicBezTo>
                    <a:pt x="321" y="34"/>
                    <a:pt x="323" y="22"/>
                    <a:pt x="322" y="18"/>
                  </a:cubicBezTo>
                  <a:close/>
                  <a:moveTo>
                    <a:pt x="350" y="28"/>
                  </a:moveTo>
                  <a:cubicBezTo>
                    <a:pt x="347" y="27"/>
                    <a:pt x="344" y="30"/>
                    <a:pt x="341" y="28"/>
                  </a:cubicBezTo>
                  <a:cubicBezTo>
                    <a:pt x="344" y="28"/>
                    <a:pt x="347" y="22"/>
                    <a:pt x="350" y="28"/>
                  </a:cubicBezTo>
                  <a:close/>
                  <a:moveTo>
                    <a:pt x="329" y="27"/>
                  </a:moveTo>
                  <a:cubicBezTo>
                    <a:pt x="330" y="25"/>
                    <a:pt x="332" y="25"/>
                    <a:pt x="333" y="28"/>
                  </a:cubicBezTo>
                  <a:lnTo>
                    <a:pt x="329" y="27"/>
                  </a:lnTo>
                  <a:close/>
                  <a:moveTo>
                    <a:pt x="344" y="59"/>
                  </a:moveTo>
                  <a:cubicBezTo>
                    <a:pt x="341" y="62"/>
                    <a:pt x="336" y="58"/>
                    <a:pt x="333" y="58"/>
                  </a:cubicBezTo>
                  <a:cubicBezTo>
                    <a:pt x="333" y="49"/>
                    <a:pt x="338" y="61"/>
                    <a:pt x="340" y="52"/>
                  </a:cubicBezTo>
                  <a:cubicBezTo>
                    <a:pt x="341" y="57"/>
                    <a:pt x="344" y="53"/>
                    <a:pt x="345" y="49"/>
                  </a:cubicBezTo>
                  <a:cubicBezTo>
                    <a:pt x="344" y="52"/>
                    <a:pt x="344" y="55"/>
                    <a:pt x="344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Freeform 268">
              <a:extLst>
                <a:ext uri="{FF2B5EF4-FFF2-40B4-BE49-F238E27FC236}">
                  <a16:creationId xmlns:a16="http://schemas.microsoft.com/office/drawing/2014/main" id="{E81250B7-47B0-3F96-71CA-5EDAEC5470C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91238" y="8710613"/>
              <a:ext cx="11113" cy="15875"/>
            </a:xfrm>
            <a:custGeom>
              <a:avLst/>
              <a:gdLst>
                <a:gd name="T0" fmla="*/ 0 w 3"/>
                <a:gd name="T1" fmla="*/ 3 h 4"/>
                <a:gd name="T2" fmla="*/ 3 w 3"/>
                <a:gd name="T3" fmla="*/ 4 h 4"/>
                <a:gd name="T4" fmla="*/ 0 w 3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1"/>
                    <a:pt x="0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5" name="灯片编号占位符 5">
            <a:extLst>
              <a:ext uri="{FF2B5EF4-FFF2-40B4-BE49-F238E27FC236}">
                <a16:creationId xmlns:a16="http://schemas.microsoft.com/office/drawing/2014/main" id="{9F934637-9CC0-2DA7-1DF8-ECED5472584B}"/>
              </a:ext>
            </a:extLst>
          </p:cNvPr>
          <p:cNvSpPr txBox="1">
            <a:spLocks/>
          </p:cNvSpPr>
          <p:nvPr userDrawn="1"/>
        </p:nvSpPr>
        <p:spPr>
          <a:xfrm>
            <a:off x="9281932" y="626348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ED896D-2146-4E71-9E5F-DA5A1094D6A8}" type="slidenum">
              <a:rPr lang="en-SG" smtClean="0"/>
              <a:pPr/>
              <a:t>‹#›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683224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29E936-5F96-489D-8224-A51915B74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670DD4A-A27A-4353-BB68-F96150740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444C82E-EC89-497F-BF3D-8D968CDD74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3D0D4A-753D-47C4-AFB2-245F5CB476D2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A8D535-806D-4C42-BB86-68B003B4E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1C2FF7-0EE2-4C7C-8239-DED288B98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B4D3B6-A7B5-436B-BBDA-69CFC6742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98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4D0194-C438-46B3-935F-AC4CDC55F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1054848-41B6-4A56-8F98-00DC7AE9C5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B801028-B227-4203-9F8B-A782F61162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4A16313-5314-4BBC-BF72-05C5B2E1FC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3D0D4A-753D-47C4-AFB2-245F5CB476D2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E7A7EAE-F310-4F70-A747-97AC2BF20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883397-6EF6-472B-843E-CFF552F5B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B4D3B6-A7B5-436B-BBDA-69CFC6742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221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B487D1-049C-4519-BE8A-3BD6A3632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6B514D-88DD-4C2C-BAD5-01FD98D8A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0B6E88A-1EA9-40F6-8B0D-9AAA759CB0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FECB579-FCEA-4F79-8C4E-A860D46EC6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9809FC4-EC60-4E0A-A42F-19DEDD1840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AD7F1C0-5D05-4B60-9109-4EA7918F31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3D0D4A-753D-47C4-AFB2-245F5CB476D2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272A485-F7DE-40B2-A19B-7300361B3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F1D85CE-F166-4888-8993-F2D17F776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B4D3B6-A7B5-436B-BBDA-69CFC6742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06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5760F30-9EC0-4520-A6CF-3267A615E9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3D0D4A-753D-47C4-AFB2-245F5CB476D2}" type="datetimeFigureOut">
              <a:rPr lang="zh-CN" altLang="en-US" smtClean="0"/>
              <a:t>2023/11/22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37C54B5-84E7-4F2C-953F-2CBB69DD9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CA1C36F-DE38-4755-B21B-1465FF27B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B4D3B6-A7B5-436B-BBDA-69CFC6742A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1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63A7CE7-729C-4F6F-ADB1-C87B57507F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0847D0-84B5-44BE-BCAE-35A7B0E96393}" type="datetime1">
              <a:rPr lang="en-SG" smtClean="0"/>
              <a:t>22/11/2023</a:t>
            </a:fld>
            <a:endParaRPr lang="en-SG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9B17E51-9999-4FC2-816A-06F81B859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F0D5A9A-BFFC-463A-AD1D-89302E16A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1932" y="2538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ED896D-2146-4E71-9E5F-DA5A1094D6A8}" type="slidenum">
              <a:rPr lang="en-SG" smtClean="0"/>
              <a:pPr/>
              <a:t>‹#›</a:t>
            </a:fld>
            <a:endParaRPr lang="en-SG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073E34BB-34A6-4258-B3F5-8255F2090EB1}"/>
              </a:ext>
            </a:extLst>
          </p:cNvPr>
          <p:cNvGrpSpPr/>
          <p:nvPr userDrawn="1"/>
        </p:nvGrpSpPr>
        <p:grpSpPr>
          <a:xfrm>
            <a:off x="125112" y="796032"/>
            <a:ext cx="2857002" cy="179150"/>
            <a:chOff x="1804818" y="5894451"/>
            <a:chExt cx="2540413" cy="159298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751A26AA-30DC-4548-9BC1-E76680427992}"/>
                </a:ext>
              </a:extLst>
            </p:cNvPr>
            <p:cNvSpPr/>
            <p:nvPr/>
          </p:nvSpPr>
          <p:spPr>
            <a:xfrm rot="2700000" flipH="1">
              <a:off x="4087274" y="5894451"/>
              <a:ext cx="159298" cy="159298"/>
            </a:xfrm>
            <a:prstGeom prst="rect">
              <a:avLst/>
            </a:prstGeom>
            <a:noFill/>
            <a:ln w="15875">
              <a:gradFill>
                <a:gsLst>
                  <a:gs pos="0">
                    <a:srgbClr val="3195EF"/>
                  </a:gs>
                  <a:gs pos="100000">
                    <a:srgbClr val="0F6FC6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7F5A9487-4A49-4737-BE5C-1DB0449FAB51}"/>
                </a:ext>
              </a:extLst>
            </p:cNvPr>
            <p:cNvSpPr/>
            <p:nvPr/>
          </p:nvSpPr>
          <p:spPr>
            <a:xfrm rot="2700000" flipH="1">
              <a:off x="4213897" y="5908433"/>
              <a:ext cx="131334" cy="131334"/>
            </a:xfrm>
            <a:prstGeom prst="rect">
              <a:avLst/>
            </a:prstGeom>
            <a:gradFill>
              <a:gsLst>
                <a:gs pos="0">
                  <a:srgbClr val="0F6FC6"/>
                </a:gs>
                <a:gs pos="100000">
                  <a:srgbClr val="3195E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F1027C44-C3C3-4D7C-8A61-FC48FA87EC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4818" y="5974100"/>
              <a:ext cx="2249464" cy="0"/>
            </a:xfrm>
            <a:prstGeom prst="line">
              <a:avLst/>
            </a:prstGeom>
            <a:ln w="15875">
              <a:gradFill flip="none" rotWithShape="1">
                <a:gsLst>
                  <a:gs pos="0">
                    <a:srgbClr val="0F6FC6"/>
                  </a:gs>
                  <a:gs pos="100000">
                    <a:srgbClr val="3195EF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09C0D6C6-A82A-4EDE-8464-40184000379B}"/>
              </a:ext>
            </a:extLst>
          </p:cNvPr>
          <p:cNvGrpSpPr/>
          <p:nvPr userDrawn="1"/>
        </p:nvGrpSpPr>
        <p:grpSpPr>
          <a:xfrm flipH="1">
            <a:off x="9072138" y="810897"/>
            <a:ext cx="2857004" cy="179150"/>
            <a:chOff x="1804818" y="5894451"/>
            <a:chExt cx="2540413" cy="159298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8E1AC8B4-36CD-4499-9289-FDFD85615F0E}"/>
                </a:ext>
              </a:extLst>
            </p:cNvPr>
            <p:cNvSpPr/>
            <p:nvPr/>
          </p:nvSpPr>
          <p:spPr>
            <a:xfrm rot="2700000" flipH="1">
              <a:off x="4087274" y="5894451"/>
              <a:ext cx="159298" cy="159298"/>
            </a:xfrm>
            <a:prstGeom prst="rect">
              <a:avLst/>
            </a:prstGeom>
            <a:noFill/>
            <a:ln w="15875">
              <a:gradFill>
                <a:gsLst>
                  <a:gs pos="0">
                    <a:srgbClr val="3195EF"/>
                  </a:gs>
                  <a:gs pos="100000">
                    <a:srgbClr val="0F6FC6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53B559A5-3F06-4361-A4E2-6D24F1B6CC4B}"/>
                </a:ext>
              </a:extLst>
            </p:cNvPr>
            <p:cNvSpPr/>
            <p:nvPr/>
          </p:nvSpPr>
          <p:spPr>
            <a:xfrm rot="2700000" flipH="1">
              <a:off x="4213897" y="5908433"/>
              <a:ext cx="131334" cy="131334"/>
            </a:xfrm>
            <a:prstGeom prst="rect">
              <a:avLst/>
            </a:prstGeom>
            <a:gradFill>
              <a:gsLst>
                <a:gs pos="0">
                  <a:srgbClr val="0F6FC6"/>
                </a:gs>
                <a:gs pos="100000">
                  <a:srgbClr val="3195EF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89303609-4831-41F8-93BD-34A40A94E4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4818" y="5974100"/>
              <a:ext cx="2249464" cy="0"/>
            </a:xfrm>
            <a:prstGeom prst="line">
              <a:avLst/>
            </a:prstGeom>
            <a:ln w="15875">
              <a:gradFill flip="none" rotWithShape="1">
                <a:gsLst>
                  <a:gs pos="0">
                    <a:srgbClr val="0F6FC6"/>
                  </a:gs>
                  <a:gs pos="100000">
                    <a:srgbClr val="3195EF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占位符 14">
            <a:extLst>
              <a:ext uri="{FF2B5EF4-FFF2-40B4-BE49-F238E27FC236}">
                <a16:creationId xmlns:a16="http://schemas.microsoft.com/office/drawing/2014/main" id="{EB2A5926-B141-4ACE-82F6-4E6A085A88D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54463" y="618974"/>
            <a:ext cx="5871476" cy="592188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CN" dirty="0" err="1"/>
              <a:t>Ti</a:t>
            </a:r>
            <a:r>
              <a:rPr lang="en-SG" altLang="zh-CN" dirty="0" err="1"/>
              <a:t>tle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1624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3E41791-DF90-4AA6-B56A-C8E4A3591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7A2E47-2E83-4E65-B32F-3EC2A1EBEF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087A8C9-8B44-4B1E-BCCE-377136DF1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altLang="zh-CN" dirty="0"/>
              <a:t>Footnote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2356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4" r:id="rId4"/>
    <p:sldLayoutId id="2147483651" r:id="rId5"/>
    <p:sldLayoutId id="2147483652" r:id="rId6"/>
    <p:sldLayoutId id="2147483653" r:id="rId7"/>
    <p:sldLayoutId id="2147483655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0" Type="http://schemas.openxmlformats.org/officeDocument/2006/relationships/image" Target="../media/image64.png"/><Relationship Id="rId76" Type="http://schemas.openxmlformats.org/officeDocument/2006/relationships/image" Target="../media/image470.png"/><Relationship Id="rId75" Type="http://schemas.openxmlformats.org/officeDocument/2006/relationships/image" Target="../media/image460.png"/><Relationship Id="rId83" Type="http://schemas.openxmlformats.org/officeDocument/2006/relationships/image" Target="../media/image671.png"/><Relationship Id="rId1" Type="http://schemas.openxmlformats.org/officeDocument/2006/relationships/slideLayout" Target="../slideLayouts/slideLayout2.xml"/><Relationship Id="rId74" Type="http://schemas.openxmlformats.org/officeDocument/2006/relationships/image" Target="../media/image230.png"/><Relationship Id="rId79" Type="http://schemas.openxmlformats.org/officeDocument/2006/relationships/image" Target="../media/image63.png"/><Relationship Id="rId82" Type="http://schemas.openxmlformats.org/officeDocument/2006/relationships/image" Target="../media/image661.png"/><Relationship Id="rId73" Type="http://schemas.openxmlformats.org/officeDocument/2006/relationships/image" Target="../media/image520.png"/><Relationship Id="rId78" Type="http://schemas.openxmlformats.org/officeDocument/2006/relationships/image" Target="../media/image27.png"/><Relationship Id="rId81" Type="http://schemas.openxmlformats.org/officeDocument/2006/relationships/image" Target="../media/image65.png"/><Relationship Id="rId77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23.png"/><Relationship Id="rId12" Type="http://schemas.openxmlformats.org/officeDocument/2006/relationships/image" Target="../media/image11.png"/><Relationship Id="rId17" Type="http://schemas.openxmlformats.org/officeDocument/2006/relationships/image" Target="../media/image22.png"/><Relationship Id="rId2" Type="http://schemas.openxmlformats.org/officeDocument/2006/relationships/image" Target="../media/image2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00.png"/><Relationship Id="rId15" Type="http://schemas.openxmlformats.org/officeDocument/2006/relationships/image" Target="../media/image14.png"/><Relationship Id="rId19" Type="http://schemas.openxmlformats.org/officeDocument/2006/relationships/image" Target="../media/image24.png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100.png"/><Relationship Id="rId18" Type="http://schemas.openxmlformats.org/officeDocument/2006/relationships/image" Target="../media/image52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17" Type="http://schemas.openxmlformats.org/officeDocument/2006/relationships/image" Target="../media/image51.png"/><Relationship Id="rId2" Type="http://schemas.openxmlformats.org/officeDocument/2006/relationships/image" Target="../media/image37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5" Type="http://schemas.openxmlformats.org/officeDocument/2006/relationships/image" Target="../media/image49.png"/><Relationship Id="rId10" Type="http://schemas.openxmlformats.org/officeDocument/2006/relationships/image" Target="../media/image45.png"/><Relationship Id="rId19" Type="http://schemas.openxmlformats.org/officeDocument/2006/relationships/image" Target="../media/image8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8.png"/><Relationship Id="rId12" Type="http://schemas.openxmlformats.org/officeDocument/2006/relationships/image" Target="../media/image137.png"/><Relationship Id="rId2" Type="http://schemas.openxmlformats.org/officeDocument/2006/relationships/image" Target="../media/image9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360.png"/><Relationship Id="rId5" Type="http://schemas.openxmlformats.org/officeDocument/2006/relationships/image" Target="../media/image136.png"/><Relationship Id="rId15" Type="http://schemas.openxmlformats.org/officeDocument/2006/relationships/image" Target="../media/image10.png"/><Relationship Id="rId10" Type="http://schemas.openxmlformats.org/officeDocument/2006/relationships/image" Target="../media/image1350.png"/><Relationship Id="rId4" Type="http://schemas.openxmlformats.org/officeDocument/2006/relationships/image" Target="../media/image135.png"/><Relationship Id="rId14" Type="http://schemas.openxmlformats.org/officeDocument/2006/relationships/image" Target="../media/image1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17" Type="http://schemas.openxmlformats.org/officeDocument/2006/relationships/image" Target="../media/image67.png"/><Relationship Id="rId2" Type="http://schemas.openxmlformats.org/officeDocument/2006/relationships/image" Target="../media/image25.png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F0C90C-C86D-4530-903F-267CA1084B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Dimension Reduction for Quantum Stochastic Modelling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93B3C3D-6189-4758-BA7A-D550BE00ED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0602" y="3509963"/>
            <a:ext cx="9144000" cy="1655762"/>
          </a:xfrm>
        </p:spPr>
        <p:txBody>
          <a:bodyPr/>
          <a:lstStyle/>
          <a:p>
            <a:r>
              <a:rPr lang="en-US" altLang="zh-CN" b="1" dirty="0"/>
              <a:t>Speaker: </a:t>
            </a:r>
            <a:r>
              <a:rPr lang="en-US" altLang="zh-CN" b="1" i="1" dirty="0"/>
              <a:t>Chengran Yang</a:t>
            </a:r>
            <a:r>
              <a:rPr lang="en-US" altLang="zh-CN" dirty="0"/>
              <a:t>, </a:t>
            </a:r>
            <a:br>
              <a:rPr lang="en-US" altLang="zh-CN" dirty="0"/>
            </a:br>
            <a:r>
              <a:rPr lang="en-US" altLang="zh-CN" dirty="0"/>
              <a:t>Collaborators: Mile Gu, Jayne Thompson, Thomas Elliot, Andrew Garner, </a:t>
            </a:r>
            <a:r>
              <a:rPr lang="en-US" altLang="zh-CN" dirty="0" err="1"/>
              <a:t>Kangda</a:t>
            </a:r>
            <a:r>
              <a:rPr lang="en-US" altLang="zh-CN" dirty="0"/>
              <a:t> Wu, </a:t>
            </a:r>
            <a:r>
              <a:rPr lang="en-US" altLang="zh-CN" dirty="0" err="1"/>
              <a:t>Guoyong</a:t>
            </a:r>
            <a:r>
              <a:rPr lang="en-US" altLang="zh-CN" dirty="0"/>
              <a:t> Xiang, Oscar </a:t>
            </a:r>
            <a:r>
              <a:rPr lang="en-US" altLang="zh-CN" dirty="0" err="1"/>
              <a:t>Dahlsten</a:t>
            </a:r>
            <a:r>
              <a:rPr lang="en-US" altLang="zh-CN" dirty="0"/>
              <a:t>, </a:t>
            </a:r>
            <a:r>
              <a:rPr lang="en-US" altLang="zh-CN" dirty="0" err="1"/>
              <a:t>Feiyang</a:t>
            </a:r>
            <a:r>
              <a:rPr lang="en-US" altLang="zh-CN" dirty="0"/>
              <a:t> Liu, Nora </a:t>
            </a:r>
            <a:r>
              <a:rPr lang="en-US" altLang="zh-CN" dirty="0" err="1"/>
              <a:t>Tischlerm</a:t>
            </a:r>
            <a:r>
              <a:rPr lang="en-US" altLang="zh-CN" dirty="0"/>
              <a:t>, …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6A397C0E-7BC0-2167-4BCB-1AC2E36EF056}"/>
              </a:ext>
            </a:extLst>
          </p:cNvPr>
          <p:cNvGrpSpPr/>
          <p:nvPr/>
        </p:nvGrpSpPr>
        <p:grpSpPr>
          <a:xfrm>
            <a:off x="6873667" y="4984523"/>
            <a:ext cx="3178089" cy="1279347"/>
            <a:chOff x="0" y="0"/>
            <a:chExt cx="3265714" cy="12954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68DA97A8-591A-D398-79DC-B4A567C4E8FF}"/>
                </a:ext>
              </a:extLst>
            </p:cNvPr>
            <p:cNvSpPr/>
            <p:nvPr/>
          </p:nvSpPr>
          <p:spPr>
            <a:xfrm>
              <a:off x="0" y="0"/>
              <a:ext cx="3265714" cy="129540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032" name="Picture 8" descr="Quantum Metrology Group - Centre for Quantum Technologies ...">
              <a:extLst>
                <a:ext uri="{FF2B5EF4-FFF2-40B4-BE49-F238E27FC236}">
                  <a16:creationId xmlns:a16="http://schemas.microsoft.com/office/drawing/2014/main" id="{B1B69E1E-5635-F87E-E4AB-43A0557EE8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848" y="196775"/>
              <a:ext cx="2570018" cy="9018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7E429E2D-53E6-B64F-11F6-01328CF6ECE6}"/>
              </a:ext>
            </a:extLst>
          </p:cNvPr>
          <p:cNvSpPr txBox="1"/>
          <p:nvPr/>
        </p:nvSpPr>
        <p:spPr>
          <a:xfrm>
            <a:off x="2187875" y="4873612"/>
            <a:ext cx="3841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📅</a:t>
            </a:r>
            <a:r>
              <a:rPr lang="en-US" altLang="zh-CN" sz="2400" dirty="0">
                <a:solidFill>
                  <a:schemeClr val="bg1"/>
                </a:solidFill>
              </a:rPr>
              <a:t>: Nov 22</a:t>
            </a:r>
            <a:r>
              <a:rPr lang="en-US" altLang="zh-CN" sz="2400" baseline="30000" dirty="0">
                <a:solidFill>
                  <a:schemeClr val="bg1"/>
                </a:solidFill>
              </a:rPr>
              <a:t>nd</a:t>
            </a:r>
            <a:r>
              <a:rPr lang="en-US" altLang="zh-CN" sz="2400" dirty="0">
                <a:solidFill>
                  <a:schemeClr val="bg1"/>
                </a:solidFill>
              </a:rPr>
              <a:t> , 2023</a:t>
            </a:r>
          </a:p>
          <a:p>
            <a:r>
              <a:rPr lang="zh-CN" altLang="en-US" sz="2400" dirty="0">
                <a:solidFill>
                  <a:schemeClr val="bg1"/>
                </a:solidFill>
              </a:rPr>
              <a:t>📍</a:t>
            </a:r>
            <a:r>
              <a:rPr lang="en-US" altLang="zh-CN" sz="2400" dirty="0">
                <a:solidFill>
                  <a:schemeClr val="bg1"/>
                </a:solidFill>
              </a:rPr>
              <a:t>: Main Auditorium, CERN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444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98D2D1-E4BB-930A-532C-CB993E953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Learning Quantum Model</a:t>
            </a:r>
            <a:endParaRPr lang="zh-CN" altLang="en-US" dirty="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B5FEFCB7-A475-3ACD-BAD5-762AA1634BD1}"/>
              </a:ext>
            </a:extLst>
          </p:cNvPr>
          <p:cNvGrpSpPr/>
          <p:nvPr/>
        </p:nvGrpSpPr>
        <p:grpSpPr>
          <a:xfrm>
            <a:off x="7894552" y="1959539"/>
            <a:ext cx="3513946" cy="2267443"/>
            <a:chOff x="6835122" y="3751100"/>
            <a:chExt cx="3739530" cy="2413006"/>
          </a:xfrm>
        </p:grpSpPr>
        <p:grpSp>
          <p:nvGrpSpPr>
            <p:cNvPr id="5" name="Group 227">
              <a:extLst>
                <a:ext uri="{FF2B5EF4-FFF2-40B4-BE49-F238E27FC236}">
                  <a16:creationId xmlns:a16="http://schemas.microsoft.com/office/drawing/2014/main" id="{05D6F48B-46BB-A5FA-F312-8F37B6BA9041}"/>
                </a:ext>
              </a:extLst>
            </p:cNvPr>
            <p:cNvGrpSpPr/>
            <p:nvPr/>
          </p:nvGrpSpPr>
          <p:grpSpPr>
            <a:xfrm>
              <a:off x="7105443" y="3751100"/>
              <a:ext cx="2892905" cy="2413006"/>
              <a:chOff x="1040353" y="2080977"/>
              <a:chExt cx="3506087" cy="2896381"/>
            </a:xfrm>
          </p:grpSpPr>
          <p:cxnSp>
            <p:nvCxnSpPr>
              <p:cNvPr id="9" name="Straight Connector 228">
                <a:extLst>
                  <a:ext uri="{FF2B5EF4-FFF2-40B4-BE49-F238E27FC236}">
                    <a16:creationId xmlns:a16="http://schemas.microsoft.com/office/drawing/2014/main" id="{4F9123D2-4886-B3F3-4CD0-849AC33CCB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0229" y="2655651"/>
                <a:ext cx="2516955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0" name="Rectangle: Rounded Corners 229">
                <a:extLst>
                  <a:ext uri="{FF2B5EF4-FFF2-40B4-BE49-F238E27FC236}">
                    <a16:creationId xmlns:a16="http://schemas.microsoft.com/office/drawing/2014/main" id="{DC68BDBB-0646-D46D-7A58-E9C49674B26D}"/>
                  </a:ext>
                </a:extLst>
              </p:cNvPr>
              <p:cNvSpPr/>
              <p:nvPr/>
            </p:nvSpPr>
            <p:spPr>
              <a:xfrm>
                <a:off x="2360105" y="2080977"/>
                <a:ext cx="1187777" cy="1621407"/>
              </a:xfrm>
              <a:prstGeom prst="roundRect">
                <a:avLst/>
              </a:prstGeom>
              <a:gradFill flip="none" rotWithShape="1">
                <a:gsLst>
                  <a:gs pos="0">
                    <a:srgbClr val="4472C4">
                      <a:lumMod val="67000"/>
                    </a:srgbClr>
                  </a:gs>
                  <a:gs pos="48000">
                    <a:srgbClr val="4472C4">
                      <a:lumMod val="97000"/>
                      <a:lumOff val="3000"/>
                    </a:srgbClr>
                  </a:gs>
                  <a:gs pos="100000">
                    <a:srgbClr val="4472C4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outerShdw sx="1000" sy="1000" algn="ctr" rotWithShape="0">
                  <a:srgbClr val="000000"/>
                </a:outerShdw>
              </a:effectLst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U</a:t>
                </a:r>
                <a:endParaRPr kumimoji="0" lang="en-US" sz="5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Arc 230">
                <a:extLst>
                  <a:ext uri="{FF2B5EF4-FFF2-40B4-BE49-F238E27FC236}">
                    <a16:creationId xmlns:a16="http://schemas.microsoft.com/office/drawing/2014/main" id="{B2B4D57B-93CF-FFFC-237D-56B77AB150F3}"/>
                  </a:ext>
                </a:extLst>
              </p:cNvPr>
              <p:cNvSpPr/>
              <p:nvPr/>
            </p:nvSpPr>
            <p:spPr>
              <a:xfrm>
                <a:off x="2897433" y="3264039"/>
                <a:ext cx="1319752" cy="1527139"/>
              </a:xfrm>
              <a:prstGeom prst="arc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Arc 231">
                <a:extLst>
                  <a:ext uri="{FF2B5EF4-FFF2-40B4-BE49-F238E27FC236}">
                    <a16:creationId xmlns:a16="http://schemas.microsoft.com/office/drawing/2014/main" id="{D6472764-142D-F7A5-E1B4-DA5C7B30FD57}"/>
                  </a:ext>
                </a:extLst>
              </p:cNvPr>
              <p:cNvSpPr/>
              <p:nvPr/>
            </p:nvSpPr>
            <p:spPr>
              <a:xfrm>
                <a:off x="1040353" y="3264039"/>
                <a:ext cx="1319752" cy="1527139"/>
              </a:xfrm>
              <a:prstGeom prst="arc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cene3d>
                <a:camera prst="orthographicFront">
                  <a:rot lat="0" lon="10800000" rev="6000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233">
                    <a:extLst>
                      <a:ext uri="{FF2B5EF4-FFF2-40B4-BE49-F238E27FC236}">
                        <a16:creationId xmlns:a16="http://schemas.microsoft.com/office/drawing/2014/main" id="{9C2B07F0-A3CA-D91F-37E5-CC7DBDDB64D6}"/>
                      </a:ext>
                    </a:extLst>
                  </p:cNvPr>
                  <p:cNvSpPr txBox="1"/>
                  <p:nvPr/>
                </p:nvSpPr>
                <p:spPr>
                  <a:xfrm>
                    <a:off x="1443891" y="3990616"/>
                    <a:ext cx="708847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SG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|0⟩</m:t>
                          </m:r>
                        </m:oMath>
                      </m:oMathPara>
                    </a14:m>
                    <a:endParaRPr kumimoji="0" lang="en-US" sz="2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234" name="TextBox 233">
                    <a:extLst>
                      <a:ext uri="{FF2B5EF4-FFF2-40B4-BE49-F238E27FC236}">
                        <a16:creationId xmlns:a16="http://schemas.microsoft.com/office/drawing/2014/main" id="{5AC671EB-02A8-424F-B679-1682F10DA54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43891" y="3990616"/>
                    <a:ext cx="708847" cy="523220"/>
                  </a:xfrm>
                  <a:prstGeom prst="rect">
                    <a:avLst/>
                  </a:prstGeom>
                  <a:blipFill>
                    <a:blip r:embed="rId73"/>
                    <a:stretch>
                      <a:fillRect b="-563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234">
                    <a:extLst>
                      <a:ext uri="{FF2B5EF4-FFF2-40B4-BE49-F238E27FC236}">
                        <a16:creationId xmlns:a16="http://schemas.microsoft.com/office/drawing/2014/main" id="{88FDA822-9F3F-4C6D-5EE7-038F8C5122D1}"/>
                      </a:ext>
                    </a:extLst>
                  </p:cNvPr>
                  <p:cNvSpPr txBox="1"/>
                  <p:nvPr/>
                </p:nvSpPr>
                <p:spPr>
                  <a:xfrm>
                    <a:off x="3979149" y="4349326"/>
                    <a:ext cx="567291" cy="6280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SG" sz="2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</m:oMath>
                      </m:oMathPara>
                    </a14:m>
                    <a:endParaRPr kumimoji="0" lang="en-US" sz="2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235" name="TextBox 234">
                    <a:extLst>
                      <a:ext uri="{FF2B5EF4-FFF2-40B4-BE49-F238E27FC236}">
                        <a16:creationId xmlns:a16="http://schemas.microsoft.com/office/drawing/2014/main" id="{8235036D-1446-45BB-A3F7-962F1E293AA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79149" y="4349326"/>
                    <a:ext cx="567291" cy="628032"/>
                  </a:xfrm>
                  <a:prstGeom prst="rect">
                    <a:avLst/>
                  </a:prstGeom>
                  <a:blipFill>
                    <a:blip r:embed="rId7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SG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" name="Flowchart: Delay 7">
              <a:extLst>
                <a:ext uri="{FF2B5EF4-FFF2-40B4-BE49-F238E27FC236}">
                  <a16:creationId xmlns:a16="http://schemas.microsoft.com/office/drawing/2014/main" id="{F65A7B7A-6C60-3670-D4BD-C3284B747ECA}"/>
                </a:ext>
              </a:extLst>
            </p:cNvPr>
            <p:cNvSpPr/>
            <p:nvPr/>
          </p:nvSpPr>
          <p:spPr>
            <a:xfrm rot="5400000">
              <a:off x="9624020" y="5514270"/>
              <a:ext cx="205310" cy="253233"/>
            </a:xfrm>
            <a:prstGeom prst="flowChartDelay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椭圆 55">
                  <a:extLst>
                    <a:ext uri="{FF2B5EF4-FFF2-40B4-BE49-F238E27FC236}">
                      <a16:creationId xmlns:a16="http://schemas.microsoft.com/office/drawing/2014/main" id="{DA2409E1-1942-CE59-9671-BD991434FF88}"/>
                    </a:ext>
                  </a:extLst>
                </p:cNvPr>
                <p:cNvSpPr/>
                <p:nvPr/>
              </p:nvSpPr>
              <p:spPr>
                <a:xfrm>
                  <a:off x="6835122" y="3792240"/>
                  <a:ext cx="721360" cy="75870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SG" altLang="zh-CN" sz="2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|</m:t>
                        </m:r>
                        <m:sSub>
                          <m:sSubPr>
                            <m:ctrlPr>
                              <a:rPr kumimoji="0" lang="en-SG" altLang="zh-CN" sz="2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SG" altLang="zh-CN" sz="2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kumimoji="0" lang="en-SG" altLang="zh-CN" sz="2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b>
                        </m:sSub>
                        <m:r>
                          <a:rPr kumimoji="0" lang="en-SG" altLang="zh-CN" sz="2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⟩</m:t>
                        </m:r>
                      </m:oMath>
                    </m:oMathPara>
                  </a14:m>
                  <a:endParaRPr kumimoji="0" lang="zh-CN" altLang="en-US" sz="72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等线" panose="02010600030101010101" pitchFamily="2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4" name="椭圆 55">
                  <a:extLst>
                    <a:ext uri="{FF2B5EF4-FFF2-40B4-BE49-F238E27FC236}">
                      <a16:creationId xmlns:a16="http://schemas.microsoft.com/office/drawing/2014/main" id="{5DEB265A-C82D-429F-9640-4C472848778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5122" y="3792240"/>
                  <a:ext cx="721360" cy="758702"/>
                </a:xfrm>
                <a:prstGeom prst="ellipse">
                  <a:avLst/>
                </a:prstGeom>
                <a:blipFill>
                  <a:blip r:embed="rId75"/>
                  <a:stretch>
                    <a:fillRect/>
                  </a:stretch>
                </a:blip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椭圆 55">
                  <a:extLst>
                    <a:ext uri="{FF2B5EF4-FFF2-40B4-BE49-F238E27FC236}">
                      <a16:creationId xmlns:a16="http://schemas.microsoft.com/office/drawing/2014/main" id="{38AEF053-32C4-0370-26A4-1ED7AE0725B0}"/>
                    </a:ext>
                  </a:extLst>
                </p:cNvPr>
                <p:cNvSpPr/>
                <p:nvPr/>
              </p:nvSpPr>
              <p:spPr>
                <a:xfrm>
                  <a:off x="9853292" y="3792240"/>
                  <a:ext cx="721360" cy="75870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SG" altLang="zh-CN" sz="2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|</m:t>
                        </m:r>
                        <m:sSub>
                          <m:sSubPr>
                            <m:ctrlPr>
                              <a:rPr kumimoji="0" lang="en-SG" altLang="zh-CN" sz="2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SG" altLang="zh-CN" sz="2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kumimoji="0" lang="en-SG" altLang="zh-CN" sz="2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</m:sub>
                        </m:sSub>
                        <m:r>
                          <a:rPr kumimoji="0" lang="en-SG" altLang="zh-CN" sz="2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⟩</m:t>
                        </m:r>
                      </m:oMath>
                    </m:oMathPara>
                  </a14:m>
                  <a:endParaRPr kumimoji="0" lang="zh-CN" altLang="en-US" sz="7200" b="0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等线" panose="02010600030101010101" pitchFamily="2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" name="椭圆 55">
                  <a:extLst>
                    <a:ext uri="{FF2B5EF4-FFF2-40B4-BE49-F238E27FC236}">
                      <a16:creationId xmlns:a16="http://schemas.microsoft.com/office/drawing/2014/main" id="{CFE7C662-C4BC-409E-9464-99406190688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53292" y="3792240"/>
                  <a:ext cx="721360" cy="758702"/>
                </a:xfrm>
                <a:prstGeom prst="ellipse">
                  <a:avLst/>
                </a:prstGeom>
                <a:blipFill>
                  <a:blip r:embed="rId76"/>
                  <a:stretch>
                    <a:fillRect/>
                  </a:stretch>
                </a:blip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">
                <a:extLst>
                  <a:ext uri="{FF2B5EF4-FFF2-40B4-BE49-F238E27FC236}">
                    <a16:creationId xmlns:a16="http://schemas.microsoft.com/office/drawing/2014/main" id="{B58CFBB0-6E3D-A782-EE23-FFBFE429D45C}"/>
                  </a:ext>
                </a:extLst>
              </p:cNvPr>
              <p:cNvSpPr/>
              <p:nvPr/>
            </p:nvSpPr>
            <p:spPr>
              <a:xfrm>
                <a:off x="6272545" y="3943463"/>
                <a:ext cx="2132012" cy="781651"/>
              </a:xfrm>
              <a:prstGeom prst="rect">
                <a:avLst/>
              </a:prstGeom>
              <a:gradFill>
                <a:gsLst>
                  <a:gs pos="0">
                    <a:srgbClr val="A5A5A5">
                      <a:lumMod val="40000"/>
                      <a:lumOff val="60000"/>
                    </a:srgbClr>
                  </a:gs>
                  <a:gs pos="46000">
                    <a:srgbClr val="A5A5A5">
                      <a:lumMod val="95000"/>
                      <a:lumOff val="5000"/>
                    </a:srgbClr>
                  </a:gs>
                  <a:gs pos="100000">
                    <a:srgbClr val="A5A5A5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</a:gra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outerShdw blurRad="50800" dist="5080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114300" prst="artDeco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Kraus operators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2400" b="0" i="1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A</m:t>
                        </m:r>
                      </m:e>
                      <m:sup>
                        <m:r>
                          <a:rPr kumimoji="0" lang="en-US" altLang="zh-CN" sz="2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sup>
                    </m:sSup>
                  </m:oMath>
                </a14:m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">
                <a:extLst>
                  <a:ext uri="{FF2B5EF4-FFF2-40B4-BE49-F238E27FC236}">
                    <a16:creationId xmlns:a16="http://schemas.microsoft.com/office/drawing/2014/main" id="{B58CFBB0-6E3D-A782-EE23-FFBFE429D4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2545" y="3943463"/>
                <a:ext cx="2132012" cy="781651"/>
              </a:xfrm>
              <a:prstGeom prst="rect">
                <a:avLst/>
              </a:prstGeom>
              <a:blipFill>
                <a:blip r:embed="rId77"/>
                <a:stretch>
                  <a:fillRect/>
                </a:stretch>
              </a:blip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outerShdw blurRad="50800" dist="5080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Arrow: Right 6">
            <a:extLst>
              <a:ext uri="{FF2B5EF4-FFF2-40B4-BE49-F238E27FC236}">
                <a16:creationId xmlns:a16="http://schemas.microsoft.com/office/drawing/2014/main" id="{C045A6FA-A447-B93D-DB24-DFA5485B8374}"/>
              </a:ext>
            </a:extLst>
          </p:cNvPr>
          <p:cNvSpPr/>
          <p:nvPr/>
        </p:nvSpPr>
        <p:spPr>
          <a:xfrm rot="10800000">
            <a:off x="4217079" y="4037116"/>
            <a:ext cx="1702852" cy="470243"/>
          </a:xfrm>
          <a:prstGeom prst="rightArrow">
            <a:avLst/>
          </a:prstGeom>
          <a:gradFill flip="none" rotWithShape="1">
            <a:gsLst>
              <a:gs pos="0">
                <a:srgbClr val="FFC000">
                  <a:lumMod val="40000"/>
                  <a:lumOff val="60000"/>
                </a:srgbClr>
              </a:gs>
              <a:gs pos="46000">
                <a:srgbClr val="FFC000">
                  <a:lumMod val="95000"/>
                  <a:lumOff val="5000"/>
                </a:srgbClr>
              </a:gs>
              <a:gs pos="100000">
                <a:srgbClr val="FFC000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254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F95A77AD-A67D-1D07-5DE5-FA85F1183AA4}"/>
              </a:ext>
            </a:extLst>
          </p:cNvPr>
          <p:cNvGrpSpPr/>
          <p:nvPr/>
        </p:nvGrpSpPr>
        <p:grpSpPr>
          <a:xfrm>
            <a:off x="485579" y="3822792"/>
            <a:ext cx="3662520" cy="1395937"/>
            <a:chOff x="1067865" y="3841170"/>
            <a:chExt cx="3138305" cy="1395937"/>
          </a:xfrm>
        </p:grpSpPr>
        <p:sp>
          <p:nvSpPr>
            <p:cNvPr id="18" name="Rectangle 82">
              <a:extLst>
                <a:ext uri="{FF2B5EF4-FFF2-40B4-BE49-F238E27FC236}">
                  <a16:creationId xmlns:a16="http://schemas.microsoft.com/office/drawing/2014/main" id="{6E877B02-9563-9326-EB47-4D5AD1FD7C3C}"/>
                </a:ext>
              </a:extLst>
            </p:cNvPr>
            <p:cNvSpPr/>
            <p:nvPr/>
          </p:nvSpPr>
          <p:spPr>
            <a:xfrm>
              <a:off x="1120835" y="3841170"/>
              <a:ext cx="3049288" cy="904297"/>
            </a:xfrm>
            <a:prstGeom prst="rect">
              <a:avLst/>
            </a:prstGeom>
            <a:gradFill>
              <a:gsLst>
                <a:gs pos="0">
                  <a:srgbClr val="A5A5A5">
                    <a:lumMod val="40000"/>
                    <a:lumOff val="60000"/>
                  </a:srgbClr>
                </a:gs>
                <a:gs pos="46000">
                  <a:srgbClr val="A5A5A5">
                    <a:lumMod val="95000"/>
                    <a:lumOff val="5000"/>
                  </a:srgbClr>
                </a:gs>
                <a:gs pos="100000">
                  <a:srgbClr val="A5A5A5">
                    <a:lumMod val="60000"/>
                  </a:srgbClr>
                </a:gs>
              </a:gsLst>
              <a:path path="circle">
                <a:fillToRect l="50000" t="130000" r="50000" b="-30000"/>
              </a:path>
            </a:gra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5080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  <a:bevelB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7">
                  <a:extLst>
                    <a:ext uri="{FF2B5EF4-FFF2-40B4-BE49-F238E27FC236}">
                      <a16:creationId xmlns:a16="http://schemas.microsoft.com/office/drawing/2014/main" id="{57D83484-995D-C1E5-8469-1A0640F0BB3D}"/>
                    </a:ext>
                  </a:extLst>
                </p:cNvPr>
                <p:cNvSpPr txBox="1"/>
                <p:nvPr/>
              </p:nvSpPr>
              <p:spPr>
                <a:xfrm>
                  <a:off x="1067865" y="3951562"/>
                  <a:ext cx="3138305" cy="12855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等线" panose="02010600030101010101" pitchFamily="2" charset="-122"/>
                    </a:rPr>
                    <a:t>Cost function:</a:t>
                  </a:r>
                </a:p>
                <a:p>
                  <a:pPr marL="0" marR="0" lvl="2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≔−</m:t>
                        </m:r>
                        <m:r>
                          <m:rPr>
                            <m:sty m:val="p"/>
                          </m:r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log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kumimoji="0" lang="en-SG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kumimoji="0" lang="en-SG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⋯,</m:t>
                        </m:r>
                        <m:sSub>
                          <m:sSub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kumimoji="0" lang="en-SG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𝐿</m:t>
                            </m:r>
                            <m:r>
                              <a:rPr kumimoji="0" lang="en-SG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|</m:t>
                        </m:r>
                        <m:sSup>
                          <m:sSup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p>
                        </m:sSup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9" name="TextBox 7">
                  <a:extLst>
                    <a:ext uri="{FF2B5EF4-FFF2-40B4-BE49-F238E27FC236}">
                      <a16:creationId xmlns:a16="http://schemas.microsoft.com/office/drawing/2014/main" id="{57D83484-995D-C1E5-8469-1A0640F0BB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7865" y="3951562"/>
                  <a:ext cx="3138305" cy="1285545"/>
                </a:xfrm>
                <a:prstGeom prst="rect">
                  <a:avLst/>
                </a:prstGeom>
                <a:blipFill>
                  <a:blip r:embed="rId78"/>
                  <a:stretch>
                    <a:fillRect t="-237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Arrow: Bent 8">
            <a:extLst>
              <a:ext uri="{FF2B5EF4-FFF2-40B4-BE49-F238E27FC236}">
                <a16:creationId xmlns:a16="http://schemas.microsoft.com/office/drawing/2014/main" id="{7EA20DE3-4D1A-1A7E-C480-245FA2841831}"/>
              </a:ext>
            </a:extLst>
          </p:cNvPr>
          <p:cNvSpPr/>
          <p:nvPr/>
        </p:nvSpPr>
        <p:spPr>
          <a:xfrm rot="10800000" flipH="1">
            <a:off x="2232975" y="4886153"/>
            <a:ext cx="1670346" cy="1034508"/>
          </a:xfrm>
          <a:prstGeom prst="bentArrow">
            <a:avLst>
              <a:gd name="adj1" fmla="val 25000"/>
              <a:gd name="adj2" fmla="val 24077"/>
              <a:gd name="adj3" fmla="val 50000"/>
              <a:gd name="adj4" fmla="val 36361"/>
            </a:avLst>
          </a:prstGeom>
          <a:gradFill flip="none" rotWithShape="1">
            <a:gsLst>
              <a:gs pos="0">
                <a:srgbClr val="FFC000">
                  <a:lumMod val="40000"/>
                  <a:lumOff val="60000"/>
                </a:srgbClr>
              </a:gs>
              <a:gs pos="46000">
                <a:srgbClr val="FFC000">
                  <a:lumMod val="95000"/>
                  <a:lumOff val="5000"/>
                </a:srgbClr>
              </a:gs>
              <a:gs pos="100000">
                <a:srgbClr val="FFC000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254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91">
                <a:extLst>
                  <a:ext uri="{FF2B5EF4-FFF2-40B4-BE49-F238E27FC236}">
                    <a16:creationId xmlns:a16="http://schemas.microsoft.com/office/drawing/2014/main" id="{EC874029-AB4D-0114-2F6B-D3E7C37414A7}"/>
                  </a:ext>
                </a:extLst>
              </p:cNvPr>
              <p:cNvSpPr/>
              <p:nvPr/>
            </p:nvSpPr>
            <p:spPr>
              <a:xfrm>
                <a:off x="4017389" y="5305058"/>
                <a:ext cx="1803261" cy="635675"/>
              </a:xfrm>
              <a:prstGeom prst="rect">
                <a:avLst/>
              </a:prstGeom>
              <a:gradFill>
                <a:gsLst>
                  <a:gs pos="0">
                    <a:srgbClr val="A5A5A5">
                      <a:lumMod val="40000"/>
                      <a:lumOff val="60000"/>
                    </a:srgbClr>
                  </a:gs>
                  <a:gs pos="46000">
                    <a:srgbClr val="A5A5A5">
                      <a:lumMod val="95000"/>
                      <a:lumOff val="5000"/>
                    </a:srgbClr>
                  </a:gs>
                  <a:gs pos="100000">
                    <a:srgbClr val="A5A5A5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</a:gra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outerShdw blurRad="50800" dist="5080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114300" prst="artDeco"/>
                <a:bevelB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0" lang="en-US" sz="20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A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kumimoji="0" lang="en-US" sz="20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x</m:t>
                          </m:r>
                        </m:sup>
                      </m:sSup>
                      <m:r>
                        <a:rPr kumimoji="0" lang="en-US" sz="20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0" lang="en-US" sz="20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A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kumimoji="0" lang="en-US" sz="20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x</m:t>
                          </m:r>
                        </m:sup>
                      </m:sSup>
                      <m:r>
                        <a:rPr kumimoji="0" lang="en-US" sz="20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−</m:t>
                      </m:r>
                      <m:r>
                        <a:rPr kumimoji="0" lang="en-US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𝜇</m:t>
                      </m:r>
                      <m:r>
                        <m:rPr>
                          <m:sty m:val="p"/>
                        </m:rPr>
                        <a:rPr kumimoji="0" lang="en-US" sz="20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∇</m:t>
                      </m:r>
                      <m:r>
                        <a:rPr kumimoji="0" lang="en-US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𝐶</m:t>
                      </m:r>
                    </m:oMath>
                  </m:oMathPara>
                </a14:m>
                <a:endPara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91">
                <a:extLst>
                  <a:ext uri="{FF2B5EF4-FFF2-40B4-BE49-F238E27FC236}">
                    <a16:creationId xmlns:a16="http://schemas.microsoft.com/office/drawing/2014/main" id="{EC874029-AB4D-0114-2F6B-D3E7C37414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7389" y="5305058"/>
                <a:ext cx="1803261" cy="635675"/>
              </a:xfrm>
              <a:prstGeom prst="rect">
                <a:avLst/>
              </a:prstGeom>
              <a:blipFill>
                <a:blip r:embed="rId79"/>
                <a:stretch>
                  <a:fillRect/>
                </a:stretch>
              </a:blip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>
                <a:outerShdw blurRad="50800" dist="5080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rrow: Down 16">
            <a:extLst>
              <a:ext uri="{FF2B5EF4-FFF2-40B4-BE49-F238E27FC236}">
                <a16:creationId xmlns:a16="http://schemas.microsoft.com/office/drawing/2014/main" id="{53F9EAAB-E68D-F0C1-BA02-7826F0CF572F}"/>
              </a:ext>
            </a:extLst>
          </p:cNvPr>
          <p:cNvSpPr/>
          <p:nvPr/>
        </p:nvSpPr>
        <p:spPr>
          <a:xfrm>
            <a:off x="2125110" y="2826509"/>
            <a:ext cx="460702" cy="904297"/>
          </a:xfrm>
          <a:prstGeom prst="downArrow">
            <a:avLst/>
          </a:prstGeom>
          <a:gradFill flip="none" rotWithShape="1">
            <a:gsLst>
              <a:gs pos="0">
                <a:srgbClr val="FFC000">
                  <a:lumMod val="40000"/>
                  <a:lumOff val="60000"/>
                </a:srgbClr>
              </a:gs>
              <a:gs pos="46000">
                <a:srgbClr val="FFC000">
                  <a:lumMod val="95000"/>
                  <a:lumOff val="5000"/>
                </a:srgbClr>
              </a:gs>
              <a:gs pos="100000">
                <a:srgbClr val="FFC000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254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Arrow: Bent 17">
            <a:extLst>
              <a:ext uri="{FF2B5EF4-FFF2-40B4-BE49-F238E27FC236}">
                <a16:creationId xmlns:a16="http://schemas.microsoft.com/office/drawing/2014/main" id="{736B8A12-B1FC-485A-8CC7-021246FFDEDD}"/>
              </a:ext>
            </a:extLst>
          </p:cNvPr>
          <p:cNvSpPr/>
          <p:nvPr/>
        </p:nvSpPr>
        <p:spPr>
          <a:xfrm rot="16200000" flipV="1">
            <a:off x="6323921" y="4453632"/>
            <a:ext cx="1034507" cy="1702853"/>
          </a:xfrm>
          <a:prstGeom prst="bentArrow">
            <a:avLst>
              <a:gd name="adj1" fmla="val 25000"/>
              <a:gd name="adj2" fmla="val 31319"/>
              <a:gd name="adj3" fmla="val 36755"/>
              <a:gd name="adj4" fmla="val 43428"/>
            </a:avLst>
          </a:prstGeom>
          <a:gradFill flip="none" rotWithShape="1">
            <a:gsLst>
              <a:gs pos="0">
                <a:srgbClr val="FFC000">
                  <a:lumMod val="40000"/>
                  <a:lumOff val="60000"/>
                </a:srgbClr>
              </a:gs>
              <a:gs pos="46000">
                <a:srgbClr val="FFC000">
                  <a:lumMod val="95000"/>
                  <a:lumOff val="5000"/>
                </a:srgbClr>
              </a:gs>
              <a:gs pos="100000">
                <a:srgbClr val="FFC000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254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18">
                <a:extLst>
                  <a:ext uri="{FF2B5EF4-FFF2-40B4-BE49-F238E27FC236}">
                    <a16:creationId xmlns:a16="http://schemas.microsoft.com/office/drawing/2014/main" id="{E53B5855-AD1E-2D1F-011C-CE7E2C1E5A4A}"/>
                  </a:ext>
                </a:extLst>
              </p:cNvPr>
              <p:cNvSpPr txBox="1"/>
              <p:nvPr/>
            </p:nvSpPr>
            <p:spPr>
              <a:xfrm>
                <a:off x="751503" y="5888251"/>
                <a:ext cx="279602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Evaluate the gradient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20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∇</m:t>
                    </m:r>
                    <m:r>
                      <a:rPr kumimoji="0" lang="en-US" sz="20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4" name="TextBox 18">
                <a:extLst>
                  <a:ext uri="{FF2B5EF4-FFF2-40B4-BE49-F238E27FC236}">
                    <a16:creationId xmlns:a16="http://schemas.microsoft.com/office/drawing/2014/main" id="{E53B5855-AD1E-2D1F-011C-CE7E2C1E5A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03" y="5888251"/>
                <a:ext cx="2796022" cy="400110"/>
              </a:xfrm>
              <a:prstGeom prst="rect">
                <a:avLst/>
              </a:prstGeom>
              <a:blipFill>
                <a:blip r:embed="rId80"/>
                <a:stretch>
                  <a:fillRect l="-2179" t="-9091" b="-257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101">
                <a:extLst>
                  <a:ext uri="{FF2B5EF4-FFF2-40B4-BE49-F238E27FC236}">
                    <a16:creationId xmlns:a16="http://schemas.microsoft.com/office/drawing/2014/main" id="{1C3ADB02-72F4-D0D0-89DB-21145CA6B6BF}"/>
                  </a:ext>
                </a:extLst>
              </p:cNvPr>
              <p:cNvSpPr txBox="1"/>
              <p:nvPr/>
            </p:nvSpPr>
            <p:spPr>
              <a:xfrm>
                <a:off x="6987929" y="5818965"/>
                <a:ext cx="130664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Update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5" name="TextBox 101">
                <a:extLst>
                  <a:ext uri="{FF2B5EF4-FFF2-40B4-BE49-F238E27FC236}">
                    <a16:creationId xmlns:a16="http://schemas.microsoft.com/office/drawing/2014/main" id="{1C3ADB02-72F4-D0D0-89DB-21145CA6B6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7929" y="5818965"/>
                <a:ext cx="1306640" cy="400110"/>
              </a:xfrm>
              <a:prstGeom prst="rect">
                <a:avLst/>
              </a:prstGeom>
              <a:blipFill>
                <a:blip r:embed="rId81"/>
                <a:stretch>
                  <a:fillRect l="-4651" t="-9231" b="-27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113">
                <a:extLst>
                  <a:ext uri="{FF2B5EF4-FFF2-40B4-BE49-F238E27FC236}">
                    <a16:creationId xmlns:a16="http://schemas.microsoft.com/office/drawing/2014/main" id="{04CE0618-08B0-601B-559F-82C15278E844}"/>
                  </a:ext>
                </a:extLst>
              </p:cNvPr>
              <p:cNvSpPr txBox="1"/>
              <p:nvPr/>
            </p:nvSpPr>
            <p:spPr>
              <a:xfrm>
                <a:off x="5036822" y="3017047"/>
                <a:ext cx="26387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Recover</a:t>
                </a:r>
                <a:r>
                  <a:rPr kumimoji="0" lang="en-US" sz="2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/>
                      <m:e>
                        <m:sSup>
                          <m:sSup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p>
                        </m:sSup>
                        <m:sSup>
                          <m:sSupPr>
                            <m:ctrlP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kumimoji="0" lang="en-US" sz="20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p>
                            </m:sSup>
                          </m:e>
                          <m:sup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kumimoji="0" lang="en-US" sz="20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𝕀</m:t>
                        </m:r>
                      </m:e>
                    </m:nary>
                  </m:oMath>
                </a14:m>
                <a:endPara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6" name="TextBox 113">
                <a:extLst>
                  <a:ext uri="{FF2B5EF4-FFF2-40B4-BE49-F238E27FC236}">
                    <a16:creationId xmlns:a16="http://schemas.microsoft.com/office/drawing/2014/main" id="{04CE0618-08B0-601B-559F-82C15278E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822" y="3017047"/>
                <a:ext cx="2638701" cy="523220"/>
              </a:xfrm>
              <a:prstGeom prst="rect">
                <a:avLst/>
              </a:prstGeom>
              <a:blipFill>
                <a:blip r:embed="rId82"/>
                <a:stretch>
                  <a:fillRect l="-2309" b="-151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6">
            <a:extLst>
              <a:ext uri="{FF2B5EF4-FFF2-40B4-BE49-F238E27FC236}">
                <a16:creationId xmlns:a16="http://schemas.microsoft.com/office/drawing/2014/main" id="{5323C059-CA76-4DB2-CC71-85972947AD2E}"/>
              </a:ext>
            </a:extLst>
          </p:cNvPr>
          <p:cNvGrpSpPr/>
          <p:nvPr/>
        </p:nvGrpSpPr>
        <p:grpSpPr>
          <a:xfrm>
            <a:off x="1030671" y="2305571"/>
            <a:ext cx="2507446" cy="364394"/>
            <a:chOff x="15864265" y="8066473"/>
            <a:chExt cx="4377119" cy="686963"/>
          </a:xfrm>
          <a:solidFill>
            <a:schemeClr val="accent2">
              <a:lumMod val="7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Left">
              <a:rot lat="0" lon="1500001" rev="0"/>
            </a:camera>
            <a:lightRig rig="threePt" dir="t"/>
          </a:scene3d>
        </p:grpSpPr>
        <p:sp>
          <p:nvSpPr>
            <p:cNvPr id="28" name="Rectangle 7">
              <a:extLst>
                <a:ext uri="{FF2B5EF4-FFF2-40B4-BE49-F238E27FC236}">
                  <a16:creationId xmlns:a16="http://schemas.microsoft.com/office/drawing/2014/main" id="{BE25BB46-1426-3D86-89C1-3C36A5775127}"/>
                </a:ext>
              </a:extLst>
            </p:cNvPr>
            <p:cNvSpPr/>
            <p:nvPr/>
          </p:nvSpPr>
          <p:spPr>
            <a:xfrm>
              <a:off x="15864265" y="8066473"/>
              <a:ext cx="613458" cy="6869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0000">
                  <a:schemeClr val="accent4">
                    <a:lumMod val="75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  <a:sp3d>
              <a:bevelT w="889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9" name="Rectangle 8">
              <a:extLst>
                <a:ext uri="{FF2B5EF4-FFF2-40B4-BE49-F238E27FC236}">
                  <a16:creationId xmlns:a16="http://schemas.microsoft.com/office/drawing/2014/main" id="{6BF9AC30-0D23-E333-0BBE-80F2FD841FCF}"/>
                </a:ext>
              </a:extLst>
            </p:cNvPr>
            <p:cNvSpPr/>
            <p:nvPr/>
          </p:nvSpPr>
          <p:spPr>
            <a:xfrm>
              <a:off x="16483673" y="8066473"/>
              <a:ext cx="613458" cy="6869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0000">
                  <a:schemeClr val="accent4">
                    <a:lumMod val="75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  <a:sp3d>
              <a:bevelT w="889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Rectangle 9">
              <a:extLst>
                <a:ext uri="{FF2B5EF4-FFF2-40B4-BE49-F238E27FC236}">
                  <a16:creationId xmlns:a16="http://schemas.microsoft.com/office/drawing/2014/main" id="{AA7BF074-9A38-9646-C8D6-0692F3FAF0D5}"/>
                </a:ext>
              </a:extLst>
            </p:cNvPr>
            <p:cNvSpPr/>
            <p:nvPr/>
          </p:nvSpPr>
          <p:spPr>
            <a:xfrm>
              <a:off x="17118901" y="8066473"/>
              <a:ext cx="613458" cy="6869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0000">
                  <a:schemeClr val="accent4">
                    <a:lumMod val="75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  <a:sp3d>
              <a:bevelT w="889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1" name="Rectangle 10">
              <a:extLst>
                <a:ext uri="{FF2B5EF4-FFF2-40B4-BE49-F238E27FC236}">
                  <a16:creationId xmlns:a16="http://schemas.microsoft.com/office/drawing/2014/main" id="{1152F4DB-E371-CA0D-9277-5A85DC1008CC}"/>
                </a:ext>
              </a:extLst>
            </p:cNvPr>
            <p:cNvSpPr/>
            <p:nvPr/>
          </p:nvSpPr>
          <p:spPr>
            <a:xfrm>
              <a:off x="17754174" y="8066473"/>
              <a:ext cx="613458" cy="6869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0000">
                  <a:schemeClr val="accent4">
                    <a:lumMod val="75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  <a:sp3d>
              <a:bevelT w="889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2" name="Rectangle 11">
              <a:extLst>
                <a:ext uri="{FF2B5EF4-FFF2-40B4-BE49-F238E27FC236}">
                  <a16:creationId xmlns:a16="http://schemas.microsoft.com/office/drawing/2014/main" id="{83E832D1-5512-70EB-B5E4-DFDFC7DEF1CE}"/>
                </a:ext>
              </a:extLst>
            </p:cNvPr>
            <p:cNvSpPr/>
            <p:nvPr/>
          </p:nvSpPr>
          <p:spPr>
            <a:xfrm>
              <a:off x="18372036" y="8066473"/>
              <a:ext cx="613458" cy="6869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0000">
                  <a:schemeClr val="accent4">
                    <a:lumMod val="75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  <a:sp3d>
              <a:bevelT w="889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3" name="Rectangle 12">
              <a:extLst>
                <a:ext uri="{FF2B5EF4-FFF2-40B4-BE49-F238E27FC236}">
                  <a16:creationId xmlns:a16="http://schemas.microsoft.com/office/drawing/2014/main" id="{68AD6264-EF6D-3972-70DA-3B26B02853F2}"/>
                </a:ext>
              </a:extLst>
            </p:cNvPr>
            <p:cNvSpPr/>
            <p:nvPr/>
          </p:nvSpPr>
          <p:spPr>
            <a:xfrm>
              <a:off x="19003069" y="8066473"/>
              <a:ext cx="613458" cy="6869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0000">
                  <a:schemeClr val="accent4">
                    <a:lumMod val="75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  <a:sp3d>
              <a:bevelT w="889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4" name="Rectangle 13">
              <a:extLst>
                <a:ext uri="{FF2B5EF4-FFF2-40B4-BE49-F238E27FC236}">
                  <a16:creationId xmlns:a16="http://schemas.microsoft.com/office/drawing/2014/main" id="{C93AEC14-8B85-587A-60A8-949BD5D28105}"/>
                </a:ext>
              </a:extLst>
            </p:cNvPr>
            <p:cNvSpPr/>
            <p:nvPr/>
          </p:nvSpPr>
          <p:spPr>
            <a:xfrm>
              <a:off x="19627926" y="8066473"/>
              <a:ext cx="613458" cy="6869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0000">
                  <a:schemeClr val="accent4">
                    <a:lumMod val="75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  <a:sp3d>
              <a:bevelT w="889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0</a:t>
              </a:r>
            </a:p>
          </p:txBody>
        </p:sp>
      </p:grpSp>
      <p:sp>
        <p:nvSpPr>
          <p:cNvPr id="35" name="Arrow: Down 16">
            <a:extLst>
              <a:ext uri="{FF2B5EF4-FFF2-40B4-BE49-F238E27FC236}">
                <a16:creationId xmlns:a16="http://schemas.microsoft.com/office/drawing/2014/main" id="{430C490A-7042-D4AC-E256-4F2A2F97805A}"/>
              </a:ext>
            </a:extLst>
          </p:cNvPr>
          <p:cNvSpPr/>
          <p:nvPr/>
        </p:nvSpPr>
        <p:spPr>
          <a:xfrm rot="13699450">
            <a:off x="7808964" y="3016320"/>
            <a:ext cx="460702" cy="904297"/>
          </a:xfrm>
          <a:prstGeom prst="downArrow">
            <a:avLst/>
          </a:prstGeom>
          <a:gradFill flip="none" rotWithShape="1">
            <a:gsLst>
              <a:gs pos="0">
                <a:srgbClr val="FFC000">
                  <a:lumMod val="40000"/>
                  <a:lumOff val="60000"/>
                </a:srgbClr>
              </a:gs>
              <a:gs pos="46000">
                <a:srgbClr val="FFC000">
                  <a:lumMod val="95000"/>
                  <a:lumOff val="5000"/>
                </a:srgbClr>
              </a:gs>
              <a:gs pos="100000">
                <a:srgbClr val="FFC000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254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9CF3B6F7-6A89-012B-EB3F-8616FD7DD210}"/>
                  </a:ext>
                </a:extLst>
              </p:cNvPr>
              <p:cNvSpPr txBox="1"/>
              <p:nvPr/>
            </p:nvSpPr>
            <p:spPr>
              <a:xfrm>
                <a:off x="5548652" y="2269855"/>
                <a:ext cx="173438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SG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SG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SG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r>
                        <a:rPr lang="en-SG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≔⟨</m:t>
                      </m:r>
                      <m:r>
                        <a:rPr lang="en-SG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SG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SG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SG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|0⟩</m:t>
                      </m:r>
                    </m:oMath>
                  </m:oMathPara>
                </a14:m>
                <a:endParaRPr lang="en-SG" dirty="0"/>
              </a:p>
            </p:txBody>
          </p:sp>
        </mc:Choice>
        <mc:Fallback xmlns="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9CF3B6F7-6A89-012B-EB3F-8616FD7DD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652" y="2269855"/>
                <a:ext cx="1734386" cy="400110"/>
              </a:xfrm>
              <a:prstGeom prst="rect">
                <a:avLst/>
              </a:prstGeom>
              <a:blipFill>
                <a:blip r:embed="rId83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741CC91-BF71-D592-84E3-5AF9D8066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Yang, C., Garner, A. J., Liu, F., Tischler, N., Thompson, J., Yung, M. H., ... &amp; </a:t>
            </a:r>
            <a:r>
              <a:rPr lang="en-US" altLang="zh-CN" dirty="0" err="1"/>
              <a:t>Dahlsten</a:t>
            </a:r>
            <a:r>
              <a:rPr lang="en-US" altLang="zh-CN" dirty="0"/>
              <a:t>, O. (2023). Provably superior accuracy in quantum stochastic modeling. Physical Review A, 108(2), 022411.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8811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189A78-8CA0-C0F9-39BE-95CE40AE0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Classical Distortion Bound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4D23F4D-6E84-4FFB-C0E8-CCDB35359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734" y="2102297"/>
            <a:ext cx="7687748" cy="426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174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F873C1-1A4C-8FC8-C524-D2FC69AEF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Training result and IBM Implementation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224BB71-8209-2FDA-A03A-E557288943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5938" y="2285141"/>
            <a:ext cx="5147872" cy="352090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B712F8F-20FA-712E-188E-635DB8520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90" y="3000915"/>
            <a:ext cx="5066488" cy="13732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06BCFC29-3085-A799-F799-C52CE445435A}"/>
                  </a:ext>
                </a:extLst>
              </p:cNvPr>
              <p:cNvSpPr txBox="1"/>
              <p:nvPr/>
            </p:nvSpPr>
            <p:spPr>
              <a:xfrm>
                <a:off x="8116087" y="1894393"/>
                <a:ext cx="2159887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=2,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altLang="zh-CN" b="0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06BCFC29-3085-A799-F799-C52CE44543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6087" y="1894393"/>
                <a:ext cx="2159887" cy="390748"/>
              </a:xfrm>
              <a:prstGeom prst="rect">
                <a:avLst/>
              </a:prstGeom>
              <a:blipFill>
                <a:blip r:embed="rId4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556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B8DC6B-AB36-44E8-5198-FD6E81A68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 Clock process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A6DB65E-5A90-CCBA-D834-3DC0B3BED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036" y="2009279"/>
            <a:ext cx="3888310" cy="36823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5AD318F-24AF-C569-9EBA-F0B64D0B4599}"/>
                  </a:ext>
                </a:extLst>
              </p:cNvPr>
              <p:cNvSpPr txBox="1"/>
              <p:nvPr/>
            </p:nvSpPr>
            <p:spPr>
              <a:xfrm>
                <a:off x="6001619" y="2696722"/>
                <a:ext cx="27961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Φ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(1−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𝑉</m:t>
                      </m:r>
                      <m:func>
                        <m:func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zh-CN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45AD318F-24AF-C569-9EBA-F0B64D0B45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619" y="2696722"/>
                <a:ext cx="2796150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236615C-2C50-696B-F30B-EBEADBB3A7CD}"/>
                  </a:ext>
                </a:extLst>
              </p:cNvPr>
              <p:cNvSpPr txBox="1"/>
              <p:nvPr/>
            </p:nvSpPr>
            <p:spPr>
              <a:xfrm>
                <a:off x="6001619" y="3850432"/>
                <a:ext cx="24767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m:rPr>
                          <m:lit/>
                        </m:rP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∝</m:t>
                      </m:r>
                      <m:d>
                        <m:dPr>
                          <m:begChr m:val="|"/>
                          <m:endChr m:val="⟩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+1 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𝑚𝑜𝑑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m:rPr>
                          <m:lit/>
                        </m:rPr>
                        <a:rPr lang="en-US" altLang="zh-CN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∝|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236615C-2C50-696B-F30B-EBEADBB3A7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619" y="3850432"/>
                <a:ext cx="2476768" cy="646331"/>
              </a:xfrm>
              <a:prstGeom prst="rect">
                <a:avLst/>
              </a:prstGeom>
              <a:blipFill>
                <a:blip r:embed="rId4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页脚占位符 6">
            <a:extLst>
              <a:ext uri="{FF2B5EF4-FFF2-40B4-BE49-F238E27FC236}">
                <a16:creationId xmlns:a16="http://schemas.microsoft.com/office/drawing/2014/main" id="{B44E1416-4E81-6B7E-FFD1-F2F8C51A1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Wu, K. D., Yang, C., He, R. D., Gu, M., Xiang, G. Y., Li, C. F., ... &amp; Elliott, T. J. (2023). Implementing quantum dimensionality reduction for non-Markovian stochastic simulation. Nature Communications, 14(1), 2624.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1544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8DD2FC-D031-D5B3-6B97-3051F8123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Experimental Details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85C2D3D-44C8-2B56-C281-9496B9275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57290"/>
            <a:ext cx="10184123" cy="423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745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5273A6-17BF-42C1-3868-B0A14924B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Experimental Results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C787D16-74F5-0999-2E4F-10E2D16D0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008" y="2721543"/>
            <a:ext cx="10354792" cy="273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602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75671F-8C08-76C4-FC21-ACA4CD06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E289CD8-D3C4-D216-9626-D701989E4947}"/>
              </a:ext>
            </a:extLst>
          </p:cNvPr>
          <p:cNvSpPr txBox="1"/>
          <p:nvPr/>
        </p:nvSpPr>
        <p:spPr>
          <a:xfrm>
            <a:off x="1813561" y="2087880"/>
            <a:ext cx="86182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zh-CN" dirty="0"/>
              <a:t>There exists quantum models that present unbounded memory advantages over classical models</a:t>
            </a:r>
          </a:p>
          <a:p>
            <a:pPr marL="342900" indent="-342900">
              <a:buAutoNum type="arabicPeriod"/>
            </a:pPr>
            <a:r>
              <a:rPr lang="en-US" altLang="zh-CN" dirty="0"/>
              <a:t>We develop a discovery algorithm to find accurate quantum models with reduced dimension</a:t>
            </a:r>
          </a:p>
          <a:p>
            <a:pPr marL="342900" indent="-342900">
              <a:buAutoNum type="arabicPeriod"/>
            </a:pPr>
            <a:r>
              <a:rPr lang="en-US" altLang="zh-CN" dirty="0"/>
              <a:t>We experimentally implement quantum models that outperform the best classical model in terms of memory.</a:t>
            </a:r>
          </a:p>
        </p:txBody>
      </p:sp>
    </p:spTree>
    <p:extLst>
      <p:ext uri="{BB962C8B-B14F-4D97-AF65-F5344CB8AC3E}">
        <p14:creationId xmlns:p14="http://schemas.microsoft.com/office/powerpoint/2010/main" val="2046645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D74F4B-4149-CF98-6AF6-646388C4A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 small game</a:t>
            </a:r>
            <a:endParaRPr lang="zh-CN" altLang="en-US" dirty="0"/>
          </a:p>
        </p:txBody>
      </p:sp>
      <p:pic>
        <p:nvPicPr>
          <p:cNvPr id="6" name="图片 5" descr="Iron Man (2008) - IMDb">
            <a:extLst>
              <a:ext uri="{FF2B5EF4-FFF2-40B4-BE49-F238E27FC236}">
                <a16:creationId xmlns:a16="http://schemas.microsoft.com/office/drawing/2014/main" id="{59B8E6BA-9D1E-E3BE-B337-5F0CADA8D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" r="2907" b="1212"/>
          <a:stretch>
            <a:fillRect/>
          </a:stretch>
        </p:blipFill>
        <p:spPr bwMode="auto">
          <a:xfrm>
            <a:off x="1792256" y="2000741"/>
            <a:ext cx="1914858" cy="2855168"/>
          </a:xfrm>
          <a:custGeom>
            <a:avLst/>
            <a:gdLst>
              <a:gd name="connsiteX0" fmla="*/ 0 w 1914858"/>
              <a:gd name="connsiteY0" fmla="*/ 0 h 2855168"/>
              <a:gd name="connsiteX1" fmla="*/ 1914858 w 1914858"/>
              <a:gd name="connsiteY1" fmla="*/ 0 h 2855168"/>
              <a:gd name="connsiteX2" fmla="*/ 1914858 w 1914858"/>
              <a:gd name="connsiteY2" fmla="*/ 2855168 h 2855168"/>
              <a:gd name="connsiteX3" fmla="*/ 0 w 1914858"/>
              <a:gd name="connsiteY3" fmla="*/ 2855168 h 285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4858" h="2855168">
                <a:moveTo>
                  <a:pt x="0" y="0"/>
                </a:moveTo>
                <a:lnTo>
                  <a:pt x="1914858" y="0"/>
                </a:lnTo>
                <a:lnTo>
                  <a:pt x="1914858" y="2855168"/>
                </a:lnTo>
                <a:lnTo>
                  <a:pt x="0" y="285516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 descr="Captain America: The First Avenger (2011) - IMDb">
            <a:extLst>
              <a:ext uri="{FF2B5EF4-FFF2-40B4-BE49-F238E27FC236}">
                <a16:creationId xmlns:a16="http://schemas.microsoft.com/office/drawing/2014/main" id="{21D4C21C-CDB9-101C-A16B-075953E7C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8" b="4531"/>
          <a:stretch>
            <a:fillRect/>
          </a:stretch>
        </p:blipFill>
        <p:spPr bwMode="auto">
          <a:xfrm>
            <a:off x="5398660" y="2001416"/>
            <a:ext cx="1909151" cy="2855168"/>
          </a:xfrm>
          <a:custGeom>
            <a:avLst/>
            <a:gdLst>
              <a:gd name="connsiteX0" fmla="*/ 0 w 1909151"/>
              <a:gd name="connsiteY0" fmla="*/ 0 h 2855168"/>
              <a:gd name="connsiteX1" fmla="*/ 1909151 w 1909151"/>
              <a:gd name="connsiteY1" fmla="*/ 0 h 2855168"/>
              <a:gd name="connsiteX2" fmla="*/ 1909151 w 1909151"/>
              <a:gd name="connsiteY2" fmla="*/ 2855168 h 2855168"/>
              <a:gd name="connsiteX3" fmla="*/ 0 w 1909151"/>
              <a:gd name="connsiteY3" fmla="*/ 2855168 h 285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9151" h="2855168">
                <a:moveTo>
                  <a:pt x="0" y="0"/>
                </a:moveTo>
                <a:lnTo>
                  <a:pt x="1909151" y="0"/>
                </a:lnTo>
                <a:lnTo>
                  <a:pt x="1909151" y="2855168"/>
                </a:lnTo>
                <a:lnTo>
                  <a:pt x="0" y="285516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 descr="Spider-Man: Homecoming, searching for Spider-Man (Video 2017) - IMDb">
            <a:extLst>
              <a:ext uri="{FF2B5EF4-FFF2-40B4-BE49-F238E27FC236}">
                <a16:creationId xmlns:a16="http://schemas.microsoft.com/office/drawing/2014/main" id="{C9F1B73C-4F0D-5FF9-4D76-7891E5878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" t="1912" r="2438" b="1912"/>
          <a:stretch>
            <a:fillRect/>
          </a:stretch>
        </p:blipFill>
        <p:spPr bwMode="auto">
          <a:xfrm>
            <a:off x="8999357" y="2000741"/>
            <a:ext cx="1914859" cy="2855168"/>
          </a:xfrm>
          <a:custGeom>
            <a:avLst/>
            <a:gdLst>
              <a:gd name="connsiteX0" fmla="*/ 0 w 1914859"/>
              <a:gd name="connsiteY0" fmla="*/ 0 h 2855168"/>
              <a:gd name="connsiteX1" fmla="*/ 1914859 w 1914859"/>
              <a:gd name="connsiteY1" fmla="*/ 0 h 2855168"/>
              <a:gd name="connsiteX2" fmla="*/ 1914859 w 1914859"/>
              <a:gd name="connsiteY2" fmla="*/ 2855168 h 2855168"/>
              <a:gd name="connsiteX3" fmla="*/ 0 w 1914859"/>
              <a:gd name="connsiteY3" fmla="*/ 2855168 h 285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4859" h="2855168">
                <a:moveTo>
                  <a:pt x="0" y="0"/>
                </a:moveTo>
                <a:lnTo>
                  <a:pt x="1914859" y="0"/>
                </a:lnTo>
                <a:lnTo>
                  <a:pt x="1914859" y="2855168"/>
                </a:lnTo>
                <a:lnTo>
                  <a:pt x="0" y="285516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436A711A-3929-40EF-436F-C9890E06757E}"/>
              </a:ext>
            </a:extLst>
          </p:cNvPr>
          <p:cNvSpPr txBox="1"/>
          <p:nvPr/>
        </p:nvSpPr>
        <p:spPr>
          <a:xfrm>
            <a:off x="4069661" y="3263461"/>
            <a:ext cx="4567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What will the main character?</a:t>
            </a:r>
            <a:endParaRPr lang="zh-CN" altLang="en-US" sz="28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67536CF-404A-C690-F76B-505ADDA4464D}"/>
              </a:ext>
            </a:extLst>
          </p:cNvPr>
          <p:cNvSpPr txBox="1"/>
          <p:nvPr/>
        </p:nvSpPr>
        <p:spPr>
          <a:xfrm>
            <a:off x="2663836" y="4332689"/>
            <a:ext cx="8337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Will the main character like quantum machine learning?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4877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6A65A6-4023-BBAA-01F7-014FCF100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Memory cost and distortion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5A5B8B6-1153-E363-A5DA-E74C16295EC2}"/>
              </a:ext>
            </a:extLst>
          </p:cNvPr>
          <p:cNvSpPr txBox="1"/>
          <p:nvPr/>
        </p:nvSpPr>
        <p:spPr>
          <a:xfrm>
            <a:off x="2832086" y="2635250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Distortion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35D8C793-F77C-27F8-9346-D07827625A40}"/>
              </a:ext>
            </a:extLst>
          </p:cNvPr>
          <p:cNvSpPr txBox="1"/>
          <p:nvPr/>
        </p:nvSpPr>
        <p:spPr>
          <a:xfrm>
            <a:off x="4395585" y="4535822"/>
            <a:ext cx="1075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Quantum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F74A2E33-A129-614F-2848-EE90F01D003B}"/>
              </a:ext>
            </a:extLst>
          </p:cNvPr>
          <p:cNvSpPr txBox="1"/>
          <p:nvPr/>
        </p:nvSpPr>
        <p:spPr>
          <a:xfrm>
            <a:off x="5740241" y="3944355"/>
            <a:ext cx="963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Classical</a:t>
            </a:r>
            <a:endParaRPr lang="zh-CN" altLang="en-US" dirty="0"/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8AA2D95A-4891-6824-E1BA-C9E42892EF25}"/>
              </a:ext>
            </a:extLst>
          </p:cNvPr>
          <p:cNvCxnSpPr>
            <a:cxnSpLocks/>
          </p:cNvCxnSpPr>
          <p:nvPr/>
        </p:nvCxnSpPr>
        <p:spPr>
          <a:xfrm>
            <a:off x="3949700" y="5483235"/>
            <a:ext cx="540385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3E441A92-99A9-C401-240B-A742C4908422}"/>
              </a:ext>
            </a:extLst>
          </p:cNvPr>
          <p:cNvCxnSpPr>
            <a:cxnSpLocks/>
          </p:cNvCxnSpPr>
          <p:nvPr/>
        </p:nvCxnSpPr>
        <p:spPr>
          <a:xfrm flipV="1">
            <a:off x="3949700" y="2737882"/>
            <a:ext cx="0" cy="27453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D20566CE-CA52-7852-8BD4-9EE127AF1394}"/>
              </a:ext>
            </a:extLst>
          </p:cNvPr>
          <p:cNvSpPr txBox="1"/>
          <p:nvPr/>
        </p:nvSpPr>
        <p:spPr>
          <a:xfrm>
            <a:off x="8758344" y="5539053"/>
            <a:ext cx="1901611" cy="324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Memory Resource</a:t>
            </a:r>
            <a:endParaRPr lang="zh-CN" altLang="en-US" dirty="0"/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id="{2C5DAD00-9A37-5352-8F7D-AAC4319F8930}"/>
              </a:ext>
            </a:extLst>
          </p:cNvPr>
          <p:cNvSpPr/>
          <p:nvPr/>
        </p:nvSpPr>
        <p:spPr>
          <a:xfrm>
            <a:off x="3958167" y="3177939"/>
            <a:ext cx="3101235" cy="2299713"/>
          </a:xfrm>
          <a:custGeom>
            <a:avLst/>
            <a:gdLst>
              <a:gd name="connsiteX0" fmla="*/ 0 w 4711700"/>
              <a:gd name="connsiteY0" fmla="*/ 0 h 2616200"/>
              <a:gd name="connsiteX1" fmla="*/ 486833 w 4711700"/>
              <a:gd name="connsiteY1" fmla="*/ 207433 h 2616200"/>
              <a:gd name="connsiteX2" fmla="*/ 812800 w 4711700"/>
              <a:gd name="connsiteY2" fmla="*/ 783167 h 2616200"/>
              <a:gd name="connsiteX3" fmla="*/ 1545166 w 4711700"/>
              <a:gd name="connsiteY3" fmla="*/ 1701800 h 2616200"/>
              <a:gd name="connsiteX4" fmla="*/ 2434166 w 4711700"/>
              <a:gd name="connsiteY4" fmla="*/ 2192867 h 2616200"/>
              <a:gd name="connsiteX5" fmla="*/ 3814233 w 4711700"/>
              <a:gd name="connsiteY5" fmla="*/ 2501900 h 2616200"/>
              <a:gd name="connsiteX6" fmla="*/ 4711700 w 4711700"/>
              <a:gd name="connsiteY6" fmla="*/ 2616200 h 261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11700" h="2616200">
                <a:moveTo>
                  <a:pt x="0" y="0"/>
                </a:moveTo>
                <a:cubicBezTo>
                  <a:pt x="175683" y="38452"/>
                  <a:pt x="351366" y="76905"/>
                  <a:pt x="486833" y="207433"/>
                </a:cubicBezTo>
                <a:cubicBezTo>
                  <a:pt x="622300" y="337961"/>
                  <a:pt x="636411" y="534106"/>
                  <a:pt x="812800" y="783167"/>
                </a:cubicBezTo>
                <a:cubicBezTo>
                  <a:pt x="989189" y="1032228"/>
                  <a:pt x="1274938" y="1466850"/>
                  <a:pt x="1545166" y="1701800"/>
                </a:cubicBezTo>
                <a:cubicBezTo>
                  <a:pt x="1815394" y="1936750"/>
                  <a:pt x="2055988" y="2059517"/>
                  <a:pt x="2434166" y="2192867"/>
                </a:cubicBezTo>
                <a:cubicBezTo>
                  <a:pt x="2812344" y="2326217"/>
                  <a:pt x="3434644" y="2431345"/>
                  <a:pt x="3814233" y="2501900"/>
                </a:cubicBezTo>
                <a:cubicBezTo>
                  <a:pt x="4193822" y="2572455"/>
                  <a:pt x="4452761" y="2594327"/>
                  <a:pt x="4711700" y="2616200"/>
                </a:cubicBez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id="{151F8063-5F51-500A-B6BA-3AC72E5B3F77}"/>
              </a:ext>
            </a:extLst>
          </p:cNvPr>
          <p:cNvSpPr/>
          <p:nvPr/>
        </p:nvSpPr>
        <p:spPr>
          <a:xfrm>
            <a:off x="3945467" y="3173669"/>
            <a:ext cx="4457277" cy="2303984"/>
          </a:xfrm>
          <a:custGeom>
            <a:avLst/>
            <a:gdLst>
              <a:gd name="connsiteX0" fmla="*/ 0 w 5088466"/>
              <a:gd name="connsiteY0" fmla="*/ 625 h 2621058"/>
              <a:gd name="connsiteX1" fmla="*/ 762000 w 5088466"/>
              <a:gd name="connsiteY1" fmla="*/ 51425 h 2621058"/>
              <a:gd name="connsiteX2" fmla="*/ 2057400 w 5088466"/>
              <a:gd name="connsiteY2" fmla="*/ 326591 h 2621058"/>
              <a:gd name="connsiteX3" fmla="*/ 3132666 w 5088466"/>
              <a:gd name="connsiteY3" fmla="*/ 1685491 h 2621058"/>
              <a:gd name="connsiteX4" fmla="*/ 5088466 w 5088466"/>
              <a:gd name="connsiteY4" fmla="*/ 2621058 h 2621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8466" h="2621058">
                <a:moveTo>
                  <a:pt x="0" y="625"/>
                </a:moveTo>
                <a:cubicBezTo>
                  <a:pt x="209550" y="-1139"/>
                  <a:pt x="419100" y="-2903"/>
                  <a:pt x="762000" y="51425"/>
                </a:cubicBezTo>
                <a:cubicBezTo>
                  <a:pt x="1104900" y="105753"/>
                  <a:pt x="1662289" y="54247"/>
                  <a:pt x="2057400" y="326591"/>
                </a:cubicBezTo>
                <a:cubicBezTo>
                  <a:pt x="2452511" y="598935"/>
                  <a:pt x="2627488" y="1303080"/>
                  <a:pt x="3132666" y="1685491"/>
                </a:cubicBezTo>
                <a:cubicBezTo>
                  <a:pt x="3637844" y="2067902"/>
                  <a:pt x="4363155" y="2344480"/>
                  <a:pt x="5088466" y="2621058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id="{BE7CA052-3089-AF10-7B99-4239A41FB8D3}"/>
              </a:ext>
            </a:extLst>
          </p:cNvPr>
          <p:cNvSpPr/>
          <p:nvPr/>
        </p:nvSpPr>
        <p:spPr>
          <a:xfrm>
            <a:off x="6981615" y="5409276"/>
            <a:ext cx="155574" cy="136754"/>
          </a:xfrm>
          <a:prstGeom prst="ellipse">
            <a:avLst/>
          </a:prstGeom>
          <a:solidFill>
            <a:schemeClr val="accent4">
              <a:lumMod val="60000"/>
              <a:lumOff val="4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id="{E272DB7E-6525-45D9-1A23-C32AE5763A3C}"/>
              </a:ext>
            </a:extLst>
          </p:cNvPr>
          <p:cNvSpPr/>
          <p:nvPr/>
        </p:nvSpPr>
        <p:spPr>
          <a:xfrm>
            <a:off x="8324957" y="5402299"/>
            <a:ext cx="155574" cy="136754"/>
          </a:xfrm>
          <a:prstGeom prst="ellipse">
            <a:avLst/>
          </a:prstGeom>
          <a:solidFill>
            <a:schemeClr val="accent4">
              <a:lumMod val="60000"/>
              <a:lumOff val="40000"/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id="{D4ABDFEE-6AEA-D012-33EA-6071BEB70B48}"/>
              </a:ext>
            </a:extLst>
          </p:cNvPr>
          <p:cNvSpPr/>
          <p:nvPr/>
        </p:nvSpPr>
        <p:spPr>
          <a:xfrm>
            <a:off x="5590275" y="5409277"/>
            <a:ext cx="155574" cy="136754"/>
          </a:xfrm>
          <a:prstGeom prst="ellipse">
            <a:avLst/>
          </a:prstGeom>
          <a:solidFill>
            <a:srgbClr val="FF000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BD937C1F-D32D-5B66-CEB5-B1EC846D91FF}"/>
                  </a:ext>
                </a:extLst>
              </p:cNvPr>
              <p:cNvSpPr txBox="1"/>
              <p:nvPr/>
            </p:nvSpPr>
            <p:spPr>
              <a:xfrm>
                <a:off x="6840547" y="5528118"/>
                <a:ext cx="486223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BD937C1F-D32D-5B66-CEB5-B1EC846D9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547" y="5528118"/>
                <a:ext cx="486223" cy="390748"/>
              </a:xfrm>
              <a:prstGeom prst="rect">
                <a:avLst/>
              </a:prstGeom>
              <a:blipFill>
                <a:blip r:embed="rId2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E441A324-4008-A4B2-BDA6-33A557685CF8}"/>
                  </a:ext>
                </a:extLst>
              </p:cNvPr>
              <p:cNvSpPr txBox="1"/>
              <p:nvPr/>
            </p:nvSpPr>
            <p:spPr>
              <a:xfrm>
                <a:off x="8245306" y="5509696"/>
                <a:ext cx="4704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E441A324-4008-A4B2-BDA6-33A557685C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5306" y="5509696"/>
                <a:ext cx="47044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F7F01EE6-206F-FFD1-15A4-E0887976C30C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5668062" y="2870200"/>
            <a:ext cx="0" cy="2539077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09FD1224-2629-1166-4065-E8E24FFC4343}"/>
                  </a:ext>
                </a:extLst>
              </p:cNvPr>
              <p:cNvSpPr txBox="1"/>
              <p:nvPr/>
            </p:nvSpPr>
            <p:spPr>
              <a:xfrm>
                <a:off x="5479100" y="5528118"/>
                <a:ext cx="377924" cy="3754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09FD1224-2629-1166-4065-E8E24FFC43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9100" y="5528118"/>
                <a:ext cx="377924" cy="375424"/>
              </a:xfrm>
              <a:prstGeom prst="rect">
                <a:avLst/>
              </a:prstGeom>
              <a:blipFill>
                <a:blip r:embed="rId4"/>
                <a:stretch>
                  <a:fillRect r="-241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996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7" grpId="0"/>
      <p:bldP spid="28" grpId="0"/>
      <p:bldP spid="16" grpId="0"/>
      <p:bldP spid="24" grpId="0" animBg="1"/>
      <p:bldP spid="26" grpId="0" animBg="1"/>
      <p:bldP spid="32" grpId="0" animBg="1"/>
      <p:bldP spid="33" grpId="0" animBg="1"/>
      <p:bldP spid="49" grpId="0" animBg="1"/>
      <p:bldP spid="39" grpId="0"/>
      <p:bldP spid="40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0BB4F8-E805-EB3F-9126-4AFC15C08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Predictive Models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121FE862-4E81-E500-ECAA-C7B38D871AD6}"/>
                  </a:ext>
                </a:extLst>
              </p:cNvPr>
              <p:cNvSpPr txBox="1"/>
              <p:nvPr/>
            </p:nvSpPr>
            <p:spPr>
              <a:xfrm>
                <a:off x="8070019" y="3717209"/>
                <a:ext cx="20189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SG" dirty="0"/>
                  <a:t>Future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altLang="zh-CN" i="1">
                        <a:latin typeface="Cambria Math" panose="02040503050406030204" pitchFamily="18" charset="0"/>
                      </a:rPr>
                      <m:t>≔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⋯</m:t>
                    </m:r>
                  </m:oMath>
                </a14:m>
                <a:endParaRPr lang="en-SG" dirty="0"/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121FE862-4E81-E500-ECAA-C7B38D871A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0019" y="3717209"/>
                <a:ext cx="2018951" cy="369332"/>
              </a:xfrm>
              <a:prstGeom prst="rect">
                <a:avLst/>
              </a:prstGeom>
              <a:blipFill>
                <a:blip r:embed="rId2"/>
                <a:stretch>
                  <a:fillRect l="-2719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组合 4">
            <a:extLst>
              <a:ext uri="{FF2B5EF4-FFF2-40B4-BE49-F238E27FC236}">
                <a16:creationId xmlns:a16="http://schemas.microsoft.com/office/drawing/2014/main" id="{B66C58B2-D7CE-3AF1-FB4A-2CCDB48E5256}"/>
              </a:ext>
            </a:extLst>
          </p:cNvPr>
          <p:cNvGrpSpPr/>
          <p:nvPr/>
        </p:nvGrpSpPr>
        <p:grpSpPr>
          <a:xfrm>
            <a:off x="1860006" y="4119369"/>
            <a:ext cx="4024560" cy="699248"/>
            <a:chOff x="4675293" y="5432279"/>
            <a:chExt cx="4024560" cy="699248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6E5E3E3A-CFCC-45A0-93EF-0FA725A6E9EF}"/>
                </a:ext>
              </a:extLst>
            </p:cNvPr>
            <p:cNvSpPr/>
            <p:nvPr/>
          </p:nvSpPr>
          <p:spPr>
            <a:xfrm>
              <a:off x="4675293" y="5432279"/>
              <a:ext cx="4024560" cy="699248"/>
            </a:xfrm>
            <a:prstGeom prst="rect">
              <a:avLst/>
            </a:prstGeom>
            <a:pattFill prst="ltHorz">
              <a:fgClr>
                <a:schemeClr val="accent1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椭圆 26">
                  <a:extLst>
                    <a:ext uri="{FF2B5EF4-FFF2-40B4-BE49-F238E27FC236}">
                      <a16:creationId xmlns:a16="http://schemas.microsoft.com/office/drawing/2014/main" id="{F39D5B52-6036-A818-203F-04D8D306C7E9}"/>
                    </a:ext>
                  </a:extLst>
                </p:cNvPr>
                <p:cNvSpPr/>
                <p:nvPr/>
              </p:nvSpPr>
              <p:spPr>
                <a:xfrm>
                  <a:off x="8009001" y="5511892"/>
                  <a:ext cx="554573" cy="5545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/>
                </a:scene3d>
                <a:sp3d prstMaterial="dkEdge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SG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a14:m>
                  <a:r>
                    <a:rPr lang="en-SG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7" name="椭圆 26">
                  <a:extLst>
                    <a:ext uri="{FF2B5EF4-FFF2-40B4-BE49-F238E27FC236}">
                      <a16:creationId xmlns:a16="http://schemas.microsoft.com/office/drawing/2014/main" id="{F39D5B52-6036-A818-203F-04D8D306C7E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9001" y="5511892"/>
                  <a:ext cx="554573" cy="554573"/>
                </a:xfrm>
                <a:prstGeom prst="ellipse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椭圆 31">
                  <a:extLst>
                    <a:ext uri="{FF2B5EF4-FFF2-40B4-BE49-F238E27FC236}">
                      <a16:creationId xmlns:a16="http://schemas.microsoft.com/office/drawing/2014/main" id="{A80AB555-52CF-AC3F-3346-0ADDB786A5AA}"/>
                    </a:ext>
                  </a:extLst>
                </p:cNvPr>
                <p:cNvSpPr/>
                <p:nvPr/>
              </p:nvSpPr>
              <p:spPr>
                <a:xfrm>
                  <a:off x="7295255" y="5504618"/>
                  <a:ext cx="554573" cy="5545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/>
                </a:scene3d>
                <a:sp3d prstMaterial="dkEdge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SG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b>
                      </m:sSub>
                    </m:oMath>
                  </a14:m>
                  <a:r>
                    <a:rPr lang="en-SG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32" name="椭圆 31">
                  <a:extLst>
                    <a:ext uri="{FF2B5EF4-FFF2-40B4-BE49-F238E27FC236}">
                      <a16:creationId xmlns:a16="http://schemas.microsoft.com/office/drawing/2014/main" id="{A80AB555-52CF-AC3F-3346-0ADDB786A5A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5255" y="5504618"/>
                  <a:ext cx="554573" cy="554573"/>
                </a:xfrm>
                <a:prstGeom prst="ellipse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>
                  <a:noFill/>
                </a:ln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72F53AB2-593A-3887-C10F-862F27C36E85}"/>
                    </a:ext>
                  </a:extLst>
                </p:cNvPr>
                <p:cNvSpPr txBox="1"/>
                <p:nvPr/>
              </p:nvSpPr>
              <p:spPr>
                <a:xfrm>
                  <a:off x="6326143" y="5511892"/>
                  <a:ext cx="1254868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SG" sz="3200" i="1" smtClean="0"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</m:oMathPara>
                  </a14:m>
                  <a:endParaRPr lang="en-SG" sz="3200" dirty="0"/>
                </a:p>
              </p:txBody>
            </p:sp>
          </mc:Choice>
          <mc:Fallback xmlns=""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72F53AB2-593A-3887-C10F-862F27C36E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26143" y="5511892"/>
                  <a:ext cx="1254868" cy="584775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箭头: 圆角右 33">
            <a:extLst>
              <a:ext uri="{FF2B5EF4-FFF2-40B4-BE49-F238E27FC236}">
                <a16:creationId xmlns:a16="http://schemas.microsoft.com/office/drawing/2014/main" id="{A7AD1BD7-6269-3D17-33CB-A008A3D070EF}"/>
              </a:ext>
            </a:extLst>
          </p:cNvPr>
          <p:cNvSpPr/>
          <p:nvPr/>
        </p:nvSpPr>
        <p:spPr>
          <a:xfrm>
            <a:off x="4459747" y="3261883"/>
            <a:ext cx="723108" cy="771857"/>
          </a:xfrm>
          <a:prstGeom prst="bentArrow">
            <a:avLst>
              <a:gd name="adj1" fmla="val 15472"/>
              <a:gd name="adj2" fmla="val 25000"/>
              <a:gd name="adj3" fmla="val 25000"/>
              <a:gd name="adj4" fmla="val 43750"/>
            </a:avLst>
          </a:prstGeom>
          <a:solidFill>
            <a:schemeClr val="accent1">
              <a:alpha val="7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chemeClr val="tx1"/>
              </a:solidFill>
            </a:endParaRPr>
          </a:p>
        </p:txBody>
      </p:sp>
      <p:sp>
        <p:nvSpPr>
          <p:cNvPr id="35" name="箭头: 圆角右 34">
            <a:extLst>
              <a:ext uri="{FF2B5EF4-FFF2-40B4-BE49-F238E27FC236}">
                <a16:creationId xmlns:a16="http://schemas.microsoft.com/office/drawing/2014/main" id="{9E129F7D-596A-CD8A-A793-15214C776914}"/>
              </a:ext>
            </a:extLst>
          </p:cNvPr>
          <p:cNvSpPr/>
          <p:nvPr/>
        </p:nvSpPr>
        <p:spPr>
          <a:xfrm rot="5400000">
            <a:off x="6815364" y="3340445"/>
            <a:ext cx="699248" cy="746388"/>
          </a:xfrm>
          <a:prstGeom prst="bentArrow">
            <a:avLst>
              <a:gd name="adj1" fmla="val 15472"/>
              <a:gd name="adj2" fmla="val 25000"/>
              <a:gd name="adj3" fmla="val 25000"/>
              <a:gd name="adj4" fmla="val 43750"/>
            </a:avLst>
          </a:prstGeom>
          <a:solidFill>
            <a:schemeClr val="accent4">
              <a:lumMod val="75000"/>
              <a:alpha val="82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chemeClr val="tx1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80B9829-2C53-143A-1DBB-0D87381F99C3}"/>
              </a:ext>
            </a:extLst>
          </p:cNvPr>
          <p:cNvGrpSpPr/>
          <p:nvPr/>
        </p:nvGrpSpPr>
        <p:grpSpPr>
          <a:xfrm>
            <a:off x="6087045" y="4119369"/>
            <a:ext cx="4001925" cy="699248"/>
            <a:chOff x="8902332" y="5451846"/>
            <a:chExt cx="4001925" cy="699248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6767501F-6983-95E8-9B8D-64C21E57DC97}"/>
                </a:ext>
              </a:extLst>
            </p:cNvPr>
            <p:cNvSpPr/>
            <p:nvPr/>
          </p:nvSpPr>
          <p:spPr>
            <a:xfrm>
              <a:off x="8902332" y="5451846"/>
              <a:ext cx="4001925" cy="699248"/>
            </a:xfrm>
            <a:prstGeom prst="rect">
              <a:avLst/>
            </a:prstGeom>
            <a:pattFill prst="ltHorz">
              <a:fgClr>
                <a:schemeClr val="accent4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椭圆 27">
                  <a:extLst>
                    <a:ext uri="{FF2B5EF4-FFF2-40B4-BE49-F238E27FC236}">
                      <a16:creationId xmlns:a16="http://schemas.microsoft.com/office/drawing/2014/main" id="{6AAAEA59-565C-1BA6-0B1F-E55E7D3F3AB7}"/>
                    </a:ext>
                  </a:extLst>
                </p:cNvPr>
                <p:cNvSpPr/>
                <p:nvPr/>
              </p:nvSpPr>
              <p:spPr>
                <a:xfrm>
                  <a:off x="9035178" y="5531459"/>
                  <a:ext cx="554573" cy="5545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/>
                </a:scene3d>
                <a:sp3d prstMaterial="dkEdge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SG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SG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8" name="椭圆 27">
                  <a:extLst>
                    <a:ext uri="{FF2B5EF4-FFF2-40B4-BE49-F238E27FC236}">
                      <a16:creationId xmlns:a16="http://schemas.microsoft.com/office/drawing/2014/main" id="{6AAAEA59-565C-1BA6-0B1F-E55E7D3F3AB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35178" y="5531459"/>
                  <a:ext cx="554573" cy="554573"/>
                </a:xfrm>
                <a:prstGeom prst="ellipse">
                  <a:avLst/>
                </a:prstGeom>
                <a:blipFill>
                  <a:blip r:embed="rId14"/>
                  <a:stretch>
                    <a:fillRect/>
                  </a:stretch>
                </a:blipFill>
                <a:ln>
                  <a:noFill/>
                </a:ln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椭圆 28">
                  <a:extLst>
                    <a:ext uri="{FF2B5EF4-FFF2-40B4-BE49-F238E27FC236}">
                      <a16:creationId xmlns:a16="http://schemas.microsoft.com/office/drawing/2014/main" id="{63C68BA5-6B48-0906-ABAB-857EA54D90D4}"/>
                    </a:ext>
                  </a:extLst>
                </p:cNvPr>
                <p:cNvSpPr/>
                <p:nvPr/>
              </p:nvSpPr>
              <p:spPr>
                <a:xfrm>
                  <a:off x="9743530" y="5524186"/>
                  <a:ext cx="554573" cy="5545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/>
                </a:scene3d>
                <a:sp3d prstMaterial="dkEdge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SG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SG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9" name="椭圆 28">
                  <a:extLst>
                    <a:ext uri="{FF2B5EF4-FFF2-40B4-BE49-F238E27FC236}">
                      <a16:creationId xmlns:a16="http://schemas.microsoft.com/office/drawing/2014/main" id="{63C68BA5-6B48-0906-ABAB-857EA54D90D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43530" y="5524186"/>
                  <a:ext cx="554573" cy="554573"/>
                </a:xfrm>
                <a:prstGeom prst="ellipse">
                  <a:avLst/>
                </a:prstGeom>
                <a:blipFill>
                  <a:blip r:embed="rId15"/>
                  <a:stretch>
                    <a:fillRect/>
                  </a:stretch>
                </a:blipFill>
                <a:ln>
                  <a:noFill/>
                </a:ln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BF5CD385-5F08-921F-0715-8AC735CC44E6}"/>
                    </a:ext>
                  </a:extLst>
                </p:cNvPr>
                <p:cNvSpPr txBox="1"/>
                <p:nvPr/>
              </p:nvSpPr>
              <p:spPr>
                <a:xfrm>
                  <a:off x="10020815" y="5545023"/>
                  <a:ext cx="1254868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SG" sz="3200" i="1"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</m:oMathPara>
                  </a14:m>
                  <a:endParaRPr lang="en-SG" sz="3200" dirty="0"/>
                </a:p>
              </p:txBody>
            </p:sp>
          </mc:Choice>
          <mc:Fallback xmlns=""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BF5CD385-5F08-921F-0715-8AC735CC44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20815" y="5545023"/>
                  <a:ext cx="1254868" cy="584775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4EA5D642-C159-3889-A23F-C201E07D2CED}"/>
                  </a:ext>
                </a:extLst>
              </p:cNvPr>
              <p:cNvSpPr txBox="1"/>
              <p:nvPr/>
            </p:nvSpPr>
            <p:spPr>
              <a:xfrm>
                <a:off x="1956589" y="3736259"/>
                <a:ext cx="20742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SG" dirty="0"/>
                  <a:t>Past </a:t>
                </a:r>
                <a14:m>
                  <m:oMath xmlns:m="http://schemas.openxmlformats.org/officeDocument/2006/math">
                    <m:acc>
                      <m:accPr>
                        <m:chr m:val="⃐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altLang="zh-CN" i="1">
                        <a:latin typeface="Cambria Math" panose="02040503050406030204" pitchFamily="18" charset="0"/>
                      </a:rPr>
                      <m:t>≔⋯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−2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−1 </m:t>
                        </m:r>
                      </m:sub>
                    </m:sSub>
                  </m:oMath>
                </a14:m>
                <a:endParaRPr lang="en-SG" sz="1200" dirty="0"/>
              </a:p>
            </p:txBody>
          </p:sp>
        </mc:Choice>
        <mc:Fallback xmlns="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4EA5D642-C159-3889-A23F-C201E07D2C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589" y="3736259"/>
                <a:ext cx="2074286" cy="369332"/>
              </a:xfrm>
              <a:prstGeom prst="rect">
                <a:avLst/>
              </a:prstGeom>
              <a:blipFill>
                <a:blip r:embed="rId17"/>
                <a:stretch>
                  <a:fillRect l="-2647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矩形 39">
            <a:extLst>
              <a:ext uri="{FF2B5EF4-FFF2-40B4-BE49-F238E27FC236}">
                <a16:creationId xmlns:a16="http://schemas.microsoft.com/office/drawing/2014/main" id="{4315A1FD-C42E-F939-7265-23955537A285}"/>
              </a:ext>
            </a:extLst>
          </p:cNvPr>
          <p:cNvSpPr/>
          <p:nvPr/>
        </p:nvSpPr>
        <p:spPr>
          <a:xfrm>
            <a:off x="5284168" y="3065571"/>
            <a:ext cx="1406312" cy="796148"/>
          </a:xfrm>
          <a:prstGeom prst="rect">
            <a:avLst/>
          </a:prstGeom>
          <a:solidFill>
            <a:srgbClr val="FFAFAF">
              <a:alpha val="96078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prst="convex"/>
            <a:bevelB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G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Predictive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751A66B0-4B03-38F9-5C80-1C2C149ED27B}"/>
                  </a:ext>
                </a:extLst>
              </p:cNvPr>
              <p:cNvSpPr txBox="1"/>
              <p:nvPr/>
            </p:nvSpPr>
            <p:spPr>
              <a:xfrm>
                <a:off x="5196485" y="2610334"/>
                <a:ext cx="1595309" cy="3951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Encoding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groupChr>
                      <m:groupChrPr>
                        <m:chr m:val="←"/>
                        <m:pos m:val="top"/>
                        <m:vertJc m:val="bot"/>
                        <m:ctrlPr>
                          <a:rPr lang="en-SG" altLang="zh-CN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SG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groupCh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751A66B0-4B03-38F9-5C80-1C2C149ED2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6485" y="2610334"/>
                <a:ext cx="1595309" cy="395173"/>
              </a:xfrm>
              <a:prstGeom prst="rect">
                <a:avLst/>
              </a:prstGeom>
              <a:blipFill>
                <a:blip r:embed="rId18"/>
                <a:stretch>
                  <a:fillRect l="-3053" t="-35385" r="-29389" b="-24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163E26D7-E1BF-9284-FCF4-BACBA141479C}"/>
                  </a:ext>
                </a:extLst>
              </p:cNvPr>
              <p:cNvSpPr txBox="1"/>
              <p:nvPr/>
            </p:nvSpPr>
            <p:spPr>
              <a:xfrm>
                <a:off x="3817421" y="5030980"/>
                <a:ext cx="27308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0" dirty="0"/>
                  <a:t>Conditional future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⃑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  <m:acc>
                      <m:accPr>
                        <m:chr m:val="⃐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163E26D7-E1BF-9284-FCF4-BACBA14147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7421" y="5030980"/>
                <a:ext cx="2730867" cy="646331"/>
              </a:xfrm>
              <a:prstGeom prst="rect">
                <a:avLst/>
              </a:prstGeom>
              <a:blipFill>
                <a:blip r:embed="rId19"/>
                <a:stretch>
                  <a:fillRect l="-1786" t="-47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4329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矩形 72">
            <a:extLst>
              <a:ext uri="{FF2B5EF4-FFF2-40B4-BE49-F238E27FC236}">
                <a16:creationId xmlns:a16="http://schemas.microsoft.com/office/drawing/2014/main" id="{FACF293E-D1F3-A43B-2AAB-F4F7C80E1B15}"/>
              </a:ext>
            </a:extLst>
          </p:cNvPr>
          <p:cNvSpPr/>
          <p:nvPr/>
        </p:nvSpPr>
        <p:spPr>
          <a:xfrm>
            <a:off x="1773382" y="2195946"/>
            <a:ext cx="8260000" cy="37268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5A261297-63B6-9543-25E1-6E97824697E8}"/>
              </a:ext>
            </a:extLst>
          </p:cNvPr>
          <p:cNvSpPr/>
          <p:nvPr/>
        </p:nvSpPr>
        <p:spPr>
          <a:xfrm>
            <a:off x="3992477" y="4488243"/>
            <a:ext cx="5804105" cy="699987"/>
          </a:xfrm>
          <a:prstGeom prst="rect">
            <a:avLst/>
          </a:prstGeom>
          <a:pattFill prst="ltHorz">
            <a:fgClr>
              <a:srgbClr val="DCC4E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cxnSp>
        <p:nvCxnSpPr>
          <p:cNvPr id="30" name="Straight Connector 4">
            <a:extLst>
              <a:ext uri="{FF2B5EF4-FFF2-40B4-BE49-F238E27FC236}">
                <a16:creationId xmlns:a16="http://schemas.microsoft.com/office/drawing/2014/main" id="{D303891E-E7BE-D0ED-9C69-DEBA294E8F3B}"/>
              </a:ext>
            </a:extLst>
          </p:cNvPr>
          <p:cNvCxnSpPr>
            <a:cxnSpLocks/>
          </p:cNvCxnSpPr>
          <p:nvPr/>
        </p:nvCxnSpPr>
        <p:spPr>
          <a:xfrm flipV="1">
            <a:off x="4322078" y="2945175"/>
            <a:ext cx="4337938" cy="64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>
            <a:extLst>
              <a:ext uri="{FF2B5EF4-FFF2-40B4-BE49-F238E27FC236}">
                <a16:creationId xmlns:a16="http://schemas.microsoft.com/office/drawing/2014/main" id="{143F0023-A775-1C54-EEF4-E77077209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Quantum models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D3359F8-7900-A5BB-0CC2-697188ADC9A3}"/>
                  </a:ext>
                </a:extLst>
              </p:cNvPr>
              <p:cNvSpPr txBox="1"/>
              <p:nvPr/>
            </p:nvSpPr>
            <p:spPr>
              <a:xfrm>
                <a:off x="-343913" y="8702404"/>
                <a:ext cx="5019675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Quantum models consist of a memory system and many ancillary systems.</a:t>
                </a:r>
              </a:p>
              <a:p>
                <a:endParaRPr lang="en-US" altLang="zh-CN" dirty="0"/>
              </a:p>
              <a:p>
                <a:r>
                  <a:rPr lang="en-US" altLang="zh-CN" dirty="0"/>
                  <a:t>The memory system carries the information from the past of the stochastic process.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⃐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→|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acc>
                            <m:accPr>
                              <m:chr m:val="⃐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US" altLang="zh-CN" dirty="0"/>
              </a:p>
              <a:p>
                <a:r>
                  <a:rPr lang="en-US" altLang="zh-CN" dirty="0"/>
                  <a:t>At each time step, quantum models couple the memory system with an ancillary system via a unitary operator</a:t>
                </a:r>
              </a:p>
              <a:p>
                <a:r>
                  <a:rPr lang="en-US" altLang="zh-CN" dirty="0"/>
                  <a:t>The amount of quantum memory is quantified by the dimension of the memory Hilbert space</a:t>
                </a: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CD3359F8-7900-A5BB-0CC2-697188ADC9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43913" y="8702404"/>
                <a:ext cx="5019675" cy="3416320"/>
              </a:xfrm>
              <a:prstGeom prst="rect">
                <a:avLst/>
              </a:prstGeom>
              <a:blipFill>
                <a:blip r:embed="rId2"/>
                <a:stretch>
                  <a:fillRect l="-1094" t="-10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4">
            <a:extLst>
              <a:ext uri="{FF2B5EF4-FFF2-40B4-BE49-F238E27FC236}">
                <a16:creationId xmlns:a16="http://schemas.microsoft.com/office/drawing/2014/main" id="{C3C528FD-B902-8221-4BBA-AFF4EC27D4D3}"/>
              </a:ext>
            </a:extLst>
          </p:cNvPr>
          <p:cNvCxnSpPr>
            <a:cxnSpLocks/>
          </p:cNvCxnSpPr>
          <p:nvPr/>
        </p:nvCxnSpPr>
        <p:spPr>
          <a:xfrm>
            <a:off x="4322078" y="3070681"/>
            <a:ext cx="433793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9">
            <a:extLst>
              <a:ext uri="{FF2B5EF4-FFF2-40B4-BE49-F238E27FC236}">
                <a16:creationId xmlns:a16="http://schemas.microsoft.com/office/drawing/2014/main" id="{20BDF82F-19CF-6FB3-15FB-C321D82CCD61}"/>
              </a:ext>
            </a:extLst>
          </p:cNvPr>
          <p:cNvSpPr/>
          <p:nvPr/>
        </p:nvSpPr>
        <p:spPr>
          <a:xfrm>
            <a:off x="4525481" y="2782505"/>
            <a:ext cx="602656" cy="82267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 w="25400">
            <a:solidFill>
              <a:schemeClr val="tx1"/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/>
                </a:solidFill>
              </a:rPr>
              <a:t>U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Arc 10">
            <a:extLst>
              <a:ext uri="{FF2B5EF4-FFF2-40B4-BE49-F238E27FC236}">
                <a16:creationId xmlns:a16="http://schemas.microsoft.com/office/drawing/2014/main" id="{C984C9C4-BB24-AB06-D5C2-D911AE46E7B5}"/>
              </a:ext>
            </a:extLst>
          </p:cNvPr>
          <p:cNvSpPr/>
          <p:nvPr/>
        </p:nvSpPr>
        <p:spPr>
          <a:xfrm>
            <a:off x="4798111" y="3382769"/>
            <a:ext cx="669618" cy="774843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15">
            <a:extLst>
              <a:ext uri="{FF2B5EF4-FFF2-40B4-BE49-F238E27FC236}">
                <a16:creationId xmlns:a16="http://schemas.microsoft.com/office/drawing/2014/main" id="{6CEE7FDF-0C85-F0A4-CF15-27D7A75AD3BA}"/>
              </a:ext>
            </a:extLst>
          </p:cNvPr>
          <p:cNvSpPr/>
          <p:nvPr/>
        </p:nvSpPr>
        <p:spPr>
          <a:xfrm>
            <a:off x="6409977" y="3382769"/>
            <a:ext cx="669618" cy="774843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7">
            <a:extLst>
              <a:ext uri="{FF2B5EF4-FFF2-40B4-BE49-F238E27FC236}">
                <a16:creationId xmlns:a16="http://schemas.microsoft.com/office/drawing/2014/main" id="{735B7A41-B420-9E4F-8655-F7E57F41584D}"/>
              </a:ext>
            </a:extLst>
          </p:cNvPr>
          <p:cNvSpPr/>
          <p:nvPr/>
        </p:nvSpPr>
        <p:spPr>
          <a:xfrm>
            <a:off x="6137347" y="2782505"/>
            <a:ext cx="602656" cy="82267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 w="25400">
            <a:solidFill>
              <a:schemeClr val="tx1"/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/>
                </a:solidFill>
              </a:rPr>
              <a:t>U</a:t>
            </a:r>
            <a:endParaRPr lang="en-US" sz="3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3">
                <a:extLst>
                  <a:ext uri="{FF2B5EF4-FFF2-40B4-BE49-F238E27FC236}">
                    <a16:creationId xmlns:a16="http://schemas.microsoft.com/office/drawing/2014/main" id="{469B7DA6-D5F1-4F10-C3B9-46C641DFF722}"/>
                  </a:ext>
                </a:extLst>
              </p:cNvPr>
              <p:cNvSpPr txBox="1"/>
              <p:nvPr/>
            </p:nvSpPr>
            <p:spPr>
              <a:xfrm>
                <a:off x="5139673" y="5537438"/>
                <a:ext cx="4332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SG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SG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5" name="TextBox 3">
                <a:extLst>
                  <a:ext uri="{FF2B5EF4-FFF2-40B4-BE49-F238E27FC236}">
                    <a16:creationId xmlns:a16="http://schemas.microsoft.com/office/drawing/2014/main" id="{469B7DA6-D5F1-4F10-C3B9-46C641DFF7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9673" y="5537438"/>
                <a:ext cx="433260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23">
                <a:extLst>
                  <a:ext uri="{FF2B5EF4-FFF2-40B4-BE49-F238E27FC236}">
                    <a16:creationId xmlns:a16="http://schemas.microsoft.com/office/drawing/2014/main" id="{BA0C148E-C5EF-4270-3743-49902644553D}"/>
                  </a:ext>
                </a:extLst>
              </p:cNvPr>
              <p:cNvSpPr txBox="1"/>
              <p:nvPr/>
            </p:nvSpPr>
            <p:spPr>
              <a:xfrm>
                <a:off x="6780694" y="5536888"/>
                <a:ext cx="42851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SG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SG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6" name="TextBox 23">
                <a:extLst>
                  <a:ext uri="{FF2B5EF4-FFF2-40B4-BE49-F238E27FC236}">
                    <a16:creationId xmlns:a16="http://schemas.microsoft.com/office/drawing/2014/main" id="{BA0C148E-C5EF-4270-3743-4990264455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694" y="5536888"/>
                <a:ext cx="428515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Arc 28">
            <a:extLst>
              <a:ext uri="{FF2B5EF4-FFF2-40B4-BE49-F238E27FC236}">
                <a16:creationId xmlns:a16="http://schemas.microsoft.com/office/drawing/2014/main" id="{166B6B26-8A82-ACE8-39E3-44E23BF3F620}"/>
              </a:ext>
            </a:extLst>
          </p:cNvPr>
          <p:cNvSpPr/>
          <p:nvPr/>
        </p:nvSpPr>
        <p:spPr>
          <a:xfrm>
            <a:off x="7960266" y="3382769"/>
            <a:ext cx="669618" cy="774843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30">
            <a:extLst>
              <a:ext uri="{FF2B5EF4-FFF2-40B4-BE49-F238E27FC236}">
                <a16:creationId xmlns:a16="http://schemas.microsoft.com/office/drawing/2014/main" id="{E7A41484-A9BA-337A-2DD5-A47AEFF56C1E}"/>
              </a:ext>
            </a:extLst>
          </p:cNvPr>
          <p:cNvSpPr/>
          <p:nvPr/>
        </p:nvSpPr>
        <p:spPr>
          <a:xfrm>
            <a:off x="7687636" y="2782505"/>
            <a:ext cx="602656" cy="82267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 w="25400">
            <a:solidFill>
              <a:schemeClr val="tx1"/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/>
                </a:solidFill>
              </a:rPr>
              <a:t>U</a:t>
            </a:r>
            <a:endParaRPr lang="en-US" sz="3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31">
                <a:extLst>
                  <a:ext uri="{FF2B5EF4-FFF2-40B4-BE49-F238E27FC236}">
                    <a16:creationId xmlns:a16="http://schemas.microsoft.com/office/drawing/2014/main" id="{5792377A-849A-2898-1BEF-EEED3B72E095}"/>
                  </a:ext>
                </a:extLst>
              </p:cNvPr>
              <p:cNvSpPr txBox="1"/>
              <p:nvPr/>
            </p:nvSpPr>
            <p:spPr>
              <a:xfrm>
                <a:off x="8397775" y="5549524"/>
                <a:ext cx="4332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SG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SG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1" name="TextBox 31">
                <a:extLst>
                  <a:ext uri="{FF2B5EF4-FFF2-40B4-BE49-F238E27FC236}">
                    <a16:creationId xmlns:a16="http://schemas.microsoft.com/office/drawing/2014/main" id="{5792377A-849A-2898-1BEF-EEED3B72E0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7775" y="5549524"/>
                <a:ext cx="433260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lowchart: Delay 7">
            <a:extLst>
              <a:ext uri="{FF2B5EF4-FFF2-40B4-BE49-F238E27FC236}">
                <a16:creationId xmlns:a16="http://schemas.microsoft.com/office/drawing/2014/main" id="{77ECACD0-4E4C-30EF-E8AC-EC0D0F133D3B}"/>
              </a:ext>
            </a:extLst>
          </p:cNvPr>
          <p:cNvSpPr/>
          <p:nvPr/>
        </p:nvSpPr>
        <p:spPr>
          <a:xfrm rot="5400000">
            <a:off x="5270835" y="5397994"/>
            <a:ext cx="155423" cy="184024"/>
          </a:xfrm>
          <a:prstGeom prst="flowChartDelay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Delay 38">
            <a:extLst>
              <a:ext uri="{FF2B5EF4-FFF2-40B4-BE49-F238E27FC236}">
                <a16:creationId xmlns:a16="http://schemas.microsoft.com/office/drawing/2014/main" id="{83617C74-C024-0400-83EC-7B42CC8BC514}"/>
              </a:ext>
            </a:extLst>
          </p:cNvPr>
          <p:cNvSpPr/>
          <p:nvPr/>
        </p:nvSpPr>
        <p:spPr>
          <a:xfrm rot="5400000">
            <a:off x="6908831" y="5397994"/>
            <a:ext cx="155423" cy="184024"/>
          </a:xfrm>
          <a:prstGeom prst="flowChartDelay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Delay 41">
            <a:extLst>
              <a:ext uri="{FF2B5EF4-FFF2-40B4-BE49-F238E27FC236}">
                <a16:creationId xmlns:a16="http://schemas.microsoft.com/office/drawing/2014/main" id="{2F4683D0-22B7-CDA9-7E3A-9532272B2526}"/>
              </a:ext>
            </a:extLst>
          </p:cNvPr>
          <p:cNvSpPr/>
          <p:nvPr/>
        </p:nvSpPr>
        <p:spPr>
          <a:xfrm rot="5400000">
            <a:off x="8492037" y="5403378"/>
            <a:ext cx="155423" cy="184024"/>
          </a:xfrm>
          <a:prstGeom prst="flowChartDelay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椭圆 55">
                <a:extLst>
                  <a:ext uri="{FF2B5EF4-FFF2-40B4-BE49-F238E27FC236}">
                    <a16:creationId xmlns:a16="http://schemas.microsoft.com/office/drawing/2014/main" id="{C176B1FC-AAED-FD1D-768A-5B2D232E2B37}"/>
                  </a:ext>
                </a:extLst>
              </p:cNvPr>
              <p:cNvSpPr/>
              <p:nvPr/>
            </p:nvSpPr>
            <p:spPr>
              <a:xfrm>
                <a:off x="3866958" y="2749650"/>
                <a:ext cx="455120" cy="436220"/>
              </a:xfrm>
              <a:prstGeom prst="ellipse">
                <a:avLst/>
              </a:prstGeom>
              <a:solidFill>
                <a:srgbClr val="9AF9FE"/>
              </a:solid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groupChr>
                            <m:groupChrPr>
                              <m:chr m:val="←"/>
                              <m:pos m:val="top"/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groupChr>
                        </m:sub>
                      </m:sSub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SG" sz="16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9" name="椭圆 55">
                <a:extLst>
                  <a:ext uri="{FF2B5EF4-FFF2-40B4-BE49-F238E27FC236}">
                    <a16:creationId xmlns:a16="http://schemas.microsoft.com/office/drawing/2014/main" id="{C176B1FC-AAED-FD1D-768A-5B2D232E2B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6958" y="2749650"/>
                <a:ext cx="455120" cy="436220"/>
              </a:xfrm>
              <a:prstGeom prst="ellipse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>
                <a:outerShdw blurRad="190500" dist="228600" dir="2700000" algn="ctr">
                  <a:srgbClr val="000000">
                    <a:alpha val="30000"/>
                  </a:srgbClr>
                </a:outerShdw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id="{FF37F91B-6160-FC91-D4E7-AE43D4D4ADEA}"/>
                  </a:ext>
                </a:extLst>
              </p:cNvPr>
              <p:cNvSpPr/>
              <p:nvPr/>
            </p:nvSpPr>
            <p:spPr>
              <a:xfrm>
                <a:off x="5150460" y="4544779"/>
                <a:ext cx="554573" cy="554573"/>
              </a:xfrm>
              <a:prstGeom prst="ellipse">
                <a:avLst/>
              </a:prstGeom>
              <a:solidFill>
                <a:srgbClr val="D3B5E9"/>
              </a:solidFill>
              <a:ln>
                <a:noFill/>
              </a:ln>
              <a:effectLst>
                <a:glow>
                  <a:schemeClr val="accent1"/>
                </a:glow>
                <a:outerShdw sx="1000" sy="1000" algn="ctr" rotWithShape="0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balanced" dir="t"/>
              </a:scene3d>
              <a:sp3d prstMaterial="dk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SG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SG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id="{FF37F91B-6160-FC91-D4E7-AE43D4D4AD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0460" y="4544779"/>
                <a:ext cx="554573" cy="554573"/>
              </a:xfrm>
              <a:prstGeom prst="ellipse">
                <a:avLst/>
              </a:prstGeom>
              <a:blipFill>
                <a:blip r:embed="rId7"/>
                <a:stretch>
                  <a:fillRect l="-1042" r="-3125"/>
                </a:stretch>
              </a:blipFill>
              <a:ln>
                <a:noFill/>
              </a:ln>
              <a:effectLst>
                <a:glow>
                  <a:schemeClr val="accent1"/>
                </a:glow>
                <a:outerShdw sx="1000" sy="1000" algn="ctr" rotWithShape="0">
                  <a:srgbClr val="000000"/>
                </a:outerShdw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id="{3D6C2EBE-340B-D931-B7A6-C6781D740658}"/>
                  </a:ext>
                </a:extLst>
              </p:cNvPr>
              <p:cNvSpPr/>
              <p:nvPr/>
            </p:nvSpPr>
            <p:spPr>
              <a:xfrm>
                <a:off x="6729948" y="4544779"/>
                <a:ext cx="554573" cy="554573"/>
              </a:xfrm>
              <a:prstGeom prst="ellipse">
                <a:avLst/>
              </a:prstGeom>
              <a:solidFill>
                <a:srgbClr val="D3B5E9"/>
              </a:solidFill>
              <a:ln>
                <a:noFill/>
              </a:ln>
              <a:effectLst>
                <a:glow>
                  <a:schemeClr val="accent1"/>
                </a:glow>
                <a:outerShdw sx="1000" sy="1000" algn="ctr" rotWithShape="0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balanced" dir="t"/>
              </a:scene3d>
              <a:sp3d prstMaterial="dk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SG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SG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id="{3D6C2EBE-340B-D931-B7A6-C6781D7406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9948" y="4544779"/>
                <a:ext cx="554573" cy="554573"/>
              </a:xfrm>
              <a:prstGeom prst="ellipse">
                <a:avLst/>
              </a:prstGeom>
              <a:blipFill>
                <a:blip r:embed="rId8"/>
                <a:stretch>
                  <a:fillRect r="-3125"/>
                </a:stretch>
              </a:blipFill>
              <a:ln>
                <a:noFill/>
              </a:ln>
              <a:effectLst>
                <a:glow>
                  <a:schemeClr val="accent1"/>
                </a:glow>
                <a:outerShdw sx="1000" sy="1000" algn="ctr" rotWithShape="0">
                  <a:srgbClr val="000000"/>
                </a:outerShdw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CDC5C927-9EE6-1D71-8779-2C301D2013F5}"/>
                  </a:ext>
                </a:extLst>
              </p:cNvPr>
              <p:cNvSpPr/>
              <p:nvPr/>
            </p:nvSpPr>
            <p:spPr>
              <a:xfrm>
                <a:off x="8366601" y="4544779"/>
                <a:ext cx="554573" cy="554573"/>
              </a:xfrm>
              <a:prstGeom prst="ellipse">
                <a:avLst/>
              </a:prstGeom>
              <a:solidFill>
                <a:srgbClr val="D3B5E9"/>
              </a:solidFill>
              <a:ln>
                <a:noFill/>
              </a:ln>
              <a:effectLst>
                <a:glow>
                  <a:schemeClr val="accent1"/>
                </a:glow>
                <a:outerShdw sx="1000" sy="1000" algn="ctr" rotWithShape="0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balanced" dir="t"/>
              </a:scene3d>
              <a:sp3d prstMaterial="dk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SG" i="1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CDC5C927-9EE6-1D71-8779-2C301D2013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6601" y="4544779"/>
                <a:ext cx="554573" cy="554573"/>
              </a:xfrm>
              <a:prstGeom prst="ellipse">
                <a:avLst/>
              </a:prstGeom>
              <a:blipFill>
                <a:blip r:embed="rId9"/>
                <a:stretch>
                  <a:fillRect l="-1042" r="-3125"/>
                </a:stretch>
              </a:blipFill>
              <a:ln>
                <a:noFill/>
              </a:ln>
              <a:effectLst>
                <a:glow>
                  <a:schemeClr val="accent1"/>
                </a:glow>
                <a:outerShdw sx="1000" sy="1000" algn="ctr" rotWithShape="0">
                  <a:srgbClr val="000000"/>
                </a:outerShdw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6C30A5E0-B836-B028-7118-A11816DE8411}"/>
                  </a:ext>
                </a:extLst>
              </p:cNvPr>
              <p:cNvSpPr txBox="1"/>
              <p:nvPr/>
            </p:nvSpPr>
            <p:spPr>
              <a:xfrm>
                <a:off x="3876891" y="3185870"/>
                <a:ext cx="522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|0⟩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6C30A5E0-B836-B028-7118-A11816DE8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6891" y="3185870"/>
                <a:ext cx="522900" cy="369332"/>
              </a:xfrm>
              <a:prstGeom prst="rect">
                <a:avLst/>
              </a:prstGeom>
              <a:blipFill>
                <a:blip r:embed="rId10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id="{F8BA55EA-7F6F-E6DE-03EA-5D26F2C830D7}"/>
                  </a:ext>
                </a:extLst>
              </p:cNvPr>
              <p:cNvSpPr txBox="1"/>
              <p:nvPr/>
            </p:nvSpPr>
            <p:spPr>
              <a:xfrm>
                <a:off x="7029385" y="3203392"/>
                <a:ext cx="522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|0⟩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id="{F8BA55EA-7F6F-E6DE-03EA-5D26F2C830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9385" y="3203392"/>
                <a:ext cx="522900" cy="369332"/>
              </a:xfrm>
              <a:prstGeom prst="rect">
                <a:avLst/>
              </a:prstGeom>
              <a:blipFill>
                <a:blip r:embed="rId11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A26138C4-F5C5-E473-84AD-843D87082FB3}"/>
                  </a:ext>
                </a:extLst>
              </p:cNvPr>
              <p:cNvSpPr txBox="1"/>
              <p:nvPr/>
            </p:nvSpPr>
            <p:spPr>
              <a:xfrm>
                <a:off x="5514406" y="3202946"/>
                <a:ext cx="522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|0⟩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A26138C4-F5C5-E473-84AD-843D87082F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406" y="3202946"/>
                <a:ext cx="522900" cy="369332"/>
              </a:xfrm>
              <a:prstGeom prst="rect">
                <a:avLst/>
              </a:prstGeom>
              <a:blipFill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id="{C34329C5-3A26-0AFC-D2DC-C35887E93372}"/>
              </a:ext>
            </a:extLst>
          </p:cNvPr>
          <p:cNvCxnSpPr/>
          <p:nvPr/>
        </p:nvCxnSpPr>
        <p:spPr>
          <a:xfrm flipH="1">
            <a:off x="4322078" y="3382769"/>
            <a:ext cx="20340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E32F451B-458A-42C1-8D32-638345284DDF}"/>
              </a:ext>
            </a:extLst>
          </p:cNvPr>
          <p:cNvCxnSpPr/>
          <p:nvPr/>
        </p:nvCxnSpPr>
        <p:spPr>
          <a:xfrm flipH="1">
            <a:off x="5925557" y="3398340"/>
            <a:ext cx="20340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id="{94B359BC-9A1F-D12B-31AD-0AB7778C6FC3}"/>
              </a:ext>
            </a:extLst>
          </p:cNvPr>
          <p:cNvCxnSpPr/>
          <p:nvPr/>
        </p:nvCxnSpPr>
        <p:spPr>
          <a:xfrm flipH="1">
            <a:off x="7478557" y="3398340"/>
            <a:ext cx="20340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id="{C1679166-166F-6B86-3B29-9AB3C5286E86}"/>
              </a:ext>
            </a:extLst>
          </p:cNvPr>
          <p:cNvCxnSpPr>
            <a:cxnSpLocks/>
          </p:cNvCxnSpPr>
          <p:nvPr/>
        </p:nvCxnSpPr>
        <p:spPr>
          <a:xfrm>
            <a:off x="5705033" y="4818786"/>
            <a:ext cx="102491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id="{9DD4FAEA-7FB1-4152-B94C-8B3A722A8B7A}"/>
              </a:ext>
            </a:extLst>
          </p:cNvPr>
          <p:cNvCxnSpPr>
            <a:cxnSpLocks/>
          </p:cNvCxnSpPr>
          <p:nvPr/>
        </p:nvCxnSpPr>
        <p:spPr>
          <a:xfrm>
            <a:off x="7284521" y="4822065"/>
            <a:ext cx="10820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>
            <a:extLst>
              <a:ext uri="{FF2B5EF4-FFF2-40B4-BE49-F238E27FC236}">
                <a16:creationId xmlns:a16="http://schemas.microsoft.com/office/drawing/2014/main" id="{71AC3EA6-8C45-5851-BD1D-2C041077B536}"/>
              </a:ext>
            </a:extLst>
          </p:cNvPr>
          <p:cNvSpPr txBox="1"/>
          <p:nvPr/>
        </p:nvSpPr>
        <p:spPr>
          <a:xfrm>
            <a:off x="3830123" y="2263756"/>
            <a:ext cx="17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Quantum Model</a:t>
            </a:r>
            <a:endParaRPr lang="zh-CN" altLang="en-US" dirty="0"/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9E017E71-D441-2A7D-1639-C244AF0D8868}"/>
              </a:ext>
            </a:extLst>
          </p:cNvPr>
          <p:cNvSpPr txBox="1"/>
          <p:nvPr/>
        </p:nvSpPr>
        <p:spPr>
          <a:xfrm>
            <a:off x="6815331" y="2610952"/>
            <a:ext cx="810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Memory</a:t>
            </a:r>
            <a:endParaRPr lang="zh-CN" altLang="en-US" sz="1400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94002FF-090A-3E09-4F52-1171A64B4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Binder, F. C., Thompson, J., &amp; Gu, M. (2018). Practical unitary simulator for non-markovian complex processes. Physical review letters, 120(24), 240502.</a:t>
            </a:r>
            <a:endParaRPr lang="zh-CN" altLang="en-US" dirty="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DA919884-6DB7-B5DF-B37C-02BEC4B0572C}"/>
              </a:ext>
            </a:extLst>
          </p:cNvPr>
          <p:cNvGrpSpPr/>
          <p:nvPr/>
        </p:nvGrpSpPr>
        <p:grpSpPr>
          <a:xfrm>
            <a:off x="2158618" y="4469162"/>
            <a:ext cx="1631992" cy="699248"/>
            <a:chOff x="7067861" y="5432279"/>
            <a:chExt cx="1631992" cy="699248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7D952E33-0A48-28A2-7C17-C677DEBABC0A}"/>
                </a:ext>
              </a:extLst>
            </p:cNvPr>
            <p:cNvSpPr/>
            <p:nvPr/>
          </p:nvSpPr>
          <p:spPr>
            <a:xfrm>
              <a:off x="7067861" y="5432279"/>
              <a:ext cx="1631992" cy="699248"/>
            </a:xfrm>
            <a:prstGeom prst="rect">
              <a:avLst/>
            </a:prstGeom>
            <a:pattFill prst="ltHorz">
              <a:fgClr>
                <a:schemeClr val="accent1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椭圆 10">
                  <a:extLst>
                    <a:ext uri="{FF2B5EF4-FFF2-40B4-BE49-F238E27FC236}">
                      <a16:creationId xmlns:a16="http://schemas.microsoft.com/office/drawing/2014/main" id="{4A1C7258-70F0-D880-9498-6A584A9C24A2}"/>
                    </a:ext>
                  </a:extLst>
                </p:cNvPr>
                <p:cNvSpPr/>
                <p:nvPr/>
              </p:nvSpPr>
              <p:spPr>
                <a:xfrm>
                  <a:off x="8009001" y="5511892"/>
                  <a:ext cx="554573" cy="5545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/>
                </a:scene3d>
                <a:sp3d prstMaterial="dkEdge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SG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a14:m>
                  <a:r>
                    <a:rPr lang="en-SG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7" name="椭圆 26">
                  <a:extLst>
                    <a:ext uri="{FF2B5EF4-FFF2-40B4-BE49-F238E27FC236}">
                      <a16:creationId xmlns:a16="http://schemas.microsoft.com/office/drawing/2014/main" id="{F39D5B52-6036-A818-203F-04D8D306C7E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09001" y="5511892"/>
                  <a:ext cx="554573" cy="554573"/>
                </a:xfrm>
                <a:prstGeom prst="ellipse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>
                  <a:noFill/>
                </a:ln>
                <a:effectLst>
                  <a:glow>
                    <a:schemeClr val="accent1"/>
                  </a:glow>
                  <a:outerShdw sx="1000" sy="1000" algn="ctr" rotWithShape="0">
                    <a:srgbClr val="000000"/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B70D2948-D36A-26BD-29BF-D4FDA5F7D292}"/>
                    </a:ext>
                  </a:extLst>
                </p:cNvPr>
                <p:cNvSpPr txBox="1"/>
                <p:nvPr/>
              </p:nvSpPr>
              <p:spPr>
                <a:xfrm>
                  <a:off x="7067861" y="5508965"/>
                  <a:ext cx="1254868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SG" sz="3200" i="1" smtClean="0"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</m:oMathPara>
                  </a14:m>
                  <a:endParaRPr lang="en-SG" sz="3200" dirty="0"/>
                </a:p>
              </p:txBody>
            </p:sp>
          </mc:Choice>
          <mc:Fallback xmlns="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B70D2948-D36A-26BD-29BF-D4FDA5F7D2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67861" y="5508965"/>
                  <a:ext cx="1254868" cy="584775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箭头: 圆角右 16">
            <a:extLst>
              <a:ext uri="{FF2B5EF4-FFF2-40B4-BE49-F238E27FC236}">
                <a16:creationId xmlns:a16="http://schemas.microsoft.com/office/drawing/2014/main" id="{E0B9A1E7-4B0F-94B9-687E-7197AF85BFF1}"/>
              </a:ext>
            </a:extLst>
          </p:cNvPr>
          <p:cNvSpPr/>
          <p:nvPr/>
        </p:nvSpPr>
        <p:spPr>
          <a:xfrm>
            <a:off x="3188510" y="2887286"/>
            <a:ext cx="604223" cy="1516814"/>
          </a:xfrm>
          <a:prstGeom prst="bentArrow">
            <a:avLst>
              <a:gd name="adj1" fmla="val 15472"/>
              <a:gd name="adj2" fmla="val 25000"/>
              <a:gd name="adj3" fmla="val 25000"/>
              <a:gd name="adj4" fmla="val 43750"/>
            </a:avLst>
          </a:prstGeom>
          <a:solidFill>
            <a:schemeClr val="accent1">
              <a:alpha val="7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27F7C988-B89C-C3D0-1D4D-7543B8D58FB7}"/>
                  </a:ext>
                </a:extLst>
              </p:cNvPr>
              <p:cNvSpPr txBox="1"/>
              <p:nvPr/>
            </p:nvSpPr>
            <p:spPr>
              <a:xfrm>
                <a:off x="8676348" y="4562094"/>
                <a:ext cx="111881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SG" sz="3200" i="1" smtClean="0">
                          <a:latin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en-SG" sz="3200" dirty="0"/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27F7C988-B89C-C3D0-1D4D-7543B8D58F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6348" y="4562094"/>
                <a:ext cx="1118815" cy="58477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D95C1A13-8DBA-99FC-D14E-BFC43026D207}"/>
                  </a:ext>
                </a:extLst>
              </p:cNvPr>
              <p:cNvSpPr txBox="1"/>
              <p:nvPr/>
            </p:nvSpPr>
            <p:spPr>
              <a:xfrm>
                <a:off x="1773382" y="2705680"/>
                <a:ext cx="1595309" cy="3951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Encoding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(</m:t>
                    </m:r>
                    <m:groupChr>
                      <m:groupChrPr>
                        <m:chr m:val="←"/>
                        <m:pos m:val="top"/>
                        <m:vertJc m:val="bot"/>
                        <m:ctrlPr>
                          <a:rPr lang="en-SG" altLang="zh-CN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a:rPr lang="en-SG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groupCh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D95C1A13-8DBA-99FC-D14E-BFC43026D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3382" y="2705680"/>
                <a:ext cx="1595309" cy="395173"/>
              </a:xfrm>
              <a:prstGeom prst="rect">
                <a:avLst/>
              </a:prstGeom>
              <a:blipFill>
                <a:blip r:embed="rId16"/>
                <a:stretch>
                  <a:fillRect l="-3435" t="-35385" r="-29008" b="-24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485311A2-806E-3579-D40E-D8C7E58AEBCE}"/>
                  </a:ext>
                </a:extLst>
              </p:cNvPr>
              <p:cNvSpPr txBox="1"/>
              <p:nvPr/>
            </p:nvSpPr>
            <p:spPr>
              <a:xfrm>
                <a:off x="2060611" y="4303577"/>
                <a:ext cx="89241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SG" altLang="zh-CN" dirty="0"/>
                  <a:t>Past </a:t>
                </a:r>
                <a14:m>
                  <m:oMath xmlns:m="http://schemas.openxmlformats.org/officeDocument/2006/math">
                    <m:acc>
                      <m:accPr>
                        <m:chr m:val="⃐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endParaRPr lang="en-SG" altLang="zh-CN" sz="1200" dirty="0"/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485311A2-806E-3579-D40E-D8C7E58AEB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0611" y="4303577"/>
                <a:ext cx="892417" cy="369332"/>
              </a:xfrm>
              <a:prstGeom prst="rect">
                <a:avLst/>
              </a:prstGeom>
              <a:blipFill>
                <a:blip r:embed="rId17"/>
                <a:stretch>
                  <a:fillRect l="-5479" t="-9836" r="-9589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0AF2CC9D-DE8A-1A24-B10E-BE1ECF74B57C}"/>
                  </a:ext>
                </a:extLst>
              </p:cNvPr>
              <p:cNvSpPr txBox="1"/>
              <p:nvPr/>
            </p:nvSpPr>
            <p:spPr>
              <a:xfrm>
                <a:off x="3946843" y="4315804"/>
                <a:ext cx="9869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SG" dirty="0"/>
                  <a:t>Future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endParaRPr lang="en-SG" dirty="0"/>
              </a:p>
            </p:txBody>
          </p:sp>
        </mc:Choice>
        <mc:Fallback xmlns="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0AF2CC9D-DE8A-1A24-B10E-BE1ECF74B5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843" y="4315804"/>
                <a:ext cx="986937" cy="369332"/>
              </a:xfrm>
              <a:prstGeom prst="rect">
                <a:avLst/>
              </a:prstGeom>
              <a:blipFill>
                <a:blip r:embed="rId18"/>
                <a:stretch>
                  <a:fillRect l="-4938" t="-9836" r="-22840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BF10E862-5E76-8133-FFF5-555EE069EFB2}"/>
              </a:ext>
            </a:extLst>
          </p:cNvPr>
          <p:cNvCxnSpPr/>
          <p:nvPr/>
        </p:nvCxnSpPr>
        <p:spPr>
          <a:xfrm>
            <a:off x="5468108" y="3760066"/>
            <a:ext cx="0" cy="7402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1633254B-7279-35DE-ACB1-DE14E8BEFC86}"/>
              </a:ext>
            </a:extLst>
          </p:cNvPr>
          <p:cNvCxnSpPr/>
          <p:nvPr/>
        </p:nvCxnSpPr>
        <p:spPr>
          <a:xfrm>
            <a:off x="7080583" y="3760066"/>
            <a:ext cx="0" cy="7402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D99BBD9D-EEEF-ECF1-BA0F-4F6A5A6DFB01}"/>
              </a:ext>
            </a:extLst>
          </p:cNvPr>
          <p:cNvCxnSpPr/>
          <p:nvPr/>
        </p:nvCxnSpPr>
        <p:spPr>
          <a:xfrm>
            <a:off x="8629884" y="3760066"/>
            <a:ext cx="0" cy="7402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:a16="http://schemas.microsoft.com/office/drawing/2014/main" id="{BD73A174-9DA9-1871-E499-C0DF2F3B7BFC}"/>
              </a:ext>
            </a:extLst>
          </p:cNvPr>
          <p:cNvSpPr txBox="1"/>
          <p:nvPr/>
        </p:nvSpPr>
        <p:spPr>
          <a:xfrm>
            <a:off x="3936785" y="4746264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Q-Samples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4F5B4D98-C3BC-D0AB-F66D-77780D89E5A4}"/>
                  </a:ext>
                </a:extLst>
              </p:cNvPr>
              <p:cNvSpPr txBox="1"/>
              <p:nvPr/>
            </p:nvSpPr>
            <p:spPr>
              <a:xfrm>
                <a:off x="9001982" y="2850201"/>
                <a:ext cx="1668405" cy="6713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US" altLang="zh-CN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𝒒</m:t>
                          </m:r>
                        </m:sub>
                      </m:sSub>
                      <m:r>
                        <a:rPr lang="en-US" altLang="zh-CN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𝓗</m:t>
                      </m:r>
                      <m:r>
                        <a:rPr lang="en-US" altLang="zh-CN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(</m:t>
                      </m:r>
                      <m:d>
                        <m:dPr>
                          <m:begChr m:val="|"/>
                          <m:endChr m:val="⟩"/>
                          <m:ctrlPr>
                            <a:rPr lang="en-US" altLang="zh-CN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1" i="1"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acc>
                                <m:accPr>
                                  <m:chr m:val="⃐"/>
                                  <m:ctrlPr>
                                    <a:rPr lang="en-US" altLang="zh-CN" b="1" i="1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1" i="1">
                                      <a:effectLst>
                                        <a:outerShdw blurRad="38100" dist="38100" dir="2700000" algn="tl">
                                          <a:srgbClr val="000000">
                                            <a:alpha val="43137"/>
                                          </a:srgb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</m:acc>
                            </m:sub>
                          </m:sSub>
                        </m:e>
                      </m:d>
                      <m:r>
                        <a:rPr lang="en-US" altLang="zh-CN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4F5B4D98-C3BC-D0AB-F66D-77780D89E5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1982" y="2850201"/>
                <a:ext cx="1668405" cy="671338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8606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0D39D0-36A4-7282-B937-52EC0979B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altLang="zh-CN" dirty="0"/>
              <a:t>Dual Poisson processes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54C88C7E-F52D-8B20-8781-E8D9E214EAC4}"/>
                  </a:ext>
                </a:extLst>
              </p:cNvPr>
              <p:cNvSpPr txBox="1"/>
              <p:nvPr/>
            </p:nvSpPr>
            <p:spPr>
              <a:xfrm>
                <a:off x="781175" y="2404026"/>
                <a:ext cx="245297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SG" sz="2800" dirty="0"/>
                  <a:t>Encoding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SG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⋯1000⋯0→</m:t>
                      </m:r>
                      <m:sSub>
                        <m:sSubPr>
                          <m:ctrlPr>
                            <a:rPr lang="en-SG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SG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SG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54C88C7E-F52D-8B20-8781-E8D9E214E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75" y="2404026"/>
                <a:ext cx="2452979" cy="830997"/>
              </a:xfrm>
              <a:prstGeom prst="rect">
                <a:avLst/>
              </a:prstGeom>
              <a:blipFill>
                <a:blip r:embed="rId2"/>
                <a:stretch>
                  <a:fillRect l="-4963" t="-65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ight Brace 56">
            <a:extLst>
              <a:ext uri="{FF2B5EF4-FFF2-40B4-BE49-F238E27FC236}">
                <a16:creationId xmlns:a16="http://schemas.microsoft.com/office/drawing/2014/main" id="{46B51C73-C6C6-924A-8B86-AD7ED2F1273B}"/>
              </a:ext>
            </a:extLst>
          </p:cNvPr>
          <p:cNvSpPr/>
          <p:nvPr/>
        </p:nvSpPr>
        <p:spPr>
          <a:xfrm rot="5400000">
            <a:off x="1784503" y="2857056"/>
            <a:ext cx="161374" cy="881942"/>
          </a:xfrm>
          <a:prstGeom prst="rightBrace">
            <a:avLst>
              <a:gd name="adj1" fmla="val 8333"/>
              <a:gd name="adj2" fmla="val 5087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BA6F6686-0E5E-ECA1-2D2D-0C8D090981F7}"/>
              </a:ext>
            </a:extLst>
          </p:cNvPr>
          <p:cNvSpPr txBox="1"/>
          <p:nvPr/>
        </p:nvSpPr>
        <p:spPr>
          <a:xfrm>
            <a:off x="1703126" y="3394167"/>
            <a:ext cx="324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400" dirty="0"/>
              <a:t>k</a:t>
            </a: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4D425FE2-D9EA-E9BD-0306-DECF4486C06D}"/>
              </a:ext>
            </a:extLst>
          </p:cNvPr>
          <p:cNvGrpSpPr/>
          <p:nvPr/>
        </p:nvGrpSpPr>
        <p:grpSpPr>
          <a:xfrm>
            <a:off x="3092587" y="3029737"/>
            <a:ext cx="5676879" cy="1694271"/>
            <a:chOff x="5129243" y="2250478"/>
            <a:chExt cx="6557563" cy="195711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椭圆 54">
                  <a:extLst>
                    <a:ext uri="{FF2B5EF4-FFF2-40B4-BE49-F238E27FC236}">
                      <a16:creationId xmlns:a16="http://schemas.microsoft.com/office/drawing/2014/main" id="{BC4F1C91-F1DA-AA53-DDA2-502CC2AF66C9}"/>
                    </a:ext>
                  </a:extLst>
                </p:cNvPr>
                <p:cNvSpPr/>
                <p:nvPr/>
              </p:nvSpPr>
              <p:spPr>
                <a:xfrm>
                  <a:off x="5434641" y="2649353"/>
                  <a:ext cx="978285" cy="1028928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274320" bIns="274320"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SG" altLang="zh-CN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zh-CN" altLang="en-US" sz="2800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4" name="椭圆 54">
                  <a:extLst>
                    <a:ext uri="{FF2B5EF4-FFF2-40B4-BE49-F238E27FC236}">
                      <a16:creationId xmlns:a16="http://schemas.microsoft.com/office/drawing/2014/main" id="{7AD26003-7B13-4CED-9822-4178FD88042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4641" y="2649353"/>
                  <a:ext cx="978285" cy="1028928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上弧形箭头 56">
              <a:extLst>
                <a:ext uri="{FF2B5EF4-FFF2-40B4-BE49-F238E27FC236}">
                  <a16:creationId xmlns:a16="http://schemas.microsoft.com/office/drawing/2014/main" id="{9136D7B0-052C-9A91-96EB-D933FDD91B55}"/>
                </a:ext>
              </a:extLst>
            </p:cNvPr>
            <p:cNvSpPr/>
            <p:nvPr/>
          </p:nvSpPr>
          <p:spPr>
            <a:xfrm rot="16200000">
              <a:off x="4955050" y="3026866"/>
              <a:ext cx="679747" cy="331362"/>
            </a:xfrm>
            <a:prstGeom prst="curvedDownArrow">
              <a:avLst/>
            </a:pr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tx1"/>
                </a:solidFill>
              </a:endParaRPr>
            </a:p>
          </p:txBody>
        </p:sp>
        <p:sp>
          <p:nvSpPr>
            <p:cNvPr id="47" name="上弧形箭头 59">
              <a:extLst>
                <a:ext uri="{FF2B5EF4-FFF2-40B4-BE49-F238E27FC236}">
                  <a16:creationId xmlns:a16="http://schemas.microsoft.com/office/drawing/2014/main" id="{06355229-8171-9216-1882-E6359716DDB1}"/>
                </a:ext>
              </a:extLst>
            </p:cNvPr>
            <p:cNvSpPr/>
            <p:nvPr/>
          </p:nvSpPr>
          <p:spPr>
            <a:xfrm rot="10800000">
              <a:off x="5971971" y="3708214"/>
              <a:ext cx="1599874" cy="335951"/>
            </a:xfrm>
            <a:prstGeom prst="curvedDownArrow">
              <a:avLst/>
            </a:pr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椭圆 55">
                  <a:extLst>
                    <a:ext uri="{FF2B5EF4-FFF2-40B4-BE49-F238E27FC236}">
                      <a16:creationId xmlns:a16="http://schemas.microsoft.com/office/drawing/2014/main" id="{BCA14BFC-524C-AD99-47B4-04B3FF7F4CB0}"/>
                    </a:ext>
                  </a:extLst>
                </p:cNvPr>
                <p:cNvSpPr/>
                <p:nvPr/>
              </p:nvSpPr>
              <p:spPr>
                <a:xfrm>
                  <a:off x="6979454" y="2648486"/>
                  <a:ext cx="978285" cy="1028928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274320" bIns="274320"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SG" altLang="zh-CN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zh-CN" altLang="en-US" sz="2800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17" name="椭圆 55">
                  <a:extLst>
                    <a:ext uri="{FF2B5EF4-FFF2-40B4-BE49-F238E27FC236}">
                      <a16:creationId xmlns:a16="http://schemas.microsoft.com/office/drawing/2014/main" id="{CF17086E-8E7C-492B-B28F-B20F58C1F7C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9454" y="2648486"/>
                  <a:ext cx="978285" cy="1028928"/>
                </a:xfrm>
                <a:prstGeom prst="ellipse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Arrow: Right 11">
              <a:extLst>
                <a:ext uri="{FF2B5EF4-FFF2-40B4-BE49-F238E27FC236}">
                  <a16:creationId xmlns:a16="http://schemas.microsoft.com/office/drawing/2014/main" id="{C23065AD-7C48-7025-22CA-41D4ADBD1654}"/>
                </a:ext>
              </a:extLst>
            </p:cNvPr>
            <p:cNvSpPr/>
            <p:nvPr/>
          </p:nvSpPr>
          <p:spPr>
            <a:xfrm>
              <a:off x="6432263" y="3070301"/>
              <a:ext cx="542363" cy="288324"/>
            </a:xfrm>
            <a:prstGeom prst="rightArrow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effectLst>
              <a:outerShdw blurRad="50800" dist="50800" dir="5400000" algn="ctr" rotWithShape="0">
                <a:srgbClr val="000000">
                  <a:alpha val="7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22">
                  <a:extLst>
                    <a:ext uri="{FF2B5EF4-FFF2-40B4-BE49-F238E27FC236}">
                      <a16:creationId xmlns:a16="http://schemas.microsoft.com/office/drawing/2014/main" id="{2F53099A-87AC-2DCA-FE76-E2A69AC1344B}"/>
                    </a:ext>
                  </a:extLst>
                </p:cNvPr>
                <p:cNvSpPr txBox="1"/>
                <p:nvPr/>
              </p:nvSpPr>
              <p:spPr>
                <a:xfrm>
                  <a:off x="10404768" y="2250478"/>
                  <a:ext cx="1256113" cy="7309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i="1" smtClean="0">
                            <a:latin typeface="Cambria Math" panose="02040503050406030204" pitchFamily="18" charset="0"/>
                          </a:rPr>
                          <m:t>0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en-US" altLang="zh-CN" sz="1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SG" altLang="zh-CN" sz="160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  <m:r>
                                  <a:rPr lang="en-SG" altLang="zh-CN" sz="16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SG" altLang="zh-CN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SG" altLang="zh-CN" sz="1600" i="1">
                                    <a:latin typeface="Cambria Math" panose="02040503050406030204" pitchFamily="18" charset="0"/>
                                  </a:rPr>
                                  <m:t>+1)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SG" altLang="zh-CN" sz="160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  <m:r>
                                  <a:rPr lang="en-SG" altLang="zh-CN" sz="16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SG" altLang="zh-CN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SG" altLang="zh-CN" sz="16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zh-CN" altLang="en-US" sz="160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2">
                  <a:extLst>
                    <a:ext uri="{FF2B5EF4-FFF2-40B4-BE49-F238E27FC236}">
                      <a16:creationId xmlns:a16="http://schemas.microsoft.com/office/drawing/2014/main" id="{08C3E51A-BD43-4F87-8234-54AA28AF4C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04768" y="2250478"/>
                  <a:ext cx="1256113" cy="730969"/>
                </a:xfrm>
                <a:prstGeom prst="rect">
                  <a:avLst/>
                </a:prstGeom>
                <a:blipFill>
                  <a:blip r:embed="rId10"/>
                  <a:stretch>
                    <a:fillRect r="-2247" b="-7767"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1" name="Arrow: Right 25">
              <a:extLst>
                <a:ext uri="{FF2B5EF4-FFF2-40B4-BE49-F238E27FC236}">
                  <a16:creationId xmlns:a16="http://schemas.microsoft.com/office/drawing/2014/main" id="{3569E9A8-EF3E-B278-9346-8FFF36AF169F}"/>
                </a:ext>
              </a:extLst>
            </p:cNvPr>
            <p:cNvSpPr/>
            <p:nvPr/>
          </p:nvSpPr>
          <p:spPr>
            <a:xfrm>
              <a:off x="7976931" y="3070301"/>
              <a:ext cx="514719" cy="288324"/>
            </a:xfrm>
            <a:prstGeom prst="rightArrow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effectLst>
              <a:outerShdw blurRad="50800" dist="50800" dir="5400000" algn="ctr" rotWithShape="0">
                <a:srgbClr val="000000">
                  <a:alpha val="7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2" name="上弧形箭头 59">
              <a:extLst>
                <a:ext uri="{FF2B5EF4-FFF2-40B4-BE49-F238E27FC236}">
                  <a16:creationId xmlns:a16="http://schemas.microsoft.com/office/drawing/2014/main" id="{AA59ACAC-4EDE-80AA-6642-98D55B3DA2C8}"/>
                </a:ext>
              </a:extLst>
            </p:cNvPr>
            <p:cNvSpPr/>
            <p:nvPr/>
          </p:nvSpPr>
          <p:spPr>
            <a:xfrm rot="10800000">
              <a:off x="5883906" y="3677413"/>
              <a:ext cx="4148236" cy="530177"/>
            </a:xfrm>
            <a:prstGeom prst="curvedDownArrow">
              <a:avLst>
                <a:gd name="adj1" fmla="val 22498"/>
                <a:gd name="adj2" fmla="val 50000"/>
                <a:gd name="adj3" fmla="val 25000"/>
              </a:avLst>
            </a:pr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53" name="Arrow: Right 28">
              <a:extLst>
                <a:ext uri="{FF2B5EF4-FFF2-40B4-BE49-F238E27FC236}">
                  <a16:creationId xmlns:a16="http://schemas.microsoft.com/office/drawing/2014/main" id="{5255FA49-E959-128C-2496-B9F06054A480}"/>
                </a:ext>
              </a:extLst>
            </p:cNvPr>
            <p:cNvSpPr/>
            <p:nvPr/>
          </p:nvSpPr>
          <p:spPr>
            <a:xfrm>
              <a:off x="8916134" y="3079659"/>
              <a:ext cx="518695" cy="288324"/>
            </a:xfrm>
            <a:prstGeom prst="rightArrow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effectLst>
              <a:outerShdw blurRad="50800" dist="50800" dir="5400000" algn="ctr" rotWithShape="0">
                <a:srgbClr val="000000">
                  <a:alpha val="7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1">
                  <a:extLst>
                    <a:ext uri="{FF2B5EF4-FFF2-40B4-BE49-F238E27FC236}">
                      <a16:creationId xmlns:a16="http://schemas.microsoft.com/office/drawing/2014/main" id="{392D497F-DCFA-F9C4-14EF-C7FD0C62A217}"/>
                    </a:ext>
                  </a:extLst>
                </p:cNvPr>
                <p:cNvSpPr txBox="1"/>
                <p:nvPr/>
              </p:nvSpPr>
              <p:spPr>
                <a:xfrm>
                  <a:off x="8483651" y="3024296"/>
                  <a:ext cx="46198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1" name="TextBox 1">
                  <a:extLst>
                    <a:ext uri="{FF2B5EF4-FFF2-40B4-BE49-F238E27FC236}">
                      <a16:creationId xmlns:a16="http://schemas.microsoft.com/office/drawing/2014/main" id="{81E5226D-5CED-4850-BAE4-684C7F9582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83651" y="3024296"/>
                  <a:ext cx="461986" cy="40011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5" name="Arrow: Right 34">
              <a:extLst>
                <a:ext uri="{FF2B5EF4-FFF2-40B4-BE49-F238E27FC236}">
                  <a16:creationId xmlns:a16="http://schemas.microsoft.com/office/drawing/2014/main" id="{B371BF7D-3591-C9B8-1782-8D8C39EA8EAF}"/>
                </a:ext>
              </a:extLst>
            </p:cNvPr>
            <p:cNvSpPr/>
            <p:nvPr/>
          </p:nvSpPr>
          <p:spPr>
            <a:xfrm>
              <a:off x="10582769" y="3089028"/>
              <a:ext cx="539302" cy="288324"/>
            </a:xfrm>
            <a:prstGeom prst="rightArrow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effectLst>
              <a:outerShdw blurRad="50800" dist="50800" dir="5400000" algn="ctr" rotWithShape="0">
                <a:srgbClr val="000000">
                  <a:alpha val="7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椭圆 55">
                  <a:extLst>
                    <a:ext uri="{FF2B5EF4-FFF2-40B4-BE49-F238E27FC236}">
                      <a16:creationId xmlns:a16="http://schemas.microsoft.com/office/drawing/2014/main" id="{A5CCB1E1-5404-3BCE-D26B-9C5BB783FA80}"/>
                    </a:ext>
                  </a:extLst>
                </p:cNvPr>
                <p:cNvSpPr/>
                <p:nvPr/>
              </p:nvSpPr>
              <p:spPr>
                <a:xfrm>
                  <a:off x="9516369" y="2567789"/>
                  <a:ext cx="978285" cy="1028929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274320" bIns="274320"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SG" altLang="zh-CN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SG" altLang="zh-CN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zh-CN" altLang="en-US" sz="2800" i="1" dirty="0">
                    <a:solidFill>
                      <a:schemeClr val="tx1"/>
                    </a:solidFill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5" name="椭圆 55">
                  <a:extLst>
                    <a:ext uri="{FF2B5EF4-FFF2-40B4-BE49-F238E27FC236}">
                      <a16:creationId xmlns:a16="http://schemas.microsoft.com/office/drawing/2014/main" id="{2BFEB367-752D-47C6-91D7-AE2F93E5250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16369" y="2567789"/>
                  <a:ext cx="978285" cy="1028929"/>
                </a:xfrm>
                <a:prstGeom prst="ellipse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1">
                  <a:extLst>
                    <a:ext uri="{FF2B5EF4-FFF2-40B4-BE49-F238E27FC236}">
                      <a16:creationId xmlns:a16="http://schemas.microsoft.com/office/drawing/2014/main" id="{622C598E-9108-D75D-0897-8BA2ECD7EEC9}"/>
                    </a:ext>
                  </a:extLst>
                </p:cNvPr>
                <p:cNvSpPr txBox="1"/>
                <p:nvPr/>
              </p:nvSpPr>
              <p:spPr>
                <a:xfrm>
                  <a:off x="11224820" y="3020224"/>
                  <a:ext cx="46198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⋯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34" name="TextBox 1">
                  <a:extLst>
                    <a:ext uri="{FF2B5EF4-FFF2-40B4-BE49-F238E27FC236}">
                      <a16:creationId xmlns:a16="http://schemas.microsoft.com/office/drawing/2014/main" id="{24D7B72E-DBE0-4851-B143-425CCE7E22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24820" y="3020224"/>
                  <a:ext cx="461986" cy="400110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22">
                  <a:extLst>
                    <a:ext uri="{FF2B5EF4-FFF2-40B4-BE49-F238E27FC236}">
                      <a16:creationId xmlns:a16="http://schemas.microsoft.com/office/drawing/2014/main" id="{F7974407-7E72-F2C0-17D2-B90B6D2E677A}"/>
                    </a:ext>
                  </a:extLst>
                </p:cNvPr>
                <p:cNvSpPr txBox="1"/>
                <p:nvPr/>
              </p:nvSpPr>
              <p:spPr>
                <a:xfrm>
                  <a:off x="7754346" y="3412857"/>
                  <a:ext cx="1704762" cy="7309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SG" altLang="zh-CN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en-SG" altLang="zh-CN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SG" altLang="zh-CN" sz="1600" i="1">
                                <a:latin typeface="Cambria Math" panose="02040503050406030204" pitchFamily="18" charset="0"/>
                              </a:rPr>
                              <m:t>1 − </m:t>
                            </m:r>
                            <m:f>
                              <m:fPr>
                                <m:ctrlPr>
                                  <a:rPr lang="en-US" altLang="zh-CN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SG" altLang="zh-CN" sz="160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  <m:r>
                                  <a:rPr lang="en-SG" altLang="zh-CN" sz="16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SG" altLang="zh-CN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SG" altLang="zh-CN" sz="1600" i="1">
                                    <a:latin typeface="Cambria Math" panose="02040503050406030204" pitchFamily="18" charset="0"/>
                                  </a:rPr>
                                  <m:t>+1)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SG" altLang="zh-CN" sz="1600">
                                    <a:latin typeface="Cambria Math" panose="02040503050406030204" pitchFamily="18" charset="0"/>
                                  </a:rPr>
                                  <m:t>Φ</m:t>
                                </m:r>
                                <m:r>
                                  <a:rPr lang="en-SG" altLang="zh-CN" sz="1600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SG" altLang="zh-CN" sz="16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SG" altLang="zh-CN" sz="16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zh-CN" altLang="en-US" sz="1600" i="1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5" name="TextBox 22">
                  <a:extLst>
                    <a:ext uri="{FF2B5EF4-FFF2-40B4-BE49-F238E27FC236}">
                      <a16:creationId xmlns:a16="http://schemas.microsoft.com/office/drawing/2014/main" id="{04BB44EE-8F2B-4CC3-8A9B-C3F0F03D02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4346" y="3412857"/>
                  <a:ext cx="1704762" cy="730969"/>
                </a:xfrm>
                <a:prstGeom prst="rect">
                  <a:avLst/>
                </a:prstGeom>
                <a:blipFill>
                  <a:blip r:embed="rId14"/>
                  <a:stretch>
                    <a:fillRect r="-5785" b="-7767"/>
                  </a:stretch>
                </a:blipFill>
              </p:spPr>
              <p:txBody>
                <a:bodyPr/>
                <a:lstStyle/>
                <a:p>
                  <a:r>
                    <a:rPr lang="en-SG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83BCFB8B-3D15-9796-CF4C-233C6E676E8B}"/>
                  </a:ext>
                </a:extLst>
              </p:cNvPr>
              <p:cNvSpPr txBox="1"/>
              <p:nvPr/>
            </p:nvSpPr>
            <p:spPr>
              <a:xfrm>
                <a:off x="4514640" y="2781213"/>
                <a:ext cx="1718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SG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SG" sz="2800" dirty="0">
                    <a:solidFill>
                      <a:schemeClr val="tx1"/>
                    </a:solidFill>
                  </a:rPr>
                  <a:t>-machine</a:t>
                </a:r>
              </a:p>
            </p:txBody>
          </p:sp>
        </mc:Choice>
        <mc:Fallback xmlns=""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83BCFB8B-3D15-9796-CF4C-233C6E676E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640" y="2781213"/>
                <a:ext cx="1718932" cy="523220"/>
              </a:xfrm>
              <a:prstGeom prst="rect">
                <a:avLst/>
              </a:prstGeom>
              <a:blipFill>
                <a:blip r:embed="rId15"/>
                <a:stretch>
                  <a:fillRect t="-10465" r="-5319" b="-325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5C003D6-F620-1EC7-FCD0-66D321B00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Elliott, T. J., Yang, C., Binder, F. C., Garner, A. J., Thompson, J., &amp; Gu, M. (2020). Extreme dimensionality reduction with quantum modeling. </a:t>
            </a:r>
            <a:r>
              <a:rPr lang="en-US" altLang="zh-CN" dirty="0" err="1"/>
              <a:t>Physica</a:t>
            </a:r>
            <a:r>
              <a:rPr lang="en-US" altLang="zh-CN" dirty="0"/>
              <a:t> Review Letters, 125(26), 260501.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3D028A1-86A5-D565-C5A9-66AA9E006A16}"/>
                  </a:ext>
                </a:extLst>
              </p:cNvPr>
              <p:cNvSpPr txBox="1"/>
              <p:nvPr/>
            </p:nvSpPr>
            <p:spPr>
              <a:xfrm>
                <a:off x="4455372" y="5189467"/>
                <a:ext cx="26838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Φ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3D028A1-86A5-D565-C5A9-66AA9E006A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5372" y="5189467"/>
                <a:ext cx="2683812" cy="369332"/>
              </a:xfrm>
              <a:prstGeom prst="rect">
                <a:avLst/>
              </a:prstGeom>
              <a:blipFill>
                <a:blip r:embed="rId1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6239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EDE041-0FDD-53CF-9602-40C5EF10C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Single Qubit Model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0C0707F-1D68-1C8F-EB81-A583ED9D285A}"/>
              </a:ext>
            </a:extLst>
          </p:cNvPr>
          <p:cNvSpPr txBox="1"/>
          <p:nvPr/>
        </p:nvSpPr>
        <p:spPr>
          <a:xfrm>
            <a:off x="7658987" y="3045002"/>
            <a:ext cx="19263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000" dirty="0"/>
              <a:t>Unitary operator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A776E8B-362C-5817-6B7C-E9EB053169FC}"/>
                  </a:ext>
                </a:extLst>
              </p:cNvPr>
              <p:cNvSpPr txBox="1"/>
              <p:nvPr/>
            </p:nvSpPr>
            <p:spPr>
              <a:xfrm>
                <a:off x="7658987" y="3902454"/>
                <a:ext cx="3782574" cy="637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SG" sz="1200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begChr m:val="|"/>
                          <m:endChr m:val="⟩"/>
                          <m:ctrlPr>
                            <a:rPr lang="en-SG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SG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G" sz="12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SG" sz="1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  <m:r>
                        <a:rPr lang="en-SG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SG" sz="1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SG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SG" sz="1200" b="0" i="0" smtClean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en-SG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SG" sz="12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SG" sz="1200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SG" sz="1200" b="0" i="0" smtClean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en-SG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SG" sz="12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den>
                          </m:f>
                        </m:e>
                      </m:rad>
                      <m:d>
                        <m:dPr>
                          <m:begChr m:val="|"/>
                          <m:endChr m:val="⟩"/>
                          <m:ctrlPr>
                            <a:rPr lang="en-SG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SG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G" sz="12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SG" sz="12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SG" sz="1200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|"/>
                          <m:endChr m:val="⟩"/>
                          <m:ctrlPr>
                            <a:rPr lang="en-SG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SG" sz="1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SG" sz="1200" b="0" i="1" smtClean="0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SG" sz="1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SG" sz="12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SG" sz="1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SG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SG" sz="1200" b="0" i="0" smtClean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en-SG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SG" sz="12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SG" sz="1200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SG" sz="1200" b="0" i="0" smtClean="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en-SG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SG" sz="12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den>
                          </m:f>
                        </m:e>
                      </m:rad>
                      <m:d>
                        <m:dPr>
                          <m:begChr m:val="|"/>
                          <m:endChr m:val="⟩"/>
                          <m:ctrlPr>
                            <a:rPr lang="en-SG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SG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G" sz="12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SG" sz="1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SG" sz="1200" b="0" i="1" smtClean="0">
                          <a:latin typeface="Cambria Math" panose="02040503050406030204" pitchFamily="18" charset="0"/>
                        </a:rPr>
                        <m:t>|1⟩</m:t>
                      </m:r>
                    </m:oMath>
                  </m:oMathPara>
                </a14:m>
                <a:endParaRPr lang="en-SG" sz="1200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A776E8B-362C-5817-6B7C-E9EB053169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8987" y="3902454"/>
                <a:ext cx="3782574" cy="63799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 2" descr="Generated by DALL·E">
            <a:extLst>
              <a:ext uri="{FF2B5EF4-FFF2-40B4-BE49-F238E27FC236}">
                <a16:creationId xmlns:a16="http://schemas.microsoft.com/office/drawing/2014/main" id="{89EF9729-57B0-14D7-FA69-6DF797CE97D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AutoShape 4" descr="Generated by DALL·E">
            <a:extLst>
              <a:ext uri="{FF2B5EF4-FFF2-40B4-BE49-F238E27FC236}">
                <a16:creationId xmlns:a16="http://schemas.microsoft.com/office/drawing/2014/main" id="{05F4D86C-E52E-00E2-8995-D136F532AF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4498428" cy="449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AA0FD1B1-4CB9-3F6F-ED5D-866EBFAF42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214" y="2085749"/>
            <a:ext cx="4498428" cy="449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15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1DEB05-A101-D125-EEAD-B9434CAA4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altLang="zh-CN" dirty="0"/>
              <a:t>The amount of quantum memory</a:t>
            </a:r>
            <a:endParaRPr lang="zh-CN" altLang="en-US" dirty="0"/>
          </a:p>
        </p:txBody>
      </p:sp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1588C738-454B-B43B-1EBD-105E27C92C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1504580"/>
              </p:ext>
            </p:extLst>
          </p:nvPr>
        </p:nvGraphicFramePr>
        <p:xfrm>
          <a:off x="2236783" y="2393181"/>
          <a:ext cx="6689504" cy="3029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7535932" imgH="3413365" progId="AcroExch.Document.DC">
                  <p:embed/>
                </p:oleObj>
              </mc:Choice>
              <mc:Fallback>
                <p:oleObj name="Acrobat Document" r:id="rId2" imgW="7535932" imgH="3413365" progId="AcroExch.Document.DC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A8244174-26CB-4B1D-8257-487186909D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36783" y="2393181"/>
                        <a:ext cx="6689504" cy="30297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4C422CC-4153-9036-F0A6-9B658515D8BD}"/>
                  </a:ext>
                </a:extLst>
              </p:cNvPr>
              <p:cNvSpPr txBox="1"/>
              <p:nvPr/>
            </p:nvSpPr>
            <p:spPr>
              <a:xfrm>
                <a:off x="3022346" y="5475645"/>
                <a:ext cx="367081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SG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SG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SG" sz="24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en-SG" sz="2400" b="0" i="1" smtClean="0">
                              <a:latin typeface="Cambria Math" panose="02040503050406030204" pitchFamily="18" charset="0"/>
                            </a:rPr>
                            <m:t>(−</m:t>
                          </m:r>
                          <m:sSub>
                            <m:sSubPr>
                              <m:ctrlPr>
                                <a:rPr lang="en-SG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G" sz="24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SG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SG" sz="24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SG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SG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  <m:oMath xmlns:m="http://schemas.openxmlformats.org/officeDocument/2006/math">
                      <m:sSub>
                        <m:sSubPr>
                          <m:ctrlPr>
                            <a:rPr lang="en-SG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SG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SG" sz="2400" b="0" i="1" smtClean="0">
                          <a:latin typeface="Cambria Math" panose="02040503050406030204" pitchFamily="18" charset="0"/>
                        </a:rPr>
                        <m:t>=12, </m:t>
                      </m:r>
                      <m:sSub>
                        <m:sSubPr>
                          <m:ctrlPr>
                            <a:rPr lang="en-SG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SG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SG" sz="2400" b="0" i="1" smtClean="0">
                          <a:latin typeface="Cambria Math" panose="02040503050406030204" pitchFamily="18" charset="0"/>
                        </a:rPr>
                        <m:t>=1, </m:t>
                      </m:r>
                      <m:r>
                        <a:rPr lang="en-SG" sz="24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SG" sz="2400" b="0" i="1" smtClean="0">
                          <a:latin typeface="Cambria Math" panose="02040503050406030204" pitchFamily="18" charset="0"/>
                        </a:rPr>
                        <m:t>=0.9</m:t>
                      </m:r>
                    </m:oMath>
                  </m:oMathPara>
                </a14:m>
                <a:endParaRPr lang="en-SG" sz="2400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4C422CC-4153-9036-F0A6-9B658515D8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346" y="5475645"/>
                <a:ext cx="3670813" cy="830997"/>
              </a:xfrm>
              <a:prstGeom prst="rect">
                <a:avLst/>
              </a:prstGeom>
              <a:blipFill>
                <a:blip r:embed="rId4"/>
                <a:stretch>
                  <a:fillRect b="-51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7800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6320FB-E9F3-3181-9058-052DDF17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Learn a model from data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67AC3736-CE9D-5D34-33C4-51039734CBCB}"/>
                  </a:ext>
                </a:extLst>
              </p:cNvPr>
              <p:cNvSpPr/>
              <p:nvPr/>
            </p:nvSpPr>
            <p:spPr>
              <a:xfrm>
                <a:off x="845580" y="4859061"/>
                <a:ext cx="2352097" cy="684940"/>
              </a:xfrm>
              <a:prstGeom prst="rect">
                <a:avLst/>
              </a:prstGeom>
              <a:gradFill flip="none" rotWithShape="1">
                <a:gsLst>
                  <a:gs pos="37000">
                    <a:schemeClr val="accent1">
                      <a:lumMod val="40000"/>
                      <a:lumOff val="60000"/>
                    </a:schemeClr>
                  </a:gs>
                  <a:gs pos="92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scene3d>
                <a:camera prst="isometricLeftDown">
                  <a:rot lat="1879279" lon="920943" rev="20610921"/>
                </a:camera>
                <a:lightRig rig="threePt" dir="t"/>
              </a:scene3d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SG" sz="2400" dirty="0">
                    <a:solidFill>
                      <a:schemeClr val="tx1"/>
                    </a:solidFill>
                  </a:rPr>
                  <a:t>Dimension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SG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SG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endParaRPr lang="en-SG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67AC3736-CE9D-5D34-33C4-51039734CB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580" y="4859061"/>
                <a:ext cx="2352097" cy="68494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row: Right 12">
            <a:extLst>
              <a:ext uri="{FF2B5EF4-FFF2-40B4-BE49-F238E27FC236}">
                <a16:creationId xmlns:a16="http://schemas.microsoft.com/office/drawing/2014/main" id="{ECD1BD2A-B438-BCF8-EAA1-40FBF847B15B}"/>
              </a:ext>
            </a:extLst>
          </p:cNvPr>
          <p:cNvSpPr/>
          <p:nvPr/>
        </p:nvSpPr>
        <p:spPr>
          <a:xfrm rot="1367410">
            <a:off x="2846136" y="3350900"/>
            <a:ext cx="1551702" cy="534501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: Rounded Corners 13">
            <a:extLst>
              <a:ext uri="{FF2B5EF4-FFF2-40B4-BE49-F238E27FC236}">
                <a16:creationId xmlns:a16="http://schemas.microsoft.com/office/drawing/2014/main" id="{FD7C31A0-06A8-F818-A7C5-237BC68D6AED}"/>
              </a:ext>
            </a:extLst>
          </p:cNvPr>
          <p:cNvSpPr/>
          <p:nvPr/>
        </p:nvSpPr>
        <p:spPr>
          <a:xfrm>
            <a:off x="4454593" y="2997085"/>
            <a:ext cx="2479408" cy="1891259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40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noFill/>
          </a:ln>
          <a:effectLst>
            <a:outerShdw blurRad="419100" dist="50800" dir="5400000" sx="98000" sy="98000" algn="ctr" rotWithShape="0">
              <a:srgbClr val="000000">
                <a:alpha val="9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</a:rPr>
              <a:t>Learning Algorithm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8" name="Arrow: Right 14">
            <a:extLst>
              <a:ext uri="{FF2B5EF4-FFF2-40B4-BE49-F238E27FC236}">
                <a16:creationId xmlns:a16="http://schemas.microsoft.com/office/drawing/2014/main" id="{344A4D3C-825A-C52F-3E4E-E5EB3D37A851}"/>
              </a:ext>
            </a:extLst>
          </p:cNvPr>
          <p:cNvSpPr/>
          <p:nvPr/>
        </p:nvSpPr>
        <p:spPr>
          <a:xfrm>
            <a:off x="7095599" y="3677930"/>
            <a:ext cx="1221981" cy="534501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row: Right 12">
            <a:extLst>
              <a:ext uri="{FF2B5EF4-FFF2-40B4-BE49-F238E27FC236}">
                <a16:creationId xmlns:a16="http://schemas.microsoft.com/office/drawing/2014/main" id="{1A3111C0-5FB4-619A-E79F-BAC419D0999F}"/>
              </a:ext>
            </a:extLst>
          </p:cNvPr>
          <p:cNvSpPr/>
          <p:nvPr/>
        </p:nvSpPr>
        <p:spPr>
          <a:xfrm rot="20107745">
            <a:off x="2831052" y="4288330"/>
            <a:ext cx="1551702" cy="534501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A74D42E4-1DEF-7F40-96FD-F701C10F39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3246">
            <a:off x="455819" y="2781842"/>
            <a:ext cx="3467530" cy="669015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id="{1DB41028-F038-4647-CCD7-CB0E6D04ED5E}"/>
              </a:ext>
            </a:extLst>
          </p:cNvPr>
          <p:cNvGrpSpPr/>
          <p:nvPr/>
        </p:nvGrpSpPr>
        <p:grpSpPr>
          <a:xfrm>
            <a:off x="8218537" y="2632477"/>
            <a:ext cx="2993899" cy="2853924"/>
            <a:chOff x="9650632" y="2871176"/>
            <a:chExt cx="3055378" cy="3083135"/>
          </a:xfrm>
        </p:grpSpPr>
        <p:sp>
          <p:nvSpPr>
            <p:cNvPr id="12" name="Rectangle 42">
              <a:extLst>
                <a:ext uri="{FF2B5EF4-FFF2-40B4-BE49-F238E27FC236}">
                  <a16:creationId xmlns:a16="http://schemas.microsoft.com/office/drawing/2014/main" id="{4461BC08-E07F-2668-7A7A-564EAAD6B3D9}"/>
                </a:ext>
              </a:extLst>
            </p:cNvPr>
            <p:cNvSpPr/>
            <p:nvPr/>
          </p:nvSpPr>
          <p:spPr>
            <a:xfrm>
              <a:off x="9866408" y="3073798"/>
              <a:ext cx="2760461" cy="1127992"/>
            </a:xfrm>
            <a:prstGeom prst="rect">
              <a:avLst/>
            </a:prstGeom>
            <a:gradFill flip="none" rotWithShape="1">
              <a:gsLst>
                <a:gs pos="100000">
                  <a:srgbClr val="9F01A3"/>
                </a:gs>
                <a:gs pos="0">
                  <a:srgbClr val="FFECFF"/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id="{56286FA4-8619-37ED-C6B8-7D52BC14A1A0}"/>
                </a:ext>
              </a:extLst>
            </p:cNvPr>
            <p:cNvSpPr/>
            <p:nvPr/>
          </p:nvSpPr>
          <p:spPr>
            <a:xfrm>
              <a:off x="9866408" y="4201345"/>
              <a:ext cx="2760461" cy="1312667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">
                  <a:extLst>
                    <a:ext uri="{FF2B5EF4-FFF2-40B4-BE49-F238E27FC236}">
                      <a16:creationId xmlns:a16="http://schemas.microsoft.com/office/drawing/2014/main" id="{BF401CB5-CEC8-C7B8-A2C0-DD3D60E14727}"/>
                    </a:ext>
                  </a:extLst>
                </p:cNvPr>
                <p:cNvSpPr txBox="1"/>
                <p:nvPr/>
              </p:nvSpPr>
              <p:spPr>
                <a:xfrm>
                  <a:off x="9981105" y="4968411"/>
                  <a:ext cx="55976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SG" sz="2000" i="1">
                            <a:latin typeface="Cambria Math" panose="02040503050406030204" pitchFamily="18" charset="0"/>
                          </a:rPr>
                          <m:t>|0⟩</m:t>
                        </m:r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59" name="TextBox 1">
                  <a:extLst>
                    <a:ext uri="{FF2B5EF4-FFF2-40B4-BE49-F238E27FC236}">
                      <a16:creationId xmlns:a16="http://schemas.microsoft.com/office/drawing/2014/main" id="{DF9EB211-A8FF-40A3-A013-DFB25C14BC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81105" y="4968411"/>
                  <a:ext cx="559769" cy="400110"/>
                </a:xfrm>
                <a:prstGeom prst="rect">
                  <a:avLst/>
                </a:prstGeom>
                <a:blipFill>
                  <a:blip r:embed="rId16"/>
                  <a:stretch>
                    <a:fillRect b="-1538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Flowchart: Delay 7">
              <a:extLst>
                <a:ext uri="{FF2B5EF4-FFF2-40B4-BE49-F238E27FC236}">
                  <a16:creationId xmlns:a16="http://schemas.microsoft.com/office/drawing/2014/main" id="{CACD56E6-4517-DAEC-A708-196CA955608C}"/>
                </a:ext>
              </a:extLst>
            </p:cNvPr>
            <p:cNvSpPr/>
            <p:nvPr/>
          </p:nvSpPr>
          <p:spPr>
            <a:xfrm rot="5400000">
              <a:off x="12165438" y="5081571"/>
              <a:ext cx="175956" cy="208336"/>
            </a:xfrm>
            <a:prstGeom prst="flowChartDelay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9">
              <a:extLst>
                <a:ext uri="{FF2B5EF4-FFF2-40B4-BE49-F238E27FC236}">
                  <a16:creationId xmlns:a16="http://schemas.microsoft.com/office/drawing/2014/main" id="{C043D2DD-47D4-2DB9-612A-987C6CBECCB1}"/>
                </a:ext>
              </a:extLst>
            </p:cNvPr>
            <p:cNvSpPr/>
            <p:nvPr/>
          </p:nvSpPr>
          <p:spPr>
            <a:xfrm>
              <a:off x="9723672" y="2871176"/>
              <a:ext cx="1980459" cy="428483"/>
            </a:xfrm>
            <a:prstGeom prst="ellipse">
              <a:avLst/>
            </a:prstGeom>
            <a:gradFill flip="none" rotWithShape="1">
              <a:gsLst>
                <a:gs pos="0">
                  <a:srgbClr val="FAF2FA"/>
                </a:gs>
                <a:gs pos="100000">
                  <a:srgbClr val="FFECFF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65100" dist="50800" dir="5400000" algn="ctr" rotWithShape="0">
                <a:srgbClr val="000000">
                  <a:alpha val="68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G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Memory</a:t>
              </a:r>
              <a:endPara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8">
                  <a:extLst>
                    <a:ext uri="{FF2B5EF4-FFF2-40B4-BE49-F238E27FC236}">
                      <a16:creationId xmlns:a16="http://schemas.microsoft.com/office/drawing/2014/main" id="{F19D8250-F39A-BD42-BD12-A82EB16977C9}"/>
                    </a:ext>
                  </a:extLst>
                </p:cNvPr>
                <p:cNvSpPr/>
                <p:nvPr/>
              </p:nvSpPr>
              <p:spPr>
                <a:xfrm>
                  <a:off x="11546323" y="5514012"/>
                  <a:ext cx="1159687" cy="440299"/>
                </a:xfrm>
                <a:prstGeom prst="rect">
                  <a:avLst/>
                </a:prstGeom>
                <a:gradFill>
                  <a:gsLst>
                    <a:gs pos="0">
                      <a:schemeClr val="bg2">
                        <a:tint val="90000"/>
                        <a:satMod val="92000"/>
                        <a:lumMod val="120000"/>
                      </a:schemeClr>
                    </a:gs>
                    <a:gs pos="100000">
                      <a:schemeClr val="bg2">
                        <a:shade val="98000"/>
                        <a:satMod val="120000"/>
                        <a:lumMod val="98000"/>
                      </a:schemeClr>
                    </a:gs>
                  </a:gsLst>
                  <a:path path="circle">
                    <a:fillToRect l="50000" t="50000" r="100000" b="100000"/>
                  </a:path>
                </a:gradFill>
                <a:ln>
                  <a:noFill/>
                </a:ln>
                <a:effectLst>
                  <a:outerShdw blurRad="50800" dist="50800" dir="5400000" algn="ctr" rotWithShape="0">
                    <a:srgbClr val="000000">
                      <a:alpha val="8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altLang="zh-CN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Output</a:t>
                  </a:r>
                  <a:r>
                    <a:rPr lang="en-SG" altLang="zh-CN" dirty="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SG" altLang="zh-CN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endParaRPr lang="en-SG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Rectangle 8">
                  <a:extLst>
                    <a:ext uri="{FF2B5EF4-FFF2-40B4-BE49-F238E27FC236}">
                      <a16:creationId xmlns:a16="http://schemas.microsoft.com/office/drawing/2014/main" id="{B3E69C42-5BA8-4182-9190-BA93D0F5E1D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46323" y="5514012"/>
                  <a:ext cx="1159687" cy="440299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50800" dir="5400000" algn="ctr" rotWithShape="0">
                    <a:srgbClr val="000000">
                      <a:alpha val="80000"/>
                    </a:srgbClr>
                  </a:outerShdw>
                </a:effec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Arc 11">
              <a:extLst>
                <a:ext uri="{FF2B5EF4-FFF2-40B4-BE49-F238E27FC236}">
                  <a16:creationId xmlns:a16="http://schemas.microsoft.com/office/drawing/2014/main" id="{E67BB7AB-2E61-C23A-FC6B-724A68213606}"/>
                </a:ext>
              </a:extLst>
            </p:cNvPr>
            <p:cNvSpPr/>
            <p:nvPr/>
          </p:nvSpPr>
          <p:spPr>
            <a:xfrm>
              <a:off x="9650632" y="4373397"/>
              <a:ext cx="1080788" cy="1250625"/>
            </a:xfrm>
            <a:prstGeom prst="arc">
              <a:avLst/>
            </a:prstGeom>
            <a:ln w="50800">
              <a:solidFill>
                <a:schemeClr val="tx1"/>
              </a:solidFill>
            </a:ln>
            <a:scene3d>
              <a:camera prst="orthographicFront">
                <a:rot lat="0" lon="1080000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Arc 10">
              <a:extLst>
                <a:ext uri="{FF2B5EF4-FFF2-40B4-BE49-F238E27FC236}">
                  <a16:creationId xmlns:a16="http://schemas.microsoft.com/office/drawing/2014/main" id="{3E11BBF1-4547-31F9-855D-39B9B91584B2}"/>
                </a:ext>
              </a:extLst>
            </p:cNvPr>
            <p:cNvSpPr/>
            <p:nvPr/>
          </p:nvSpPr>
          <p:spPr>
            <a:xfrm>
              <a:off x="11171456" y="4373397"/>
              <a:ext cx="1080788" cy="1250625"/>
            </a:xfrm>
            <a:prstGeom prst="arc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0D0EE3E7-0AAA-2421-3E67-919A23BBD7FE}"/>
                </a:ext>
              </a:extLst>
            </p:cNvPr>
            <p:cNvCxnSpPr>
              <a:cxnSpLocks/>
            </p:cNvCxnSpPr>
            <p:nvPr/>
          </p:nvCxnSpPr>
          <p:spPr>
            <a:xfrm>
              <a:off x="10184749" y="3869673"/>
              <a:ext cx="2286791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: Rounded Corners 9">
              <a:extLst>
                <a:ext uri="{FF2B5EF4-FFF2-40B4-BE49-F238E27FC236}">
                  <a16:creationId xmlns:a16="http://schemas.microsoft.com/office/drawing/2014/main" id="{005215DF-3DD0-3C7B-3584-E4DAFA5F5409}"/>
                </a:ext>
              </a:extLst>
            </p:cNvPr>
            <p:cNvSpPr/>
            <p:nvPr/>
          </p:nvSpPr>
          <p:spPr>
            <a:xfrm>
              <a:off x="10731422" y="3404549"/>
              <a:ext cx="972709" cy="1327823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25400">
              <a:solidFill>
                <a:schemeClr val="tx1"/>
              </a:solidFill>
            </a:ln>
            <a:effectLst>
              <a:outerShdw sx="1000" sy="1000" algn="ctr" rotWithShape="0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5400" dirty="0">
                  <a:solidFill>
                    <a:schemeClr val="tx1"/>
                  </a:solidFill>
                </a:rPr>
                <a:t>U</a:t>
              </a:r>
              <a:endParaRPr lang="en-US" sz="5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7940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1714</TotalTime>
  <Words>662</Words>
  <Application>Microsoft Office PowerPoint</Application>
  <PresentationFormat>宽屏</PresentationFormat>
  <Paragraphs>119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等线</vt:lpstr>
      <vt:lpstr>微软雅黑 Light</vt:lpstr>
      <vt:lpstr>Arial</vt:lpstr>
      <vt:lpstr>Calibri</vt:lpstr>
      <vt:lpstr>Cambria Math</vt:lpstr>
      <vt:lpstr>Office 主题​​</vt:lpstr>
      <vt:lpstr>Acrobat Document</vt:lpstr>
      <vt:lpstr>Dimension Reduction for Quantum Stochastic Modelling</vt:lpstr>
      <vt:lpstr>A small game</vt:lpstr>
      <vt:lpstr>Memory cost and distortion</vt:lpstr>
      <vt:lpstr>Predictive Models</vt:lpstr>
      <vt:lpstr>Quantum models</vt:lpstr>
      <vt:lpstr>Dual Poisson processes</vt:lpstr>
      <vt:lpstr>Single Qubit Model</vt:lpstr>
      <vt:lpstr>The amount of quantum memory</vt:lpstr>
      <vt:lpstr>Learn a model from data</vt:lpstr>
      <vt:lpstr>Learning Quantum Model</vt:lpstr>
      <vt:lpstr>Classical Distortion Bound</vt:lpstr>
      <vt:lpstr>Training result and IBM Implementation</vt:lpstr>
      <vt:lpstr>A Clock process</vt:lpstr>
      <vt:lpstr>Experimental Details</vt:lpstr>
      <vt:lpstr>Experimental Results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416434865@qq.com</dc:creator>
  <cp:lastModifiedBy>程然 杨</cp:lastModifiedBy>
  <cp:revision>42</cp:revision>
  <dcterms:created xsi:type="dcterms:W3CDTF">2021-05-30T09:36:23Z</dcterms:created>
  <dcterms:modified xsi:type="dcterms:W3CDTF">2023-11-22T13:51:06Z</dcterms:modified>
</cp:coreProperties>
</file>