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74" r:id="rId3"/>
    <p:sldId id="267" r:id="rId4"/>
    <p:sldId id="271" r:id="rId5"/>
    <p:sldId id="272" r:id="rId6"/>
    <p:sldId id="275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000"/>
    <a:srgbClr val="E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656"/>
  </p:normalViewPr>
  <p:slideViewPr>
    <p:cSldViewPr snapToGrid="0">
      <p:cViewPr varScale="1">
        <p:scale>
          <a:sx n="107" d="100"/>
          <a:sy n="107" d="100"/>
        </p:scale>
        <p:origin x="6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3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4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9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9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0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1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0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80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3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7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D2954-079F-A64E-A475-709C040AB725}" type="datetimeFigureOut">
              <a:rPr lang="en-US" smtClean="0"/>
              <a:t>5/23/23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826BF-920D-C041-A685-F8F2036DF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3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160AD-B25D-7880-2B43-0371BD963B0B}"/>
              </a:ext>
            </a:extLst>
          </p:cNvPr>
          <p:cNvSpPr txBox="1"/>
          <p:nvPr/>
        </p:nvSpPr>
        <p:spPr>
          <a:xfrm>
            <a:off x="463138" y="166255"/>
            <a:ext cx="214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Tl run COLLAPS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10DF6C-000F-C024-4D6F-8C53D60BD235}"/>
              </a:ext>
            </a:extLst>
          </p:cNvPr>
          <p:cNvSpPr txBox="1"/>
          <p:nvPr/>
        </p:nvSpPr>
        <p:spPr>
          <a:xfrm>
            <a:off x="213756" y="1072967"/>
            <a:ext cx="85974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IS718</a:t>
            </a:r>
            <a:r>
              <a:rPr lang="en-GB" dirty="0"/>
              <a:t>, 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High-resolution laser spectroscopy of thallium isotopes</a:t>
            </a:r>
          </a:p>
          <a:p>
            <a:pPr algn="ctr"/>
            <a:r>
              <a:rPr lang="en-GB" sz="1800" b="1" i="1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9-15.05.2023</a:t>
            </a:r>
            <a:endParaRPr lang="en-GB" sz="1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D48CF500-127A-1969-999C-8CE48AE69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745" y="1969461"/>
            <a:ext cx="5752509" cy="43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DBA3C2-5D3D-350C-C75B-E4252D13C047}"/>
              </a:ext>
            </a:extLst>
          </p:cNvPr>
          <p:cNvSpPr txBox="1"/>
          <p:nvPr/>
        </p:nvSpPr>
        <p:spPr>
          <a:xfrm>
            <a:off x="5723738" y="6401080"/>
            <a:ext cx="34202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 dirty="0"/>
              <a:t>Physics case completed!</a:t>
            </a:r>
            <a:endParaRPr lang="en-GB" sz="1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9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160AD-B25D-7880-2B43-0371BD963B0B}"/>
              </a:ext>
            </a:extLst>
          </p:cNvPr>
          <p:cNvSpPr txBox="1"/>
          <p:nvPr/>
        </p:nvSpPr>
        <p:spPr>
          <a:xfrm>
            <a:off x="463138" y="166255"/>
            <a:ext cx="1341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Physics case</a:t>
            </a:r>
          </a:p>
        </p:txBody>
      </p:sp>
      <p:pic>
        <p:nvPicPr>
          <p:cNvPr id="2" name="Picture 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F34F5CF-7946-D1D3-5079-DB8DFB5319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65"/>
          <a:stretch/>
        </p:blipFill>
        <p:spPr>
          <a:xfrm>
            <a:off x="6012160" y="1449074"/>
            <a:ext cx="3057279" cy="5207787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5A3DEED-EBF5-22C0-9C58-3ADAD9AFF3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16"/>
          <a:stretch/>
        </p:blipFill>
        <p:spPr>
          <a:xfrm>
            <a:off x="3167844" y="1558101"/>
            <a:ext cx="2918877" cy="504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62CC63-C8CD-2023-69F8-06FF1344E698}"/>
              </a:ext>
            </a:extLst>
          </p:cNvPr>
          <p:cNvSpPr txBox="1"/>
          <p:nvPr/>
        </p:nvSpPr>
        <p:spPr>
          <a:xfrm>
            <a:off x="176106" y="4560923"/>
            <a:ext cx="2839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Additivity rule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7+ : s</a:t>
            </a:r>
            <a:r>
              <a:rPr lang="en-US" sz="1600" i="1" baseline="-25000" dirty="0"/>
              <a:t>1/2</a:t>
            </a:r>
            <a:r>
              <a:rPr lang="en-US" sz="1600" i="1" dirty="0"/>
              <a:t> proton and i</a:t>
            </a:r>
            <a:r>
              <a:rPr lang="en-US" sz="1600" i="1" baseline="-25000" dirty="0"/>
              <a:t>13/2</a:t>
            </a:r>
            <a:r>
              <a:rPr lang="en-US" sz="1600" i="1" dirty="0"/>
              <a:t> neutron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BA41EA0-323D-581F-04F7-4395D3116FD8}"/>
              </a:ext>
            </a:extLst>
          </p:cNvPr>
          <p:cNvGrpSpPr/>
          <p:nvPr/>
        </p:nvGrpSpPr>
        <p:grpSpPr>
          <a:xfrm>
            <a:off x="145444" y="1528329"/>
            <a:ext cx="2806376" cy="2772308"/>
            <a:chOff x="71500" y="1376772"/>
            <a:chExt cx="2806376" cy="277230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1787A6D-2C19-B11E-5359-4CB8BB362BC6}"/>
                </a:ext>
              </a:extLst>
            </p:cNvPr>
            <p:cNvGrpSpPr/>
            <p:nvPr/>
          </p:nvGrpSpPr>
          <p:grpSpPr>
            <a:xfrm>
              <a:off x="1367644" y="1376772"/>
              <a:ext cx="1510232" cy="1993974"/>
              <a:chOff x="6411084" y="1492785"/>
              <a:chExt cx="1510232" cy="1993974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7983F81-82D2-D868-249C-0F250F665F3B}"/>
                  </a:ext>
                </a:extLst>
              </p:cNvPr>
              <p:cNvSpPr txBox="1"/>
              <p:nvPr/>
            </p:nvSpPr>
            <p:spPr>
              <a:xfrm>
                <a:off x="6713855" y="1808820"/>
                <a:ext cx="663964" cy="307777"/>
              </a:xfrm>
              <a:prstGeom prst="rect">
                <a:avLst/>
              </a:prstGeom>
              <a:solidFill>
                <a:srgbClr val="AA80B4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/>
                  <a:t>N=126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91E678D-6627-55AD-6B85-5B24D12428B8}"/>
                  </a:ext>
                </a:extLst>
              </p:cNvPr>
              <p:cNvSpPr txBox="1"/>
              <p:nvPr/>
            </p:nvSpPr>
            <p:spPr>
              <a:xfrm>
                <a:off x="6411084" y="1492785"/>
                <a:ext cx="1242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/>
                  <a:t>Neutron orbits</a:t>
                </a: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B6A4590-782B-4F50-83E1-DB0CDEF97F02}"/>
                  </a:ext>
                </a:extLst>
              </p:cNvPr>
              <p:cNvGrpSpPr/>
              <p:nvPr/>
            </p:nvGrpSpPr>
            <p:grpSpPr>
              <a:xfrm>
                <a:off x="6661258" y="2143889"/>
                <a:ext cx="1260058" cy="1342870"/>
                <a:chOff x="6620400" y="4616317"/>
                <a:chExt cx="1260058" cy="1342870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4F4C53A-833E-C3C6-75B1-C7314E29424D}"/>
                    </a:ext>
                  </a:extLst>
                </p:cNvPr>
                <p:cNvCxnSpPr/>
                <p:nvPr/>
              </p:nvCxnSpPr>
              <p:spPr>
                <a:xfrm>
                  <a:off x="6621175" y="5841268"/>
                  <a:ext cx="75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1AB0DEC9-087D-8F60-9095-DB1E3295858A}"/>
                    </a:ext>
                  </a:extLst>
                </p:cNvPr>
                <p:cNvCxnSpPr/>
                <p:nvPr/>
              </p:nvCxnSpPr>
              <p:spPr>
                <a:xfrm>
                  <a:off x="6621175" y="5661248"/>
                  <a:ext cx="75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2B692D58-2387-CBA7-B32C-8E26988C8643}"/>
                    </a:ext>
                  </a:extLst>
                </p:cNvPr>
                <p:cNvCxnSpPr/>
                <p:nvPr/>
              </p:nvCxnSpPr>
              <p:spPr>
                <a:xfrm>
                  <a:off x="6620400" y="5109340"/>
                  <a:ext cx="75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B98788B-E915-C8E7-A61E-6661B87190CB}"/>
                    </a:ext>
                  </a:extLst>
                </p:cNvPr>
                <p:cNvCxnSpPr/>
                <p:nvPr/>
              </p:nvCxnSpPr>
              <p:spPr>
                <a:xfrm>
                  <a:off x="6620400" y="5001328"/>
                  <a:ext cx="75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CB1ECE10-B5E0-A812-CAB3-ACB84775DA6D}"/>
                    </a:ext>
                  </a:extLst>
                </p:cNvPr>
                <p:cNvCxnSpPr/>
                <p:nvPr/>
              </p:nvCxnSpPr>
              <p:spPr>
                <a:xfrm>
                  <a:off x="6620400" y="4749300"/>
                  <a:ext cx="756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1359529-E575-814A-EDCE-D4D7FB28D804}"/>
                    </a:ext>
                  </a:extLst>
                </p:cNvPr>
                <p:cNvSpPr txBox="1"/>
                <p:nvPr/>
              </p:nvSpPr>
              <p:spPr>
                <a:xfrm>
                  <a:off x="7380016" y="5682188"/>
                  <a:ext cx="45236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2f</a:t>
                  </a:r>
                  <a:r>
                    <a:rPr lang="en-US" sz="1200" i="1" baseline="-25000" dirty="0"/>
                    <a:t>7/2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D26C17B-34FA-2509-67E0-4177AAA4D7F6}"/>
                    </a:ext>
                  </a:extLst>
                </p:cNvPr>
                <p:cNvSpPr txBox="1"/>
                <p:nvPr/>
              </p:nvSpPr>
              <p:spPr>
                <a:xfrm>
                  <a:off x="7380000" y="5486400"/>
                  <a:ext cx="48442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1h</a:t>
                  </a:r>
                  <a:r>
                    <a:rPr lang="en-US" sz="1200" i="1" baseline="-25000" dirty="0"/>
                    <a:t>9/2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B36127A-7665-A7AC-2012-AFB00FD8DB26}"/>
                    </a:ext>
                  </a:extLst>
                </p:cNvPr>
                <p:cNvSpPr txBox="1"/>
                <p:nvPr/>
              </p:nvSpPr>
              <p:spPr>
                <a:xfrm>
                  <a:off x="7380000" y="4832341"/>
                  <a:ext cx="45236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2f</a:t>
                  </a:r>
                  <a:r>
                    <a:rPr lang="en-US" sz="1200" i="1" baseline="-25000" dirty="0"/>
                    <a:t>5/2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6D2F7AA-B914-9865-EFA9-AC15981411BA}"/>
                    </a:ext>
                  </a:extLst>
                </p:cNvPr>
                <p:cNvSpPr txBox="1"/>
                <p:nvPr/>
              </p:nvSpPr>
              <p:spPr>
                <a:xfrm>
                  <a:off x="7380000" y="4965324"/>
                  <a:ext cx="48442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3p</a:t>
                  </a:r>
                  <a:r>
                    <a:rPr lang="en-US" sz="1200" i="1" baseline="-25000" dirty="0"/>
                    <a:t>3/2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6C51224-054C-FD66-3408-8521818ECA30}"/>
                    </a:ext>
                  </a:extLst>
                </p:cNvPr>
                <p:cNvSpPr txBox="1"/>
                <p:nvPr/>
              </p:nvSpPr>
              <p:spPr>
                <a:xfrm>
                  <a:off x="7380000" y="4616317"/>
                  <a:ext cx="48442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3p</a:t>
                  </a:r>
                  <a:r>
                    <a:rPr lang="en-US" sz="1200" i="1" baseline="-25000" dirty="0"/>
                    <a:t>1/2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5806701-2CE2-0695-1E1A-A3B2F09968E7}"/>
                    </a:ext>
                  </a:extLst>
                </p:cNvPr>
                <p:cNvSpPr txBox="1"/>
                <p:nvPr/>
              </p:nvSpPr>
              <p:spPr>
                <a:xfrm>
                  <a:off x="7380000" y="5228385"/>
                  <a:ext cx="5004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1i</a:t>
                  </a:r>
                  <a:r>
                    <a:rPr lang="en-US" sz="1200" i="1" baseline="-25000" dirty="0"/>
                    <a:t>13/2</a:t>
                  </a:r>
                </a:p>
              </p:txBody>
            </p: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FEDC148-227C-DBBE-496D-14E6BD38C133}"/>
                    </a:ext>
                  </a:extLst>
                </p:cNvPr>
                <p:cNvCxnSpPr/>
                <p:nvPr/>
              </p:nvCxnSpPr>
              <p:spPr>
                <a:xfrm>
                  <a:off x="6620400" y="5366884"/>
                  <a:ext cx="756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30706F-5F8B-C806-3CAF-D00770BC5BFE}"/>
                </a:ext>
              </a:extLst>
            </p:cNvPr>
            <p:cNvSpPr txBox="1"/>
            <p:nvPr/>
          </p:nvSpPr>
          <p:spPr>
            <a:xfrm>
              <a:off x="71500" y="1376772"/>
              <a:ext cx="1131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Proton orbits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57EE9F3-C2F2-1F4B-8416-D3F4BA812B71}"/>
                </a:ext>
              </a:extLst>
            </p:cNvPr>
            <p:cNvCxnSpPr/>
            <p:nvPr/>
          </p:nvCxnSpPr>
          <p:spPr>
            <a:xfrm>
              <a:off x="199433" y="4004051"/>
              <a:ext cx="75600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D9B002-3490-ED26-A0BE-596989427BC4}"/>
                </a:ext>
              </a:extLst>
            </p:cNvPr>
            <p:cNvSpPr txBox="1"/>
            <p:nvPr/>
          </p:nvSpPr>
          <p:spPr>
            <a:xfrm>
              <a:off x="969833" y="3872081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3s</a:t>
              </a:r>
              <a:r>
                <a:rPr lang="en-US" sz="1200" i="1" baseline="-25000" dirty="0"/>
                <a:t>1/2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09A715-68CF-896B-65D8-6FDD35691FF4}"/>
                </a:ext>
              </a:extLst>
            </p:cNvPr>
            <p:cNvSpPr txBox="1"/>
            <p:nvPr/>
          </p:nvSpPr>
          <p:spPr>
            <a:xfrm>
              <a:off x="302864" y="3450486"/>
              <a:ext cx="591829" cy="338554"/>
            </a:xfrm>
            <a:prstGeom prst="rect">
              <a:avLst/>
            </a:prstGeom>
            <a:solidFill>
              <a:srgbClr val="98CD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Z=82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0352152-9222-7ED0-3049-37BC7850F889}"/>
                </a:ext>
              </a:extLst>
            </p:cNvPr>
            <p:cNvCxnSpPr/>
            <p:nvPr/>
          </p:nvCxnSpPr>
          <p:spPr>
            <a:xfrm>
              <a:off x="199433" y="3320019"/>
              <a:ext cx="75600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518C61-239B-44B3-52F5-0551488C92BB}"/>
                </a:ext>
              </a:extLst>
            </p:cNvPr>
            <p:cNvSpPr txBox="1"/>
            <p:nvPr/>
          </p:nvSpPr>
          <p:spPr>
            <a:xfrm>
              <a:off x="969833" y="3176972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1h</a:t>
              </a:r>
              <a:r>
                <a:rPr lang="en-US" sz="1200" i="1" baseline="-25000" dirty="0"/>
                <a:t>9/2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EF69AD0-A7BC-14FD-FA5A-E5E5BF2A00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433" y="3933056"/>
              <a:ext cx="144000" cy="14400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149AB13-4753-71BD-2F47-5C7BAB7C49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2209" y="2708936"/>
              <a:ext cx="144000" cy="14400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948E6E5-BBD4-F2C1-045B-A8D4D5F0791B}"/>
              </a:ext>
            </a:extLst>
          </p:cNvPr>
          <p:cNvGrpSpPr/>
          <p:nvPr/>
        </p:nvGrpSpPr>
        <p:grpSpPr>
          <a:xfrm>
            <a:off x="339321" y="5423019"/>
            <a:ext cx="2355876" cy="1148417"/>
            <a:chOff x="562718" y="5299839"/>
            <a:chExt cx="2355876" cy="114841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95E6CFA-D97B-3316-9A0F-4383099C8982}"/>
                </a:ext>
              </a:extLst>
            </p:cNvPr>
            <p:cNvGrpSpPr/>
            <p:nvPr/>
          </p:nvGrpSpPr>
          <p:grpSpPr>
            <a:xfrm>
              <a:off x="562718" y="5299839"/>
              <a:ext cx="2355876" cy="1148417"/>
              <a:chOff x="5418037" y="2300617"/>
              <a:chExt cx="2355876" cy="1148417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F8FA2E0-4064-7F69-1324-C528A5EF4D1F}"/>
                  </a:ext>
                </a:extLst>
              </p:cNvPr>
              <p:cNvSpPr txBox="1"/>
              <p:nvPr/>
            </p:nvSpPr>
            <p:spPr>
              <a:xfrm>
                <a:off x="5490916" y="2648310"/>
                <a:ext cx="22829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/>
                  <a:t>Q(7+)=[ ]× </a:t>
                </a:r>
                <a:r>
                  <a:rPr lang="en-US" sz="1600" i="1" dirty="0" err="1"/>
                  <a:t>Qsp</a:t>
                </a:r>
                <a:r>
                  <a:rPr lang="en-US" sz="1600" i="1" dirty="0"/>
                  <a:t> + [ ]× </a:t>
                </a:r>
                <a:r>
                  <a:rPr lang="en-US" sz="1600" i="1" dirty="0" err="1"/>
                  <a:t>Qsn</a:t>
                </a:r>
                <a:r>
                  <a:rPr lang="en-US" sz="1600" i="1" dirty="0"/>
                  <a:t> </a:t>
                </a:r>
                <a:endParaRPr lang="en-US" sz="1600" i="1" baseline="30000" dirty="0"/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C098AC75-7DDF-27E8-4E11-91E3890BD8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9656" y="2525404"/>
                <a:ext cx="468052" cy="56454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A8CD0BA-D803-0BFD-E067-3D58A148F42C}"/>
                  </a:ext>
                </a:extLst>
              </p:cNvPr>
              <p:cNvSpPr txBox="1"/>
              <p:nvPr/>
            </p:nvSpPr>
            <p:spPr>
              <a:xfrm>
                <a:off x="7258779" y="2300617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1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8FDB57E-04CE-68B7-30D6-045D37033124}"/>
                  </a:ext>
                </a:extLst>
              </p:cNvPr>
              <p:cNvSpPr txBox="1"/>
              <p:nvPr/>
            </p:nvSpPr>
            <p:spPr>
              <a:xfrm>
                <a:off x="5418037" y="3110480"/>
                <a:ext cx="19335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/>
                  <a:t>Q(7+) = </a:t>
                </a:r>
                <a:r>
                  <a:rPr lang="en-US" sz="1600" i="1" dirty="0" err="1"/>
                  <a:t>Qsn</a:t>
                </a:r>
                <a:r>
                  <a:rPr lang="en-US" sz="1600" i="1" dirty="0"/>
                  <a:t> = Q(i</a:t>
                </a:r>
                <a:r>
                  <a:rPr lang="en-US" sz="1600" i="1" baseline="-25000" dirty="0"/>
                  <a:t>13/2</a:t>
                </a:r>
                <a:r>
                  <a:rPr lang="en-US" sz="1600" i="1" dirty="0"/>
                  <a:t>)</a:t>
                </a:r>
                <a:endParaRPr lang="en-US" sz="1600" i="1" baseline="30000" dirty="0"/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46F826F-EC69-B2FE-278D-6416879195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28982" y="5512257"/>
              <a:ext cx="468052" cy="5645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373B972-6814-F4BA-1A5B-EA236DCD3AD0}"/>
                </a:ext>
              </a:extLst>
            </p:cNvPr>
            <p:cNvSpPr txBox="1"/>
            <p:nvPr/>
          </p:nvSpPr>
          <p:spPr>
            <a:xfrm>
              <a:off x="1739832" y="531177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0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3F15AAE-110D-2AD4-E392-F43ADA9BC19B}"/>
              </a:ext>
            </a:extLst>
          </p:cNvPr>
          <p:cNvGrpSpPr/>
          <p:nvPr/>
        </p:nvGrpSpPr>
        <p:grpSpPr>
          <a:xfrm>
            <a:off x="4211960" y="2104393"/>
            <a:ext cx="1729312" cy="3122737"/>
            <a:chOff x="4820638" y="1714387"/>
            <a:chExt cx="1729312" cy="31227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36D70E-5CB3-0F26-EE52-109ED7AF1334}"/>
                </a:ext>
              </a:extLst>
            </p:cNvPr>
            <p:cNvSpPr/>
            <p:nvPr/>
          </p:nvSpPr>
          <p:spPr>
            <a:xfrm>
              <a:off x="5249594" y="4560125"/>
              <a:ext cx="13003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baseline="-25000" dirty="0"/>
                <a:t>Pb* (Z=82), 13/2+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8FBA27B-26AD-AE82-66F9-53852CDBBF8D}"/>
                </a:ext>
              </a:extLst>
            </p:cNvPr>
            <p:cNvSpPr/>
            <p:nvPr/>
          </p:nvSpPr>
          <p:spPr>
            <a:xfrm>
              <a:off x="4820638" y="1714387"/>
              <a:ext cx="123944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baseline="-25000" dirty="0"/>
                <a:t>Hg (Z=80, 13/2+)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2F4EDD-6735-2C14-722C-5985B8AFBB62}"/>
              </a:ext>
            </a:extLst>
          </p:cNvPr>
          <p:cNvSpPr txBox="1"/>
          <p:nvPr/>
        </p:nvSpPr>
        <p:spPr>
          <a:xfrm>
            <a:off x="968637" y="1190809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Thallium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903F8F9-BB10-AE85-1A37-E9EEA4B760B2}"/>
              </a:ext>
            </a:extLst>
          </p:cNvPr>
          <p:cNvSpPr/>
          <p:nvPr/>
        </p:nvSpPr>
        <p:spPr>
          <a:xfrm>
            <a:off x="3967795" y="983939"/>
            <a:ext cx="20454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299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Quadrupole moments</a:t>
            </a:r>
            <a:endParaRPr lang="en-US" sz="16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4FBD32-533A-0CE9-AEA9-E0554DCEA6CA}"/>
              </a:ext>
            </a:extLst>
          </p:cNvPr>
          <p:cNvSpPr/>
          <p:nvPr/>
        </p:nvSpPr>
        <p:spPr>
          <a:xfrm>
            <a:off x="5093772" y="3951614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1p-hole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02ABC5A-1D77-004C-5EFF-34410BD73DA4}"/>
              </a:ext>
            </a:extLst>
          </p:cNvPr>
          <p:cNvSpPr/>
          <p:nvPr/>
        </p:nvSpPr>
        <p:spPr>
          <a:xfrm>
            <a:off x="5004048" y="3316112"/>
            <a:ext cx="9589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baseline="-25000" dirty="0"/>
              <a:t>Tl (Z=81), 7+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FD1593A-FB26-C347-F8E0-0F133EC3B9B3}"/>
              </a:ext>
            </a:extLst>
          </p:cNvPr>
          <p:cNvGrpSpPr/>
          <p:nvPr/>
        </p:nvGrpSpPr>
        <p:grpSpPr>
          <a:xfrm>
            <a:off x="7086619" y="3004493"/>
            <a:ext cx="1533397" cy="2566774"/>
            <a:chOff x="3815967" y="2902037"/>
            <a:chExt cx="1533397" cy="256677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81FCDF0-AD24-A3F6-5592-9B9F7D0FF49B}"/>
                </a:ext>
              </a:extLst>
            </p:cNvPr>
            <p:cNvSpPr/>
            <p:nvPr/>
          </p:nvSpPr>
          <p:spPr>
            <a:xfrm>
              <a:off x="4571587" y="5191812"/>
              <a:ext cx="7777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baseline="-25000" dirty="0"/>
                <a:t>Pb (Z=82)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92B5D82-3F28-E24E-7A37-6E042D6F1107}"/>
                </a:ext>
              </a:extLst>
            </p:cNvPr>
            <p:cNvSpPr/>
            <p:nvPr/>
          </p:nvSpPr>
          <p:spPr>
            <a:xfrm>
              <a:off x="3815967" y="2902037"/>
              <a:ext cx="7296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baseline="-25000" dirty="0"/>
                <a:t>Tl (Z=81)</a:t>
              </a:r>
            </a:p>
          </p:txBody>
        </p:sp>
      </p:grpSp>
      <p:sp>
        <p:nvSpPr>
          <p:cNvPr id="52" name="Titel 1">
            <a:extLst>
              <a:ext uri="{FF2B5EF4-FFF2-40B4-BE49-F238E27FC236}">
                <a16:creationId xmlns:a16="http://schemas.microsoft.com/office/drawing/2014/main" id="{12D412B5-28F8-6B90-4D3E-BA9092D408E2}"/>
              </a:ext>
            </a:extLst>
          </p:cNvPr>
          <p:cNvSpPr txBox="1">
            <a:spLocks/>
          </p:cNvSpPr>
          <p:nvPr/>
        </p:nvSpPr>
        <p:spPr>
          <a:xfrm>
            <a:off x="6702946" y="971466"/>
            <a:ext cx="2333550" cy="4650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b="1" i="1" dirty="0">
                <a:solidFill>
                  <a:srgbClr val="333299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Isomer shifts in Pb and Tl</a:t>
            </a:r>
          </a:p>
          <a:p>
            <a:r>
              <a:rPr lang="en-US" sz="1600" b="1" i="1" dirty="0">
                <a:solidFill>
                  <a:srgbClr val="333299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8823D1E-AD23-3AA3-2022-55E482F43AA0}"/>
              </a:ext>
            </a:extLst>
          </p:cNvPr>
          <p:cNvSpPr/>
          <p:nvPr/>
        </p:nvSpPr>
        <p:spPr>
          <a:xfrm>
            <a:off x="412200" y="820955"/>
            <a:ext cx="1866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333299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Odd-odd isotopes</a:t>
            </a:r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87C0D4C-C332-8BE1-CE93-4CAC29D3128F}"/>
              </a:ext>
            </a:extLst>
          </p:cNvPr>
          <p:cNvSpPr/>
          <p:nvPr/>
        </p:nvSpPr>
        <p:spPr>
          <a:xfrm>
            <a:off x="6869387" y="3362148"/>
            <a:ext cx="1069525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baseline="-25000" dirty="0"/>
              <a:t>Tl: (7+) – (2-)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0E258E9-6224-FB69-31D7-66ED9D1D8496}"/>
              </a:ext>
            </a:extLst>
          </p:cNvPr>
          <p:cNvSpPr/>
          <p:nvPr/>
        </p:nvSpPr>
        <p:spPr>
          <a:xfrm>
            <a:off x="7480496" y="5560777"/>
            <a:ext cx="1515159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baseline="-25000" dirty="0"/>
              <a:t>Pb: (13/2+) – (3/2-)</a:t>
            </a:r>
          </a:p>
        </p:txBody>
      </p:sp>
    </p:spTree>
    <p:extLst>
      <p:ext uri="{BB962C8B-B14F-4D97-AF65-F5344CB8AC3E}">
        <p14:creationId xmlns:p14="http://schemas.microsoft.com/office/powerpoint/2010/main" val="161195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pic>
        <p:nvPicPr>
          <p:cNvPr id="6" name="Picture 5" descr="A picture containing text, indoor, area&#10;&#10;Description automatically generated">
            <a:extLst>
              <a:ext uri="{FF2B5EF4-FFF2-40B4-BE49-F238E27FC236}">
                <a16:creationId xmlns:a16="http://schemas.microsoft.com/office/drawing/2014/main" id="{A2CF6F75-AFDE-37AE-06CF-EE9263AE92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2"/>
          <a:stretch/>
        </p:blipFill>
        <p:spPr>
          <a:xfrm>
            <a:off x="521863" y="1010034"/>
            <a:ext cx="2797583" cy="216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A7478DE-D4C0-0B4A-D9F2-7683F178C6DB}"/>
              </a:ext>
            </a:extLst>
          </p:cNvPr>
          <p:cNvSpPr txBox="1"/>
          <p:nvPr/>
        </p:nvSpPr>
        <p:spPr>
          <a:xfrm>
            <a:off x="577651" y="3216356"/>
            <a:ext cx="3730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New laser enclosure and completely new laser beam path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29C49-A505-BE9E-AA02-077103442956}"/>
              </a:ext>
            </a:extLst>
          </p:cNvPr>
          <p:cNvSpPr txBox="1"/>
          <p:nvPr/>
        </p:nvSpPr>
        <p:spPr>
          <a:xfrm>
            <a:off x="463138" y="166255"/>
            <a:ext cx="172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What was new?</a:t>
            </a:r>
          </a:p>
        </p:txBody>
      </p:sp>
      <p:pic>
        <p:nvPicPr>
          <p:cNvPr id="2" name="Picture 1" descr="A picture containing indoor, floor, equipment, cluttered&#10;&#10;Description automatically generated">
            <a:extLst>
              <a:ext uri="{FF2B5EF4-FFF2-40B4-BE49-F238E27FC236}">
                <a16:creationId xmlns:a16="http://schemas.microsoft.com/office/drawing/2014/main" id="{FEACB208-BACC-96ED-0467-5EE8A9A0F1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810"/>
          <a:stretch/>
        </p:blipFill>
        <p:spPr>
          <a:xfrm>
            <a:off x="463138" y="3579825"/>
            <a:ext cx="2342979" cy="2880000"/>
          </a:xfrm>
          <a:prstGeom prst="rect">
            <a:avLst/>
          </a:prstGeom>
        </p:spPr>
      </p:pic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B595B7A9-5C27-769F-464A-17E84DBE9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8889" y="4139512"/>
            <a:ext cx="2248464" cy="216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0091C1-F7B6-7A37-77E1-9E2C25EC210D}"/>
              </a:ext>
            </a:extLst>
          </p:cNvPr>
          <p:cNvSpPr txBox="1"/>
          <p:nvPr/>
        </p:nvSpPr>
        <p:spPr>
          <a:xfrm>
            <a:off x="1270314" y="6524481"/>
            <a:ext cx="3518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New wire scanner and FC at the end of the beamline</a:t>
            </a:r>
          </a:p>
        </p:txBody>
      </p:sp>
      <p:pic>
        <p:nvPicPr>
          <p:cNvPr id="7" name="Picture 6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32B42766-0164-86EA-A3D2-9F8C5B7FC2F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r="-319"/>
          <a:stretch/>
        </p:blipFill>
        <p:spPr>
          <a:xfrm>
            <a:off x="4892027" y="883513"/>
            <a:ext cx="2166863" cy="288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1A3807-B1B1-9225-711B-1CF2FDCEAB7E}"/>
              </a:ext>
            </a:extLst>
          </p:cNvPr>
          <p:cNvSpPr txBox="1"/>
          <p:nvPr/>
        </p:nvSpPr>
        <p:spPr>
          <a:xfrm>
            <a:off x="6498566" y="1386718"/>
            <a:ext cx="3009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New heating power supply</a:t>
            </a:r>
          </a:p>
        </p:txBody>
      </p:sp>
      <p:pic>
        <p:nvPicPr>
          <p:cNvPr id="49" name="Picture 48" descr="A picture containing text, diagram, line, font&#10;&#10;Description automatically generated">
            <a:extLst>
              <a:ext uri="{FF2B5EF4-FFF2-40B4-BE49-F238E27FC236}">
                <a16:creationId xmlns:a16="http://schemas.microsoft.com/office/drawing/2014/main" id="{48C6CAA6-84A6-4078-B12A-445CF92489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6271" y="4064650"/>
            <a:ext cx="3105238" cy="21600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E082FC8-991F-9FBE-D792-6407EF49EE13}"/>
              </a:ext>
            </a:extLst>
          </p:cNvPr>
          <p:cNvSpPr txBox="1"/>
          <p:nvPr/>
        </p:nvSpPr>
        <p:spPr>
          <a:xfrm>
            <a:off x="5807443" y="6299512"/>
            <a:ext cx="322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Two transitions to be used, and no “easy cases”</a:t>
            </a:r>
          </a:p>
        </p:txBody>
      </p:sp>
    </p:spTree>
    <p:extLst>
      <p:ext uri="{BB962C8B-B14F-4D97-AF65-F5344CB8AC3E}">
        <p14:creationId xmlns:p14="http://schemas.microsoft.com/office/powerpoint/2010/main" val="236830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160AD-B25D-7880-2B43-0371BD963B0B}"/>
              </a:ext>
            </a:extLst>
          </p:cNvPr>
          <p:cNvSpPr txBox="1"/>
          <p:nvPr/>
        </p:nvSpPr>
        <p:spPr>
          <a:xfrm>
            <a:off x="463138" y="16625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Laser lab</a:t>
            </a:r>
          </a:p>
        </p:txBody>
      </p:sp>
      <p:pic>
        <p:nvPicPr>
          <p:cNvPr id="6" name="Picture 5" descr="A picture containing indoor, device, equipment, cluttered&#10;&#10;Description automatically generated">
            <a:extLst>
              <a:ext uri="{FF2B5EF4-FFF2-40B4-BE49-F238E27FC236}">
                <a16:creationId xmlns:a16="http://schemas.microsoft.com/office/drawing/2014/main" id="{30A4FF86-0E7F-B175-ABCD-6D4A4F697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0" y="906780"/>
            <a:ext cx="7200000" cy="5400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BCB58E3-ED8D-A5B2-6DC4-E98631837FBA}"/>
              </a:ext>
            </a:extLst>
          </p:cNvPr>
          <p:cNvCxnSpPr/>
          <p:nvPr/>
        </p:nvCxnSpPr>
        <p:spPr>
          <a:xfrm>
            <a:off x="2217420" y="4457700"/>
            <a:ext cx="571500" cy="914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8E13C1-0899-CD18-FF2B-BEA141170D0E}"/>
              </a:ext>
            </a:extLst>
          </p:cNvPr>
          <p:cNvCxnSpPr>
            <a:cxnSpLocks/>
          </p:cNvCxnSpPr>
          <p:nvPr/>
        </p:nvCxnSpPr>
        <p:spPr>
          <a:xfrm flipV="1">
            <a:off x="2788920" y="4328160"/>
            <a:ext cx="320040" cy="2362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14EC9C-AB83-0E80-E794-5E525F01E04D}"/>
              </a:ext>
            </a:extLst>
          </p:cNvPr>
          <p:cNvCxnSpPr>
            <a:cxnSpLocks/>
          </p:cNvCxnSpPr>
          <p:nvPr/>
        </p:nvCxnSpPr>
        <p:spPr>
          <a:xfrm>
            <a:off x="1988820" y="3710940"/>
            <a:ext cx="1249680" cy="914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34D9FA-E1A6-F550-E62C-37FB568612C0}"/>
              </a:ext>
            </a:extLst>
          </p:cNvPr>
          <p:cNvCxnSpPr>
            <a:cxnSpLocks/>
          </p:cNvCxnSpPr>
          <p:nvPr/>
        </p:nvCxnSpPr>
        <p:spPr>
          <a:xfrm>
            <a:off x="4421007" y="3947160"/>
            <a:ext cx="3480933" cy="381000"/>
          </a:xfrm>
          <a:prstGeom prst="line">
            <a:avLst/>
          </a:prstGeom>
          <a:ln w="57150">
            <a:solidFill>
              <a:srgbClr val="3BB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1709F0-71C9-93AD-328C-B9F5B1989861}"/>
              </a:ext>
            </a:extLst>
          </p:cNvPr>
          <p:cNvCxnSpPr>
            <a:cxnSpLocks/>
          </p:cNvCxnSpPr>
          <p:nvPr/>
        </p:nvCxnSpPr>
        <p:spPr>
          <a:xfrm>
            <a:off x="7848600" y="3497580"/>
            <a:ext cx="0" cy="830580"/>
          </a:xfrm>
          <a:prstGeom prst="line">
            <a:avLst/>
          </a:prstGeom>
          <a:ln w="57150">
            <a:solidFill>
              <a:srgbClr val="3BB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D73802-BFF9-582A-CA52-A5E0E482743F}"/>
              </a:ext>
            </a:extLst>
          </p:cNvPr>
          <p:cNvCxnSpPr>
            <a:cxnSpLocks/>
          </p:cNvCxnSpPr>
          <p:nvPr/>
        </p:nvCxnSpPr>
        <p:spPr>
          <a:xfrm>
            <a:off x="6560820" y="3429000"/>
            <a:ext cx="1287780" cy="68580"/>
          </a:xfrm>
          <a:prstGeom prst="line">
            <a:avLst/>
          </a:prstGeom>
          <a:ln w="57150">
            <a:solidFill>
              <a:srgbClr val="3BB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F5A99A7-5CC5-FEEA-FA8C-7A40724FBF6A}"/>
              </a:ext>
            </a:extLst>
          </p:cNvPr>
          <p:cNvCxnSpPr>
            <a:cxnSpLocks/>
          </p:cNvCxnSpPr>
          <p:nvPr/>
        </p:nvCxnSpPr>
        <p:spPr>
          <a:xfrm>
            <a:off x="5259207" y="3375660"/>
            <a:ext cx="38721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52011E-C80D-65EF-94CD-E05534D53FCE}"/>
              </a:ext>
            </a:extLst>
          </p:cNvPr>
          <p:cNvCxnSpPr>
            <a:cxnSpLocks/>
          </p:cNvCxnSpPr>
          <p:nvPr/>
        </p:nvCxnSpPr>
        <p:spPr>
          <a:xfrm>
            <a:off x="6447927" y="3497580"/>
            <a:ext cx="1048248" cy="6000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E8A119B-F271-A92B-6EA7-2AD178329561}"/>
              </a:ext>
            </a:extLst>
          </p:cNvPr>
          <p:cNvCxnSpPr>
            <a:cxnSpLocks/>
          </p:cNvCxnSpPr>
          <p:nvPr/>
        </p:nvCxnSpPr>
        <p:spPr>
          <a:xfrm>
            <a:off x="7496175" y="3463290"/>
            <a:ext cx="0" cy="9429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44AEACE-8374-65CF-ABD7-2E38CA086B4A}"/>
              </a:ext>
            </a:extLst>
          </p:cNvPr>
          <p:cNvCxnSpPr>
            <a:cxnSpLocks/>
          </p:cNvCxnSpPr>
          <p:nvPr/>
        </p:nvCxnSpPr>
        <p:spPr>
          <a:xfrm>
            <a:off x="6667500" y="3429000"/>
            <a:ext cx="828675" cy="4714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F0957A9-A501-441E-483D-BD6FDF3635BA}"/>
              </a:ext>
            </a:extLst>
          </p:cNvPr>
          <p:cNvSpPr txBox="1"/>
          <p:nvPr/>
        </p:nvSpPr>
        <p:spPr>
          <a:xfrm rot="318113">
            <a:off x="5517209" y="3774371"/>
            <a:ext cx="171694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535 nm, main transition</a:t>
            </a:r>
            <a:endParaRPr lang="en-GB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972191-6CE9-50D7-2FD2-6F740ADF5957}"/>
              </a:ext>
            </a:extLst>
          </p:cNvPr>
          <p:cNvSpPr txBox="1"/>
          <p:nvPr/>
        </p:nvSpPr>
        <p:spPr>
          <a:xfrm rot="161164">
            <a:off x="6669101" y="3065711"/>
            <a:ext cx="159819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377 nm, </a:t>
            </a:r>
            <a:r>
              <a:rPr lang="en-US" sz="1200" b="1" dirty="0" err="1"/>
              <a:t>hfa</a:t>
            </a:r>
            <a:r>
              <a:rPr lang="en-US" sz="1200" b="1" dirty="0"/>
              <a:t> transition</a:t>
            </a:r>
            <a:endParaRPr lang="en-GB" sz="1200" b="1" dirty="0"/>
          </a:p>
        </p:txBody>
      </p:sp>
      <p:pic>
        <p:nvPicPr>
          <p:cNvPr id="2" name="Picture 1" descr="A picture containing person, blue&#10;&#10;Description automatically generated">
            <a:extLst>
              <a:ext uri="{FF2B5EF4-FFF2-40B4-BE49-F238E27FC236}">
                <a16:creationId xmlns:a16="http://schemas.microsoft.com/office/drawing/2014/main" id="{DA707A3C-E3C7-5CAB-153E-DC418E855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287" y="923799"/>
            <a:ext cx="1451433" cy="203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5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iagram, line, parallel, technical drawing&#10;&#10;Description automatically generated">
            <a:extLst>
              <a:ext uri="{FF2B5EF4-FFF2-40B4-BE49-F238E27FC236}">
                <a16:creationId xmlns:a16="http://schemas.microsoft.com/office/drawing/2014/main" id="{E5F72008-DA20-F667-EF5B-53A26F76D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171" y="1184650"/>
            <a:ext cx="5606400" cy="50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160AD-B25D-7880-2B43-0371BD963B0B}"/>
              </a:ext>
            </a:extLst>
          </p:cNvPr>
          <p:cNvSpPr txBox="1"/>
          <p:nvPr/>
        </p:nvSpPr>
        <p:spPr>
          <a:xfrm>
            <a:off x="463138" y="166255"/>
            <a:ext cx="86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Results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50089B-FE83-3233-A848-F2905E0C10CC}"/>
              </a:ext>
            </a:extLst>
          </p:cNvPr>
          <p:cNvSpPr txBox="1"/>
          <p:nvPr/>
        </p:nvSpPr>
        <p:spPr>
          <a:xfrm>
            <a:off x="406199" y="1074965"/>
            <a:ext cx="184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baseline="30000" dirty="0"/>
              <a:t>185</a:t>
            </a:r>
            <a:r>
              <a:rPr lang="en-US" i="1" dirty="0"/>
              <a:t>Tl</a:t>
            </a:r>
          </a:p>
          <a:p>
            <a:pPr algn="ctr"/>
            <a:r>
              <a:rPr lang="en-US" i="1" dirty="0"/>
              <a:t>535 nm transition</a:t>
            </a:r>
            <a:endParaRPr lang="en-GB" i="1" dirty="0"/>
          </a:p>
        </p:txBody>
      </p:sp>
      <p:sp>
        <p:nvSpPr>
          <p:cNvPr id="8" name="Star: 5 Points 25">
            <a:extLst>
              <a:ext uri="{FF2B5EF4-FFF2-40B4-BE49-F238E27FC236}">
                <a16:creationId xmlns:a16="http://schemas.microsoft.com/office/drawing/2014/main" id="{B4FD2B3A-96BF-6695-EC55-EBAF5DB5515B}"/>
              </a:ext>
            </a:extLst>
          </p:cNvPr>
          <p:cNvSpPr/>
          <p:nvPr/>
        </p:nvSpPr>
        <p:spPr>
          <a:xfrm>
            <a:off x="3948383" y="416945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25">
            <a:extLst>
              <a:ext uri="{FF2B5EF4-FFF2-40B4-BE49-F238E27FC236}">
                <a16:creationId xmlns:a16="http://schemas.microsoft.com/office/drawing/2014/main" id="{E109EA24-AE4B-040C-6D88-7230F4C63E31}"/>
              </a:ext>
            </a:extLst>
          </p:cNvPr>
          <p:cNvSpPr/>
          <p:nvPr/>
        </p:nvSpPr>
        <p:spPr>
          <a:xfrm>
            <a:off x="4221515" y="416945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tar: 5 Points 25">
            <a:extLst>
              <a:ext uri="{FF2B5EF4-FFF2-40B4-BE49-F238E27FC236}">
                <a16:creationId xmlns:a16="http://schemas.microsoft.com/office/drawing/2014/main" id="{2FDC1BAC-203A-2C05-8378-807084C8B66C}"/>
              </a:ext>
            </a:extLst>
          </p:cNvPr>
          <p:cNvSpPr/>
          <p:nvPr/>
        </p:nvSpPr>
        <p:spPr>
          <a:xfrm>
            <a:off x="4589650" y="416945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tar: 5 Points 25">
            <a:extLst>
              <a:ext uri="{FF2B5EF4-FFF2-40B4-BE49-F238E27FC236}">
                <a16:creationId xmlns:a16="http://schemas.microsoft.com/office/drawing/2014/main" id="{F1F4981E-7C5F-8C1A-2F32-22A0E2FF7DFE}"/>
              </a:ext>
            </a:extLst>
          </p:cNvPr>
          <p:cNvSpPr/>
          <p:nvPr/>
        </p:nvSpPr>
        <p:spPr>
          <a:xfrm>
            <a:off x="7309100" y="398945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ar: 5 Points 25">
            <a:extLst>
              <a:ext uri="{FF2B5EF4-FFF2-40B4-BE49-F238E27FC236}">
                <a16:creationId xmlns:a16="http://schemas.microsoft.com/office/drawing/2014/main" id="{27540C78-F5F2-110B-8275-255C12F376EB}"/>
              </a:ext>
            </a:extLst>
          </p:cNvPr>
          <p:cNvSpPr/>
          <p:nvPr/>
        </p:nvSpPr>
        <p:spPr>
          <a:xfrm>
            <a:off x="7489100" y="4355789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tar: 5 Points 25">
            <a:extLst>
              <a:ext uri="{FF2B5EF4-FFF2-40B4-BE49-F238E27FC236}">
                <a16:creationId xmlns:a16="http://schemas.microsoft.com/office/drawing/2014/main" id="{2E5DE50D-AE0B-1F0C-06C2-E27E647EBE9B}"/>
              </a:ext>
            </a:extLst>
          </p:cNvPr>
          <p:cNvSpPr/>
          <p:nvPr/>
        </p:nvSpPr>
        <p:spPr>
          <a:xfrm>
            <a:off x="7579100" y="305317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tar: 5 Points 21">
            <a:extLst>
              <a:ext uri="{FF2B5EF4-FFF2-40B4-BE49-F238E27FC236}">
                <a16:creationId xmlns:a16="http://schemas.microsoft.com/office/drawing/2014/main" id="{14DD00EE-C40D-0CCC-402B-CED78D1C43AA}"/>
              </a:ext>
            </a:extLst>
          </p:cNvPr>
          <p:cNvSpPr/>
          <p:nvPr/>
        </p:nvSpPr>
        <p:spPr>
          <a:xfrm>
            <a:off x="3435966" y="3363800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tar: 5 Points 21">
            <a:extLst>
              <a:ext uri="{FF2B5EF4-FFF2-40B4-BE49-F238E27FC236}">
                <a16:creationId xmlns:a16="http://schemas.microsoft.com/office/drawing/2014/main" id="{7E78E3E6-82EE-13E2-7D92-1AC8B9A57BA5}"/>
              </a:ext>
            </a:extLst>
          </p:cNvPr>
          <p:cNvSpPr/>
          <p:nvPr/>
        </p:nvSpPr>
        <p:spPr>
          <a:xfrm>
            <a:off x="5942665" y="1141478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tar: 5 Points 21">
            <a:extLst>
              <a:ext uri="{FF2B5EF4-FFF2-40B4-BE49-F238E27FC236}">
                <a16:creationId xmlns:a16="http://schemas.microsoft.com/office/drawing/2014/main" id="{61865B42-C316-0C2D-D060-488B1573FD6F}"/>
              </a:ext>
            </a:extLst>
          </p:cNvPr>
          <p:cNvSpPr/>
          <p:nvPr/>
        </p:nvSpPr>
        <p:spPr>
          <a:xfrm>
            <a:off x="6122665" y="3809452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D332A9-8A1C-3D5E-0719-E2A6269ED460}"/>
              </a:ext>
            </a:extLst>
          </p:cNvPr>
          <p:cNvSpPr txBox="1"/>
          <p:nvPr/>
        </p:nvSpPr>
        <p:spPr>
          <a:xfrm>
            <a:off x="3538426" y="1488872"/>
            <a:ext cx="1726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Odd-even example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4076394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160AD-B25D-7880-2B43-0371BD963B0B}"/>
              </a:ext>
            </a:extLst>
          </p:cNvPr>
          <p:cNvSpPr txBox="1"/>
          <p:nvPr/>
        </p:nvSpPr>
        <p:spPr>
          <a:xfrm>
            <a:off x="463138" y="166255"/>
            <a:ext cx="86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Results</a:t>
            </a:r>
          </a:p>
        </p:txBody>
      </p:sp>
      <p:pic>
        <p:nvPicPr>
          <p:cNvPr id="4" name="Picture 3" descr="A picture containing sketch, diagram, text, drawing&#10;&#10;Description automatically generated">
            <a:extLst>
              <a:ext uri="{FF2B5EF4-FFF2-40B4-BE49-F238E27FC236}">
                <a16:creationId xmlns:a16="http://schemas.microsoft.com/office/drawing/2014/main" id="{523B2363-331E-3B3D-518F-886A5366E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355" y="1184650"/>
            <a:ext cx="5461789" cy="5040000"/>
          </a:xfrm>
          <a:prstGeom prst="rect">
            <a:avLst/>
          </a:prstGeom>
        </p:spPr>
      </p:pic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B5DA203E-BAC6-15C4-9261-405D432A6877}"/>
              </a:ext>
            </a:extLst>
          </p:cNvPr>
          <p:cNvSpPr/>
          <p:nvPr/>
        </p:nvSpPr>
        <p:spPr>
          <a:xfrm>
            <a:off x="3863477" y="4210935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3C9BC138-0B30-8EAE-9A36-D6A4617BBE52}"/>
              </a:ext>
            </a:extLst>
          </p:cNvPr>
          <p:cNvSpPr/>
          <p:nvPr/>
        </p:nvSpPr>
        <p:spPr>
          <a:xfrm>
            <a:off x="4304408" y="4300935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F3EC1224-8BDA-1B53-AA45-E1E9EFE59F0D}"/>
              </a:ext>
            </a:extLst>
          </p:cNvPr>
          <p:cNvSpPr/>
          <p:nvPr/>
        </p:nvSpPr>
        <p:spPr>
          <a:xfrm>
            <a:off x="6433613" y="4210935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933336C6-ACB0-4EB2-83BF-3CE0324DB83A}"/>
              </a:ext>
            </a:extLst>
          </p:cNvPr>
          <p:cNvSpPr/>
          <p:nvPr/>
        </p:nvSpPr>
        <p:spPr>
          <a:xfrm>
            <a:off x="4720279" y="3249000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594541C1-0917-7715-EF52-4BFDEB64CC75}"/>
              </a:ext>
            </a:extLst>
          </p:cNvPr>
          <p:cNvSpPr/>
          <p:nvPr/>
        </p:nvSpPr>
        <p:spPr>
          <a:xfrm>
            <a:off x="5058658" y="3886575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tar: 5 Points 27">
            <a:extLst>
              <a:ext uri="{FF2B5EF4-FFF2-40B4-BE49-F238E27FC236}">
                <a16:creationId xmlns:a16="http://schemas.microsoft.com/office/drawing/2014/main" id="{A03ACAC4-36A7-9774-DEC8-817D3DCB5E55}"/>
              </a:ext>
            </a:extLst>
          </p:cNvPr>
          <p:cNvSpPr/>
          <p:nvPr/>
        </p:nvSpPr>
        <p:spPr>
          <a:xfrm>
            <a:off x="5519249" y="4390935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490A42B8-153A-A9CB-8F8D-140EE975F84A}"/>
              </a:ext>
            </a:extLst>
          </p:cNvPr>
          <p:cNvSpPr/>
          <p:nvPr/>
        </p:nvSpPr>
        <p:spPr>
          <a:xfrm>
            <a:off x="7012253" y="3429000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AB391A98-2AA0-BB70-8224-865FB4439BF8}"/>
              </a:ext>
            </a:extLst>
          </p:cNvPr>
          <p:cNvSpPr/>
          <p:nvPr/>
        </p:nvSpPr>
        <p:spPr>
          <a:xfrm>
            <a:off x="7322218" y="118388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93C3E6-699C-3191-DF3D-CBAEE98518B3}"/>
              </a:ext>
            </a:extLst>
          </p:cNvPr>
          <p:cNvSpPr txBox="1"/>
          <p:nvPr/>
        </p:nvSpPr>
        <p:spPr>
          <a:xfrm>
            <a:off x="3661409" y="460516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82A2C1-A704-7E51-E259-BB9F0B1BAEC7}"/>
              </a:ext>
            </a:extLst>
          </p:cNvPr>
          <p:cNvSpPr txBox="1"/>
          <p:nvPr/>
        </p:nvSpPr>
        <p:spPr>
          <a:xfrm>
            <a:off x="7266184" y="81416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A5CCEAA-6BCB-98FE-605A-2FD82833B5A9}"/>
              </a:ext>
            </a:extLst>
          </p:cNvPr>
          <p:cNvSpPr txBox="1"/>
          <p:nvPr/>
        </p:nvSpPr>
        <p:spPr>
          <a:xfrm>
            <a:off x="6549314" y="454961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467EB934-99A7-3A46-BDA1-142142FDC61C}"/>
              </a:ext>
            </a:extLst>
          </p:cNvPr>
          <p:cNvSpPr/>
          <p:nvPr/>
        </p:nvSpPr>
        <p:spPr>
          <a:xfrm>
            <a:off x="6710000" y="3723998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1533F8-3370-A87B-3201-0DC93B05EBF0}"/>
              </a:ext>
            </a:extLst>
          </p:cNvPr>
          <p:cNvSpPr txBox="1"/>
          <p:nvPr/>
        </p:nvSpPr>
        <p:spPr>
          <a:xfrm>
            <a:off x="3635234" y="1559223"/>
            <a:ext cx="1652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Odd-odd example</a:t>
            </a:r>
            <a:endParaRPr lang="en-GB" sz="16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9AE43E-1E0E-0EFE-1A66-33ABC1DC6592}"/>
              </a:ext>
            </a:extLst>
          </p:cNvPr>
          <p:cNvSpPr txBox="1"/>
          <p:nvPr/>
        </p:nvSpPr>
        <p:spPr>
          <a:xfrm>
            <a:off x="406199" y="1074965"/>
            <a:ext cx="184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baseline="30000" dirty="0"/>
              <a:t>184</a:t>
            </a:r>
            <a:r>
              <a:rPr lang="en-US" i="1" dirty="0"/>
              <a:t>Tl</a:t>
            </a:r>
          </a:p>
          <a:p>
            <a:pPr algn="ctr"/>
            <a:r>
              <a:rPr lang="en-US" i="1" dirty="0"/>
              <a:t>535 nm transition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7687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ketch, diagram, line, parallel&#10;&#10;Description automatically generated">
            <a:extLst>
              <a:ext uri="{FF2B5EF4-FFF2-40B4-BE49-F238E27FC236}">
                <a16:creationId xmlns:a16="http://schemas.microsoft.com/office/drawing/2014/main" id="{2FE4715C-CB1A-6BBF-9355-4975839D5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233" y="1184650"/>
            <a:ext cx="5461788" cy="50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498ABA-CB9F-D2D9-5CC3-FE8266EC8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361" y="633350"/>
            <a:ext cx="7670800" cy="152400"/>
          </a:xfrm>
          <a:prstGeom prst="rect">
            <a:avLst/>
          </a:prstGeom>
        </p:spPr>
      </p:pic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B5DA203E-BAC6-15C4-9261-405D432A6877}"/>
              </a:ext>
            </a:extLst>
          </p:cNvPr>
          <p:cNvSpPr/>
          <p:nvPr/>
        </p:nvSpPr>
        <p:spPr>
          <a:xfrm>
            <a:off x="4233826" y="3139652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933336C6-ACB0-4EB2-83BF-3CE0324DB83A}"/>
              </a:ext>
            </a:extLst>
          </p:cNvPr>
          <p:cNvSpPr/>
          <p:nvPr/>
        </p:nvSpPr>
        <p:spPr>
          <a:xfrm>
            <a:off x="4919823" y="1151221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594541C1-0917-7715-EF52-4BFDEB64CC75}"/>
              </a:ext>
            </a:extLst>
          </p:cNvPr>
          <p:cNvSpPr/>
          <p:nvPr/>
        </p:nvSpPr>
        <p:spPr>
          <a:xfrm>
            <a:off x="5991348" y="184888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490A42B8-153A-A9CB-8F8D-140EE975F84A}"/>
              </a:ext>
            </a:extLst>
          </p:cNvPr>
          <p:cNvSpPr/>
          <p:nvPr/>
        </p:nvSpPr>
        <p:spPr>
          <a:xfrm>
            <a:off x="7552713" y="3049652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AB391A98-2AA0-BB70-8224-865FB4439BF8}"/>
              </a:ext>
            </a:extLst>
          </p:cNvPr>
          <p:cNvSpPr/>
          <p:nvPr/>
        </p:nvSpPr>
        <p:spPr>
          <a:xfrm>
            <a:off x="7816554" y="1926405"/>
            <a:ext cx="180000" cy="18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467EB934-99A7-3A46-BDA1-142142FDC61C}"/>
              </a:ext>
            </a:extLst>
          </p:cNvPr>
          <p:cNvSpPr/>
          <p:nvPr/>
        </p:nvSpPr>
        <p:spPr>
          <a:xfrm>
            <a:off x="6816878" y="3704650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05B329C5-468D-A1E4-CC92-0E542A0511EF}"/>
              </a:ext>
            </a:extLst>
          </p:cNvPr>
          <p:cNvSpPr/>
          <p:nvPr/>
        </p:nvSpPr>
        <p:spPr>
          <a:xfrm>
            <a:off x="6349346" y="4012033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BACD631F-87C6-2F2B-8DF2-15A6FDCB5E11}"/>
              </a:ext>
            </a:extLst>
          </p:cNvPr>
          <p:cNvSpPr/>
          <p:nvPr/>
        </p:nvSpPr>
        <p:spPr>
          <a:xfrm>
            <a:off x="5504725" y="3319652"/>
            <a:ext cx="180000" cy="18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995B8F-37E5-7639-739A-FC3B117E0CFA}"/>
              </a:ext>
            </a:extLst>
          </p:cNvPr>
          <p:cNvSpPr txBox="1"/>
          <p:nvPr/>
        </p:nvSpPr>
        <p:spPr>
          <a:xfrm>
            <a:off x="463138" y="166255"/>
            <a:ext cx="86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30F1F8-2798-18E0-C313-E57D1231364A}"/>
              </a:ext>
            </a:extLst>
          </p:cNvPr>
          <p:cNvSpPr txBox="1"/>
          <p:nvPr/>
        </p:nvSpPr>
        <p:spPr>
          <a:xfrm>
            <a:off x="6290962" y="1414623"/>
            <a:ext cx="1652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Odd-odd example</a:t>
            </a:r>
            <a:endParaRPr lang="en-GB" sz="16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31086-4792-176B-60B7-57D678D33CBE}"/>
              </a:ext>
            </a:extLst>
          </p:cNvPr>
          <p:cNvSpPr txBox="1"/>
          <p:nvPr/>
        </p:nvSpPr>
        <p:spPr>
          <a:xfrm>
            <a:off x="406199" y="1074965"/>
            <a:ext cx="184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baseline="30000" dirty="0"/>
              <a:t>184</a:t>
            </a:r>
            <a:r>
              <a:rPr lang="en-US" i="1" dirty="0"/>
              <a:t>Tl</a:t>
            </a:r>
          </a:p>
          <a:p>
            <a:pPr algn="ctr"/>
            <a:r>
              <a:rPr lang="en-US" i="1" dirty="0"/>
              <a:t>535 nm transition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3531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6178</TotalTime>
  <Words>214</Words>
  <Application>Microsoft Macintosh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Liss Vazquez Rodriguez</dc:creator>
  <cp:lastModifiedBy>Liss Vazquez Rodriguez</cp:lastModifiedBy>
  <cp:revision>198</cp:revision>
  <dcterms:created xsi:type="dcterms:W3CDTF">2023-04-03T14:53:13Z</dcterms:created>
  <dcterms:modified xsi:type="dcterms:W3CDTF">2023-05-23T13:28:35Z</dcterms:modified>
</cp:coreProperties>
</file>