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26"/>
  </p:notesMasterIdLst>
  <p:sldIdLst>
    <p:sldId id="256" r:id="rId6"/>
    <p:sldId id="281" r:id="rId7"/>
    <p:sldId id="295" r:id="rId8"/>
    <p:sldId id="275" r:id="rId9"/>
    <p:sldId id="274" r:id="rId10"/>
    <p:sldId id="276" r:id="rId11"/>
    <p:sldId id="292" r:id="rId12"/>
    <p:sldId id="277" r:id="rId13"/>
    <p:sldId id="293" r:id="rId14"/>
    <p:sldId id="294" r:id="rId15"/>
    <p:sldId id="286" r:id="rId16"/>
    <p:sldId id="287" r:id="rId17"/>
    <p:sldId id="285" r:id="rId18"/>
    <p:sldId id="288" r:id="rId19"/>
    <p:sldId id="278" r:id="rId20"/>
    <p:sldId id="290" r:id="rId21"/>
    <p:sldId id="291" r:id="rId22"/>
    <p:sldId id="289" r:id="rId23"/>
    <p:sldId id="280" r:id="rId24"/>
    <p:sldId id="27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088"/>
    <a:srgbClr val="F08900"/>
    <a:srgbClr val="FF6900"/>
    <a:srgbClr val="1E5DF8"/>
    <a:srgbClr val="626262"/>
    <a:srgbClr val="00BED5"/>
    <a:srgbClr val="C13D33"/>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2"/>
    <p:restoredTop sz="94712"/>
  </p:normalViewPr>
  <p:slideViewPr>
    <p:cSldViewPr snapToGrid="0">
      <p:cViewPr varScale="1">
        <p:scale>
          <a:sx n="156" d="100"/>
          <a:sy n="156" d="100"/>
        </p:scale>
        <p:origin x="216" y="256"/>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10/18/23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2937672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11</a:t>
            </a:fld>
            <a:endParaRPr lang="en-US"/>
          </a:p>
        </p:txBody>
      </p:sp>
    </p:spTree>
    <p:extLst>
      <p:ext uri="{BB962C8B-B14F-4D97-AF65-F5344CB8AC3E}">
        <p14:creationId xmlns:p14="http://schemas.microsoft.com/office/powerpoint/2010/main" val="743462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1735884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13</a:t>
            </a:fld>
            <a:endParaRPr lang="en-US"/>
          </a:p>
        </p:txBody>
      </p:sp>
    </p:spTree>
    <p:extLst>
      <p:ext uri="{BB962C8B-B14F-4D97-AF65-F5344CB8AC3E}">
        <p14:creationId xmlns:p14="http://schemas.microsoft.com/office/powerpoint/2010/main" val="3488880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3535067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15</a:t>
            </a:fld>
            <a:endParaRPr lang="en-US"/>
          </a:p>
        </p:txBody>
      </p:sp>
    </p:spTree>
    <p:extLst>
      <p:ext uri="{BB962C8B-B14F-4D97-AF65-F5344CB8AC3E}">
        <p14:creationId xmlns:p14="http://schemas.microsoft.com/office/powerpoint/2010/main" val="3959988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16</a:t>
            </a:fld>
            <a:endParaRPr lang="en-US"/>
          </a:p>
        </p:txBody>
      </p:sp>
    </p:spTree>
    <p:extLst>
      <p:ext uri="{BB962C8B-B14F-4D97-AF65-F5344CB8AC3E}">
        <p14:creationId xmlns:p14="http://schemas.microsoft.com/office/powerpoint/2010/main" val="4075075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17</a:t>
            </a:fld>
            <a:endParaRPr lang="en-US"/>
          </a:p>
        </p:txBody>
      </p:sp>
    </p:spTree>
    <p:extLst>
      <p:ext uri="{BB962C8B-B14F-4D97-AF65-F5344CB8AC3E}">
        <p14:creationId xmlns:p14="http://schemas.microsoft.com/office/powerpoint/2010/main" val="2687036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18</a:t>
            </a:fld>
            <a:endParaRPr lang="en-US"/>
          </a:p>
        </p:txBody>
      </p:sp>
    </p:spTree>
    <p:extLst>
      <p:ext uri="{BB962C8B-B14F-4D97-AF65-F5344CB8AC3E}">
        <p14:creationId xmlns:p14="http://schemas.microsoft.com/office/powerpoint/2010/main" val="874873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19</a:t>
            </a:fld>
            <a:endParaRPr lang="en-US"/>
          </a:p>
        </p:txBody>
      </p:sp>
    </p:spTree>
    <p:extLst>
      <p:ext uri="{BB962C8B-B14F-4D97-AF65-F5344CB8AC3E}">
        <p14:creationId xmlns:p14="http://schemas.microsoft.com/office/powerpoint/2010/main" val="3975400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20</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1358339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317910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4</a:t>
            </a:fld>
            <a:endParaRPr lang="en-US"/>
          </a:p>
        </p:txBody>
      </p:sp>
    </p:spTree>
    <p:extLst>
      <p:ext uri="{BB962C8B-B14F-4D97-AF65-F5344CB8AC3E}">
        <p14:creationId xmlns:p14="http://schemas.microsoft.com/office/powerpoint/2010/main" val="3237715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5</a:t>
            </a:fld>
            <a:endParaRPr lang="en-US"/>
          </a:p>
        </p:txBody>
      </p:sp>
    </p:spTree>
    <p:extLst>
      <p:ext uri="{BB962C8B-B14F-4D97-AF65-F5344CB8AC3E}">
        <p14:creationId xmlns:p14="http://schemas.microsoft.com/office/powerpoint/2010/main" val="791036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6</a:t>
            </a:fld>
            <a:endParaRPr lang="en-US"/>
          </a:p>
        </p:txBody>
      </p:sp>
    </p:spTree>
    <p:extLst>
      <p:ext uri="{BB962C8B-B14F-4D97-AF65-F5344CB8AC3E}">
        <p14:creationId xmlns:p14="http://schemas.microsoft.com/office/powerpoint/2010/main" val="3790818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7</a:t>
            </a:fld>
            <a:endParaRPr lang="en-US"/>
          </a:p>
        </p:txBody>
      </p:sp>
    </p:spTree>
    <p:extLst>
      <p:ext uri="{BB962C8B-B14F-4D97-AF65-F5344CB8AC3E}">
        <p14:creationId xmlns:p14="http://schemas.microsoft.com/office/powerpoint/2010/main" val="689914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Really it's the Tier 1 VMWare cluster but 'departmental' might make more sense to audience</a:t>
            </a:r>
          </a:p>
        </p:txBody>
      </p:sp>
      <p:sp>
        <p:nvSpPr>
          <p:cNvPr id="4" name="Slide Number Placeholder 3"/>
          <p:cNvSpPr>
            <a:spLocks noGrp="1"/>
          </p:cNvSpPr>
          <p:nvPr>
            <p:ph type="sldNum" sz="quarter" idx="5"/>
          </p:nvPr>
        </p:nvSpPr>
        <p:spPr/>
        <p:txBody>
          <a:bodyPr/>
          <a:lstStyle/>
          <a:p>
            <a:fld id="{C0F3BA1D-A00F-DB41-84DA-BE26C4853B35}" type="slidenum">
              <a:rPr lang="en-US" smtClean="0"/>
              <a:t>8</a:t>
            </a:fld>
            <a:endParaRPr lang="en-US"/>
          </a:p>
        </p:txBody>
      </p:sp>
    </p:spTree>
    <p:extLst>
      <p:ext uri="{BB962C8B-B14F-4D97-AF65-F5344CB8AC3E}">
        <p14:creationId xmlns:p14="http://schemas.microsoft.com/office/powerpoint/2010/main" val="620270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a:p>
        </p:txBody>
      </p:sp>
    </p:spTree>
    <p:extLst>
      <p:ext uri="{BB962C8B-B14F-4D97-AF65-F5344CB8AC3E}">
        <p14:creationId xmlns:p14="http://schemas.microsoft.com/office/powerpoint/2010/main" val="1380729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278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10/18/23</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8" r:id="rId12"/>
    <p:sldLayoutId id="2147483699" r:id="rId13"/>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10/18/23</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bitnami/containers/tree/main/bitnami/kafka"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hyperlink" Target="https://github.com/SeisoLLC/zeek-kafk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wlcg-soc-wg-doc.web.cern.ch/"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JiscCTI/misp-docker"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16000" b="-16000"/>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A659962-2CD4-F146-83E2-23B89B2923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64901" cy="963960"/>
          </a:xfrm>
          <a:prstGeom prst="rect">
            <a:avLst/>
          </a:prstGeom>
        </p:spPr>
      </p:pic>
      <p:sp>
        <p:nvSpPr>
          <p:cNvPr id="4" name="TextBox 3">
            <a:extLst>
              <a:ext uri="{FF2B5EF4-FFF2-40B4-BE49-F238E27FC236}">
                <a16:creationId xmlns:a16="http://schemas.microsoft.com/office/drawing/2014/main" id="{A27F81BE-8CEC-294C-BADB-D794B6BE30B3}"/>
              </a:ext>
            </a:extLst>
          </p:cNvPr>
          <p:cNvSpPr txBox="1"/>
          <p:nvPr/>
        </p:nvSpPr>
        <p:spPr>
          <a:xfrm>
            <a:off x="437881" y="6165509"/>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a:extLst>
              <a:ext uri="{FF2B5EF4-FFF2-40B4-BE49-F238E27FC236}">
                <a16:creationId xmlns:a16="http://schemas.microsoft.com/office/drawing/2014/main" id="{5506B235-72F8-C744-9DF8-2D00DEE30257}"/>
              </a:ext>
            </a:extLst>
          </p:cNvPr>
          <p:cNvPicPr>
            <a:picLocks noChangeAspect="1"/>
          </p:cNvPicPr>
          <p:nvPr/>
        </p:nvPicPr>
        <p:blipFill>
          <a:blip r:embed="rId5"/>
          <a:stretch>
            <a:fillRect/>
          </a:stretch>
        </p:blipFill>
        <p:spPr>
          <a:xfrm>
            <a:off x="0" y="0"/>
            <a:ext cx="12192000" cy="6858000"/>
          </a:xfrm>
          <a:prstGeom prst="rect">
            <a:avLst/>
          </a:prstGeom>
        </p:spPr>
      </p:pic>
      <p:sp>
        <p:nvSpPr>
          <p:cNvPr id="2" name="TextBox 1"/>
          <p:cNvSpPr txBox="1"/>
          <p:nvPr/>
        </p:nvSpPr>
        <p:spPr>
          <a:xfrm>
            <a:off x="515938" y="2921168"/>
            <a:ext cx="9877646" cy="1015663"/>
          </a:xfrm>
          <a:prstGeom prst="rect">
            <a:avLst/>
          </a:prstGeom>
          <a:noFill/>
        </p:spPr>
        <p:txBody>
          <a:bodyPr wrap="square" rtlCol="0">
            <a:spAutoFit/>
          </a:bodyPr>
          <a:lstStyle/>
          <a:p>
            <a:r>
              <a:rPr lang="en-GB" sz="6000" b="1">
                <a:solidFill>
                  <a:srgbClr val="FFFFFF"/>
                </a:solidFill>
                <a:latin typeface="Arial" panose="020B0604020202020204" pitchFamily="34" charset="0"/>
                <a:cs typeface="Arial" panose="020B0604020202020204" pitchFamily="34" charset="0"/>
              </a:rPr>
              <a:t>Securing the RAL Site</a:t>
            </a:r>
          </a:p>
        </p:txBody>
      </p:sp>
    </p:spTree>
    <p:extLst>
      <p:ext uri="{BB962C8B-B14F-4D97-AF65-F5344CB8AC3E}">
        <p14:creationId xmlns:p14="http://schemas.microsoft.com/office/powerpoint/2010/main" val="3325482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0276D7-F7BA-9701-048C-0A5598B752D8}"/>
              </a:ext>
            </a:extLst>
          </p:cNvPr>
          <p:cNvPicPr>
            <a:picLocks noChangeAspect="1"/>
          </p:cNvPicPr>
          <p:nvPr/>
        </p:nvPicPr>
        <p:blipFill rotWithShape="1">
          <a:blip r:embed="rId2"/>
          <a:srcRect r="7957"/>
          <a:stretch/>
        </p:blipFill>
        <p:spPr>
          <a:xfrm>
            <a:off x="5246885" y="162727"/>
            <a:ext cx="5179672" cy="6532546"/>
          </a:xfrm>
          <a:prstGeom prst="rect">
            <a:avLst/>
          </a:prstGeom>
        </p:spPr>
      </p:pic>
      <p:sp>
        <p:nvSpPr>
          <p:cNvPr id="5" name="TextBox 4">
            <a:extLst>
              <a:ext uri="{FF2B5EF4-FFF2-40B4-BE49-F238E27FC236}">
                <a16:creationId xmlns:a16="http://schemas.microsoft.com/office/drawing/2014/main" id="{BA4999A0-D0A0-92F7-1662-EBF3B5A9D83D}"/>
              </a:ext>
            </a:extLst>
          </p:cNvPr>
          <p:cNvSpPr txBox="1"/>
          <p:nvPr/>
        </p:nvSpPr>
        <p:spPr>
          <a:xfrm>
            <a:off x="315694" y="3674042"/>
            <a:ext cx="4931191" cy="2062103"/>
          </a:xfrm>
          <a:prstGeom prst="rect">
            <a:avLst/>
          </a:prstGeom>
          <a:noFill/>
        </p:spPr>
        <p:txBody>
          <a:bodyPr wrap="square">
            <a:spAutoFit/>
          </a:bodyPr>
          <a:lstStyle/>
          <a:p>
            <a:pPr marL="285750" indent="-285750">
              <a:buFont typeface="Arial" panose="020B0604020202020204" pitchFamily="34" charset="0"/>
              <a:buChar char="•"/>
            </a:pPr>
            <a:r>
              <a:rPr lang="en-GB" sz="1600" dirty="0">
                <a:ea typeface="Calibri"/>
                <a:cs typeface="Calibri"/>
              </a:rPr>
              <a:t>Result: avg. capture loss very low, mostly &lt;&lt; 0.01% </a:t>
            </a:r>
          </a:p>
          <a:p>
            <a:pPr marL="742950" lvl="1" indent="-285750">
              <a:buFont typeface="Arial" panose="020B0604020202020204" pitchFamily="34" charset="0"/>
              <a:buChar char="•"/>
            </a:pPr>
            <a:r>
              <a:rPr lang="en-GB" sz="1600" dirty="0">
                <a:ea typeface="Calibri"/>
                <a:cs typeface="Calibri"/>
              </a:rPr>
              <a:t>Almost no traffic being dropped by switch or node interfaces, host kernel, etc</a:t>
            </a:r>
          </a:p>
          <a:p>
            <a:pPr marL="742950" lvl="1" indent="-285750">
              <a:buFont typeface="Arial" panose="020B0604020202020204" pitchFamily="34" charset="0"/>
              <a:buChar char="•"/>
            </a:pPr>
            <a:r>
              <a:rPr lang="en-GB" sz="1600" dirty="0">
                <a:ea typeface="Calibri"/>
                <a:cs typeface="Calibri"/>
              </a:rPr>
              <a:t>Still some room to improve certainly</a:t>
            </a:r>
          </a:p>
          <a:p>
            <a:pPr marL="742950" lvl="1" indent="-285750">
              <a:buFont typeface="Arial" panose="020B0604020202020204" pitchFamily="34" charset="0"/>
              <a:buChar char="•"/>
            </a:pPr>
            <a:r>
              <a:rPr lang="en-GB" sz="1600" dirty="0">
                <a:ea typeface="Calibri"/>
                <a:cs typeface="Calibri"/>
              </a:rPr>
              <a:t>When very busy and varied Janet traffic comes into play, greater challenges are expected</a:t>
            </a:r>
          </a:p>
          <a:p>
            <a:pPr marL="742950" lvl="1" indent="-285750">
              <a:buFont typeface="Arial" panose="020B0604020202020204" pitchFamily="34" charset="0"/>
              <a:buChar char="•"/>
            </a:pPr>
            <a:r>
              <a:rPr lang="en-GB" sz="1600" dirty="0">
                <a:ea typeface="Calibri"/>
                <a:cs typeface="Calibri"/>
              </a:rPr>
              <a:t>This will require further analysis, tuning and modification of </a:t>
            </a:r>
            <a:r>
              <a:rPr lang="en-GB" sz="1600" dirty="0" err="1">
                <a:ea typeface="Calibri"/>
                <a:cs typeface="Calibri"/>
              </a:rPr>
              <a:t>Zeek</a:t>
            </a:r>
            <a:r>
              <a:rPr lang="en-GB" sz="1600" dirty="0">
                <a:ea typeface="Calibri"/>
                <a:cs typeface="Calibri"/>
              </a:rPr>
              <a:t> + host configuration</a:t>
            </a:r>
          </a:p>
        </p:txBody>
      </p:sp>
      <p:sp>
        <p:nvSpPr>
          <p:cNvPr id="9" name="TextBox 8">
            <a:extLst>
              <a:ext uri="{FF2B5EF4-FFF2-40B4-BE49-F238E27FC236}">
                <a16:creationId xmlns:a16="http://schemas.microsoft.com/office/drawing/2014/main" id="{FFF4D000-416D-78BA-AF8E-6329A6D01DE1}"/>
              </a:ext>
            </a:extLst>
          </p:cNvPr>
          <p:cNvSpPr txBox="1"/>
          <p:nvPr/>
        </p:nvSpPr>
        <p:spPr>
          <a:xfrm>
            <a:off x="455513" y="571866"/>
            <a:ext cx="4333331" cy="1200329"/>
          </a:xfrm>
          <a:prstGeom prst="rect">
            <a:avLst/>
          </a:prstGeom>
          <a:noFill/>
        </p:spPr>
        <p:txBody>
          <a:bodyPr wrap="square">
            <a:spAutoFit/>
          </a:bodyPr>
          <a:lstStyle/>
          <a:p>
            <a:pPr marL="285750" indent="-285750">
              <a:buFont typeface="Arial" panose="020B0604020202020204" pitchFamily="34" charset="0"/>
              <a:buChar char="•"/>
            </a:pPr>
            <a:r>
              <a:rPr lang="en-GB" dirty="0">
                <a:ea typeface="Calibri"/>
                <a:cs typeface="Calibri"/>
              </a:rPr>
              <a:t>Currently monitoring both OPN RX and TX taps on a single Capture node host</a:t>
            </a:r>
          </a:p>
          <a:p>
            <a:pPr marL="285750" indent="-285750">
              <a:buFont typeface="Arial" panose="020B0604020202020204" pitchFamily="34" charset="0"/>
              <a:buChar char="•"/>
            </a:pPr>
            <a:r>
              <a:rPr lang="en-GB" dirty="0">
                <a:ea typeface="Calibri"/>
                <a:cs typeface="Calibri"/>
              </a:rPr>
              <a:t>Random sample snapshot of network levels ⇣ </a:t>
            </a:r>
            <a:r>
              <a:rPr lang="en-GB" dirty="0">
                <a:ea typeface="Calibri"/>
                <a:cs typeface="Calibri"/>
                <a:sym typeface="Wingdings" pitchFamily="2" charset="2"/>
              </a:rPr>
              <a:t>and </a:t>
            </a:r>
            <a:r>
              <a:rPr lang="en-GB" dirty="0" err="1">
                <a:ea typeface="Calibri"/>
                <a:cs typeface="Calibri"/>
                <a:sym typeface="Wingdings" pitchFamily="2" charset="2"/>
              </a:rPr>
              <a:t>Zeek’s</a:t>
            </a:r>
            <a:r>
              <a:rPr lang="en-GB" dirty="0">
                <a:ea typeface="Calibri"/>
                <a:cs typeface="Calibri"/>
                <a:sym typeface="Wingdings" pitchFamily="2" charset="2"/>
              </a:rPr>
              <a:t> </a:t>
            </a:r>
            <a:r>
              <a:rPr lang="en-GB" dirty="0">
                <a:ea typeface="Calibri"/>
                <a:cs typeface="Calibri"/>
              </a:rPr>
              <a:t>capture_loss.log </a:t>
            </a:r>
            <a:r>
              <a:rPr lang="en-GB" dirty="0">
                <a:ea typeface="Calibri"/>
                <a:cs typeface="Calibri"/>
                <a:sym typeface="Wingdings" pitchFamily="2" charset="2"/>
              </a:rPr>
              <a:t>⇢</a:t>
            </a:r>
          </a:p>
        </p:txBody>
      </p:sp>
      <p:sp>
        <p:nvSpPr>
          <p:cNvPr id="11" name="TextBox 10">
            <a:extLst>
              <a:ext uri="{FF2B5EF4-FFF2-40B4-BE49-F238E27FC236}">
                <a16:creationId xmlns:a16="http://schemas.microsoft.com/office/drawing/2014/main" id="{02392994-B3A9-BF75-E889-D26D1C9D525C}"/>
              </a:ext>
            </a:extLst>
          </p:cNvPr>
          <p:cNvSpPr txBox="1"/>
          <p:nvPr/>
        </p:nvSpPr>
        <p:spPr>
          <a:xfrm>
            <a:off x="10426557" y="1772195"/>
            <a:ext cx="1599539" cy="2585323"/>
          </a:xfrm>
          <a:prstGeom prst="rect">
            <a:avLst/>
          </a:prstGeom>
          <a:noFill/>
        </p:spPr>
        <p:txBody>
          <a:bodyPr wrap="square">
            <a:spAutoFit/>
          </a:bodyPr>
          <a:lstStyle/>
          <a:p>
            <a:pPr marL="285750" indent="-285750">
              <a:buFont typeface="Arial" panose="020B0604020202020204" pitchFamily="34" charset="0"/>
              <a:buChar char="•"/>
            </a:pPr>
            <a:r>
              <a:rPr lang="en-GB" sz="1200" dirty="0">
                <a:ea typeface="Calibri"/>
                <a:cs typeface="Calibri"/>
                <a:sym typeface="Wingdings" pitchFamily="2" charset="2"/>
              </a:rPr>
              <a:t>Rightmost column shows each worker’s recent % of </a:t>
            </a:r>
            <a:r>
              <a:rPr lang="en-GB" sz="1200" dirty="0" err="1">
                <a:ea typeface="Calibri"/>
                <a:cs typeface="Calibri"/>
                <a:sym typeface="Wingdings" pitchFamily="2" charset="2"/>
              </a:rPr>
              <a:t>avg</a:t>
            </a:r>
            <a:r>
              <a:rPr lang="en-GB" sz="1200" dirty="0">
                <a:ea typeface="Calibri"/>
                <a:cs typeface="Calibri"/>
                <a:sym typeface="Wingdings" pitchFamily="2" charset="2"/>
              </a:rPr>
              <a:t> lost traffic, calculated using TCP sequence numbers</a:t>
            </a:r>
          </a:p>
          <a:p>
            <a:pPr marL="285750" indent="-285750">
              <a:buFont typeface="Arial" panose="020B0604020202020204" pitchFamily="34" charset="0"/>
              <a:buChar char="•"/>
            </a:pPr>
            <a:r>
              <a:rPr lang="en-GB" sz="1200" dirty="0">
                <a:ea typeface="Calibri"/>
                <a:cs typeface="Calibri"/>
                <a:sym typeface="Wingdings" pitchFamily="2" charset="2"/>
              </a:rPr>
              <a:t>Configured as only 2 workers, but each separate thread acts like its own process </a:t>
            </a:r>
          </a:p>
          <a:p>
            <a:pPr marL="285750" indent="-285750">
              <a:buFont typeface="Arial" panose="020B0604020202020204" pitchFamily="34" charset="0"/>
              <a:buChar char="•"/>
            </a:pPr>
            <a:endParaRPr lang="en-GB" dirty="0">
              <a:ea typeface="Calibri"/>
              <a:cs typeface="Calibri"/>
            </a:endParaRPr>
          </a:p>
        </p:txBody>
      </p:sp>
      <p:sp>
        <p:nvSpPr>
          <p:cNvPr id="12" name="Bent Arrow 11">
            <a:extLst>
              <a:ext uri="{FF2B5EF4-FFF2-40B4-BE49-F238E27FC236}">
                <a16:creationId xmlns:a16="http://schemas.microsoft.com/office/drawing/2014/main" id="{CF2D9637-7E50-F31A-2A7B-D7B90C845ABE}"/>
              </a:ext>
            </a:extLst>
          </p:cNvPr>
          <p:cNvSpPr/>
          <p:nvPr/>
        </p:nvSpPr>
        <p:spPr>
          <a:xfrm flipH="1">
            <a:off x="10590834" y="1088020"/>
            <a:ext cx="887625" cy="684175"/>
          </a:xfrm>
          <a:prstGeom prst="ben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pic>
        <p:nvPicPr>
          <p:cNvPr id="13" name="Picture 12">
            <a:extLst>
              <a:ext uri="{FF2B5EF4-FFF2-40B4-BE49-F238E27FC236}">
                <a16:creationId xmlns:a16="http://schemas.microsoft.com/office/drawing/2014/main" id="{3BD4C5CA-EDC8-579E-6B63-C73AF37BD957}"/>
              </a:ext>
            </a:extLst>
          </p:cNvPr>
          <p:cNvPicPr>
            <a:picLocks noChangeAspect="1"/>
          </p:cNvPicPr>
          <p:nvPr/>
        </p:nvPicPr>
        <p:blipFill>
          <a:blip r:embed="rId3"/>
          <a:stretch>
            <a:fillRect/>
          </a:stretch>
        </p:blipFill>
        <p:spPr>
          <a:xfrm>
            <a:off x="479984" y="2010064"/>
            <a:ext cx="4495800" cy="1409700"/>
          </a:xfrm>
          <a:prstGeom prst="rect">
            <a:avLst/>
          </a:prstGeom>
        </p:spPr>
      </p:pic>
      <p:pic>
        <p:nvPicPr>
          <p:cNvPr id="6" name="Picture 5" descr="A screenshot of a diagram&#10;&#10;Description automatically generated">
            <a:extLst>
              <a:ext uri="{FF2B5EF4-FFF2-40B4-BE49-F238E27FC236}">
                <a16:creationId xmlns:a16="http://schemas.microsoft.com/office/drawing/2014/main" id="{3217B27F-FBDB-EEA3-0DC6-1B70E22422FC}"/>
              </a:ext>
            </a:extLst>
          </p:cNvPr>
          <p:cNvPicPr>
            <a:picLocks noChangeAspect="1"/>
          </p:cNvPicPr>
          <p:nvPr/>
        </p:nvPicPr>
        <p:blipFill rotWithShape="1">
          <a:blip r:embed="rId4"/>
          <a:srcRect l="14916" t="5706" r="71160" b="26889"/>
          <a:stretch/>
        </p:blipFill>
        <p:spPr>
          <a:xfrm>
            <a:off x="11094139" y="4197607"/>
            <a:ext cx="1082215" cy="2660393"/>
          </a:xfrm>
          <a:prstGeom prst="rect">
            <a:avLst/>
          </a:prstGeom>
        </p:spPr>
      </p:pic>
    </p:spTree>
    <p:extLst>
      <p:ext uri="{BB962C8B-B14F-4D97-AF65-F5344CB8AC3E}">
        <p14:creationId xmlns:p14="http://schemas.microsoft.com/office/powerpoint/2010/main" val="2328894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9370" y="1380700"/>
            <a:ext cx="10944462" cy="3785652"/>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dirty="0">
                <a:ea typeface="Calibri"/>
                <a:cs typeface="Calibri"/>
              </a:rPr>
              <a:t>Kafka collects </a:t>
            </a:r>
            <a:r>
              <a:rPr lang="en-GB" sz="2400" dirty="0" err="1">
                <a:ea typeface="Calibri"/>
                <a:cs typeface="Calibri"/>
              </a:rPr>
              <a:t>Zeek</a:t>
            </a:r>
            <a:r>
              <a:rPr lang="en-GB" sz="2400" dirty="0">
                <a:ea typeface="Calibri"/>
                <a:cs typeface="Calibri"/>
              </a:rPr>
              <a:t> logs and can be used to enrich data</a:t>
            </a:r>
          </a:p>
          <a:p>
            <a:pPr marL="285750" indent="-285750">
              <a:buFont typeface="Arial" panose="020B0604020202020204" pitchFamily="34" charset="0"/>
              <a:buChar char="•"/>
            </a:pPr>
            <a:r>
              <a:rPr lang="en-GB" sz="2400" dirty="0">
                <a:ea typeface="Calibri"/>
                <a:cs typeface="Calibri"/>
              </a:rPr>
              <a:t>Using Kafka 3 (no zookeeper required) via </a:t>
            </a:r>
            <a:r>
              <a:rPr lang="en-GB" sz="2400" dirty="0" err="1">
                <a:ea typeface="Calibri"/>
                <a:cs typeface="Calibri"/>
              </a:rPr>
              <a:t>Bitnami</a:t>
            </a:r>
            <a:r>
              <a:rPr lang="en-GB" sz="2400" dirty="0">
                <a:ea typeface="Calibri"/>
                <a:cs typeface="Calibri"/>
              </a:rPr>
              <a:t> Docker image: </a:t>
            </a:r>
            <a:r>
              <a:rPr lang="en-GB" sz="2400" dirty="0">
                <a:ea typeface="+mn-lt"/>
                <a:cs typeface="+mn-lt"/>
                <a:hlinkClick r:id="rId3"/>
              </a:rPr>
              <a:t>https://github.com/bitnami/containers/tree/main/bitnami/kafka</a:t>
            </a:r>
            <a:r>
              <a:rPr lang="en-GB" sz="2400" dirty="0">
                <a:ea typeface="+mn-lt"/>
                <a:cs typeface="+mn-lt"/>
              </a:rPr>
              <a:t> </a:t>
            </a:r>
            <a:endParaRPr lang="en-GB" sz="2400" dirty="0">
              <a:ea typeface="Calibri"/>
              <a:cs typeface="Calibri"/>
            </a:endParaRPr>
          </a:p>
          <a:p>
            <a:pPr marL="285750" indent="-285750">
              <a:buFont typeface="Arial" panose="020B0604020202020204" pitchFamily="34" charset="0"/>
              <a:buChar char="•"/>
            </a:pPr>
            <a:r>
              <a:rPr lang="en-GB" sz="2400" dirty="0">
                <a:ea typeface="Calibri"/>
                <a:cs typeface="Calibri"/>
              </a:rPr>
              <a:t>Using </a:t>
            </a:r>
            <a:r>
              <a:rPr lang="en-GB" sz="2400" dirty="0" err="1">
                <a:ea typeface="Calibri"/>
                <a:cs typeface="Calibri"/>
              </a:rPr>
              <a:t>zeek-kafka</a:t>
            </a:r>
            <a:r>
              <a:rPr lang="en-GB" sz="2400" dirty="0">
                <a:ea typeface="Calibri"/>
                <a:cs typeface="Calibri"/>
              </a:rPr>
              <a:t> plugin (</a:t>
            </a:r>
            <a:r>
              <a:rPr lang="en-GB" sz="2400" dirty="0">
                <a:ea typeface="+mn-lt"/>
                <a:cs typeface="+mn-lt"/>
                <a:hlinkClick r:id="rId4"/>
              </a:rPr>
              <a:t>https://github.com/SeisoLLC/zeek-kafka</a:t>
            </a:r>
            <a:r>
              <a:rPr lang="en-GB" sz="2400" dirty="0">
                <a:ea typeface="+mn-lt"/>
                <a:cs typeface="+mn-lt"/>
              </a:rPr>
              <a:t>), </a:t>
            </a:r>
            <a:r>
              <a:rPr lang="en-GB" sz="2400" dirty="0">
                <a:ea typeface="Calibri"/>
                <a:cs typeface="Calibri"/>
              </a:rPr>
              <a:t>a fork of the Apache </a:t>
            </a:r>
            <a:r>
              <a:rPr lang="en-GB" sz="2400" dirty="0" err="1">
                <a:ea typeface="Calibri"/>
                <a:cs typeface="Calibri"/>
              </a:rPr>
              <a:t>Metron</a:t>
            </a:r>
            <a:r>
              <a:rPr lang="en-GB" sz="2400" dirty="0">
                <a:ea typeface="Calibri"/>
                <a:cs typeface="Calibri"/>
              </a:rPr>
              <a:t> Bro plugin.</a:t>
            </a:r>
          </a:p>
          <a:p>
            <a:pPr marL="285750" indent="-285750">
              <a:buFont typeface="Arial" panose="020B0604020202020204" pitchFamily="34" charset="0"/>
              <a:buChar char="•"/>
            </a:pPr>
            <a:r>
              <a:rPr lang="en-GB" sz="2400" dirty="0" err="1">
                <a:ea typeface="Calibri"/>
                <a:cs typeface="Calibri"/>
              </a:rPr>
              <a:t>Zeek</a:t>
            </a:r>
            <a:r>
              <a:rPr lang="en-GB" sz="2400" dirty="0">
                <a:ea typeface="Calibri"/>
                <a:cs typeface="Calibri"/>
              </a:rPr>
              <a:t> acts as a producer for Kafka</a:t>
            </a:r>
          </a:p>
          <a:p>
            <a:pPr marL="285750" indent="-285750">
              <a:buFont typeface="Arial" panose="020B0604020202020204" pitchFamily="34" charset="0"/>
              <a:buChar char="•"/>
            </a:pPr>
            <a:r>
              <a:rPr lang="en-GB" sz="2400" dirty="0">
                <a:ea typeface="Calibri"/>
                <a:cs typeface="Calibri"/>
              </a:rPr>
              <a:t>Can publish to distinct topics for each type of </a:t>
            </a:r>
            <a:r>
              <a:rPr lang="en-GB" sz="2400" dirty="0" err="1">
                <a:ea typeface="Calibri"/>
                <a:cs typeface="Calibri"/>
              </a:rPr>
              <a:t>zeek</a:t>
            </a:r>
            <a:r>
              <a:rPr lang="en-GB" sz="2400" dirty="0">
                <a:ea typeface="Calibri"/>
                <a:cs typeface="Calibri"/>
              </a:rPr>
              <a:t> log</a:t>
            </a:r>
          </a:p>
          <a:p>
            <a:pPr marL="285750" indent="-285750">
              <a:buFont typeface="Arial" panose="020B0604020202020204" pitchFamily="34" charset="0"/>
              <a:buChar char="•"/>
            </a:pPr>
            <a:r>
              <a:rPr lang="en-GB" sz="2400" dirty="0">
                <a:ea typeface="Calibri"/>
                <a:cs typeface="Calibri"/>
              </a:rPr>
              <a:t>Offers a range of enrichment possibilities such as custom scripts</a:t>
            </a:r>
          </a:p>
          <a:p>
            <a:pPr marL="285750" indent="-285750">
              <a:buFont typeface="Arial" panose="020B0604020202020204" pitchFamily="34" charset="0"/>
              <a:buChar char="•"/>
            </a:pPr>
            <a:r>
              <a:rPr lang="en-GB" sz="2400" dirty="0">
                <a:ea typeface="Calibri"/>
                <a:cs typeface="Calibri"/>
              </a:rPr>
              <a:t>Configuration still in development</a:t>
            </a:r>
          </a:p>
          <a:p>
            <a:pPr marL="285750" indent="-285750">
              <a:buFont typeface="Arial" panose="020B0604020202020204" pitchFamily="34" charset="0"/>
              <a:buChar char="•"/>
            </a:pPr>
            <a:r>
              <a:rPr lang="en-GB" sz="2400" dirty="0">
                <a:ea typeface="Calibri"/>
                <a:cs typeface="Calibri"/>
              </a:rPr>
              <a:t>Will run on head node</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095263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Kafka</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descr="A screenshot of a diagram&#10;&#10;Description automatically generated">
            <a:extLst>
              <a:ext uri="{FF2B5EF4-FFF2-40B4-BE49-F238E27FC236}">
                <a16:creationId xmlns:a16="http://schemas.microsoft.com/office/drawing/2014/main" id="{91EAF6AC-C690-9657-5807-4B811C68F581}"/>
              </a:ext>
            </a:extLst>
          </p:cNvPr>
          <p:cNvPicPr>
            <a:picLocks noChangeAspect="1"/>
          </p:cNvPicPr>
          <p:nvPr/>
        </p:nvPicPr>
        <p:blipFill rotWithShape="1">
          <a:blip r:embed="rId5"/>
          <a:srcRect l="28718" t="6416" r="43551" b="26888"/>
          <a:stretch/>
        </p:blipFill>
        <p:spPr>
          <a:xfrm>
            <a:off x="10036629" y="4225603"/>
            <a:ext cx="2155371" cy="2632397"/>
          </a:xfrm>
          <a:prstGeom prst="rect">
            <a:avLst/>
          </a:prstGeom>
        </p:spPr>
      </p:pic>
    </p:spTree>
    <p:extLst>
      <p:ext uri="{BB962C8B-B14F-4D97-AF65-F5344CB8AC3E}">
        <p14:creationId xmlns:p14="http://schemas.microsoft.com/office/powerpoint/2010/main" val="2311057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9370" y="1380700"/>
            <a:ext cx="10944462" cy="2308324"/>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dirty="0">
                <a:ea typeface="Calibri"/>
                <a:cs typeface="Calibri"/>
              </a:rPr>
              <a:t>Since no plugin to write data to OpenSearch directly from Kafka, Logstash is our method to bridge the gap.</a:t>
            </a:r>
          </a:p>
          <a:p>
            <a:pPr marL="285750" indent="-285750">
              <a:buFont typeface="Arial" panose="020B0604020202020204" pitchFamily="34" charset="0"/>
              <a:buChar char="•"/>
            </a:pPr>
            <a:r>
              <a:rPr lang="en-GB" sz="2400" dirty="0">
                <a:ea typeface="Calibri"/>
                <a:cs typeface="Calibri"/>
              </a:rPr>
              <a:t>Using Docker to deploy</a:t>
            </a:r>
          </a:p>
          <a:p>
            <a:pPr marL="285750" indent="-285750">
              <a:buFont typeface="Arial" panose="020B0604020202020204" pitchFamily="34" charset="0"/>
              <a:buChar char="•"/>
            </a:pPr>
            <a:r>
              <a:rPr lang="en-GB" sz="2400" dirty="0">
                <a:ea typeface="Calibri"/>
                <a:cs typeface="Calibri"/>
              </a:rPr>
              <a:t>Using the Kafka input plugin </a:t>
            </a:r>
            <a:r>
              <a:rPr lang="en-GB" sz="2400" dirty="0">
                <a:ea typeface="+mn-lt"/>
                <a:cs typeface="+mn-lt"/>
              </a:rPr>
              <a:t>and OpenSearch output plugin</a:t>
            </a:r>
          </a:p>
          <a:p>
            <a:pPr marL="285750" indent="-285750">
              <a:buFont typeface="Arial" panose="020B0604020202020204" pitchFamily="34" charset="0"/>
              <a:buChar char="•"/>
            </a:pPr>
            <a:r>
              <a:rPr lang="en-GB" sz="2400" dirty="0">
                <a:ea typeface="+mn-lt"/>
                <a:cs typeface="+mn-lt"/>
              </a:rPr>
              <a:t>Configuration still in development.</a:t>
            </a:r>
          </a:p>
          <a:p>
            <a:pPr marL="285750" indent="-285750">
              <a:buFont typeface="Arial" panose="020B0604020202020204" pitchFamily="34" charset="0"/>
              <a:buChar char="•"/>
            </a:pPr>
            <a:r>
              <a:rPr lang="en-GB" sz="2400" dirty="0">
                <a:ea typeface="+mn-lt"/>
                <a:cs typeface="+mn-lt"/>
              </a:rPr>
              <a:t>Will run on head node</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095263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Logstash</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descr="A screenshot of a diagram&#10;&#10;Description automatically generated">
            <a:extLst>
              <a:ext uri="{FF2B5EF4-FFF2-40B4-BE49-F238E27FC236}">
                <a16:creationId xmlns:a16="http://schemas.microsoft.com/office/drawing/2014/main" id="{340ECA58-D2A7-7AAC-58FF-DD30EE9DAF2B}"/>
              </a:ext>
            </a:extLst>
          </p:cNvPr>
          <p:cNvPicPr>
            <a:picLocks noChangeAspect="1"/>
          </p:cNvPicPr>
          <p:nvPr/>
        </p:nvPicPr>
        <p:blipFill rotWithShape="1">
          <a:blip r:embed="rId3"/>
          <a:srcRect l="28718" t="6416" r="43551" b="26888"/>
          <a:stretch/>
        </p:blipFill>
        <p:spPr>
          <a:xfrm>
            <a:off x="10036629" y="4225603"/>
            <a:ext cx="2155371" cy="2632397"/>
          </a:xfrm>
          <a:prstGeom prst="rect">
            <a:avLst/>
          </a:prstGeom>
        </p:spPr>
      </p:pic>
    </p:spTree>
    <p:extLst>
      <p:ext uri="{BB962C8B-B14F-4D97-AF65-F5344CB8AC3E}">
        <p14:creationId xmlns:p14="http://schemas.microsoft.com/office/powerpoint/2010/main" val="398360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9370" y="1380700"/>
            <a:ext cx="9755166" cy="4154984"/>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dirty="0"/>
              <a:t>Runs on search nodes within the SOC rack</a:t>
            </a:r>
            <a:endParaRPr lang="en-GB" sz="2400" dirty="0">
              <a:ea typeface="Calibri"/>
              <a:cs typeface="Calibri"/>
            </a:endParaRPr>
          </a:p>
          <a:p>
            <a:pPr marL="285750" indent="-285750">
              <a:buFont typeface="Arial" panose="020B0604020202020204" pitchFamily="34" charset="0"/>
              <a:buChar char="•"/>
            </a:pPr>
            <a:r>
              <a:rPr lang="en-GB" sz="2400" dirty="0">
                <a:ea typeface="Calibri"/>
                <a:cs typeface="Calibri"/>
              </a:rPr>
              <a:t>OpenSearch 2.4</a:t>
            </a:r>
          </a:p>
          <a:p>
            <a:pPr marL="285750" indent="-285750">
              <a:buFont typeface="Arial" panose="020B0604020202020204" pitchFamily="34" charset="0"/>
              <a:buChar char="•"/>
            </a:pPr>
            <a:r>
              <a:rPr lang="en-GB" sz="2400" dirty="0">
                <a:ea typeface="Calibri"/>
                <a:cs typeface="Calibri"/>
              </a:rPr>
              <a:t>Docker compose deployment</a:t>
            </a:r>
          </a:p>
          <a:p>
            <a:pPr marL="285750" indent="-285750">
              <a:buFont typeface="Arial" panose="020B0604020202020204" pitchFamily="34" charset="0"/>
              <a:buChar char="•"/>
            </a:pPr>
            <a:r>
              <a:rPr lang="en-GB" sz="2400" dirty="0">
                <a:ea typeface="Calibri"/>
                <a:cs typeface="Calibri"/>
              </a:rPr>
              <a:t>In production with no data currently</a:t>
            </a:r>
          </a:p>
          <a:p>
            <a:pPr marL="285750" indent="-285750">
              <a:buFont typeface="Arial" panose="020B0604020202020204" pitchFamily="34" charset="0"/>
              <a:buChar char="•"/>
            </a:pPr>
            <a:r>
              <a:rPr lang="en-GB" sz="2400" dirty="0">
                <a:ea typeface="Calibri"/>
                <a:cs typeface="Calibri"/>
              </a:rPr>
              <a:t>2 OpenSearch containers + 1 Dashboards container per host (4 hosts total)</a:t>
            </a:r>
          </a:p>
          <a:p>
            <a:pPr marL="285750" indent="-285750">
              <a:buFont typeface="Arial" panose="020B0604020202020204" pitchFamily="34" charset="0"/>
              <a:buChar char="•"/>
            </a:pPr>
            <a:r>
              <a:rPr lang="en-GB" sz="2400" dirty="0">
                <a:ea typeface="Calibri"/>
                <a:cs typeface="Calibri"/>
              </a:rPr>
              <a:t>Role-based access control provided by IRIS IAM (an instance of Indigo IAM)</a:t>
            </a:r>
          </a:p>
          <a:p>
            <a:pPr marL="285750" indent="-285750">
              <a:buFont typeface="Arial" panose="020B0604020202020204" pitchFamily="34" charset="0"/>
              <a:buChar char="•"/>
            </a:pPr>
            <a:r>
              <a:rPr lang="en-GB" sz="2400" dirty="0">
                <a:ea typeface="Calibri"/>
                <a:cs typeface="Calibri"/>
              </a:rPr>
              <a:t>How to expose OpenSearch Dashboards from within a private SOC network?</a:t>
            </a:r>
          </a:p>
          <a:p>
            <a:pPr marL="742950" lvl="1" indent="-285750">
              <a:buFont typeface="Arial" panose="020B0604020202020204" pitchFamily="34" charset="0"/>
              <a:buChar char="•"/>
            </a:pPr>
            <a:r>
              <a:rPr lang="en-GB" sz="2400" dirty="0">
                <a:ea typeface="Calibri"/>
                <a:cs typeface="Calibri"/>
              </a:rPr>
              <a:t>Our solution is to amend firewall rules so that the dashboards port on each search node can communicate with only a departmental load balancer. This is made available over the RAL VPN to give staff access.</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095263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a:t>
            </a:r>
            <a:r>
              <a:rPr lang="en-US" sz="4400" b="1" spc="-150" err="1">
                <a:solidFill>
                  <a:srgbClr val="2E2D62"/>
                </a:solidFill>
                <a:latin typeface="Arial" panose="020B0604020202020204" pitchFamily="34" charset="0"/>
                <a:cs typeface="Arial" panose="020B0604020202020204" pitchFamily="34" charset="0"/>
              </a:rPr>
              <a:t>Opensearch</a:t>
            </a:r>
            <a:endParaRPr lang="en-US" sz="4400" b="1" spc="-150">
              <a:solidFill>
                <a:srgbClr val="2E2D6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descr="A screenshot of a diagram&#10;&#10;Description automatically generated">
            <a:extLst>
              <a:ext uri="{FF2B5EF4-FFF2-40B4-BE49-F238E27FC236}">
                <a16:creationId xmlns:a16="http://schemas.microsoft.com/office/drawing/2014/main" id="{3C03791D-1E18-EE33-8114-18802DB4EDF6}"/>
              </a:ext>
            </a:extLst>
          </p:cNvPr>
          <p:cNvPicPr>
            <a:picLocks noChangeAspect="1"/>
          </p:cNvPicPr>
          <p:nvPr/>
        </p:nvPicPr>
        <p:blipFill rotWithShape="1">
          <a:blip r:embed="rId3"/>
          <a:srcRect l="55883" t="5562" r="15966" b="26888"/>
          <a:stretch/>
        </p:blipFill>
        <p:spPr>
          <a:xfrm>
            <a:off x="10003971" y="4191879"/>
            <a:ext cx="2188029" cy="2666121"/>
          </a:xfrm>
          <a:prstGeom prst="rect">
            <a:avLst/>
          </a:prstGeom>
        </p:spPr>
      </p:pic>
    </p:spTree>
    <p:extLst>
      <p:ext uri="{BB962C8B-B14F-4D97-AF65-F5344CB8AC3E}">
        <p14:creationId xmlns:p14="http://schemas.microsoft.com/office/powerpoint/2010/main" val="2560838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49031" y="1351508"/>
            <a:ext cx="10434753" cy="3416320"/>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a:t>Work in progress</a:t>
            </a:r>
          </a:p>
          <a:p>
            <a:pPr marL="285750" indent="-285750" fontAlgn="base">
              <a:buFont typeface="Arial" panose="020B0604020202020204" pitchFamily="34" charset="0"/>
              <a:buChar char="•"/>
            </a:pPr>
            <a:r>
              <a:rPr lang="en-GB" sz="2400"/>
              <a:t>Scripts for</a:t>
            </a:r>
          </a:p>
          <a:p>
            <a:pPr lvl="1">
              <a:buFont typeface="Arial" panose="020B0604020202020204" pitchFamily="34" charset="0"/>
              <a:buChar char="•"/>
            </a:pPr>
            <a:r>
              <a:rPr lang="en-GB" sz="2400" u="none" strike="noStrike">
                <a:effectLst/>
              </a:rPr>
              <a:t>long-lived network connections</a:t>
            </a:r>
          </a:p>
          <a:p>
            <a:pPr lvl="1">
              <a:buFont typeface="Arial" panose="020B0604020202020204" pitchFamily="34" charset="0"/>
              <a:buChar char="•"/>
            </a:pPr>
            <a:r>
              <a:rPr lang="en-GB" sz="2400" u="none" strike="noStrike">
                <a:effectLst/>
              </a:rPr>
              <a:t>many repeated connections from same IP</a:t>
            </a:r>
          </a:p>
          <a:p>
            <a:pPr lvl="1">
              <a:buFont typeface="Arial" panose="020B0604020202020204" pitchFamily="34" charset="0"/>
              <a:buChar char="•"/>
            </a:pPr>
            <a:r>
              <a:rPr lang="en-GB" sz="2400" u="none" strike="noStrike">
                <a:effectLst/>
              </a:rPr>
              <a:t>long </a:t>
            </a:r>
            <a:r>
              <a:rPr lang="en-GB" sz="2400" u="none" strike="noStrike" err="1">
                <a:effectLst/>
              </a:rPr>
              <a:t>dns</a:t>
            </a:r>
            <a:r>
              <a:rPr lang="en-GB" sz="2400" u="none" strike="noStrike">
                <a:effectLst/>
              </a:rPr>
              <a:t> queries</a:t>
            </a:r>
          </a:p>
          <a:p>
            <a:pPr lvl="1">
              <a:buFont typeface="Arial" panose="020B0604020202020204" pitchFamily="34" charset="0"/>
              <a:buChar char="•"/>
            </a:pPr>
            <a:r>
              <a:rPr lang="en-GB" sz="2400" u="none" strike="noStrike">
                <a:effectLst/>
              </a:rPr>
              <a:t>larger than normal data-transfers</a:t>
            </a:r>
          </a:p>
          <a:p>
            <a:pPr lvl="1">
              <a:buFont typeface="Arial" panose="020B0604020202020204" pitchFamily="34" charset="0"/>
              <a:buChar char="•"/>
            </a:pPr>
            <a:r>
              <a:rPr lang="en-GB" sz="2400" u="none" strike="noStrike">
                <a:effectLst/>
              </a:rPr>
              <a:t>Uncommon user-agent strings in http log</a:t>
            </a:r>
          </a:p>
          <a:p>
            <a:pPr lvl="1">
              <a:buFont typeface="Arial" panose="020B0604020202020204" pitchFamily="34" charset="0"/>
              <a:buChar char="•"/>
            </a:pPr>
            <a:r>
              <a:rPr lang="en-GB" sz="2400" u="none" strike="noStrike">
                <a:effectLst/>
              </a:rPr>
              <a:t>IPs outside of known subnets</a:t>
            </a:r>
          </a:p>
          <a:p>
            <a:pPr lvl="1">
              <a:buFont typeface="Arial" panose="020B0604020202020204" pitchFamily="34" charset="0"/>
              <a:buChar char="•"/>
            </a:pPr>
            <a:r>
              <a:rPr lang="en-GB" sz="2400" u="none" strike="noStrike">
                <a:effectLst/>
              </a:rPr>
              <a:t>Expired x509 certificates</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1364912"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a:t>
            </a:r>
            <a:r>
              <a:rPr lang="en-US" sz="4400" b="1" spc="-150" err="1">
                <a:solidFill>
                  <a:srgbClr val="2E2D62"/>
                </a:solidFill>
                <a:latin typeface="Arial" panose="020B0604020202020204" pitchFamily="34" charset="0"/>
                <a:cs typeface="Arial" panose="020B0604020202020204" pitchFamily="34" charset="0"/>
              </a:rPr>
              <a:t>Elastalert</a:t>
            </a:r>
            <a:r>
              <a:rPr lang="en-US" sz="4400" b="1" spc="-150">
                <a:solidFill>
                  <a:srgbClr val="2E2D62"/>
                </a:solidFill>
                <a:latin typeface="Arial" panose="020B0604020202020204" pitchFamily="34" charset="0"/>
                <a:cs typeface="Arial" panose="020B0604020202020204" pitchFamily="34" charset="0"/>
              </a:rPr>
              <a:t> and Scripts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4" name="Picture 3" descr="A screenshot of a diagram&#10;&#10;Description automatically generated">
            <a:extLst>
              <a:ext uri="{FF2B5EF4-FFF2-40B4-BE49-F238E27FC236}">
                <a16:creationId xmlns:a16="http://schemas.microsoft.com/office/drawing/2014/main" id="{27388F92-A4F0-28D6-B654-CBB93610F952}"/>
              </a:ext>
            </a:extLst>
          </p:cNvPr>
          <p:cNvPicPr>
            <a:picLocks noChangeAspect="1"/>
          </p:cNvPicPr>
          <p:nvPr/>
        </p:nvPicPr>
        <p:blipFill rotWithShape="1">
          <a:blip r:embed="rId3"/>
          <a:srcRect l="84144" t="5470" r="2311" b="26681"/>
          <a:stretch/>
        </p:blipFill>
        <p:spPr>
          <a:xfrm>
            <a:off x="11139255" y="4180114"/>
            <a:ext cx="1052745" cy="2677886"/>
          </a:xfrm>
          <a:prstGeom prst="rect">
            <a:avLst/>
          </a:prstGeom>
        </p:spPr>
      </p:pic>
    </p:spTree>
    <p:extLst>
      <p:ext uri="{BB962C8B-B14F-4D97-AF65-F5344CB8AC3E}">
        <p14:creationId xmlns:p14="http://schemas.microsoft.com/office/powerpoint/2010/main" val="1872385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844952" y="1612193"/>
            <a:ext cx="9912445" cy="2308324"/>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Collaborating with other security engineers from NIHEF/CERN</a:t>
            </a:r>
          </a:p>
          <a:p>
            <a:pPr marL="742950" lvl="1"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..and slowly starting to bring more to the table </a:t>
            </a:r>
          </a:p>
          <a:p>
            <a:pPr marL="285750"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Learning opportunity in network systems, mostly</a:t>
            </a:r>
          </a:p>
          <a:p>
            <a:pPr marL="285750"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Satisfying to get it up and running at such a high standard, without yet breaking or failing (at least for OPN links) </a:t>
            </a:r>
          </a:p>
          <a:p>
            <a:pPr marL="285750"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Optimistic start</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8601763"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Positive: </a:t>
            </a:r>
            <a:r>
              <a:rPr lang="en-US" sz="4400" b="1" spc="-150" err="1">
                <a:solidFill>
                  <a:srgbClr val="2E2D62"/>
                </a:solidFill>
                <a:latin typeface="Arial" panose="020B0604020202020204" pitchFamily="34" charset="0"/>
                <a:cs typeface="Arial" panose="020B0604020202020204" pitchFamily="34" charset="0"/>
              </a:rPr>
              <a:t>Zeek</a:t>
            </a:r>
            <a:endParaRPr lang="en-US" sz="4400" b="1" spc="-150">
              <a:solidFill>
                <a:srgbClr val="2E2D6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817833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1103778" cy="193899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400" dirty="0">
                <a:ea typeface="Calibri" panose="020F0502020204030204"/>
                <a:cs typeface="Calibri" panose="020F0502020204030204"/>
              </a:rPr>
              <a:t>WLCG SOC Hackathon</a:t>
            </a:r>
          </a:p>
          <a:p>
            <a:pPr marL="742950" lvl="1" indent="-285750">
              <a:buFont typeface="Arial" panose="020B0604020202020204" pitchFamily="34" charset="0"/>
              <a:buChar char="•"/>
            </a:pPr>
            <a:r>
              <a:rPr lang="en-GB" sz="2400" dirty="0">
                <a:solidFill>
                  <a:srgbClr val="2E2C61"/>
                </a:solidFill>
                <a:latin typeface="Calibri" panose="020F0502020204030204"/>
                <a:ea typeface="Calibri" panose="020F0502020204030204"/>
                <a:cs typeface="Calibri" panose="020F0502020204030204"/>
              </a:rPr>
              <a:t>JISC made a new MISP deployment</a:t>
            </a:r>
          </a:p>
          <a:p>
            <a:pPr marL="742950" lvl="1" indent="-285750">
              <a:buFont typeface="Arial" panose="020B0604020202020204" pitchFamily="34" charset="0"/>
              <a:buChar char="•"/>
            </a:pPr>
            <a:r>
              <a:rPr lang="en-GB" sz="2400" dirty="0" err="1">
                <a:solidFill>
                  <a:srgbClr val="2E2C61"/>
                </a:solidFill>
                <a:latin typeface="Calibri" panose="020F0502020204030204"/>
                <a:cs typeface="Calibri" panose="020F0502020204030204"/>
              </a:rPr>
              <a:t>Zeek</a:t>
            </a:r>
            <a:r>
              <a:rPr lang="en-GB" sz="2400" dirty="0">
                <a:solidFill>
                  <a:srgbClr val="2E2C61"/>
                </a:solidFill>
                <a:latin typeface="Calibri" panose="020F0502020204030204"/>
                <a:cs typeface="Calibri" panose="020F0502020204030204"/>
              </a:rPr>
              <a:t> RPM’s for Rocky9/RHEL9/SL9</a:t>
            </a:r>
          </a:p>
          <a:p>
            <a:pPr marL="285750" indent="-285750">
              <a:buFont typeface="Arial" panose="020B0604020202020204" pitchFamily="34" charset="0"/>
              <a:buChar char="•"/>
            </a:pPr>
            <a:r>
              <a:rPr lang="en-GB" sz="2400" dirty="0">
                <a:solidFill>
                  <a:srgbClr val="2E2C61"/>
                </a:solidFill>
                <a:latin typeface="Calibri" panose="020F0502020204030204"/>
                <a:cs typeface="Calibri" panose="020F0502020204030204"/>
              </a:rPr>
              <a:t>Good to have a regular WG for SOC deployments</a:t>
            </a:r>
          </a:p>
          <a:p>
            <a:pPr marL="742950" lvl="1" indent="-285750">
              <a:buFont typeface="Arial" panose="020B0604020202020204" pitchFamily="34" charset="0"/>
              <a:buChar char="•"/>
            </a:pPr>
            <a:r>
              <a:rPr lang="en-GB" sz="2400" dirty="0">
                <a:solidFill>
                  <a:srgbClr val="2E2C61"/>
                </a:solidFill>
                <a:latin typeface="Calibri" panose="020F0502020204030204"/>
                <a:cs typeface="Calibri" panose="020F0502020204030204"/>
              </a:rPr>
              <a:t>(next one maybe at CERN?)</a:t>
            </a:r>
            <a:endParaRPr lang="en-US" sz="2400" dirty="0">
              <a:solidFill>
                <a:srgbClr val="6262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Positive: Hackathon</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937447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9370" y="1380700"/>
            <a:ext cx="11102613" cy="147732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400">
                <a:ea typeface="Calibri"/>
                <a:cs typeface="Calibri"/>
              </a:rPr>
              <a:t>Integrating services with Single-sign-on providers</a:t>
            </a:r>
          </a:p>
          <a:p>
            <a:pPr marL="742950" lvl="1" indent="-285750">
              <a:buFont typeface="Arial" panose="020B0604020202020204" pitchFamily="34" charset="0"/>
              <a:buChar char="•"/>
            </a:pPr>
            <a:r>
              <a:rPr lang="en-GB" sz="2400">
                <a:solidFill>
                  <a:srgbClr val="2E2C61"/>
                </a:solidFill>
                <a:latin typeface="Calibri"/>
                <a:ea typeface="Calibri"/>
                <a:cs typeface="Calibri"/>
              </a:rPr>
              <a:t>Had to switch from Indigo IAM to </a:t>
            </a:r>
            <a:r>
              <a:rPr lang="en-GB" sz="2400" err="1">
                <a:solidFill>
                  <a:srgbClr val="2E2C61"/>
                </a:solidFill>
                <a:latin typeface="Calibri"/>
                <a:ea typeface="Calibri"/>
                <a:cs typeface="Calibri"/>
              </a:rPr>
              <a:t>Keycloak</a:t>
            </a:r>
            <a:r>
              <a:rPr lang="en-GB" sz="2400">
                <a:solidFill>
                  <a:srgbClr val="2E2C61"/>
                </a:solidFill>
                <a:latin typeface="Calibri"/>
                <a:ea typeface="Calibri"/>
                <a:cs typeface="Calibri"/>
              </a:rPr>
              <a:t> to get MISP login working, though was ok for OpenSearch.</a:t>
            </a:r>
          </a:p>
          <a:p>
            <a:pPr marL="285750" indent="-285750">
              <a:spcAft>
                <a:spcPts val="200"/>
              </a:spcAft>
              <a:buFont typeface="Arial" panose="020B0604020202020204" pitchFamily="34" charset="0"/>
              <a:buChar char="•"/>
            </a:pPr>
            <a:endParaRPr lang="en-US">
              <a:solidFill>
                <a:srgbClr val="626262"/>
              </a:solidFill>
              <a:latin typeface="Arial" panose="020B0604020202020204" pitchFamily="34" charset="0"/>
              <a:ea typeface="Calibri"/>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9933733"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Challenge: SSO</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298834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791732"/>
            <a:ext cx="11103778" cy="3046988"/>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a:t>SecOps Archetype, minimum trust config</a:t>
            </a:r>
            <a:endParaRPr lang="en-GB" sz="2400">
              <a:solidFill>
                <a:srgbClr val="2E2C61"/>
              </a:solidFill>
              <a:latin typeface="Calibri" panose="020F0502020204030204"/>
              <a:ea typeface="Calibri" panose="020F0502020204030204"/>
              <a:cs typeface="Calibri" panose="020F0502020204030204"/>
            </a:endParaRPr>
          </a:p>
          <a:p>
            <a:pPr marL="285750"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Not built on configuration management assumptions</a:t>
            </a:r>
          </a:p>
          <a:p>
            <a:pPr marL="742950" lvl="1" indent="-285750" fontAlgn="base">
              <a:buFont typeface="Arial" panose="020B0604020202020204" pitchFamily="34" charset="0"/>
              <a:buChar char="•"/>
            </a:pPr>
            <a:r>
              <a:rPr lang="en-GB" sz="2400">
                <a:solidFill>
                  <a:srgbClr val="2E2C61"/>
                </a:solidFill>
                <a:latin typeface="Calibri" panose="020F0502020204030204"/>
                <a:ea typeface="Calibri" panose="020F0502020204030204"/>
                <a:cs typeface="Calibri" panose="020F0502020204030204"/>
              </a:rPr>
              <a:t>No SSH as root</a:t>
            </a:r>
          </a:p>
          <a:p>
            <a:pPr marL="285750" indent="-285750" fontAlgn="base">
              <a:buFont typeface="Arial" panose="020B0604020202020204" pitchFamily="34" charset="0"/>
              <a:buChar char="•"/>
            </a:pPr>
            <a:r>
              <a:rPr lang="en-GB" sz="2400"/>
              <a:t>Challenging assumptions breaks unexpected things</a:t>
            </a:r>
          </a:p>
          <a:p>
            <a:pPr marL="742950" lvl="1" indent="-285750" fontAlgn="base">
              <a:buFont typeface="Arial" panose="020B0604020202020204" pitchFamily="34" charset="0"/>
              <a:buChar char="•"/>
            </a:pPr>
            <a:r>
              <a:rPr lang="en-GB" sz="2400"/>
              <a:t>Assumption in account creation that the admin is root for ownership of </a:t>
            </a:r>
            <a:r>
              <a:rPr lang="en-GB" sz="2400" err="1"/>
              <a:t>ssh</a:t>
            </a:r>
            <a:r>
              <a:rPr lang="en-GB" sz="2400"/>
              <a:t> keys file</a:t>
            </a:r>
          </a:p>
          <a:p>
            <a:pPr marL="1200150" lvl="2" indent="-285750" fontAlgn="base">
              <a:buFont typeface="Arial" panose="020B0604020202020204" pitchFamily="34" charset="0"/>
              <a:buChar char="•"/>
            </a:pPr>
            <a:r>
              <a:rPr lang="en-GB" sz="2400">
                <a:ea typeface="Calibri"/>
                <a:cs typeface="Calibri"/>
              </a:rPr>
              <a:t>Config now based on ownership by each user</a:t>
            </a:r>
          </a:p>
          <a:p>
            <a:pPr marL="742950" lvl="1" indent="-285750" fontAlgn="base">
              <a:buFont typeface="Arial" panose="020B0604020202020204" pitchFamily="34" charset="0"/>
              <a:buChar char="•"/>
            </a:pPr>
            <a:r>
              <a:rPr lang="en-GB" sz="2400" err="1">
                <a:ea typeface="Calibri"/>
                <a:cs typeface="Calibri"/>
              </a:rPr>
              <a:t>Sudo</a:t>
            </a:r>
            <a:r>
              <a:rPr lang="en-GB" sz="2400">
                <a:ea typeface="Calibri"/>
                <a:cs typeface="Calibri"/>
              </a:rPr>
              <a:t> config defined groups differently in different areas</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0255950" cy="1446550"/>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Positive Challenge: Configuration Management</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98892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0524560" cy="2308324"/>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dirty="0"/>
              <a:t>Deploy </a:t>
            </a:r>
            <a:r>
              <a:rPr lang="en-GB" sz="2400" dirty="0" err="1"/>
              <a:t>Misp</a:t>
            </a:r>
            <a:r>
              <a:rPr lang="en-GB" sz="2400" dirty="0"/>
              <a:t> on VMWare host</a:t>
            </a:r>
          </a:p>
          <a:p>
            <a:pPr marL="285750" indent="-285750" fontAlgn="base">
              <a:buFont typeface="Arial" panose="020B0604020202020204" pitchFamily="34" charset="0"/>
              <a:buChar char="•"/>
            </a:pPr>
            <a:r>
              <a:rPr lang="en-GB" sz="2400" dirty="0"/>
              <a:t>Deploy </a:t>
            </a:r>
            <a:r>
              <a:rPr lang="en-GB" sz="2400" dirty="0" err="1"/>
              <a:t>logstash</a:t>
            </a:r>
            <a:r>
              <a:rPr lang="en-GB" sz="2400" dirty="0"/>
              <a:t> and </a:t>
            </a:r>
            <a:r>
              <a:rPr lang="en-GB" sz="2400" dirty="0" err="1"/>
              <a:t>kafka</a:t>
            </a:r>
            <a:r>
              <a:rPr lang="en-GB" sz="2400" dirty="0"/>
              <a:t> to head nodes</a:t>
            </a:r>
          </a:p>
          <a:p>
            <a:pPr marL="285750" indent="-285750" fontAlgn="base">
              <a:buFont typeface="Arial" panose="020B0604020202020204" pitchFamily="34" charset="0"/>
              <a:buChar char="•"/>
            </a:pPr>
            <a:r>
              <a:rPr lang="en-GB" sz="2400" dirty="0" err="1"/>
              <a:t>Zeek</a:t>
            </a:r>
            <a:r>
              <a:rPr lang="en-GB" sz="2400" dirty="0"/>
              <a:t> ingesting Janet links</a:t>
            </a:r>
          </a:p>
          <a:p>
            <a:pPr marL="285750" indent="-285750" fontAlgn="base">
              <a:buFont typeface="Arial" panose="020B0604020202020204" pitchFamily="34" charset="0"/>
              <a:buChar char="•"/>
            </a:pPr>
            <a:r>
              <a:rPr lang="en-GB" sz="2400" dirty="0"/>
              <a:t>Discussions on how to integrate into our existing processes</a:t>
            </a:r>
          </a:p>
          <a:p>
            <a:pPr marL="285750" indent="-285750" fontAlgn="base">
              <a:buFont typeface="Arial" panose="020B0604020202020204" pitchFamily="34" charset="0"/>
              <a:buChar char="•"/>
            </a:pPr>
            <a:r>
              <a:rPr lang="en-GB" sz="2400" dirty="0" err="1"/>
              <a:t>Elastalert</a:t>
            </a:r>
            <a:r>
              <a:rPr lang="en-GB" sz="2400" dirty="0"/>
              <a:t>/</a:t>
            </a:r>
            <a:r>
              <a:rPr lang="en-GB" sz="2400" dirty="0" err="1"/>
              <a:t>zeek</a:t>
            </a:r>
            <a:r>
              <a:rPr lang="en-GB" sz="2400" dirty="0"/>
              <a:t> scripts</a:t>
            </a:r>
          </a:p>
          <a:p>
            <a:pPr marL="285750" indent="-285750" fontAlgn="base">
              <a:buFont typeface="Arial" panose="020B0604020202020204" pitchFamily="34" charset="0"/>
              <a:buChar char="•"/>
            </a:pPr>
            <a:r>
              <a:rPr lang="en-GB" sz="2400" dirty="0"/>
              <a:t>FIR (Fast Incident Response)</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Next Steps</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707401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1319222" cy="2677656"/>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dirty="0" err="1"/>
              <a:t>Landsape</a:t>
            </a:r>
            <a:endParaRPr lang="en-GB" sz="2400" dirty="0"/>
          </a:p>
          <a:p>
            <a:pPr marL="285750" indent="-285750" fontAlgn="base">
              <a:buFont typeface="Arial" panose="020B0604020202020204" pitchFamily="34" charset="0"/>
              <a:buChar char="•"/>
            </a:pPr>
            <a:r>
              <a:rPr lang="en-GB" sz="2400" dirty="0"/>
              <a:t>Motivations for RAL</a:t>
            </a:r>
          </a:p>
          <a:p>
            <a:pPr marL="285750" indent="-285750" fontAlgn="base">
              <a:buFont typeface="Arial" panose="020B0604020202020204" pitchFamily="34" charset="0"/>
              <a:buChar char="•"/>
            </a:pPr>
            <a:r>
              <a:rPr lang="en-GB" sz="2400" dirty="0"/>
              <a:t>WLCG SOC WG</a:t>
            </a:r>
          </a:p>
          <a:p>
            <a:pPr marL="285750" indent="-285750" fontAlgn="base">
              <a:buFont typeface="Arial" panose="020B0604020202020204" pitchFamily="34" charset="0"/>
              <a:buChar char="•"/>
            </a:pPr>
            <a:r>
              <a:rPr lang="en-GB" sz="2400" dirty="0"/>
              <a:t>Applying the model to RAL</a:t>
            </a:r>
          </a:p>
          <a:p>
            <a:pPr marL="285750" indent="-285750" fontAlgn="base">
              <a:buFont typeface="Arial" panose="020B0604020202020204" pitchFamily="34" charset="0"/>
              <a:buChar char="•"/>
            </a:pPr>
            <a:r>
              <a:rPr lang="en-GB" sz="2400" dirty="0"/>
              <a:t>Positives/Challenges</a:t>
            </a:r>
          </a:p>
          <a:p>
            <a:pPr marL="285750" indent="-285750" fontAlgn="base">
              <a:buFont typeface="Arial" panose="020B0604020202020204" pitchFamily="34" charset="0"/>
              <a:buChar char="•"/>
            </a:pPr>
            <a:r>
              <a:rPr lang="en-GB" sz="2400" dirty="0"/>
              <a:t>Next Steps</a:t>
            </a:r>
          </a:p>
          <a:p>
            <a:pPr marL="285750" indent="-285750" fontAlgn="base">
              <a:buFont typeface="Arial" panose="020B0604020202020204" pitchFamily="34" charset="0"/>
              <a:buChar char="•"/>
            </a:pPr>
            <a:endParaRPr lang="en-GB" sz="2400" dirty="0"/>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Outline	</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1105964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r>
              <a:rPr lang="en-GB" sz="1600">
                <a:solidFill>
                  <a:srgbClr val="FFFFFF"/>
                </a:solidFill>
                <a:latin typeface="Arial" panose="020B0604020202020204" pitchFamily="34" charset="0"/>
                <a:cs typeface="Arial" panose="020B0604020202020204" pitchFamily="34" charset="0"/>
              </a:rPr>
              <a:t>@</a:t>
            </a:r>
            <a:r>
              <a:rPr lang="en-GB" sz="1600" err="1">
                <a:solidFill>
                  <a:srgbClr val="FFFFFF"/>
                </a:solidFill>
                <a:latin typeface="Arial" panose="020B0604020202020204" pitchFamily="34" charset="0"/>
                <a:cs typeface="Arial" panose="020B0604020202020204" pitchFamily="34" charset="0"/>
              </a:rPr>
              <a:t>STFC_matters</a:t>
            </a:r>
            <a:endParaRPr lang="en-GB" sz="1600">
              <a:solidFill>
                <a:srgbClr val="FFFFFF"/>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r>
              <a:rPr lang="en-GB" sz="1600">
                <a:solidFill>
                  <a:srgbClr val="FFFFFF"/>
                </a:solidFill>
                <a:latin typeface="Arial" panose="020B0604020202020204" pitchFamily="34" charset="0"/>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r>
              <a:rPr lang="en-GB" sz="1600">
                <a:solidFill>
                  <a:srgbClr val="FFFFFF"/>
                </a:solidFill>
                <a:latin typeface="Arial" panose="020B0604020202020204" pitchFamily="34" charset="0"/>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1319222" cy="3046988"/>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dirty="0"/>
              <a:t>The current threats for research communities include sophisticated, motivated and well funded actors</a:t>
            </a:r>
          </a:p>
          <a:p>
            <a:pPr marL="285750" indent="-285750" fontAlgn="base">
              <a:buFont typeface="Arial" panose="020B0604020202020204" pitchFamily="34" charset="0"/>
              <a:buChar char="•"/>
            </a:pPr>
            <a:endParaRPr lang="en-GB" sz="2400" dirty="0"/>
          </a:p>
          <a:p>
            <a:pPr marL="285750" indent="-285750" fontAlgn="base">
              <a:buFont typeface="Arial" panose="020B0604020202020204" pitchFamily="34" charset="0"/>
              <a:buChar char="•"/>
            </a:pPr>
            <a:r>
              <a:rPr lang="en-GB" sz="2400" dirty="0"/>
              <a:t>A SOC is a powerful tool for monitoring and alerting threats</a:t>
            </a:r>
          </a:p>
          <a:p>
            <a:pPr marL="285750" indent="-285750" fontAlgn="base">
              <a:buFont typeface="Arial" panose="020B0604020202020204" pitchFamily="34" charset="0"/>
              <a:buChar char="•"/>
            </a:pPr>
            <a:endParaRPr lang="en-GB" sz="2400" dirty="0"/>
          </a:p>
          <a:p>
            <a:pPr marL="285750" indent="-285750" fontAlgn="base">
              <a:buFont typeface="Arial" panose="020B0604020202020204" pitchFamily="34" charset="0"/>
              <a:buChar char="•"/>
            </a:pPr>
            <a:r>
              <a:rPr lang="en-GB" sz="2400" dirty="0"/>
              <a:t>SOC augments security capabilities</a:t>
            </a:r>
          </a:p>
          <a:p>
            <a:pPr marL="285750" indent="-285750" fontAlgn="base">
              <a:buFont typeface="Arial" panose="020B0604020202020204" pitchFamily="34" charset="0"/>
              <a:buChar char="•"/>
            </a:pPr>
            <a:endParaRPr lang="en-GB" sz="2400" dirty="0"/>
          </a:p>
          <a:p>
            <a:pPr marL="285750" indent="-285750" fontAlgn="base">
              <a:buFont typeface="Arial" panose="020B0604020202020204" pitchFamily="34" charset="0"/>
              <a:buChar char="•"/>
            </a:pPr>
            <a:r>
              <a:rPr lang="en-GB" sz="2400" dirty="0"/>
              <a:t>Important to share intelligence within the community</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Landscape</a:t>
            </a:r>
          </a:p>
        </p:txBody>
      </p:sp>
    </p:spTree>
    <p:extLst>
      <p:ext uri="{BB962C8B-B14F-4D97-AF65-F5344CB8AC3E}">
        <p14:creationId xmlns:p14="http://schemas.microsoft.com/office/powerpoint/2010/main" val="2139694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1103778" cy="4524315"/>
          </a:xfrm>
          <a:prstGeom prst="rect">
            <a:avLst/>
          </a:prstGeom>
          <a:noFill/>
        </p:spPr>
        <p:txBody>
          <a:bodyPr wrap="square" lIns="91440" tIns="45720" rIns="91440" bIns="45720" rtlCol="0" anchor="t">
            <a:spAutoFit/>
          </a:bodyPr>
          <a:lstStyle/>
          <a:p>
            <a:pPr marL="285750" indent="-285750" fontAlgn="base">
              <a:buFont typeface="Arial" panose="020B0604020202020204" pitchFamily="34" charset="0"/>
              <a:buChar char="•"/>
            </a:pPr>
            <a:r>
              <a:rPr lang="en-GB" sz="2400"/>
              <a:t>General motivation</a:t>
            </a:r>
            <a:endParaRPr lang="en-US"/>
          </a:p>
          <a:p>
            <a:pPr marL="742950" lvl="1" indent="-285750">
              <a:buFont typeface="Arial" panose="020B0604020202020204" pitchFamily="34" charset="0"/>
              <a:buChar char="•"/>
            </a:pPr>
            <a:r>
              <a:rPr lang="en-GB" sz="2400">
                <a:solidFill>
                  <a:srgbClr val="2E2C61"/>
                </a:solidFill>
                <a:latin typeface="Calibri"/>
                <a:cs typeface="Calibri"/>
              </a:rPr>
              <a:t>Increase in priority of cybersecurity projects within STFC over last few years</a:t>
            </a:r>
          </a:p>
          <a:p>
            <a:pPr marL="742950" lvl="1" indent="-285750">
              <a:buFont typeface="Arial" panose="020B0604020202020204" pitchFamily="34" charset="0"/>
              <a:buChar char="•"/>
            </a:pPr>
            <a:r>
              <a:rPr lang="en-GB" sz="2400">
                <a:solidFill>
                  <a:srgbClr val="2E2C61"/>
                </a:solidFill>
                <a:latin typeface="Calibri"/>
                <a:cs typeface="Calibri"/>
              </a:rPr>
              <a:t>Coupled to modern landscape and clear understanding of potential impact</a:t>
            </a:r>
          </a:p>
          <a:p>
            <a:pPr marL="285750" indent="-285750">
              <a:buFont typeface="Arial" panose="020B0604020202020204" pitchFamily="34" charset="0"/>
              <a:buChar char="•"/>
            </a:pPr>
            <a:r>
              <a:rPr lang="en-GB" sz="2400">
                <a:solidFill>
                  <a:srgbClr val="2E2C61"/>
                </a:solidFill>
                <a:latin typeface="Calibri"/>
                <a:cs typeface="Calibri"/>
              </a:rPr>
              <a:t>Specific motivation</a:t>
            </a:r>
          </a:p>
          <a:p>
            <a:pPr marL="742950" lvl="1" indent="-285750">
              <a:buFont typeface="Arial" panose="020B0604020202020204" pitchFamily="34" charset="0"/>
              <a:buChar char="•"/>
            </a:pPr>
            <a:r>
              <a:rPr lang="en-GB" sz="2400">
                <a:solidFill>
                  <a:srgbClr val="2E2C61"/>
                </a:solidFill>
                <a:latin typeface="Calibri"/>
                <a:cs typeface="Calibri"/>
              </a:rPr>
              <a:t>Work already planned to deploy SOC capabilities for RAL Tier1 following original SOC WG design</a:t>
            </a:r>
          </a:p>
          <a:p>
            <a:pPr marL="742950" lvl="1" indent="-285750">
              <a:buFont typeface="Arial" panose="020B0604020202020204" pitchFamily="34" charset="0"/>
              <a:buChar char="•"/>
            </a:pPr>
            <a:r>
              <a:rPr lang="en-GB" sz="2400">
                <a:solidFill>
                  <a:srgbClr val="2E2C61"/>
                </a:solidFill>
                <a:latin typeface="Calibri"/>
                <a:cs typeface="Calibri"/>
              </a:rPr>
              <a:t>Opportunity with modest increase in funding to cover entire campus due to network topology</a:t>
            </a:r>
          </a:p>
          <a:p>
            <a:pPr marL="742950" lvl="1" indent="-285750">
              <a:buFont typeface="Arial" panose="020B0604020202020204" pitchFamily="34" charset="0"/>
              <a:buChar char="•"/>
            </a:pPr>
            <a:r>
              <a:rPr lang="en-GB" sz="2400">
                <a:solidFill>
                  <a:srgbClr val="2E2C61"/>
                </a:solidFill>
                <a:latin typeface="Calibri"/>
                <a:cs typeface="Calibri"/>
              </a:rPr>
              <a:t>Intention both to improve cybersecurity posture for Harwell campus (RAL) and act as pilot for other STFC sites</a:t>
            </a:r>
          </a:p>
          <a:p>
            <a:pPr marL="1200150" lvl="2" indent="-285750">
              <a:buFont typeface="Arial" panose="020B0604020202020204" pitchFamily="34" charset="0"/>
              <a:buChar char="•"/>
            </a:pPr>
            <a:r>
              <a:rPr lang="en-GB" sz="2400">
                <a:solidFill>
                  <a:srgbClr val="2E2C61"/>
                </a:solidFill>
                <a:latin typeface="Calibri"/>
                <a:cs typeface="Calibri"/>
              </a:rPr>
              <a:t>Alongside other SOC development work in the broader UK Research and Innovation context</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Implementation at RAL</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400352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0429310" cy="3785652"/>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a:t>Workshop 14</a:t>
            </a:r>
            <a:r>
              <a:rPr lang="en-GB" sz="2400" baseline="30000"/>
              <a:t>th</a:t>
            </a:r>
            <a:r>
              <a:rPr lang="en-GB" sz="2400"/>
              <a:t> – 18</a:t>
            </a:r>
            <a:r>
              <a:rPr lang="en-GB" sz="2400" baseline="30000"/>
              <a:t>th</a:t>
            </a:r>
            <a:r>
              <a:rPr lang="en-GB" sz="2400"/>
              <a:t> August</a:t>
            </a:r>
            <a:endParaRPr lang="en-GB" sz="2400" baseline="30000"/>
          </a:p>
          <a:p>
            <a:pPr marL="285750" indent="-285750" fontAlgn="base">
              <a:buFont typeface="Arial" panose="020B0604020202020204" pitchFamily="34" charset="0"/>
              <a:buChar char="•"/>
            </a:pPr>
            <a:endParaRPr lang="en-GB" sz="2400"/>
          </a:p>
          <a:p>
            <a:pPr marL="285750" indent="-285750" fontAlgn="base">
              <a:buFont typeface="Arial" panose="020B0604020202020204" pitchFamily="34" charset="0"/>
              <a:buChar char="•"/>
            </a:pPr>
            <a:r>
              <a:rPr lang="en-GB" sz="2400"/>
              <a:t>Participants from UKRI, University of Durham, CERN, University of Chicago and University of Michigan, JISC</a:t>
            </a:r>
          </a:p>
          <a:p>
            <a:pPr marL="285750" indent="-285750" fontAlgn="base">
              <a:buFont typeface="Arial" panose="020B0604020202020204" pitchFamily="34" charset="0"/>
              <a:buChar char="•"/>
            </a:pPr>
            <a:endParaRPr lang="en-GB" sz="2400"/>
          </a:p>
          <a:p>
            <a:pPr marL="285750" indent="-285750" fontAlgn="base">
              <a:buFont typeface="Arial" panose="020B0604020202020204" pitchFamily="34" charset="0"/>
              <a:buChar char="•"/>
            </a:pPr>
            <a:r>
              <a:rPr lang="en-GB" sz="2400"/>
              <a:t>Docker deployed </a:t>
            </a:r>
            <a:r>
              <a:rPr lang="en-GB" sz="2400" err="1"/>
              <a:t>Misp</a:t>
            </a:r>
            <a:endParaRPr lang="en-US" sz="2400">
              <a:solidFill>
                <a:srgbClr val="626262"/>
              </a:solidFill>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2400">
              <a:solidFill>
                <a:srgbClr val="626262"/>
              </a:solidFill>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GB" sz="2400" err="1"/>
              <a:t>Zeek</a:t>
            </a:r>
            <a:r>
              <a:rPr lang="en-GB" sz="2400"/>
              <a:t> RPM’s for Rocky9/el9</a:t>
            </a:r>
            <a:endParaRPr lang="en-GB" sz="2400">
              <a:solidFill>
                <a:srgbClr val="626262"/>
              </a:solidFill>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GB" sz="2400">
              <a:solidFill>
                <a:srgbClr val="626262"/>
              </a:solidFill>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GB" sz="2400">
                <a:hlinkClick r:id="rId3"/>
              </a:rPr>
              <a:t>Documentation</a:t>
            </a:r>
            <a:endParaRPr lang="en-GB" sz="2400">
              <a:solidFill>
                <a:srgbClr val="626262"/>
              </a:solidFill>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WLCG SOC WG</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descr="A screenshot of a diagram&#10;&#10;Description automatically generated">
            <a:extLst>
              <a:ext uri="{FF2B5EF4-FFF2-40B4-BE49-F238E27FC236}">
                <a16:creationId xmlns:a16="http://schemas.microsoft.com/office/drawing/2014/main" id="{8359C9C1-0357-4148-E069-5886DC12A046}"/>
              </a:ext>
            </a:extLst>
          </p:cNvPr>
          <p:cNvPicPr>
            <a:picLocks noChangeAspect="1"/>
          </p:cNvPicPr>
          <p:nvPr/>
        </p:nvPicPr>
        <p:blipFill>
          <a:blip r:embed="rId4"/>
          <a:stretch>
            <a:fillRect/>
          </a:stretch>
        </p:blipFill>
        <p:spPr>
          <a:xfrm>
            <a:off x="4264479" y="2649764"/>
            <a:ext cx="7772400" cy="3946835"/>
          </a:xfrm>
          <a:prstGeom prst="rect">
            <a:avLst/>
          </a:prstGeom>
        </p:spPr>
      </p:pic>
    </p:spTree>
    <p:extLst>
      <p:ext uri="{BB962C8B-B14F-4D97-AF65-F5344CB8AC3E}">
        <p14:creationId xmlns:p14="http://schemas.microsoft.com/office/powerpoint/2010/main" val="4249641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6854550" cy="4154984"/>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400" dirty="0"/>
              <a:t>Admin Network private VLAN behind site firewall</a:t>
            </a:r>
          </a:p>
          <a:p>
            <a:pPr marL="285750" indent="-285750" fontAlgn="base">
              <a:buFont typeface="Arial" panose="020B0604020202020204" pitchFamily="34" charset="0"/>
              <a:buChar char="•"/>
            </a:pPr>
            <a:r>
              <a:rPr lang="en-GB" sz="2400" dirty="0"/>
              <a:t>Internal 100G network</a:t>
            </a:r>
          </a:p>
          <a:p>
            <a:pPr marL="285750" indent="-285750" fontAlgn="base">
              <a:buFont typeface="Arial" panose="020B0604020202020204" pitchFamily="34" charset="0"/>
              <a:buChar char="•"/>
            </a:pPr>
            <a:r>
              <a:rPr lang="en-GB" sz="2400" dirty="0"/>
              <a:t>4 capture and 4 search nodes</a:t>
            </a:r>
          </a:p>
          <a:p>
            <a:pPr marL="285750" indent="-285750" fontAlgn="base">
              <a:buFont typeface="Arial" panose="020B0604020202020204" pitchFamily="34" charset="0"/>
              <a:buChar char="•"/>
            </a:pPr>
            <a:endParaRPr lang="en-GB" sz="2400" dirty="0"/>
          </a:p>
          <a:p>
            <a:pPr marL="285750" indent="-285750" fontAlgn="base">
              <a:buFont typeface="Arial" panose="020B0604020202020204" pitchFamily="34" charset="0"/>
              <a:buChar char="•"/>
            </a:pPr>
            <a:r>
              <a:rPr lang="en-GB" sz="2400" dirty="0"/>
              <a:t>Some services need to be accessible from the core site network to be useful (dashboards…)</a:t>
            </a:r>
          </a:p>
          <a:p>
            <a:pPr marL="742950" lvl="1" indent="-285750" fontAlgn="base">
              <a:buFont typeface="Arial" panose="020B0604020202020204" pitchFamily="34" charset="0"/>
              <a:buChar char="•"/>
            </a:pPr>
            <a:r>
              <a:rPr lang="en-GB" sz="2400" dirty="0"/>
              <a:t>Ports opened to </a:t>
            </a:r>
            <a:r>
              <a:rPr lang="en-GB" sz="2400" dirty="0" err="1"/>
              <a:t>loadbalancers</a:t>
            </a:r>
            <a:r>
              <a:rPr lang="en-GB" sz="2400" dirty="0"/>
              <a:t> and made available from there</a:t>
            </a:r>
          </a:p>
          <a:p>
            <a:pPr marL="742950" lvl="1" indent="-285750" fontAlgn="base">
              <a:buFont typeface="Arial" panose="020B0604020202020204" pitchFamily="34" charset="0"/>
              <a:buChar char="•"/>
            </a:pPr>
            <a:r>
              <a:rPr lang="en-GB" sz="2400" dirty="0"/>
              <a:t>Other services on the Tier-1 VMWare cluster and have monodirectional traffic from the SOC VLAN</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SOC Hardware Layout</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4" name="Picture 3">
            <a:extLst>
              <a:ext uri="{FF2B5EF4-FFF2-40B4-BE49-F238E27FC236}">
                <a16:creationId xmlns:a16="http://schemas.microsoft.com/office/drawing/2014/main" id="{F82B0625-A3C8-AEB1-EB53-01DE02843F3C}"/>
              </a:ext>
            </a:extLst>
          </p:cNvPr>
          <p:cNvPicPr>
            <a:picLocks noChangeAspect="1"/>
          </p:cNvPicPr>
          <p:nvPr/>
        </p:nvPicPr>
        <p:blipFill>
          <a:blip r:embed="rId3"/>
          <a:stretch>
            <a:fillRect/>
          </a:stretch>
        </p:blipFill>
        <p:spPr>
          <a:xfrm>
            <a:off x="7160079" y="729901"/>
            <a:ext cx="4367446" cy="5482915"/>
          </a:xfrm>
          <a:prstGeom prst="rect">
            <a:avLst/>
          </a:prstGeom>
        </p:spPr>
      </p:pic>
    </p:spTree>
    <p:extLst>
      <p:ext uri="{BB962C8B-B14F-4D97-AF65-F5344CB8AC3E}">
        <p14:creationId xmlns:p14="http://schemas.microsoft.com/office/powerpoint/2010/main" val="3985267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414465" y="366296"/>
            <a:ext cx="11113060" cy="769441"/>
          </a:xfrm>
          <a:prstGeom prst="rect">
            <a:avLst/>
          </a:prstGeom>
          <a:noFill/>
        </p:spPr>
        <p:txBody>
          <a:bodyPr wrap="square" lIns="91440" tIns="45720" rIns="91440" bIns="45720" rtlCol="0" anchor="t">
            <a:spAutoFit/>
          </a:bodyPr>
          <a:lstStyle/>
          <a:p>
            <a:r>
              <a:rPr lang="en-US" sz="4400" b="1" spc="-150">
                <a:solidFill>
                  <a:srgbClr val="2E2D62"/>
                </a:solidFill>
                <a:latin typeface="Arial"/>
                <a:cs typeface="Arial"/>
              </a:rPr>
              <a:t>Applying the Model: Monitoring Taps</a:t>
            </a:r>
            <a:endParaRPr lang="en-US" sz="4400" b="1" spc="-150">
              <a:solidFill>
                <a:srgbClr val="2E2D6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
        <p:nvSpPr>
          <p:cNvPr id="2" name="TextBox 1">
            <a:extLst>
              <a:ext uri="{FF2B5EF4-FFF2-40B4-BE49-F238E27FC236}">
                <a16:creationId xmlns:a16="http://schemas.microsoft.com/office/drawing/2014/main" id="{CD735A5F-2666-83BC-2489-C1DF4B377F84}"/>
              </a:ext>
            </a:extLst>
          </p:cNvPr>
          <p:cNvSpPr txBox="1"/>
          <p:nvPr/>
        </p:nvSpPr>
        <p:spPr>
          <a:xfrm>
            <a:off x="490465" y="1249927"/>
            <a:ext cx="11211070" cy="3477875"/>
          </a:xfrm>
          <a:prstGeom prst="rect">
            <a:avLst/>
          </a:prstGeom>
          <a:noFill/>
        </p:spPr>
        <p:txBody>
          <a:bodyPr wrap="square" rtlCol="0" anchor="t">
            <a:spAutoFit/>
          </a:bodyPr>
          <a:lstStyle/>
          <a:p>
            <a:pPr marL="285750" indent="-285750" fontAlgn="base">
              <a:buFont typeface="Arial" panose="020B0604020202020204" pitchFamily="34" charset="0"/>
              <a:buChar char="•"/>
            </a:pPr>
            <a:r>
              <a:rPr lang="en-GB" sz="2000" dirty="0"/>
              <a:t>High performance 100Gb Mellanox SN2700 switch, running Cumulus OS</a:t>
            </a:r>
          </a:p>
          <a:p>
            <a:pPr marL="742950" lvl="1" indent="-285750" fontAlgn="base">
              <a:buFont typeface="Arial" panose="020B0604020202020204" pitchFamily="34" charset="0"/>
              <a:buChar char="•"/>
            </a:pPr>
            <a:r>
              <a:rPr lang="en-GB" sz="2000" dirty="0"/>
              <a:t>Ingests the intercepted Janet and OPN network traffic (with separate Rx and Tx links)</a:t>
            </a:r>
          </a:p>
          <a:p>
            <a:pPr marL="742950" lvl="1" indent="-285750" fontAlgn="base">
              <a:buFont typeface="Arial" panose="020B0604020202020204" pitchFamily="34" charset="0"/>
              <a:buChar char="•"/>
            </a:pPr>
            <a:r>
              <a:rPr lang="en-GB" sz="2000" dirty="0"/>
              <a:t>Load-balances and forwards packets across our Capture hosts for analysis</a:t>
            </a:r>
          </a:p>
          <a:p>
            <a:pPr marL="285750" indent="-285750" fontAlgn="base">
              <a:buFont typeface="Arial" panose="020B0604020202020204" pitchFamily="34" charset="0"/>
              <a:buChar char="•"/>
            </a:pPr>
            <a:r>
              <a:rPr lang="en-GB" sz="2000" dirty="0"/>
              <a:t>Selected ports are grouped into logical interfaces called a ”bonds”, operating in “balance-</a:t>
            </a:r>
            <a:r>
              <a:rPr lang="en-GB" sz="2000" dirty="0" err="1"/>
              <a:t>xor</a:t>
            </a:r>
            <a:r>
              <a:rPr lang="en-GB" sz="2000" dirty="0"/>
              <a:t> mode”</a:t>
            </a:r>
          </a:p>
          <a:p>
            <a:pPr marL="285750" indent="-285750" fontAlgn="base">
              <a:buFont typeface="Arial" panose="020B0604020202020204" pitchFamily="34" charset="0"/>
              <a:buChar char="•"/>
            </a:pPr>
            <a:r>
              <a:rPr lang="en-GB" sz="2000" dirty="0"/>
              <a:t>A “symmetric” hash value is calculated for each incoming packet, based on source and destination IP address &gt;&gt; result determines which physical port of the bond will egress the packet</a:t>
            </a:r>
          </a:p>
          <a:p>
            <a:pPr marL="742950" lvl="1" indent="-285750" fontAlgn="base">
              <a:buFont typeface="Arial" panose="020B0604020202020204" pitchFamily="34" charset="0"/>
              <a:buChar char="•"/>
            </a:pPr>
            <a:r>
              <a:rPr lang="en-GB" sz="2000" dirty="0"/>
              <a:t>The direction a packet travels between two hosts is irrelevant in the generation of its hash value</a:t>
            </a:r>
          </a:p>
          <a:p>
            <a:pPr marL="742950" lvl="1" indent="-285750" fontAlgn="base">
              <a:buFont typeface="Arial" panose="020B0604020202020204" pitchFamily="34" charset="0"/>
              <a:buChar char="•"/>
            </a:pPr>
            <a:r>
              <a:rPr lang="en-GB" sz="2000" dirty="0"/>
              <a:t>Ensures all packets in a given “conversation flow” are consistently routed to the same Capture node in our SOC (crucial for </a:t>
            </a:r>
            <a:r>
              <a:rPr lang="en-GB" sz="2000" dirty="0" err="1"/>
              <a:t>Zeek</a:t>
            </a:r>
            <a:r>
              <a:rPr lang="en-GB" sz="2000" dirty="0"/>
              <a:t> performance)</a:t>
            </a:r>
          </a:p>
          <a:p>
            <a:pPr marL="742950" lvl="1" indent="-285750" fontAlgn="base">
              <a:buFont typeface="Arial" panose="020B0604020202020204" pitchFamily="34" charset="0"/>
              <a:buChar char="•"/>
            </a:pPr>
            <a:endParaRPr lang="en-GB" sz="2000" dirty="0"/>
          </a:p>
          <a:p>
            <a:pPr marL="742950" lvl="1" indent="-285750" fontAlgn="base">
              <a:buFont typeface="Arial" panose="020B0604020202020204" pitchFamily="34" charset="0"/>
              <a:buChar char="•"/>
            </a:pPr>
            <a:endParaRPr lang="en-GB" sz="2000" dirty="0"/>
          </a:p>
        </p:txBody>
      </p:sp>
      <p:pic>
        <p:nvPicPr>
          <p:cNvPr id="7" name="Picture 6">
            <a:extLst>
              <a:ext uri="{FF2B5EF4-FFF2-40B4-BE49-F238E27FC236}">
                <a16:creationId xmlns:a16="http://schemas.microsoft.com/office/drawing/2014/main" id="{349EFC3E-0F1C-1C61-BE6B-32821A908557}"/>
              </a:ext>
            </a:extLst>
          </p:cNvPr>
          <p:cNvPicPr>
            <a:picLocks noChangeAspect="1"/>
          </p:cNvPicPr>
          <p:nvPr/>
        </p:nvPicPr>
        <p:blipFill>
          <a:blip r:embed="rId3"/>
          <a:stretch>
            <a:fillRect/>
          </a:stretch>
        </p:blipFill>
        <p:spPr>
          <a:xfrm>
            <a:off x="263328" y="4112351"/>
            <a:ext cx="11665343" cy="1230902"/>
          </a:xfrm>
          <a:prstGeom prst="rect">
            <a:avLst/>
          </a:prstGeom>
        </p:spPr>
      </p:pic>
      <p:pic>
        <p:nvPicPr>
          <p:cNvPr id="8" name="Picture 7">
            <a:extLst>
              <a:ext uri="{FF2B5EF4-FFF2-40B4-BE49-F238E27FC236}">
                <a16:creationId xmlns:a16="http://schemas.microsoft.com/office/drawing/2014/main" id="{D273FE6A-6398-46D6-5125-F478CFA674D5}"/>
              </a:ext>
            </a:extLst>
          </p:cNvPr>
          <p:cNvPicPr>
            <a:picLocks noChangeAspect="1"/>
          </p:cNvPicPr>
          <p:nvPr/>
        </p:nvPicPr>
        <p:blipFill>
          <a:blip r:embed="rId4"/>
          <a:stretch>
            <a:fillRect/>
          </a:stretch>
        </p:blipFill>
        <p:spPr>
          <a:xfrm>
            <a:off x="3191901" y="5481295"/>
            <a:ext cx="8509634" cy="818599"/>
          </a:xfrm>
          <a:prstGeom prst="rect">
            <a:avLst/>
          </a:prstGeom>
        </p:spPr>
      </p:pic>
    </p:spTree>
    <p:extLst>
      <p:ext uri="{BB962C8B-B14F-4D97-AF65-F5344CB8AC3E}">
        <p14:creationId xmlns:p14="http://schemas.microsoft.com/office/powerpoint/2010/main" val="237151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9370" y="1380700"/>
            <a:ext cx="11232009" cy="2677656"/>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400">
                <a:ea typeface="Calibri"/>
                <a:cs typeface="Calibri"/>
              </a:rPr>
              <a:t>MISP hosted in a more permissible network environment than the rest of SOC to allow corporate access</a:t>
            </a:r>
          </a:p>
          <a:p>
            <a:pPr marL="742950" lvl="1" indent="-285750">
              <a:buFont typeface="Arial" panose="020B0604020202020204" pitchFamily="34" charset="0"/>
              <a:buChar char="•"/>
            </a:pPr>
            <a:r>
              <a:rPr lang="en-GB" sz="2400">
                <a:ea typeface="Calibri"/>
                <a:cs typeface="Calibri"/>
              </a:rPr>
              <a:t>This is because we don't want routing to SOC rack from outside the department</a:t>
            </a:r>
          </a:p>
          <a:p>
            <a:pPr marL="742950" lvl="1" indent="-285750">
              <a:buFont typeface="Arial" panose="020B0604020202020204" pitchFamily="34" charset="0"/>
              <a:buChar char="•"/>
            </a:pPr>
            <a:r>
              <a:rPr lang="en-GB" sz="2400">
                <a:ea typeface="Calibri"/>
                <a:cs typeface="Calibri"/>
              </a:rPr>
              <a:t>To be hosted in the Tier1 VMWare cluster.</a:t>
            </a:r>
          </a:p>
          <a:p>
            <a:pPr marL="285750" indent="-285750">
              <a:buFont typeface="Arial" panose="020B0604020202020204" pitchFamily="34" charset="0"/>
              <a:buChar char="•"/>
            </a:pPr>
            <a:r>
              <a:rPr lang="en-GB" sz="2400">
                <a:ea typeface="Calibri"/>
                <a:cs typeface="Calibri"/>
              </a:rPr>
              <a:t>Deployed using Docker compose, with each component (web, database, modules) in its own container</a:t>
            </a:r>
          </a:p>
          <a:p>
            <a:pPr marL="742950" lvl="1" indent="-285750">
              <a:buFont typeface="Arial" panose="020B0604020202020204" pitchFamily="34" charset="0"/>
              <a:buChar char="•"/>
            </a:pPr>
            <a:r>
              <a:rPr lang="en-GB" sz="2400">
                <a:ea typeface="+mn-lt"/>
                <a:cs typeface="+mn-lt"/>
                <a:hlinkClick r:id="rId3"/>
              </a:rPr>
              <a:t>https://github.com/JiscCTI/misp-docker</a:t>
            </a:r>
            <a:r>
              <a:rPr lang="en-GB" sz="2400">
                <a:ea typeface="+mn-lt"/>
                <a:cs typeface="+mn-lt"/>
              </a:rPr>
              <a:t> </a:t>
            </a:r>
            <a:endParaRPr lang="en-GB" sz="2400">
              <a:ea typeface="Calibri"/>
              <a:cs typeface="Calibri"/>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11240019"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a:t>
            </a:r>
            <a:r>
              <a:rPr lang="en-US" sz="4400" b="1" spc="-150" err="1">
                <a:solidFill>
                  <a:srgbClr val="2E2D62"/>
                </a:solidFill>
                <a:latin typeface="Arial" panose="020B0604020202020204" pitchFamily="34" charset="0"/>
                <a:cs typeface="Arial" panose="020B0604020202020204" pitchFamily="34" charset="0"/>
              </a:rPr>
              <a:t>Misp</a:t>
            </a:r>
            <a:endParaRPr lang="en-US" sz="4400" b="1" spc="-150">
              <a:solidFill>
                <a:srgbClr val="2E2D6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5" name="Picture 4" descr="A screenshot of a computer&#10;&#10;Description automatically generated">
            <a:extLst>
              <a:ext uri="{FF2B5EF4-FFF2-40B4-BE49-F238E27FC236}">
                <a16:creationId xmlns:a16="http://schemas.microsoft.com/office/drawing/2014/main" id="{19473D18-5BB3-10CE-D688-2443943665ED}"/>
              </a:ext>
            </a:extLst>
          </p:cNvPr>
          <p:cNvPicPr>
            <a:picLocks noChangeAspect="1"/>
          </p:cNvPicPr>
          <p:nvPr/>
        </p:nvPicPr>
        <p:blipFill>
          <a:blip r:embed="rId4"/>
          <a:stretch>
            <a:fillRect/>
          </a:stretch>
        </p:blipFill>
        <p:spPr>
          <a:xfrm>
            <a:off x="2893972" y="4131198"/>
            <a:ext cx="7772400" cy="2446135"/>
          </a:xfrm>
          <a:prstGeom prst="rect">
            <a:avLst/>
          </a:prstGeom>
        </p:spPr>
      </p:pic>
      <p:pic>
        <p:nvPicPr>
          <p:cNvPr id="9" name="Picture 8" descr="A screenshot of a diagram&#10;&#10;Description automatically generated">
            <a:extLst>
              <a:ext uri="{FF2B5EF4-FFF2-40B4-BE49-F238E27FC236}">
                <a16:creationId xmlns:a16="http://schemas.microsoft.com/office/drawing/2014/main" id="{A86BD60D-3845-825A-1E3E-F4828EE1DE45}"/>
              </a:ext>
            </a:extLst>
          </p:cNvPr>
          <p:cNvPicPr>
            <a:picLocks noChangeAspect="1"/>
          </p:cNvPicPr>
          <p:nvPr/>
        </p:nvPicPr>
        <p:blipFill rotWithShape="1">
          <a:blip r:embed="rId5"/>
          <a:srcRect l="1155" t="5725" r="84979" b="26432"/>
          <a:stretch/>
        </p:blipFill>
        <p:spPr>
          <a:xfrm>
            <a:off x="11081210" y="4138472"/>
            <a:ext cx="1077686" cy="2677656"/>
          </a:xfrm>
          <a:prstGeom prst="rect">
            <a:avLst/>
          </a:prstGeom>
        </p:spPr>
      </p:pic>
    </p:spTree>
    <p:extLst>
      <p:ext uri="{BB962C8B-B14F-4D97-AF65-F5344CB8AC3E}">
        <p14:creationId xmlns:p14="http://schemas.microsoft.com/office/powerpoint/2010/main" val="1497799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1095263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Applying the Model: </a:t>
            </a:r>
            <a:r>
              <a:rPr lang="en-US" sz="4400" b="1" spc="-150" err="1">
                <a:solidFill>
                  <a:srgbClr val="2E2D62"/>
                </a:solidFill>
                <a:latin typeface="Arial" panose="020B0604020202020204" pitchFamily="34" charset="0"/>
                <a:cs typeface="Arial" panose="020B0604020202020204" pitchFamily="34" charset="0"/>
              </a:rPr>
              <a:t>Zeek</a:t>
            </a:r>
            <a:r>
              <a:rPr lang="en-US" sz="4400" b="1" spc="-150">
                <a:solidFill>
                  <a:srgbClr val="2E2D62"/>
                </a:solidFill>
                <a:latin typeface="Arial" panose="020B0604020202020204" pitchFamily="34" charset="0"/>
                <a:cs typeface="Arial" panose="020B0604020202020204" pitchFamily="34" charset="0"/>
              </a:rPr>
              <a:t> (Bro)</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sp>
        <p:nvSpPr>
          <p:cNvPr id="4" name="TextBox 3">
            <a:extLst>
              <a:ext uri="{FF2B5EF4-FFF2-40B4-BE49-F238E27FC236}">
                <a16:creationId xmlns:a16="http://schemas.microsoft.com/office/drawing/2014/main" id="{31D1F417-8DDC-61C6-EE84-870112AFB9F7}"/>
              </a:ext>
            </a:extLst>
          </p:cNvPr>
          <p:cNvSpPr txBox="1"/>
          <p:nvPr/>
        </p:nvSpPr>
        <p:spPr>
          <a:xfrm>
            <a:off x="747151" y="1307714"/>
            <a:ext cx="10446606" cy="501675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600" dirty="0">
                <a:ea typeface="Calibri"/>
                <a:cs typeface="Calibri"/>
              </a:rPr>
              <a:t>Runs on SOC Capture Nodes: (2x Mellanox ConnectX-6 dual 100Gb NICs, 2x AMD 7H12 64-core CPUs, 1TB RAM)</a:t>
            </a:r>
          </a:p>
          <a:p>
            <a:pPr marL="742950" lvl="1" indent="-285750">
              <a:buFont typeface="Arial" panose="020B0604020202020204" pitchFamily="34" charset="0"/>
              <a:buChar char="•"/>
            </a:pPr>
            <a:r>
              <a:rPr lang="en-GB" sz="1600" dirty="0">
                <a:ea typeface="Calibri"/>
                <a:cs typeface="Calibri"/>
              </a:rPr>
              <a:t>Specialized hardware for </a:t>
            </a:r>
            <a:r>
              <a:rPr lang="en-GB" sz="1600" err="1">
                <a:ea typeface="Calibri"/>
                <a:cs typeface="Calibri"/>
              </a:rPr>
              <a:t>Zeek</a:t>
            </a:r>
            <a:r>
              <a:rPr lang="en-GB" sz="1600">
                <a:ea typeface="Calibri"/>
                <a:cs typeface="Calibri"/>
              </a:rPr>
              <a:t> monitoring, </a:t>
            </a:r>
            <a:r>
              <a:rPr lang="en-GB" sz="1600" dirty="0">
                <a:ea typeface="Calibri"/>
                <a:cs typeface="Calibri"/>
              </a:rPr>
              <a:t>which we run </a:t>
            </a:r>
            <a:r>
              <a:rPr lang="en-GB" sz="1600">
                <a:ea typeface="Calibri"/>
                <a:cs typeface="Calibri"/>
              </a:rPr>
              <a:t>in </a:t>
            </a:r>
            <a:r>
              <a:rPr lang="en-GB" sz="1600" dirty="0">
                <a:ea typeface="Calibri"/>
                <a:cs typeface="Calibri"/>
              </a:rPr>
              <a:t>”</a:t>
            </a:r>
            <a:r>
              <a:rPr lang="en-GB" sz="1600">
                <a:ea typeface="Calibri"/>
                <a:cs typeface="Calibri"/>
              </a:rPr>
              <a:t>cluster” mode with 2 </a:t>
            </a:r>
            <a:r>
              <a:rPr lang="en-GB" sz="1600" dirty="0">
                <a:ea typeface="Calibri"/>
                <a:cs typeface="Calibri"/>
              </a:rPr>
              <a:t>main “</a:t>
            </a:r>
            <a:r>
              <a:rPr lang="en-GB" sz="1600">
                <a:ea typeface="Calibri"/>
                <a:cs typeface="Calibri"/>
              </a:rPr>
              <a:t>worker” processes</a:t>
            </a:r>
            <a:endParaRPr lang="en-GB" sz="1600" dirty="0">
              <a:ea typeface="Calibri"/>
              <a:cs typeface="Calibri"/>
            </a:endParaRPr>
          </a:p>
          <a:p>
            <a:pPr marL="285750" indent="-285750">
              <a:buFont typeface="Arial" panose="020B0604020202020204" pitchFamily="34" charset="0"/>
              <a:buChar char="•"/>
            </a:pPr>
            <a:r>
              <a:rPr lang="en-GB" sz="1600">
                <a:ea typeface="Calibri"/>
                <a:cs typeface="Calibri"/>
              </a:rPr>
              <a:t>Workers each listen on a designated network interface, and reserve processor threads to perform packet analysis</a:t>
            </a:r>
          </a:p>
          <a:p>
            <a:pPr marL="742950" lvl="1" indent="-285750">
              <a:buFont typeface="Arial" panose="020B0604020202020204" pitchFamily="34" charset="0"/>
              <a:buChar char="•"/>
            </a:pPr>
            <a:r>
              <a:rPr lang="en-GB" sz="1600">
                <a:ea typeface="Calibri"/>
                <a:cs typeface="Calibri"/>
              </a:rPr>
              <a:t>Two threads per CPU need to be left free for the host’s OS, </a:t>
            </a:r>
            <a:r>
              <a:rPr lang="en-GB" sz="1600" err="1">
                <a:ea typeface="Calibri"/>
                <a:cs typeface="Calibri"/>
              </a:rPr>
              <a:t>Zeek’s</a:t>
            </a:r>
            <a:r>
              <a:rPr lang="en-GB" sz="1600">
                <a:ea typeface="Calibri"/>
                <a:cs typeface="Calibri"/>
              </a:rPr>
              <a:t> manager/proxy/logger, other misc. processes</a:t>
            </a:r>
          </a:p>
          <a:p>
            <a:pPr marL="285750" indent="-285750">
              <a:buFont typeface="Arial" panose="020B0604020202020204" pitchFamily="34" charset="0"/>
              <a:buChar char="•"/>
            </a:pPr>
            <a:r>
              <a:rPr lang="en-GB" sz="1600">
                <a:ea typeface="Calibri"/>
                <a:cs typeface="Calibri"/>
              </a:rPr>
              <a:t>Network cards have on board encryption compute power and 63 available “ring buffers” for speeding up the pipeline</a:t>
            </a:r>
          </a:p>
          <a:p>
            <a:pPr marL="742950" lvl="1" indent="-285750">
              <a:buFont typeface="Arial" panose="020B0604020202020204" pitchFamily="34" charset="0"/>
              <a:buChar char="•"/>
            </a:pPr>
            <a:r>
              <a:rPr lang="en-GB" sz="1600">
                <a:ea typeface="Calibri"/>
                <a:cs typeface="Calibri"/>
              </a:rPr>
              <a:t>Packets symmetrically hashed by network card immediately &gt;&gt; result determines which “Rx ring” packet goes to</a:t>
            </a:r>
          </a:p>
          <a:p>
            <a:pPr marL="285750" indent="-285750">
              <a:buFont typeface="Arial" panose="020B0604020202020204" pitchFamily="34" charset="0"/>
              <a:buChar char="•"/>
            </a:pPr>
            <a:r>
              <a:rPr lang="en-GB" sz="1600">
                <a:ea typeface="Calibri"/>
                <a:cs typeface="Calibri"/>
              </a:rPr>
              <a:t>We enable 62 of these ring ”channels” per network interface to match 1-to-1 with the thread count of </a:t>
            </a:r>
            <a:r>
              <a:rPr lang="en-GB" sz="1600" dirty="0">
                <a:ea typeface="Calibri"/>
                <a:cs typeface="Calibri"/>
              </a:rPr>
              <a:t>the </a:t>
            </a:r>
            <a:r>
              <a:rPr lang="en-GB" sz="1600" err="1">
                <a:ea typeface="Calibri"/>
                <a:cs typeface="Calibri"/>
              </a:rPr>
              <a:t>Zeek</a:t>
            </a:r>
            <a:r>
              <a:rPr lang="en-GB" sz="1600">
                <a:ea typeface="Calibri"/>
                <a:cs typeface="Calibri"/>
              </a:rPr>
              <a:t> </a:t>
            </a:r>
            <a:r>
              <a:rPr lang="en-GB" sz="1600" dirty="0">
                <a:ea typeface="Calibri"/>
                <a:cs typeface="Calibri"/>
              </a:rPr>
              <a:t>workers</a:t>
            </a:r>
            <a:endParaRPr lang="en-GB" sz="1600">
              <a:ea typeface="Calibri"/>
              <a:cs typeface="Calibri"/>
            </a:endParaRPr>
          </a:p>
          <a:p>
            <a:pPr marL="742950" lvl="1" indent="-285750">
              <a:buFont typeface="Arial" panose="020B0604020202020204" pitchFamily="34" charset="0"/>
              <a:buChar char="•"/>
            </a:pPr>
            <a:r>
              <a:rPr lang="en-GB" sz="1600">
                <a:ea typeface="Calibri"/>
                <a:cs typeface="Calibri"/>
              </a:rPr>
              <a:t>Channels </a:t>
            </a:r>
            <a:r>
              <a:rPr lang="en-GB" sz="1600" dirty="0">
                <a:ea typeface="Calibri"/>
                <a:cs typeface="Calibri"/>
              </a:rPr>
              <a:t>manage </a:t>
            </a:r>
            <a:r>
              <a:rPr lang="en-GB" sz="1600">
                <a:ea typeface="Calibri"/>
                <a:cs typeface="Calibri"/>
              </a:rPr>
              <a:t>direct storage of packets </a:t>
            </a:r>
            <a:r>
              <a:rPr lang="en-GB" sz="1600" dirty="0">
                <a:ea typeface="Calibri"/>
                <a:cs typeface="Calibri"/>
              </a:rPr>
              <a:t>in </a:t>
            </a:r>
            <a:r>
              <a:rPr lang="en-GB" sz="1600">
                <a:ea typeface="Calibri"/>
                <a:cs typeface="Calibri"/>
              </a:rPr>
              <a:t>system memory, and send out identifying ”interrupt request” (IRQ)</a:t>
            </a:r>
          </a:p>
          <a:p>
            <a:pPr marL="742950" lvl="1" indent="-285750">
              <a:buFont typeface="Arial" panose="020B0604020202020204" pitchFamily="34" charset="0"/>
              <a:buChar char="•"/>
            </a:pPr>
            <a:r>
              <a:rPr lang="en-GB" sz="1600">
                <a:ea typeface="Calibri"/>
                <a:cs typeface="Calibri"/>
              </a:rPr>
              <a:t>IRQs are hardware signals that trigger a CPU response, </a:t>
            </a:r>
            <a:r>
              <a:rPr lang="en-GB" sz="1600" dirty="0">
                <a:ea typeface="Calibri"/>
                <a:cs typeface="Calibri"/>
              </a:rPr>
              <a:t>i.e. fetching </a:t>
            </a:r>
            <a:r>
              <a:rPr lang="en-GB" sz="1600">
                <a:ea typeface="Calibri"/>
                <a:cs typeface="Calibri"/>
              </a:rPr>
              <a:t>a network packet to </a:t>
            </a:r>
            <a:r>
              <a:rPr lang="en-GB" sz="1600" dirty="0">
                <a:ea typeface="Calibri"/>
                <a:cs typeface="Calibri"/>
              </a:rPr>
              <a:t>read (via </a:t>
            </a:r>
            <a:r>
              <a:rPr lang="en-GB" sz="1600">
                <a:ea typeface="Calibri"/>
                <a:cs typeface="Calibri"/>
              </a:rPr>
              <a:t>“socket buffer”)</a:t>
            </a:r>
          </a:p>
          <a:p>
            <a:pPr marL="742950" lvl="1" indent="-285750">
              <a:buFont typeface="Arial" panose="020B0604020202020204" pitchFamily="34" charset="0"/>
              <a:buChar char="•"/>
            </a:pPr>
            <a:r>
              <a:rPr lang="en-GB" sz="1600">
                <a:ea typeface="Calibri"/>
                <a:cs typeface="Calibri"/>
              </a:rPr>
              <a:t>We then map every channel’s IRQ </a:t>
            </a:r>
            <a:r>
              <a:rPr lang="en-GB" sz="1600" dirty="0">
                <a:ea typeface="Calibri"/>
                <a:cs typeface="Calibri"/>
              </a:rPr>
              <a:t>integer id-value </a:t>
            </a:r>
            <a:r>
              <a:rPr lang="en-GB" sz="1600">
                <a:ea typeface="Calibri"/>
                <a:cs typeface="Calibri"/>
              </a:rPr>
              <a:t>to a specific processor thread, </a:t>
            </a:r>
            <a:r>
              <a:rPr lang="en-GB" sz="1600" dirty="0">
                <a:ea typeface="Calibri"/>
                <a:cs typeface="Calibri"/>
              </a:rPr>
              <a:t>connecting the two elements </a:t>
            </a:r>
            <a:endParaRPr lang="en-GB" sz="1600">
              <a:ea typeface="Calibri"/>
              <a:cs typeface="Calibri"/>
            </a:endParaRPr>
          </a:p>
          <a:p>
            <a:pPr marL="742950" lvl="1" indent="-285750">
              <a:buFont typeface="Arial" panose="020B0604020202020204" pitchFamily="34" charset="0"/>
              <a:buChar char="•"/>
            </a:pPr>
            <a:r>
              <a:rPr lang="en-GB" sz="1600" err="1">
                <a:ea typeface="Calibri"/>
                <a:cs typeface="Calibri"/>
              </a:rPr>
              <a:t>Zeek’s</a:t>
            </a:r>
            <a:r>
              <a:rPr lang="en-GB" sz="1600">
                <a:ea typeface="Calibri"/>
                <a:cs typeface="Calibri"/>
              </a:rPr>
              <a:t> “</a:t>
            </a:r>
            <a:r>
              <a:rPr lang="en-GB" sz="1600" err="1">
                <a:ea typeface="Calibri"/>
                <a:cs typeface="Calibri"/>
              </a:rPr>
              <a:t>af_packet</a:t>
            </a:r>
            <a:r>
              <a:rPr lang="en-GB" sz="1600">
                <a:ea typeface="Calibri"/>
                <a:cs typeface="Calibri"/>
              </a:rPr>
              <a:t>” plugin leverages native </a:t>
            </a:r>
            <a:r>
              <a:rPr lang="en-GB" sz="1600" dirty="0">
                <a:ea typeface="Calibri"/>
                <a:cs typeface="Calibri"/>
              </a:rPr>
              <a:t>features </a:t>
            </a:r>
            <a:r>
              <a:rPr lang="en-GB" sz="1600">
                <a:ea typeface="Calibri"/>
                <a:cs typeface="Calibri"/>
              </a:rPr>
              <a:t>of Linux sockets to load balance </a:t>
            </a:r>
            <a:r>
              <a:rPr lang="en-GB" sz="1600" dirty="0">
                <a:ea typeface="Calibri"/>
                <a:cs typeface="Calibri"/>
              </a:rPr>
              <a:t>the fanned-out </a:t>
            </a:r>
            <a:r>
              <a:rPr lang="en-GB" sz="1600">
                <a:ea typeface="Calibri"/>
                <a:cs typeface="Calibri"/>
              </a:rPr>
              <a:t>traffic across multiple </a:t>
            </a:r>
            <a:r>
              <a:rPr lang="en-GB" sz="1600" dirty="0">
                <a:ea typeface="Calibri"/>
                <a:cs typeface="Calibri"/>
              </a:rPr>
              <a:t>processing </a:t>
            </a:r>
            <a:r>
              <a:rPr lang="en-GB" sz="1600">
                <a:ea typeface="Calibri"/>
                <a:cs typeface="Calibri"/>
              </a:rPr>
              <a:t>threads </a:t>
            </a:r>
            <a:r>
              <a:rPr lang="en-GB" sz="1600" dirty="0">
                <a:ea typeface="Calibri"/>
                <a:cs typeface="Calibri"/>
              </a:rPr>
              <a:t>attached to </a:t>
            </a:r>
            <a:r>
              <a:rPr lang="en-GB" sz="1600">
                <a:ea typeface="Calibri"/>
                <a:cs typeface="Calibri"/>
              </a:rPr>
              <a:t>a single worker (standard </a:t>
            </a:r>
            <a:r>
              <a:rPr lang="en-GB" sz="1600" err="1">
                <a:ea typeface="Calibri"/>
                <a:cs typeface="Calibri"/>
              </a:rPr>
              <a:t>Zeek</a:t>
            </a:r>
            <a:r>
              <a:rPr lang="en-GB" sz="1600">
                <a:ea typeface="Calibri"/>
                <a:cs typeface="Calibri"/>
              </a:rPr>
              <a:t> workers </a:t>
            </a:r>
            <a:r>
              <a:rPr lang="en-GB" sz="1600" dirty="0">
                <a:ea typeface="Calibri"/>
                <a:cs typeface="Calibri"/>
              </a:rPr>
              <a:t>don’t have multithreading)</a:t>
            </a:r>
          </a:p>
          <a:p>
            <a:pPr marL="742950" lvl="1" indent="-285750">
              <a:buFont typeface="Arial" panose="020B0604020202020204" pitchFamily="34" charset="0"/>
              <a:buChar char="•"/>
            </a:pPr>
            <a:r>
              <a:rPr lang="en-GB" sz="1600" dirty="0">
                <a:ea typeface="Calibri"/>
                <a:cs typeface="Calibri"/>
              </a:rPr>
              <a:t>This feature of processing traffic across multiple NIC hardware queues is called Receiver Side Scaling (RSS</a:t>
            </a:r>
            <a:r>
              <a:rPr lang="en-GB" sz="1600">
                <a:ea typeface="Calibri"/>
                <a:cs typeface="Calibri"/>
              </a:rPr>
              <a:t>)</a:t>
            </a:r>
          </a:p>
          <a:p>
            <a:pPr marL="742950" lvl="1" indent="-285750">
              <a:buFont typeface="Arial" panose="020B0604020202020204" pitchFamily="34" charset="0"/>
              <a:buChar char="•"/>
            </a:pPr>
            <a:r>
              <a:rPr lang="en-GB" sz="1600" dirty="0">
                <a:ea typeface="Calibri"/>
                <a:cs typeface="Calibri"/>
              </a:rPr>
              <a:t>Linux’s </a:t>
            </a:r>
            <a:r>
              <a:rPr lang="en-GB" sz="1600" dirty="0" err="1">
                <a:ea typeface="Calibri"/>
                <a:cs typeface="Calibri"/>
              </a:rPr>
              <a:t>irqbalance</a:t>
            </a:r>
            <a:r>
              <a:rPr lang="en-GB" sz="1600" dirty="0">
                <a:ea typeface="Calibri"/>
                <a:cs typeface="Calibri"/>
              </a:rPr>
              <a:t> service, which normally balances IRQs across CPU threads dynamically, needs to be disabled</a:t>
            </a:r>
            <a:endParaRPr lang="en-GB" sz="1600">
              <a:ea typeface="Calibri"/>
              <a:cs typeface="Calibri"/>
            </a:endParaRPr>
          </a:p>
          <a:p>
            <a:pPr marL="285750" indent="-285750">
              <a:buFont typeface="Arial" panose="020B0604020202020204" pitchFamily="34" charset="0"/>
              <a:buChar char="•"/>
            </a:pPr>
            <a:r>
              <a:rPr lang="en-GB" sz="1600">
                <a:ea typeface="Calibri"/>
                <a:cs typeface="Calibri"/>
              </a:rPr>
              <a:t>This configuration ensures </a:t>
            </a:r>
            <a:r>
              <a:rPr lang="en-GB" sz="1600" dirty="0">
                <a:ea typeface="Calibri"/>
                <a:cs typeface="Calibri"/>
              </a:rPr>
              <a:t>all </a:t>
            </a:r>
            <a:r>
              <a:rPr lang="en-GB" sz="1600">
                <a:ea typeface="Calibri"/>
                <a:cs typeface="Calibri"/>
              </a:rPr>
              <a:t>packets from any given monitored connection end up being </a:t>
            </a:r>
            <a:r>
              <a:rPr lang="en-GB" sz="1600" dirty="0">
                <a:ea typeface="Calibri"/>
                <a:cs typeface="Calibri"/>
              </a:rPr>
              <a:t>processed </a:t>
            </a:r>
            <a:r>
              <a:rPr lang="en-GB" sz="1600">
                <a:ea typeface="Calibri"/>
                <a:cs typeface="Calibri"/>
              </a:rPr>
              <a:t>by </a:t>
            </a:r>
            <a:r>
              <a:rPr lang="en-GB" sz="1600" dirty="0">
                <a:ea typeface="Calibri"/>
                <a:cs typeface="Calibri"/>
              </a:rPr>
              <a:t>the </a:t>
            </a:r>
            <a:r>
              <a:rPr lang="en-GB" sz="1600">
                <a:ea typeface="Calibri"/>
                <a:cs typeface="Calibri"/>
              </a:rPr>
              <a:t>same </a:t>
            </a:r>
            <a:r>
              <a:rPr lang="en-GB" sz="1600" dirty="0">
                <a:ea typeface="Calibri"/>
                <a:cs typeface="Calibri"/>
              </a:rPr>
              <a:t>worker/</a:t>
            </a:r>
            <a:r>
              <a:rPr lang="en-GB" sz="1600">
                <a:ea typeface="Calibri"/>
                <a:cs typeface="Calibri"/>
              </a:rPr>
              <a:t>core, enabling </a:t>
            </a:r>
            <a:r>
              <a:rPr lang="en-GB" sz="1600" err="1">
                <a:ea typeface="Calibri"/>
                <a:cs typeface="Calibri"/>
              </a:rPr>
              <a:t>Zeek</a:t>
            </a:r>
            <a:r>
              <a:rPr lang="en-GB" sz="1600">
                <a:ea typeface="Calibri"/>
                <a:cs typeface="Calibri"/>
              </a:rPr>
              <a:t> to benefit from cached memory </a:t>
            </a:r>
            <a:r>
              <a:rPr lang="en-GB" sz="1600" dirty="0">
                <a:ea typeface="Calibri"/>
                <a:cs typeface="Calibri"/>
              </a:rPr>
              <a:t>during analysis of </a:t>
            </a:r>
            <a:r>
              <a:rPr lang="en-GB" sz="1600">
                <a:ea typeface="Calibri"/>
                <a:cs typeface="Calibri"/>
              </a:rPr>
              <a:t>network sessions </a:t>
            </a:r>
            <a:r>
              <a:rPr lang="en-GB" sz="1600" dirty="0">
                <a:ea typeface="Calibri"/>
                <a:cs typeface="Calibri"/>
              </a:rPr>
              <a:t>(increases efficiency </a:t>
            </a:r>
            <a:r>
              <a:rPr lang="en-GB" sz="1600">
                <a:ea typeface="Calibri"/>
                <a:cs typeface="Calibri"/>
              </a:rPr>
              <a:t>and </a:t>
            </a:r>
            <a:r>
              <a:rPr lang="en-GB" sz="1600" dirty="0">
                <a:ea typeface="Calibri"/>
                <a:cs typeface="Calibri"/>
              </a:rPr>
              <a:t>quality of monitoring)</a:t>
            </a:r>
          </a:p>
          <a:p>
            <a:pPr marL="2114550" lvl="4" indent="-285750">
              <a:buFont typeface="Arial" panose="020B0604020202020204" pitchFamily="34" charset="0"/>
              <a:buChar char="•"/>
            </a:pPr>
            <a:r>
              <a:rPr lang="en-GB" sz="1600" err="1">
                <a:ea typeface="Calibri"/>
                <a:cs typeface="Calibri"/>
              </a:rPr>
              <a:t>Zeek</a:t>
            </a:r>
            <a:r>
              <a:rPr lang="en-GB" sz="1600">
                <a:ea typeface="Calibri"/>
                <a:cs typeface="Calibri"/>
              </a:rPr>
              <a:t> interprets information from extracted content and transaction data </a:t>
            </a:r>
          </a:p>
          <a:p>
            <a:pPr marL="2114550" lvl="4" indent="-285750">
              <a:buFont typeface="Arial" panose="020B0604020202020204" pitchFamily="34" charset="0"/>
              <a:buChar char="•"/>
            </a:pPr>
            <a:r>
              <a:rPr lang="en-GB" sz="1600">
                <a:ea typeface="Calibri"/>
                <a:cs typeface="Calibri"/>
              </a:rPr>
              <a:t>Custom scripting </a:t>
            </a:r>
            <a:r>
              <a:rPr lang="en-GB" sz="1600" dirty="0">
                <a:ea typeface="Calibri"/>
                <a:cs typeface="Calibri"/>
              </a:rPr>
              <a:t>feature </a:t>
            </a:r>
            <a:r>
              <a:rPr lang="en-GB" sz="1600">
                <a:ea typeface="Calibri"/>
                <a:cs typeface="Calibri"/>
              </a:rPr>
              <a:t>lets users modify </a:t>
            </a:r>
            <a:r>
              <a:rPr lang="en-GB" sz="1600" dirty="0">
                <a:ea typeface="Calibri"/>
                <a:cs typeface="Calibri"/>
              </a:rPr>
              <a:t>the default </a:t>
            </a:r>
            <a:r>
              <a:rPr lang="en-GB" sz="1600">
                <a:ea typeface="Calibri"/>
                <a:cs typeface="Calibri"/>
              </a:rPr>
              <a:t>criteria and methods </a:t>
            </a:r>
            <a:r>
              <a:rPr lang="en-GB" sz="1600" dirty="0">
                <a:ea typeface="Calibri"/>
                <a:cs typeface="Calibri"/>
              </a:rPr>
              <a:t>of traffic analysis</a:t>
            </a:r>
            <a:endParaRPr lang="en-GB" sz="1600">
              <a:ea typeface="Calibri"/>
              <a:cs typeface="Calibri"/>
            </a:endParaRPr>
          </a:p>
          <a:p>
            <a:pPr marL="2114550" lvl="4" indent="-285750">
              <a:buFont typeface="Arial" panose="020B0604020202020204" pitchFamily="34" charset="0"/>
              <a:buChar char="•"/>
            </a:pPr>
            <a:r>
              <a:rPr lang="en-GB" sz="1600">
                <a:ea typeface="Calibri"/>
                <a:cs typeface="Calibri"/>
              </a:rPr>
              <a:t>Outputs streamlined, descriptive set of </a:t>
            </a:r>
            <a:r>
              <a:rPr lang="en-GB" sz="1600" dirty="0">
                <a:ea typeface="Calibri"/>
                <a:cs typeface="Calibri"/>
              </a:rPr>
              <a:t>categorized </a:t>
            </a:r>
            <a:r>
              <a:rPr lang="en-GB" sz="1600">
                <a:ea typeface="Calibri"/>
                <a:cs typeface="Calibri"/>
              </a:rPr>
              <a:t>logs</a:t>
            </a:r>
          </a:p>
        </p:txBody>
      </p:sp>
      <p:pic>
        <p:nvPicPr>
          <p:cNvPr id="5" name="Picture 4" descr="A screenshot of a diagram&#10;&#10;Description automatically generated">
            <a:extLst>
              <a:ext uri="{FF2B5EF4-FFF2-40B4-BE49-F238E27FC236}">
                <a16:creationId xmlns:a16="http://schemas.microsoft.com/office/drawing/2014/main" id="{42997AB0-3175-F94F-B18A-E349617702A8}"/>
              </a:ext>
            </a:extLst>
          </p:cNvPr>
          <p:cNvPicPr>
            <a:picLocks noChangeAspect="1"/>
          </p:cNvPicPr>
          <p:nvPr/>
        </p:nvPicPr>
        <p:blipFill rotWithShape="1">
          <a:blip r:embed="rId3"/>
          <a:srcRect l="14916" t="5706" r="71160" b="26889"/>
          <a:stretch/>
        </p:blipFill>
        <p:spPr>
          <a:xfrm>
            <a:off x="11094139" y="4197607"/>
            <a:ext cx="1082215" cy="2660393"/>
          </a:xfrm>
          <a:prstGeom prst="rect">
            <a:avLst/>
          </a:prstGeom>
        </p:spPr>
      </p:pic>
    </p:spTree>
    <p:extLst>
      <p:ext uri="{BB962C8B-B14F-4D97-AF65-F5344CB8AC3E}">
        <p14:creationId xmlns:p14="http://schemas.microsoft.com/office/powerpoint/2010/main" val="93921676"/>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731947B08D5984288BC8B16A979FF50" ma:contentTypeVersion="4" ma:contentTypeDescription="Create a new document." ma:contentTypeScope="" ma:versionID="d503cd8271a72c702ca1961133ba1754">
  <xsd:schema xmlns:xsd="http://www.w3.org/2001/XMLSchema" xmlns:xs="http://www.w3.org/2001/XMLSchema" xmlns:p="http://schemas.microsoft.com/office/2006/metadata/properties" xmlns:ns1="http://schemas.microsoft.com/sharepoint/v3" targetNamespace="http://schemas.microsoft.com/office/2006/metadata/properties" ma:root="true" ma:fieldsID="a4759411a1d50091fc5acb248322c8eb"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CE5AA5E-D351-4BE0-99D5-D5BC6D00E92C}">
  <ds:schemaRefs>
    <ds:schemaRef ds:uri="http://schemas.microsoft.com/sharepoint/v3/contenttype/forms"/>
  </ds:schemaRefs>
</ds:datastoreItem>
</file>

<file path=customXml/itemProps2.xml><?xml version="1.0" encoding="utf-8"?>
<ds:datastoreItem xmlns:ds="http://schemas.openxmlformats.org/officeDocument/2006/customXml" ds:itemID="{F7D469DB-056B-4F91-8B3C-1199F36CC7D2}">
  <ds:schemaRefs>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06D3F8C-4209-47FF-A37A-E21247ADC2DB}">
  <ds:schemaRef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purl.org/dc/elements/1.1/"/>
    <ds:schemaRef ds:uri="http://schemas.microsoft.com/office/infopath/2007/PartnerControls"/>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18</TotalTime>
  <Words>2877</Words>
  <Application>Microsoft Macintosh PowerPoint</Application>
  <PresentationFormat>Widescreen</PresentationFormat>
  <Paragraphs>206</Paragraphs>
  <Slides>20</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Arial Regular</vt:lpstr>
      <vt:lpstr>Calibri</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PowerPoint template - detailed</dc:title>
  <dc:creator>Philip Millard</dc:creator>
  <cp:lastModifiedBy>Atherton, Liam (STFC,RAL,SC)</cp:lastModifiedBy>
  <cp:revision>2</cp:revision>
  <cp:lastPrinted>2019-10-02T08:27:37Z</cp:lastPrinted>
  <dcterms:created xsi:type="dcterms:W3CDTF">2019-09-17T08:04:08Z</dcterms:created>
  <dcterms:modified xsi:type="dcterms:W3CDTF">2023-10-18T16:04:19Z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0x010100F731947B08D5984288BC8B16A979FF50</vt:lpwstr>
  </property>
</Properties>
</file>