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9" r:id="rId3"/>
    <p:sldId id="271" r:id="rId4"/>
    <p:sldId id="273" r:id="rId5"/>
    <p:sldId id="272" r:id="rId6"/>
    <p:sldId id="289" r:id="rId7"/>
    <p:sldId id="290" r:id="rId8"/>
    <p:sldId id="274" r:id="rId9"/>
    <p:sldId id="275" r:id="rId10"/>
    <p:sldId id="276" r:id="rId11"/>
    <p:sldId id="277" r:id="rId12"/>
    <p:sldId id="279" r:id="rId13"/>
    <p:sldId id="287" r:id="rId14"/>
    <p:sldId id="278" r:id="rId15"/>
    <p:sldId id="280" r:id="rId16"/>
    <p:sldId id="283" r:id="rId17"/>
    <p:sldId id="281" r:id="rId18"/>
    <p:sldId id="288" r:id="rId19"/>
    <p:sldId id="284" r:id="rId20"/>
    <p:sldId id="282" r:id="rId21"/>
    <p:sldId id="286" r:id="rId22"/>
    <p:sldId id="28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147"/>
    <a:srgbClr val="E0DED9"/>
    <a:srgbClr val="D00B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94652" autoAdjust="0"/>
  </p:normalViewPr>
  <p:slideViewPr>
    <p:cSldViewPr snapToGrid="0">
      <p:cViewPr varScale="1">
        <p:scale>
          <a:sx n="83" d="100"/>
          <a:sy n="83" d="100"/>
        </p:scale>
        <p:origin x="643" y="67"/>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ppfs6.physics.ox.ac.uk\SUPPORT\Gronbech\files\word\Computer%20Rooms\dwb%20computer%20room\DWB-%20Physics%20Power%20Used%202018%20v1.xls"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ppfs6.physics.ox.ac.uk\SUPPORT\Gronbech\files\word\Computer%20Rooms\dwb%20computer%20room\DWB%20AC%20temperature%20during%20electrical%20work.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US"/>
              <a:t>Power (KW) used in DWB Computer room</a:t>
            </a:r>
          </a:p>
        </c:rich>
      </c:tx>
      <c:overlay val="0"/>
      <c:spPr>
        <a:noFill/>
        <a:ln w="25400">
          <a:noFill/>
        </a:ln>
      </c:spPr>
    </c:title>
    <c:autoTitleDeleted val="0"/>
    <c:plotArea>
      <c:layout/>
      <c:lineChart>
        <c:grouping val="standard"/>
        <c:varyColors val="0"/>
        <c:ser>
          <c:idx val="0"/>
          <c:order val="0"/>
          <c:tx>
            <c:strRef>
              <c:f>'Row 1'!$A$4</c:f>
              <c:strCache>
                <c:ptCount val="1"/>
                <c:pt idx="0">
                  <c:v>PDU1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'Row 1'!$B$1:$BJ$1</c:f>
              <c:strCache>
                <c:ptCount val="59"/>
                <c:pt idx="0">
                  <c:v>2.1.13</c:v>
                </c:pt>
                <c:pt idx="1">
                  <c:v>7.1.14</c:v>
                </c:pt>
                <c:pt idx="2">
                  <c:v>28.1.14</c:v>
                </c:pt>
                <c:pt idx="3">
                  <c:v>4.3.13</c:v>
                </c:pt>
                <c:pt idx="4">
                  <c:v>6.3.14</c:v>
                </c:pt>
                <c:pt idx="5">
                  <c:v>12.6.15</c:v>
                </c:pt>
                <c:pt idx="6">
                  <c:v>04/02/2016</c:v>
                </c:pt>
                <c:pt idx="7">
                  <c:v>05/01/2017</c:v>
                </c:pt>
                <c:pt idx="9">
                  <c:v>18/09/2017</c:v>
                </c:pt>
                <c:pt idx="10">
                  <c:v>16/02/2018</c:v>
                </c:pt>
                <c:pt idx="13">
                  <c:v>30/05/2018</c:v>
                </c:pt>
                <c:pt idx="14">
                  <c:v>30/05/2018</c:v>
                </c:pt>
                <c:pt idx="17">
                  <c:v>31/05/2018</c:v>
                </c:pt>
                <c:pt idx="19">
                  <c:v>2020</c:v>
                </c:pt>
                <c:pt idx="20">
                  <c:v>19/10/2020</c:v>
                </c:pt>
                <c:pt idx="22">
                  <c:v>10/12/2020</c:v>
                </c:pt>
                <c:pt idx="23">
                  <c:v>01/07/2021</c:v>
                </c:pt>
                <c:pt idx="24">
                  <c:v>14/07/2021</c:v>
                </c:pt>
                <c:pt idx="25">
                  <c:v>02/03/2022</c:v>
                </c:pt>
                <c:pt idx="26">
                  <c:v>03/03/2022</c:v>
                </c:pt>
                <c:pt idx="27">
                  <c:v>16/03/2022</c:v>
                </c:pt>
                <c:pt idx="28">
                  <c:v>14/04/2022</c:v>
                </c:pt>
                <c:pt idx="29">
                  <c:v>19/04/2022</c:v>
                </c:pt>
                <c:pt idx="30">
                  <c:v>20/04/2022</c:v>
                </c:pt>
                <c:pt idx="31">
                  <c:v>20/04/2022</c:v>
                </c:pt>
                <c:pt idx="32">
                  <c:v>05/05/2022</c:v>
                </c:pt>
                <c:pt idx="33">
                  <c:v>24/05/2022</c:v>
                </c:pt>
                <c:pt idx="34">
                  <c:v>14/07/2022</c:v>
                </c:pt>
                <c:pt idx="35">
                  <c:v>18/07/2022</c:v>
                </c:pt>
                <c:pt idx="36">
                  <c:v>29/07/2022</c:v>
                </c:pt>
                <c:pt idx="37">
                  <c:v>03/08/2022</c:v>
                </c:pt>
                <c:pt idx="38">
                  <c:v>05/09/2022</c:v>
                </c:pt>
                <c:pt idx="39">
                  <c:v>30/09/2022</c:v>
                </c:pt>
                <c:pt idx="40">
                  <c:v>30/09/2022</c:v>
                </c:pt>
                <c:pt idx="41">
                  <c:v>30/09/2022</c:v>
                </c:pt>
                <c:pt idx="42">
                  <c:v>30/09/2022</c:v>
                </c:pt>
                <c:pt idx="43">
                  <c:v>30/09/2022</c:v>
                </c:pt>
                <c:pt idx="44">
                  <c:v>30/09/2022</c:v>
                </c:pt>
                <c:pt idx="45">
                  <c:v>05/10/2022</c:v>
                </c:pt>
                <c:pt idx="46">
                  <c:v>11/10/2022</c:v>
                </c:pt>
                <c:pt idx="47">
                  <c:v>17/10/2022</c:v>
                </c:pt>
                <c:pt idx="48">
                  <c:v>19/10/2022</c:v>
                </c:pt>
                <c:pt idx="49">
                  <c:v>21/10/2022</c:v>
                </c:pt>
                <c:pt idx="50">
                  <c:v>27/10/2022</c:v>
                </c:pt>
                <c:pt idx="51">
                  <c:v>27/10/2022</c:v>
                </c:pt>
                <c:pt idx="52">
                  <c:v>03/11/2022</c:v>
                </c:pt>
                <c:pt idx="53">
                  <c:v>03/11/2022</c:v>
                </c:pt>
                <c:pt idx="54">
                  <c:v>03/11/2022</c:v>
                </c:pt>
                <c:pt idx="55">
                  <c:v>09/11/2022</c:v>
                </c:pt>
                <c:pt idx="56">
                  <c:v>16/11/2022</c:v>
                </c:pt>
                <c:pt idx="57">
                  <c:v>13/01/2023</c:v>
                </c:pt>
                <c:pt idx="58">
                  <c:v>18/05/2023</c:v>
                </c:pt>
              </c:strCache>
            </c:strRef>
          </c:cat>
          <c:val>
            <c:numRef>
              <c:f>'Row 1'!$B$4:$BJ$4</c:f>
              <c:numCache>
                <c:formatCode>General</c:formatCode>
                <c:ptCount val="61"/>
                <c:pt idx="0">
                  <c:v>11.1</c:v>
                </c:pt>
                <c:pt idx="1">
                  <c:v>3.6</c:v>
                </c:pt>
                <c:pt idx="2">
                  <c:v>7.7</c:v>
                </c:pt>
                <c:pt idx="3">
                  <c:v>13.9</c:v>
                </c:pt>
                <c:pt idx="4">
                  <c:v>12.9</c:v>
                </c:pt>
                <c:pt idx="5">
                  <c:v>44.3</c:v>
                </c:pt>
                <c:pt idx="6">
                  <c:v>45.7</c:v>
                </c:pt>
                <c:pt idx="7">
                  <c:v>48.6</c:v>
                </c:pt>
                <c:pt idx="8">
                  <c:v>36.9</c:v>
                </c:pt>
                <c:pt idx="9">
                  <c:v>47.1</c:v>
                </c:pt>
                <c:pt idx="10">
                  <c:v>48.8</c:v>
                </c:pt>
                <c:pt idx="11">
                  <c:v>44.9</c:v>
                </c:pt>
                <c:pt idx="12">
                  <c:v>43.6</c:v>
                </c:pt>
                <c:pt idx="13">
                  <c:v>44.9</c:v>
                </c:pt>
                <c:pt idx="14">
                  <c:v>44.6</c:v>
                </c:pt>
                <c:pt idx="15">
                  <c:v>44.7</c:v>
                </c:pt>
                <c:pt idx="16">
                  <c:v>42</c:v>
                </c:pt>
                <c:pt idx="17">
                  <c:v>41.2</c:v>
                </c:pt>
                <c:pt idx="18">
                  <c:v>39.5</c:v>
                </c:pt>
                <c:pt idx="19">
                  <c:v>39.9</c:v>
                </c:pt>
                <c:pt idx="20">
                  <c:v>37.200000000000003</c:v>
                </c:pt>
                <c:pt idx="22">
                  <c:v>33</c:v>
                </c:pt>
                <c:pt idx="23">
                  <c:v>36.200000000000003</c:v>
                </c:pt>
                <c:pt idx="24">
                  <c:v>40.700000000000003</c:v>
                </c:pt>
                <c:pt idx="25">
                  <c:v>36.4</c:v>
                </c:pt>
                <c:pt idx="26">
                  <c:v>37.4</c:v>
                </c:pt>
                <c:pt idx="27">
                  <c:v>36.9</c:v>
                </c:pt>
                <c:pt idx="28">
                  <c:v>35.5</c:v>
                </c:pt>
                <c:pt idx="29">
                  <c:v>36</c:v>
                </c:pt>
                <c:pt idx="30">
                  <c:v>33.4</c:v>
                </c:pt>
                <c:pt idx="31">
                  <c:v>32.5</c:v>
                </c:pt>
                <c:pt idx="32">
                  <c:v>36.200000000000003</c:v>
                </c:pt>
                <c:pt idx="33">
                  <c:v>36.1</c:v>
                </c:pt>
                <c:pt idx="34">
                  <c:v>34.200000000000003</c:v>
                </c:pt>
                <c:pt idx="35">
                  <c:v>32.200000000000003</c:v>
                </c:pt>
                <c:pt idx="36">
                  <c:v>35.9</c:v>
                </c:pt>
                <c:pt idx="37">
                  <c:v>35.5</c:v>
                </c:pt>
                <c:pt idx="38">
                  <c:v>38.5</c:v>
                </c:pt>
                <c:pt idx="39">
                  <c:v>36.299999999999997</c:v>
                </c:pt>
                <c:pt idx="40">
                  <c:v>31.4</c:v>
                </c:pt>
                <c:pt idx="41">
                  <c:v>30.1</c:v>
                </c:pt>
                <c:pt idx="42">
                  <c:v>28.9</c:v>
                </c:pt>
                <c:pt idx="43">
                  <c:v>28.9</c:v>
                </c:pt>
                <c:pt idx="44">
                  <c:v>31.3</c:v>
                </c:pt>
                <c:pt idx="45">
                  <c:v>35.1</c:v>
                </c:pt>
                <c:pt idx="46">
                  <c:v>31</c:v>
                </c:pt>
                <c:pt idx="47">
                  <c:v>33</c:v>
                </c:pt>
                <c:pt idx="48">
                  <c:v>36.4</c:v>
                </c:pt>
                <c:pt idx="49">
                  <c:v>36.200000000000003</c:v>
                </c:pt>
                <c:pt idx="50">
                  <c:v>32.5</c:v>
                </c:pt>
                <c:pt idx="51">
                  <c:v>33</c:v>
                </c:pt>
                <c:pt idx="52">
                  <c:v>31.5</c:v>
                </c:pt>
                <c:pt idx="53">
                  <c:v>32</c:v>
                </c:pt>
                <c:pt idx="54">
                  <c:v>31.9</c:v>
                </c:pt>
                <c:pt idx="55">
                  <c:v>32</c:v>
                </c:pt>
                <c:pt idx="56">
                  <c:v>25.3</c:v>
                </c:pt>
                <c:pt idx="57">
                  <c:v>33.299999999999997</c:v>
                </c:pt>
                <c:pt idx="58">
                  <c:v>33</c:v>
                </c:pt>
                <c:pt idx="59">
                  <c:v>33.1</c:v>
                </c:pt>
                <c:pt idx="60">
                  <c:v>33</c:v>
                </c:pt>
              </c:numCache>
            </c:numRef>
          </c:val>
          <c:smooth val="0"/>
          <c:extLst>
            <c:ext xmlns:c16="http://schemas.microsoft.com/office/drawing/2014/chart" uri="{C3380CC4-5D6E-409C-BE32-E72D297353CC}">
              <c16:uniqueId val="{00000000-06F4-46E8-9497-35BF7F0F271D}"/>
            </c:ext>
          </c:extLst>
        </c:ser>
        <c:ser>
          <c:idx val="1"/>
          <c:order val="1"/>
          <c:tx>
            <c:strRef>
              <c:f>'Row 1'!$A$5</c:f>
              <c:strCache>
                <c:ptCount val="1"/>
                <c:pt idx="0">
                  <c:v>PDU2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'Row 1'!$B$1:$BJ$1</c:f>
              <c:strCache>
                <c:ptCount val="59"/>
                <c:pt idx="0">
                  <c:v>2.1.13</c:v>
                </c:pt>
                <c:pt idx="1">
                  <c:v>7.1.14</c:v>
                </c:pt>
                <c:pt idx="2">
                  <c:v>28.1.14</c:v>
                </c:pt>
                <c:pt idx="3">
                  <c:v>4.3.13</c:v>
                </c:pt>
                <c:pt idx="4">
                  <c:v>6.3.14</c:v>
                </c:pt>
                <c:pt idx="5">
                  <c:v>12.6.15</c:v>
                </c:pt>
                <c:pt idx="6">
                  <c:v>04/02/2016</c:v>
                </c:pt>
                <c:pt idx="7">
                  <c:v>05/01/2017</c:v>
                </c:pt>
                <c:pt idx="9">
                  <c:v>18/09/2017</c:v>
                </c:pt>
                <c:pt idx="10">
                  <c:v>16/02/2018</c:v>
                </c:pt>
                <c:pt idx="13">
                  <c:v>30/05/2018</c:v>
                </c:pt>
                <c:pt idx="14">
                  <c:v>30/05/2018</c:v>
                </c:pt>
                <c:pt idx="17">
                  <c:v>31/05/2018</c:v>
                </c:pt>
                <c:pt idx="19">
                  <c:v>2020</c:v>
                </c:pt>
                <c:pt idx="20">
                  <c:v>19/10/2020</c:v>
                </c:pt>
                <c:pt idx="22">
                  <c:v>10/12/2020</c:v>
                </c:pt>
                <c:pt idx="23">
                  <c:v>01/07/2021</c:v>
                </c:pt>
                <c:pt idx="24">
                  <c:v>14/07/2021</c:v>
                </c:pt>
                <c:pt idx="25">
                  <c:v>02/03/2022</c:v>
                </c:pt>
                <c:pt idx="26">
                  <c:v>03/03/2022</c:v>
                </c:pt>
                <c:pt idx="27">
                  <c:v>16/03/2022</c:v>
                </c:pt>
                <c:pt idx="28">
                  <c:v>14/04/2022</c:v>
                </c:pt>
                <c:pt idx="29">
                  <c:v>19/04/2022</c:v>
                </c:pt>
                <c:pt idx="30">
                  <c:v>20/04/2022</c:v>
                </c:pt>
                <c:pt idx="31">
                  <c:v>20/04/2022</c:v>
                </c:pt>
                <c:pt idx="32">
                  <c:v>05/05/2022</c:v>
                </c:pt>
                <c:pt idx="33">
                  <c:v>24/05/2022</c:v>
                </c:pt>
                <c:pt idx="34">
                  <c:v>14/07/2022</c:v>
                </c:pt>
                <c:pt idx="35">
                  <c:v>18/07/2022</c:v>
                </c:pt>
                <c:pt idx="36">
                  <c:v>29/07/2022</c:v>
                </c:pt>
                <c:pt idx="37">
                  <c:v>03/08/2022</c:v>
                </c:pt>
                <c:pt idx="38">
                  <c:v>05/09/2022</c:v>
                </c:pt>
                <c:pt idx="39">
                  <c:v>30/09/2022</c:v>
                </c:pt>
                <c:pt idx="40">
                  <c:v>30/09/2022</c:v>
                </c:pt>
                <c:pt idx="41">
                  <c:v>30/09/2022</c:v>
                </c:pt>
                <c:pt idx="42">
                  <c:v>30/09/2022</c:v>
                </c:pt>
                <c:pt idx="43">
                  <c:v>30/09/2022</c:v>
                </c:pt>
                <c:pt idx="44">
                  <c:v>30/09/2022</c:v>
                </c:pt>
                <c:pt idx="45">
                  <c:v>05/10/2022</c:v>
                </c:pt>
                <c:pt idx="46">
                  <c:v>11/10/2022</c:v>
                </c:pt>
                <c:pt idx="47">
                  <c:v>17/10/2022</c:v>
                </c:pt>
                <c:pt idx="48">
                  <c:v>19/10/2022</c:v>
                </c:pt>
                <c:pt idx="49">
                  <c:v>21/10/2022</c:v>
                </c:pt>
                <c:pt idx="50">
                  <c:v>27/10/2022</c:v>
                </c:pt>
                <c:pt idx="51">
                  <c:v>27/10/2022</c:v>
                </c:pt>
                <c:pt idx="52">
                  <c:v>03/11/2022</c:v>
                </c:pt>
                <c:pt idx="53">
                  <c:v>03/11/2022</c:v>
                </c:pt>
                <c:pt idx="54">
                  <c:v>03/11/2022</c:v>
                </c:pt>
                <c:pt idx="55">
                  <c:v>09/11/2022</c:v>
                </c:pt>
                <c:pt idx="56">
                  <c:v>16/11/2022</c:v>
                </c:pt>
                <c:pt idx="57">
                  <c:v>13/01/2023</c:v>
                </c:pt>
                <c:pt idx="58">
                  <c:v>18/05/2023</c:v>
                </c:pt>
              </c:strCache>
            </c:strRef>
          </c:cat>
          <c:val>
            <c:numRef>
              <c:f>'Row 1'!$B$5:$BJ$5</c:f>
              <c:numCache>
                <c:formatCode>General</c:formatCode>
                <c:ptCount val="61"/>
                <c:pt idx="0">
                  <c:v>51.8</c:v>
                </c:pt>
                <c:pt idx="1">
                  <c:v>53.5</c:v>
                </c:pt>
                <c:pt idx="2">
                  <c:v>50.5</c:v>
                </c:pt>
                <c:pt idx="3">
                  <c:v>42.4</c:v>
                </c:pt>
                <c:pt idx="4">
                  <c:v>38.9</c:v>
                </c:pt>
                <c:pt idx="5">
                  <c:v>18.100000000000001</c:v>
                </c:pt>
                <c:pt idx="6">
                  <c:v>17.399999999999999</c:v>
                </c:pt>
                <c:pt idx="7">
                  <c:v>19.600000000000001</c:v>
                </c:pt>
                <c:pt idx="8">
                  <c:v>16.8</c:v>
                </c:pt>
                <c:pt idx="9">
                  <c:v>23.3</c:v>
                </c:pt>
                <c:pt idx="10">
                  <c:v>23.5</c:v>
                </c:pt>
                <c:pt idx="11">
                  <c:v>22.5</c:v>
                </c:pt>
                <c:pt idx="12">
                  <c:v>21.4</c:v>
                </c:pt>
                <c:pt idx="13">
                  <c:v>20.9</c:v>
                </c:pt>
                <c:pt idx="14">
                  <c:v>20.9</c:v>
                </c:pt>
                <c:pt idx="15">
                  <c:v>20.399999999999999</c:v>
                </c:pt>
                <c:pt idx="16">
                  <c:v>19.2</c:v>
                </c:pt>
                <c:pt idx="17">
                  <c:v>19.2</c:v>
                </c:pt>
                <c:pt idx="18">
                  <c:v>19</c:v>
                </c:pt>
                <c:pt idx="19">
                  <c:v>25.8</c:v>
                </c:pt>
                <c:pt idx="20">
                  <c:v>21.8</c:v>
                </c:pt>
                <c:pt idx="22">
                  <c:v>17.3</c:v>
                </c:pt>
                <c:pt idx="23">
                  <c:v>19.100000000000001</c:v>
                </c:pt>
                <c:pt idx="24">
                  <c:v>22</c:v>
                </c:pt>
                <c:pt idx="25">
                  <c:v>18</c:v>
                </c:pt>
                <c:pt idx="26">
                  <c:v>19.3</c:v>
                </c:pt>
                <c:pt idx="27">
                  <c:v>18.7</c:v>
                </c:pt>
                <c:pt idx="28">
                  <c:v>18.2</c:v>
                </c:pt>
                <c:pt idx="29">
                  <c:v>18.5</c:v>
                </c:pt>
                <c:pt idx="30">
                  <c:v>16.399999999999999</c:v>
                </c:pt>
                <c:pt idx="31">
                  <c:v>16.2</c:v>
                </c:pt>
                <c:pt idx="32">
                  <c:v>19.2</c:v>
                </c:pt>
                <c:pt idx="33">
                  <c:v>18.5</c:v>
                </c:pt>
                <c:pt idx="34">
                  <c:v>20.3</c:v>
                </c:pt>
                <c:pt idx="35">
                  <c:v>17.2</c:v>
                </c:pt>
                <c:pt idx="36">
                  <c:v>19.7</c:v>
                </c:pt>
                <c:pt idx="37">
                  <c:v>18.899999999999999</c:v>
                </c:pt>
                <c:pt idx="38">
                  <c:v>21.8</c:v>
                </c:pt>
                <c:pt idx="39">
                  <c:v>17.100000000000001</c:v>
                </c:pt>
                <c:pt idx="40">
                  <c:v>13</c:v>
                </c:pt>
                <c:pt idx="41">
                  <c:v>11.8</c:v>
                </c:pt>
                <c:pt idx="42">
                  <c:v>11.8</c:v>
                </c:pt>
                <c:pt idx="43">
                  <c:v>11.6</c:v>
                </c:pt>
                <c:pt idx="44">
                  <c:v>14.2</c:v>
                </c:pt>
                <c:pt idx="45">
                  <c:v>18.899999999999999</c:v>
                </c:pt>
                <c:pt idx="46">
                  <c:v>17.3</c:v>
                </c:pt>
                <c:pt idx="47">
                  <c:v>18.399999999999999</c:v>
                </c:pt>
                <c:pt idx="48">
                  <c:v>20.399999999999999</c:v>
                </c:pt>
                <c:pt idx="49">
                  <c:v>19.899999999999999</c:v>
                </c:pt>
                <c:pt idx="50">
                  <c:v>18.7</c:v>
                </c:pt>
                <c:pt idx="51">
                  <c:v>18.600000000000001</c:v>
                </c:pt>
                <c:pt idx="52">
                  <c:v>17.7</c:v>
                </c:pt>
                <c:pt idx="53">
                  <c:v>18.100000000000001</c:v>
                </c:pt>
                <c:pt idx="54">
                  <c:v>18.8</c:v>
                </c:pt>
                <c:pt idx="55">
                  <c:v>18.899999999999999</c:v>
                </c:pt>
                <c:pt idx="56">
                  <c:v>12.5</c:v>
                </c:pt>
                <c:pt idx="57">
                  <c:v>18.600000000000001</c:v>
                </c:pt>
                <c:pt idx="58">
                  <c:v>17.100000000000001</c:v>
                </c:pt>
                <c:pt idx="59">
                  <c:v>16.899999999999999</c:v>
                </c:pt>
                <c:pt idx="60">
                  <c:v>16.899999999999999</c:v>
                </c:pt>
              </c:numCache>
            </c:numRef>
          </c:val>
          <c:smooth val="0"/>
          <c:extLst>
            <c:ext xmlns:c16="http://schemas.microsoft.com/office/drawing/2014/chart" uri="{C3380CC4-5D6E-409C-BE32-E72D297353CC}">
              <c16:uniqueId val="{00000001-06F4-46E8-9497-35BF7F0F271D}"/>
            </c:ext>
          </c:extLst>
        </c:ser>
        <c:ser>
          <c:idx val="2"/>
          <c:order val="2"/>
          <c:tx>
            <c:strRef>
              <c:f>'Row 1'!$A$6</c:f>
              <c:strCache>
                <c:ptCount val="1"/>
                <c:pt idx="0">
                  <c:v>Mech Services</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'Row 1'!$B$1:$BJ$1</c:f>
              <c:strCache>
                <c:ptCount val="59"/>
                <c:pt idx="0">
                  <c:v>2.1.13</c:v>
                </c:pt>
                <c:pt idx="1">
                  <c:v>7.1.14</c:v>
                </c:pt>
                <c:pt idx="2">
                  <c:v>28.1.14</c:v>
                </c:pt>
                <c:pt idx="3">
                  <c:v>4.3.13</c:v>
                </c:pt>
                <c:pt idx="4">
                  <c:v>6.3.14</c:v>
                </c:pt>
                <c:pt idx="5">
                  <c:v>12.6.15</c:v>
                </c:pt>
                <c:pt idx="6">
                  <c:v>04/02/2016</c:v>
                </c:pt>
                <c:pt idx="7">
                  <c:v>05/01/2017</c:v>
                </c:pt>
                <c:pt idx="9">
                  <c:v>18/09/2017</c:v>
                </c:pt>
                <c:pt idx="10">
                  <c:v>16/02/2018</c:v>
                </c:pt>
                <c:pt idx="13">
                  <c:v>30/05/2018</c:v>
                </c:pt>
                <c:pt idx="14">
                  <c:v>30/05/2018</c:v>
                </c:pt>
                <c:pt idx="17">
                  <c:v>31/05/2018</c:v>
                </c:pt>
                <c:pt idx="19">
                  <c:v>2020</c:v>
                </c:pt>
                <c:pt idx="20">
                  <c:v>19/10/2020</c:v>
                </c:pt>
                <c:pt idx="22">
                  <c:v>10/12/2020</c:v>
                </c:pt>
                <c:pt idx="23">
                  <c:v>01/07/2021</c:v>
                </c:pt>
                <c:pt idx="24">
                  <c:v>14/07/2021</c:v>
                </c:pt>
                <c:pt idx="25">
                  <c:v>02/03/2022</c:v>
                </c:pt>
                <c:pt idx="26">
                  <c:v>03/03/2022</c:v>
                </c:pt>
                <c:pt idx="27">
                  <c:v>16/03/2022</c:v>
                </c:pt>
                <c:pt idx="28">
                  <c:v>14/04/2022</c:v>
                </c:pt>
                <c:pt idx="29">
                  <c:v>19/04/2022</c:v>
                </c:pt>
                <c:pt idx="30">
                  <c:v>20/04/2022</c:v>
                </c:pt>
                <c:pt idx="31">
                  <c:v>20/04/2022</c:v>
                </c:pt>
                <c:pt idx="32">
                  <c:v>05/05/2022</c:v>
                </c:pt>
                <c:pt idx="33">
                  <c:v>24/05/2022</c:v>
                </c:pt>
                <c:pt idx="34">
                  <c:v>14/07/2022</c:v>
                </c:pt>
                <c:pt idx="35">
                  <c:v>18/07/2022</c:v>
                </c:pt>
                <c:pt idx="36">
                  <c:v>29/07/2022</c:v>
                </c:pt>
                <c:pt idx="37">
                  <c:v>03/08/2022</c:v>
                </c:pt>
                <c:pt idx="38">
                  <c:v>05/09/2022</c:v>
                </c:pt>
                <c:pt idx="39">
                  <c:v>30/09/2022</c:v>
                </c:pt>
                <c:pt idx="40">
                  <c:v>30/09/2022</c:v>
                </c:pt>
                <c:pt idx="41">
                  <c:v>30/09/2022</c:v>
                </c:pt>
                <c:pt idx="42">
                  <c:v>30/09/2022</c:v>
                </c:pt>
                <c:pt idx="43">
                  <c:v>30/09/2022</c:v>
                </c:pt>
                <c:pt idx="44">
                  <c:v>30/09/2022</c:v>
                </c:pt>
                <c:pt idx="45">
                  <c:v>05/10/2022</c:v>
                </c:pt>
                <c:pt idx="46">
                  <c:v>11/10/2022</c:v>
                </c:pt>
                <c:pt idx="47">
                  <c:v>17/10/2022</c:v>
                </c:pt>
                <c:pt idx="48">
                  <c:v>19/10/2022</c:v>
                </c:pt>
                <c:pt idx="49">
                  <c:v>21/10/2022</c:v>
                </c:pt>
                <c:pt idx="50">
                  <c:v>27/10/2022</c:v>
                </c:pt>
                <c:pt idx="51">
                  <c:v>27/10/2022</c:v>
                </c:pt>
                <c:pt idx="52">
                  <c:v>03/11/2022</c:v>
                </c:pt>
                <c:pt idx="53">
                  <c:v>03/11/2022</c:v>
                </c:pt>
                <c:pt idx="54">
                  <c:v>03/11/2022</c:v>
                </c:pt>
                <c:pt idx="55">
                  <c:v>09/11/2022</c:v>
                </c:pt>
                <c:pt idx="56">
                  <c:v>16/11/2022</c:v>
                </c:pt>
                <c:pt idx="57">
                  <c:v>13/01/2023</c:v>
                </c:pt>
                <c:pt idx="58">
                  <c:v>18/05/2023</c:v>
                </c:pt>
              </c:strCache>
            </c:strRef>
          </c:cat>
          <c:val>
            <c:numRef>
              <c:f>'Row 1'!$B$6:$BJ$6</c:f>
              <c:numCache>
                <c:formatCode>General</c:formatCode>
                <c:ptCount val="61"/>
                <c:pt idx="0">
                  <c:v>25.8</c:v>
                </c:pt>
                <c:pt idx="1">
                  <c:v>25.2</c:v>
                </c:pt>
                <c:pt idx="2">
                  <c:v>26</c:v>
                </c:pt>
                <c:pt idx="3">
                  <c:v>24.3</c:v>
                </c:pt>
                <c:pt idx="4">
                  <c:v>27.4</c:v>
                </c:pt>
                <c:pt idx="5">
                  <c:v>26.1</c:v>
                </c:pt>
                <c:pt idx="6">
                  <c:v>26.5</c:v>
                </c:pt>
                <c:pt idx="7">
                  <c:v>26.4</c:v>
                </c:pt>
                <c:pt idx="8">
                  <c:v>15.2</c:v>
                </c:pt>
                <c:pt idx="9">
                  <c:v>29.6</c:v>
                </c:pt>
                <c:pt idx="10">
                  <c:v>26.8</c:v>
                </c:pt>
                <c:pt idx="11">
                  <c:v>26.5</c:v>
                </c:pt>
                <c:pt idx="12">
                  <c:v>15.2</c:v>
                </c:pt>
                <c:pt idx="13">
                  <c:v>30.9</c:v>
                </c:pt>
                <c:pt idx="14">
                  <c:v>15.7</c:v>
                </c:pt>
                <c:pt idx="15">
                  <c:v>15.7</c:v>
                </c:pt>
                <c:pt idx="16">
                  <c:v>15.9</c:v>
                </c:pt>
                <c:pt idx="17">
                  <c:v>16.399999999999999</c:v>
                </c:pt>
                <c:pt idx="19">
                  <c:v>30.9</c:v>
                </c:pt>
                <c:pt idx="20">
                  <c:v>28.3</c:v>
                </c:pt>
                <c:pt idx="22">
                  <c:v>25.2</c:v>
                </c:pt>
                <c:pt idx="23">
                  <c:v>26.2</c:v>
                </c:pt>
                <c:pt idx="24">
                  <c:v>28.8</c:v>
                </c:pt>
                <c:pt idx="25">
                  <c:v>24.7</c:v>
                </c:pt>
                <c:pt idx="26">
                  <c:v>26.5</c:v>
                </c:pt>
                <c:pt idx="27">
                  <c:v>28.2</c:v>
                </c:pt>
                <c:pt idx="28">
                  <c:v>27.4</c:v>
                </c:pt>
                <c:pt idx="29">
                  <c:v>26.4</c:v>
                </c:pt>
                <c:pt idx="30">
                  <c:v>27.6</c:v>
                </c:pt>
                <c:pt idx="31">
                  <c:v>26.5</c:v>
                </c:pt>
                <c:pt idx="33">
                  <c:v>25.5</c:v>
                </c:pt>
                <c:pt idx="34">
                  <c:v>24.5</c:v>
                </c:pt>
                <c:pt idx="35">
                  <c:v>26.3</c:v>
                </c:pt>
                <c:pt idx="36">
                  <c:v>26.1</c:v>
                </c:pt>
                <c:pt idx="37">
                  <c:v>25.9</c:v>
                </c:pt>
                <c:pt idx="38">
                  <c:v>0.2</c:v>
                </c:pt>
                <c:pt idx="39">
                  <c:v>0</c:v>
                </c:pt>
                <c:pt idx="44">
                  <c:v>15.3</c:v>
                </c:pt>
                <c:pt idx="45">
                  <c:v>13.2</c:v>
                </c:pt>
                <c:pt idx="46">
                  <c:v>11.4</c:v>
                </c:pt>
                <c:pt idx="47">
                  <c:v>11.4</c:v>
                </c:pt>
                <c:pt idx="48">
                  <c:v>16.399999999999999</c:v>
                </c:pt>
                <c:pt idx="49">
                  <c:v>9.6999999999999993</c:v>
                </c:pt>
                <c:pt idx="50">
                  <c:v>12.2</c:v>
                </c:pt>
                <c:pt idx="51">
                  <c:v>19.7</c:v>
                </c:pt>
                <c:pt idx="52">
                  <c:v>12.1</c:v>
                </c:pt>
                <c:pt idx="53">
                  <c:v>12</c:v>
                </c:pt>
                <c:pt idx="54">
                  <c:v>15.3</c:v>
                </c:pt>
                <c:pt idx="55">
                  <c:v>16.899999999999999</c:v>
                </c:pt>
                <c:pt idx="56">
                  <c:v>14.7</c:v>
                </c:pt>
                <c:pt idx="57">
                  <c:v>11.5</c:v>
                </c:pt>
                <c:pt idx="58">
                  <c:v>6</c:v>
                </c:pt>
                <c:pt idx="59">
                  <c:v>10.7</c:v>
                </c:pt>
                <c:pt idx="60">
                  <c:v>6.1</c:v>
                </c:pt>
              </c:numCache>
            </c:numRef>
          </c:val>
          <c:smooth val="0"/>
          <c:extLst>
            <c:ext xmlns:c16="http://schemas.microsoft.com/office/drawing/2014/chart" uri="{C3380CC4-5D6E-409C-BE32-E72D297353CC}">
              <c16:uniqueId val="{00000002-06F4-46E8-9497-35BF7F0F271D}"/>
            </c:ext>
          </c:extLst>
        </c:ser>
        <c:ser>
          <c:idx val="3"/>
          <c:order val="3"/>
          <c:tx>
            <c:strRef>
              <c:f>'Row 1'!$A$8</c:f>
              <c:strCache>
                <c:ptCount val="1"/>
                <c:pt idx="0">
                  <c:v>Total Computing load</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strRef>
              <c:f>'Row 1'!$B$1:$BJ$1</c:f>
              <c:strCache>
                <c:ptCount val="59"/>
                <c:pt idx="0">
                  <c:v>2.1.13</c:v>
                </c:pt>
                <c:pt idx="1">
                  <c:v>7.1.14</c:v>
                </c:pt>
                <c:pt idx="2">
                  <c:v>28.1.14</c:v>
                </c:pt>
                <c:pt idx="3">
                  <c:v>4.3.13</c:v>
                </c:pt>
                <c:pt idx="4">
                  <c:v>6.3.14</c:v>
                </c:pt>
                <c:pt idx="5">
                  <c:v>12.6.15</c:v>
                </c:pt>
                <c:pt idx="6">
                  <c:v>04/02/2016</c:v>
                </c:pt>
                <c:pt idx="7">
                  <c:v>05/01/2017</c:v>
                </c:pt>
                <c:pt idx="9">
                  <c:v>18/09/2017</c:v>
                </c:pt>
                <c:pt idx="10">
                  <c:v>16/02/2018</c:v>
                </c:pt>
                <c:pt idx="13">
                  <c:v>30/05/2018</c:v>
                </c:pt>
                <c:pt idx="14">
                  <c:v>30/05/2018</c:v>
                </c:pt>
                <c:pt idx="17">
                  <c:v>31/05/2018</c:v>
                </c:pt>
                <c:pt idx="19">
                  <c:v>2020</c:v>
                </c:pt>
                <c:pt idx="20">
                  <c:v>19/10/2020</c:v>
                </c:pt>
                <c:pt idx="22">
                  <c:v>10/12/2020</c:v>
                </c:pt>
                <c:pt idx="23">
                  <c:v>01/07/2021</c:v>
                </c:pt>
                <c:pt idx="24">
                  <c:v>14/07/2021</c:v>
                </c:pt>
                <c:pt idx="25">
                  <c:v>02/03/2022</c:v>
                </c:pt>
                <c:pt idx="26">
                  <c:v>03/03/2022</c:v>
                </c:pt>
                <c:pt idx="27">
                  <c:v>16/03/2022</c:v>
                </c:pt>
                <c:pt idx="28">
                  <c:v>14/04/2022</c:v>
                </c:pt>
                <c:pt idx="29">
                  <c:v>19/04/2022</c:v>
                </c:pt>
                <c:pt idx="30">
                  <c:v>20/04/2022</c:v>
                </c:pt>
                <c:pt idx="31">
                  <c:v>20/04/2022</c:v>
                </c:pt>
                <c:pt idx="32">
                  <c:v>05/05/2022</c:v>
                </c:pt>
                <c:pt idx="33">
                  <c:v>24/05/2022</c:v>
                </c:pt>
                <c:pt idx="34">
                  <c:v>14/07/2022</c:v>
                </c:pt>
                <c:pt idx="35">
                  <c:v>18/07/2022</c:v>
                </c:pt>
                <c:pt idx="36">
                  <c:v>29/07/2022</c:v>
                </c:pt>
                <c:pt idx="37">
                  <c:v>03/08/2022</c:v>
                </c:pt>
                <c:pt idx="38">
                  <c:v>05/09/2022</c:v>
                </c:pt>
                <c:pt idx="39">
                  <c:v>30/09/2022</c:v>
                </c:pt>
                <c:pt idx="40">
                  <c:v>30/09/2022</c:v>
                </c:pt>
                <c:pt idx="41">
                  <c:v>30/09/2022</c:v>
                </c:pt>
                <c:pt idx="42">
                  <c:v>30/09/2022</c:v>
                </c:pt>
                <c:pt idx="43">
                  <c:v>30/09/2022</c:v>
                </c:pt>
                <c:pt idx="44">
                  <c:v>30/09/2022</c:v>
                </c:pt>
                <c:pt idx="45">
                  <c:v>05/10/2022</c:v>
                </c:pt>
                <c:pt idx="46">
                  <c:v>11/10/2022</c:v>
                </c:pt>
                <c:pt idx="47">
                  <c:v>17/10/2022</c:v>
                </c:pt>
                <c:pt idx="48">
                  <c:v>19/10/2022</c:v>
                </c:pt>
                <c:pt idx="49">
                  <c:v>21/10/2022</c:v>
                </c:pt>
                <c:pt idx="50">
                  <c:v>27/10/2022</c:v>
                </c:pt>
                <c:pt idx="51">
                  <c:v>27/10/2022</c:v>
                </c:pt>
                <c:pt idx="52">
                  <c:v>03/11/2022</c:v>
                </c:pt>
                <c:pt idx="53">
                  <c:v>03/11/2022</c:v>
                </c:pt>
                <c:pt idx="54">
                  <c:v>03/11/2022</c:v>
                </c:pt>
                <c:pt idx="55">
                  <c:v>09/11/2022</c:v>
                </c:pt>
                <c:pt idx="56">
                  <c:v>16/11/2022</c:v>
                </c:pt>
                <c:pt idx="57">
                  <c:v>13/01/2023</c:v>
                </c:pt>
                <c:pt idx="58">
                  <c:v>18/05/2023</c:v>
                </c:pt>
              </c:strCache>
            </c:strRef>
          </c:cat>
          <c:val>
            <c:numRef>
              <c:f>'Row 1'!$B$8:$BJ$8</c:f>
              <c:numCache>
                <c:formatCode>General</c:formatCode>
                <c:ptCount val="61"/>
                <c:pt idx="0">
                  <c:v>62.9</c:v>
                </c:pt>
                <c:pt idx="1">
                  <c:v>57.1</c:v>
                </c:pt>
                <c:pt idx="2">
                  <c:v>58.2</c:v>
                </c:pt>
                <c:pt idx="3">
                  <c:v>56.3</c:v>
                </c:pt>
                <c:pt idx="4">
                  <c:v>51.8</c:v>
                </c:pt>
                <c:pt idx="5">
                  <c:v>62.4</c:v>
                </c:pt>
                <c:pt idx="6">
                  <c:v>63.1</c:v>
                </c:pt>
                <c:pt idx="7">
                  <c:v>68.2</c:v>
                </c:pt>
                <c:pt idx="8">
                  <c:v>53.7</c:v>
                </c:pt>
                <c:pt idx="9">
                  <c:v>70.400000000000006</c:v>
                </c:pt>
                <c:pt idx="10">
                  <c:v>72.3</c:v>
                </c:pt>
                <c:pt idx="11">
                  <c:v>67.400000000000006</c:v>
                </c:pt>
                <c:pt idx="12">
                  <c:v>65</c:v>
                </c:pt>
                <c:pt idx="13">
                  <c:v>65.8</c:v>
                </c:pt>
                <c:pt idx="14">
                  <c:v>65.5</c:v>
                </c:pt>
                <c:pt idx="15">
                  <c:v>65.099999999999994</c:v>
                </c:pt>
                <c:pt idx="16">
                  <c:v>61.2</c:v>
                </c:pt>
                <c:pt idx="17">
                  <c:v>60.400000000000006</c:v>
                </c:pt>
                <c:pt idx="18">
                  <c:v>58.5</c:v>
                </c:pt>
                <c:pt idx="19">
                  <c:v>65.7</c:v>
                </c:pt>
                <c:pt idx="20">
                  <c:v>59</c:v>
                </c:pt>
                <c:pt idx="22">
                  <c:v>50.3</c:v>
                </c:pt>
                <c:pt idx="23">
                  <c:v>55.300000000000004</c:v>
                </c:pt>
                <c:pt idx="24">
                  <c:v>62.7</c:v>
                </c:pt>
                <c:pt idx="25">
                  <c:v>54.4</c:v>
                </c:pt>
                <c:pt idx="26">
                  <c:v>56.7</c:v>
                </c:pt>
                <c:pt idx="27">
                  <c:v>55.599999999999994</c:v>
                </c:pt>
                <c:pt idx="28">
                  <c:v>53.7</c:v>
                </c:pt>
                <c:pt idx="29">
                  <c:v>54.5</c:v>
                </c:pt>
                <c:pt idx="30">
                  <c:v>49.8</c:v>
                </c:pt>
                <c:pt idx="31">
                  <c:v>48.7</c:v>
                </c:pt>
                <c:pt idx="32">
                  <c:v>55.400000000000006</c:v>
                </c:pt>
                <c:pt idx="33">
                  <c:v>54.6</c:v>
                </c:pt>
                <c:pt idx="34">
                  <c:v>54.5</c:v>
                </c:pt>
                <c:pt idx="35">
                  <c:v>49.400000000000006</c:v>
                </c:pt>
                <c:pt idx="36">
                  <c:v>55.599999999999994</c:v>
                </c:pt>
                <c:pt idx="37">
                  <c:v>54.4</c:v>
                </c:pt>
                <c:pt idx="38">
                  <c:v>60.3</c:v>
                </c:pt>
                <c:pt idx="39">
                  <c:v>53.4</c:v>
                </c:pt>
                <c:pt idx="40">
                  <c:v>44.4</c:v>
                </c:pt>
                <c:pt idx="41">
                  <c:v>41.900000000000006</c:v>
                </c:pt>
                <c:pt idx="42">
                  <c:v>40.700000000000003</c:v>
                </c:pt>
                <c:pt idx="43">
                  <c:v>40.5</c:v>
                </c:pt>
                <c:pt idx="44">
                  <c:v>45.5</c:v>
                </c:pt>
                <c:pt idx="45">
                  <c:v>54</c:v>
                </c:pt>
                <c:pt idx="46">
                  <c:v>48.3</c:v>
                </c:pt>
                <c:pt idx="47">
                  <c:v>51.4</c:v>
                </c:pt>
                <c:pt idx="48">
                  <c:v>56.8</c:v>
                </c:pt>
                <c:pt idx="49">
                  <c:v>56.1</c:v>
                </c:pt>
                <c:pt idx="50">
                  <c:v>51.2</c:v>
                </c:pt>
                <c:pt idx="51">
                  <c:v>51.6</c:v>
                </c:pt>
                <c:pt idx="52">
                  <c:v>49.2</c:v>
                </c:pt>
                <c:pt idx="53">
                  <c:v>50.1</c:v>
                </c:pt>
                <c:pt idx="54">
                  <c:v>50.7</c:v>
                </c:pt>
                <c:pt idx="55">
                  <c:v>50.9</c:v>
                </c:pt>
                <c:pt idx="56">
                  <c:v>37.799999999999997</c:v>
                </c:pt>
                <c:pt idx="57">
                  <c:v>51.9</c:v>
                </c:pt>
                <c:pt idx="58">
                  <c:v>50.1</c:v>
                </c:pt>
                <c:pt idx="59">
                  <c:v>50</c:v>
                </c:pt>
                <c:pt idx="60">
                  <c:v>49.9</c:v>
                </c:pt>
              </c:numCache>
            </c:numRef>
          </c:val>
          <c:smooth val="0"/>
          <c:extLst>
            <c:ext xmlns:c16="http://schemas.microsoft.com/office/drawing/2014/chart" uri="{C3380CC4-5D6E-409C-BE32-E72D297353CC}">
              <c16:uniqueId val="{00000003-06F4-46E8-9497-35BF7F0F271D}"/>
            </c:ext>
          </c:extLst>
        </c:ser>
        <c:dLbls>
          <c:showLegendKey val="0"/>
          <c:showVal val="0"/>
          <c:showCatName val="0"/>
          <c:showSerName val="0"/>
          <c:showPercent val="0"/>
          <c:showBubbleSize val="0"/>
        </c:dLbls>
        <c:marker val="1"/>
        <c:smooth val="0"/>
        <c:axId val="486435024"/>
        <c:axId val="1"/>
      </c:lineChart>
      <c:catAx>
        <c:axId val="486435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486435024"/>
        <c:crosses val="autoZero"/>
        <c:crossBetween val="between"/>
      </c:valAx>
      <c:spPr>
        <a:noFill/>
        <a:ln w="25400">
          <a:noFill/>
        </a:ln>
      </c:spPr>
    </c:plotArea>
    <c:legend>
      <c:legendPos val="b"/>
      <c:overlay val="0"/>
      <c:spPr>
        <a:noFill/>
        <a:ln w="25400">
          <a:noFill/>
        </a:ln>
      </c:spPr>
      <c:txPr>
        <a:bodyPr/>
        <a:lstStyle/>
        <a:p>
          <a:pPr>
            <a:defRPr sz="82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DWB</a:t>
            </a:r>
            <a:r>
              <a:rPr lang="en-US" baseline="0"/>
              <a:t> Computer Room</a:t>
            </a:r>
          </a:p>
          <a:p>
            <a:pPr>
              <a:defRPr/>
            </a:pPr>
            <a:r>
              <a:rPr lang="en-US" sz="1200" baseline="0"/>
              <a:t>Temperature during A/C switch off test</a:t>
            </a:r>
            <a:endParaRPr lang="en-US" sz="120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'DWB Temps'!$B$3</c:f>
              <c:strCache>
                <c:ptCount val="1"/>
                <c:pt idx="0">
                  <c:v>Hot Aisle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'DWB Temps'!$A$4:$A$56</c:f>
              <c:numCache>
                <c:formatCode>h:mm</c:formatCode>
                <c:ptCount val="53"/>
                <c:pt idx="0">
                  <c:v>0.4152777777777778</c:v>
                </c:pt>
                <c:pt idx="1">
                  <c:v>0.41597222222222219</c:v>
                </c:pt>
                <c:pt idx="2">
                  <c:v>0.41666666666666669</c:v>
                </c:pt>
                <c:pt idx="3">
                  <c:v>0.41736111111111102</c:v>
                </c:pt>
                <c:pt idx="4">
                  <c:v>0.41805555555555601</c:v>
                </c:pt>
                <c:pt idx="5">
                  <c:v>0.41875000000000001</c:v>
                </c:pt>
                <c:pt idx="6">
                  <c:v>0.41944444444444501</c:v>
                </c:pt>
                <c:pt idx="7">
                  <c:v>0.42013888888888901</c:v>
                </c:pt>
                <c:pt idx="8">
                  <c:v>0.420833333333334</c:v>
                </c:pt>
                <c:pt idx="9">
                  <c:v>0.421527777777778</c:v>
                </c:pt>
                <c:pt idx="10">
                  <c:v>0.422222222222223</c:v>
                </c:pt>
                <c:pt idx="11">
                  <c:v>0.422916666666667</c:v>
                </c:pt>
                <c:pt idx="12">
                  <c:v>0.42361111111111199</c:v>
                </c:pt>
                <c:pt idx="13">
                  <c:v>0.42430555555555599</c:v>
                </c:pt>
                <c:pt idx="14">
                  <c:v>0.42500000000000099</c:v>
                </c:pt>
                <c:pt idx="15">
                  <c:v>0.42569444444444499</c:v>
                </c:pt>
                <c:pt idx="16">
                  <c:v>0.42638888888888998</c:v>
                </c:pt>
                <c:pt idx="17">
                  <c:v>0.42708333333333398</c:v>
                </c:pt>
                <c:pt idx="18">
                  <c:v>0.42777777777777898</c:v>
                </c:pt>
                <c:pt idx="19">
                  <c:v>0.42847222222222298</c:v>
                </c:pt>
                <c:pt idx="20">
                  <c:v>0.42916666666666797</c:v>
                </c:pt>
                <c:pt idx="21">
                  <c:v>0.42986111111111203</c:v>
                </c:pt>
                <c:pt idx="22">
                  <c:v>0.43055555555555702</c:v>
                </c:pt>
                <c:pt idx="23">
                  <c:v>0.43125000000000102</c:v>
                </c:pt>
                <c:pt idx="24">
                  <c:v>0.43194444444444602</c:v>
                </c:pt>
                <c:pt idx="25">
                  <c:v>0.43263888888889002</c:v>
                </c:pt>
                <c:pt idx="26">
                  <c:v>0.43333333333333501</c:v>
                </c:pt>
                <c:pt idx="27">
                  <c:v>0.43402777777777901</c:v>
                </c:pt>
                <c:pt idx="28">
                  <c:v>0.43472222222222401</c:v>
                </c:pt>
                <c:pt idx="29">
                  <c:v>0.43541666666666801</c:v>
                </c:pt>
                <c:pt idx="30">
                  <c:v>0.436111111111113</c:v>
                </c:pt>
                <c:pt idx="31">
                  <c:v>0.436805555555557</c:v>
                </c:pt>
                <c:pt idx="32">
                  <c:v>0.437500000000002</c:v>
                </c:pt>
                <c:pt idx="33">
                  <c:v>0.438194444444446</c:v>
                </c:pt>
                <c:pt idx="34">
                  <c:v>0.43888888888889099</c:v>
                </c:pt>
                <c:pt idx="35">
                  <c:v>0.43958333333333499</c:v>
                </c:pt>
                <c:pt idx="36">
                  <c:v>0.44027777777777999</c:v>
                </c:pt>
                <c:pt idx="37">
                  <c:v>0.44097222222222399</c:v>
                </c:pt>
                <c:pt idx="38">
                  <c:v>0.44166666666666898</c:v>
                </c:pt>
                <c:pt idx="39">
                  <c:v>0.44236111111111298</c:v>
                </c:pt>
                <c:pt idx="40">
                  <c:v>0.44305555555555798</c:v>
                </c:pt>
                <c:pt idx="41">
                  <c:v>0.44375000000000198</c:v>
                </c:pt>
                <c:pt idx="42">
                  <c:v>0.44444444444444697</c:v>
                </c:pt>
                <c:pt idx="43">
                  <c:v>0.44513888888889103</c:v>
                </c:pt>
                <c:pt idx="44">
                  <c:v>0.44583333333333602</c:v>
                </c:pt>
                <c:pt idx="45">
                  <c:v>0.44652777777778002</c:v>
                </c:pt>
                <c:pt idx="46">
                  <c:v>0.44722222222222502</c:v>
                </c:pt>
                <c:pt idx="47">
                  <c:v>0.44791666666666902</c:v>
                </c:pt>
                <c:pt idx="48">
                  <c:v>0.44861111111111401</c:v>
                </c:pt>
                <c:pt idx="49">
                  <c:v>0.44930555555555801</c:v>
                </c:pt>
                <c:pt idx="50">
                  <c:v>0.45000000000000301</c:v>
                </c:pt>
                <c:pt idx="51">
                  <c:v>0.45069444444444701</c:v>
                </c:pt>
                <c:pt idx="52">
                  <c:v>0.451388888888892</c:v>
                </c:pt>
              </c:numCache>
            </c:numRef>
          </c:cat>
          <c:val>
            <c:numRef>
              <c:f>'DWB Temps'!$B$4:$B$56</c:f>
              <c:numCache>
                <c:formatCode>General</c:formatCode>
                <c:ptCount val="53"/>
                <c:pt idx="0">
                  <c:v>18.7</c:v>
                </c:pt>
                <c:pt idx="1">
                  <c:v>18.7</c:v>
                </c:pt>
                <c:pt idx="2">
                  <c:v>19.5</c:v>
                </c:pt>
                <c:pt idx="3">
                  <c:v>20.3</c:v>
                </c:pt>
                <c:pt idx="4">
                  <c:v>20.7</c:v>
                </c:pt>
                <c:pt idx="5">
                  <c:v>21.7</c:v>
                </c:pt>
                <c:pt idx="6">
                  <c:v>22.7</c:v>
                </c:pt>
                <c:pt idx="7">
                  <c:v>23.3</c:v>
                </c:pt>
                <c:pt idx="8">
                  <c:v>23.9</c:v>
                </c:pt>
                <c:pt idx="9">
                  <c:v>24.5</c:v>
                </c:pt>
                <c:pt idx="10">
                  <c:v>25.1</c:v>
                </c:pt>
                <c:pt idx="11">
                  <c:v>25.4</c:v>
                </c:pt>
                <c:pt idx="12">
                  <c:v>25.9</c:v>
                </c:pt>
                <c:pt idx="13">
                  <c:v>26.4</c:v>
                </c:pt>
                <c:pt idx="14">
                  <c:v>26.9</c:v>
                </c:pt>
                <c:pt idx="15">
                  <c:v>27.2</c:v>
                </c:pt>
                <c:pt idx="16">
                  <c:v>27.6</c:v>
                </c:pt>
                <c:pt idx="17">
                  <c:v>28</c:v>
                </c:pt>
                <c:pt idx="18">
                  <c:v>28.3</c:v>
                </c:pt>
                <c:pt idx="19">
                  <c:v>28.7</c:v>
                </c:pt>
                <c:pt idx="20">
                  <c:v>29</c:v>
                </c:pt>
                <c:pt idx="21">
                  <c:v>29.2</c:v>
                </c:pt>
                <c:pt idx="22">
                  <c:v>29.5</c:v>
                </c:pt>
                <c:pt idx="23">
                  <c:v>29.9</c:v>
                </c:pt>
                <c:pt idx="24">
                  <c:v>30.2</c:v>
                </c:pt>
                <c:pt idx="25">
                  <c:v>30.4</c:v>
                </c:pt>
                <c:pt idx="26">
                  <c:v>30.7</c:v>
                </c:pt>
                <c:pt idx="27">
                  <c:v>31</c:v>
                </c:pt>
                <c:pt idx="28">
                  <c:v>31.2</c:v>
                </c:pt>
                <c:pt idx="29">
                  <c:v>30.7</c:v>
                </c:pt>
                <c:pt idx="30">
                  <c:v>29.9</c:v>
                </c:pt>
                <c:pt idx="31">
                  <c:v>27.7</c:v>
                </c:pt>
                <c:pt idx="32">
                  <c:v>27.4</c:v>
                </c:pt>
                <c:pt idx="33">
                  <c:v>26.8</c:v>
                </c:pt>
                <c:pt idx="36">
                  <c:v>24.4</c:v>
                </c:pt>
                <c:pt idx="37">
                  <c:v>24</c:v>
                </c:pt>
                <c:pt idx="38">
                  <c:v>23.5</c:v>
                </c:pt>
                <c:pt idx="39">
                  <c:v>23.1</c:v>
                </c:pt>
                <c:pt idx="40">
                  <c:v>22.9</c:v>
                </c:pt>
                <c:pt idx="41">
                  <c:v>22.6</c:v>
                </c:pt>
                <c:pt idx="42">
                  <c:v>22.3</c:v>
                </c:pt>
                <c:pt idx="43">
                  <c:v>21.9</c:v>
                </c:pt>
                <c:pt idx="44">
                  <c:v>21.8</c:v>
                </c:pt>
                <c:pt idx="45">
                  <c:v>21.5</c:v>
                </c:pt>
                <c:pt idx="46">
                  <c:v>21.2</c:v>
                </c:pt>
                <c:pt idx="47">
                  <c:v>21.1</c:v>
                </c:pt>
                <c:pt idx="48">
                  <c:v>21</c:v>
                </c:pt>
                <c:pt idx="49">
                  <c:v>20.8</c:v>
                </c:pt>
                <c:pt idx="50">
                  <c:v>20.7</c:v>
                </c:pt>
                <c:pt idx="51">
                  <c:v>20.6</c:v>
                </c:pt>
                <c:pt idx="52">
                  <c:v>20.5</c:v>
                </c:pt>
              </c:numCache>
            </c:numRef>
          </c:val>
          <c:smooth val="0"/>
          <c:extLst>
            <c:ext xmlns:c16="http://schemas.microsoft.com/office/drawing/2014/chart" uri="{C3380CC4-5D6E-409C-BE32-E72D297353CC}">
              <c16:uniqueId val="{00000000-D056-4E70-996C-CD3CE0D68477}"/>
            </c:ext>
          </c:extLst>
        </c:ser>
        <c:ser>
          <c:idx val="1"/>
          <c:order val="1"/>
          <c:tx>
            <c:strRef>
              <c:f>'DWB Temps'!$C$3</c:f>
              <c:strCache>
                <c:ptCount val="1"/>
                <c:pt idx="0">
                  <c:v>Cold Aisle</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'DWB Temps'!$A$4:$A$56</c:f>
              <c:numCache>
                <c:formatCode>h:mm</c:formatCode>
                <c:ptCount val="53"/>
                <c:pt idx="0">
                  <c:v>0.4152777777777778</c:v>
                </c:pt>
                <c:pt idx="1">
                  <c:v>0.41597222222222219</c:v>
                </c:pt>
                <c:pt idx="2">
                  <c:v>0.41666666666666669</c:v>
                </c:pt>
                <c:pt idx="3">
                  <c:v>0.41736111111111102</c:v>
                </c:pt>
                <c:pt idx="4">
                  <c:v>0.41805555555555601</c:v>
                </c:pt>
                <c:pt idx="5">
                  <c:v>0.41875000000000001</c:v>
                </c:pt>
                <c:pt idx="6">
                  <c:v>0.41944444444444501</c:v>
                </c:pt>
                <c:pt idx="7">
                  <c:v>0.42013888888888901</c:v>
                </c:pt>
                <c:pt idx="8">
                  <c:v>0.420833333333334</c:v>
                </c:pt>
                <c:pt idx="9">
                  <c:v>0.421527777777778</c:v>
                </c:pt>
                <c:pt idx="10">
                  <c:v>0.422222222222223</c:v>
                </c:pt>
                <c:pt idx="11">
                  <c:v>0.422916666666667</c:v>
                </c:pt>
                <c:pt idx="12">
                  <c:v>0.42361111111111199</c:v>
                </c:pt>
                <c:pt idx="13">
                  <c:v>0.42430555555555599</c:v>
                </c:pt>
                <c:pt idx="14">
                  <c:v>0.42500000000000099</c:v>
                </c:pt>
                <c:pt idx="15">
                  <c:v>0.42569444444444499</c:v>
                </c:pt>
                <c:pt idx="16">
                  <c:v>0.42638888888888998</c:v>
                </c:pt>
                <c:pt idx="17">
                  <c:v>0.42708333333333398</c:v>
                </c:pt>
                <c:pt idx="18">
                  <c:v>0.42777777777777898</c:v>
                </c:pt>
                <c:pt idx="19">
                  <c:v>0.42847222222222298</c:v>
                </c:pt>
                <c:pt idx="20">
                  <c:v>0.42916666666666797</c:v>
                </c:pt>
                <c:pt idx="21">
                  <c:v>0.42986111111111203</c:v>
                </c:pt>
                <c:pt idx="22">
                  <c:v>0.43055555555555702</c:v>
                </c:pt>
                <c:pt idx="23">
                  <c:v>0.43125000000000102</c:v>
                </c:pt>
                <c:pt idx="24">
                  <c:v>0.43194444444444602</c:v>
                </c:pt>
                <c:pt idx="25">
                  <c:v>0.43263888888889002</c:v>
                </c:pt>
                <c:pt idx="26">
                  <c:v>0.43333333333333501</c:v>
                </c:pt>
                <c:pt idx="27">
                  <c:v>0.43402777777777901</c:v>
                </c:pt>
                <c:pt idx="28">
                  <c:v>0.43472222222222401</c:v>
                </c:pt>
                <c:pt idx="29">
                  <c:v>0.43541666666666801</c:v>
                </c:pt>
                <c:pt idx="30">
                  <c:v>0.436111111111113</c:v>
                </c:pt>
                <c:pt idx="31">
                  <c:v>0.436805555555557</c:v>
                </c:pt>
                <c:pt idx="32">
                  <c:v>0.437500000000002</c:v>
                </c:pt>
                <c:pt idx="33">
                  <c:v>0.438194444444446</c:v>
                </c:pt>
                <c:pt idx="34">
                  <c:v>0.43888888888889099</c:v>
                </c:pt>
                <c:pt idx="35">
                  <c:v>0.43958333333333499</c:v>
                </c:pt>
                <c:pt idx="36">
                  <c:v>0.44027777777777999</c:v>
                </c:pt>
                <c:pt idx="37">
                  <c:v>0.44097222222222399</c:v>
                </c:pt>
                <c:pt idx="38">
                  <c:v>0.44166666666666898</c:v>
                </c:pt>
                <c:pt idx="39">
                  <c:v>0.44236111111111298</c:v>
                </c:pt>
                <c:pt idx="40">
                  <c:v>0.44305555555555798</c:v>
                </c:pt>
                <c:pt idx="41">
                  <c:v>0.44375000000000198</c:v>
                </c:pt>
                <c:pt idx="42">
                  <c:v>0.44444444444444697</c:v>
                </c:pt>
                <c:pt idx="43">
                  <c:v>0.44513888888889103</c:v>
                </c:pt>
                <c:pt idx="44">
                  <c:v>0.44583333333333602</c:v>
                </c:pt>
                <c:pt idx="45">
                  <c:v>0.44652777777778002</c:v>
                </c:pt>
                <c:pt idx="46">
                  <c:v>0.44722222222222502</c:v>
                </c:pt>
                <c:pt idx="47">
                  <c:v>0.44791666666666902</c:v>
                </c:pt>
                <c:pt idx="48">
                  <c:v>0.44861111111111401</c:v>
                </c:pt>
                <c:pt idx="49">
                  <c:v>0.44930555555555801</c:v>
                </c:pt>
                <c:pt idx="50">
                  <c:v>0.45000000000000301</c:v>
                </c:pt>
                <c:pt idx="51">
                  <c:v>0.45069444444444701</c:v>
                </c:pt>
                <c:pt idx="52">
                  <c:v>0.451388888888892</c:v>
                </c:pt>
              </c:numCache>
            </c:numRef>
          </c:cat>
          <c:val>
            <c:numRef>
              <c:f>'DWB Temps'!$C$4:$C$56</c:f>
              <c:numCache>
                <c:formatCode>General</c:formatCode>
                <c:ptCount val="53"/>
                <c:pt idx="0">
                  <c:v>18.5</c:v>
                </c:pt>
                <c:pt idx="1">
                  <c:v>18.5</c:v>
                </c:pt>
                <c:pt idx="2">
                  <c:v>19.399999999999999</c:v>
                </c:pt>
                <c:pt idx="3">
                  <c:v>19.600000000000001</c:v>
                </c:pt>
                <c:pt idx="4">
                  <c:v>19.899999999999999</c:v>
                </c:pt>
                <c:pt idx="5">
                  <c:v>20.3</c:v>
                </c:pt>
                <c:pt idx="6">
                  <c:v>20.8</c:v>
                </c:pt>
                <c:pt idx="7">
                  <c:v>21.1</c:v>
                </c:pt>
                <c:pt idx="8">
                  <c:v>21.5</c:v>
                </c:pt>
                <c:pt idx="9">
                  <c:v>21.9</c:v>
                </c:pt>
                <c:pt idx="10">
                  <c:v>22.2</c:v>
                </c:pt>
                <c:pt idx="11">
                  <c:v>22.5</c:v>
                </c:pt>
                <c:pt idx="12">
                  <c:v>22.9</c:v>
                </c:pt>
                <c:pt idx="13">
                  <c:v>23.3</c:v>
                </c:pt>
                <c:pt idx="14">
                  <c:v>23.5</c:v>
                </c:pt>
                <c:pt idx="15">
                  <c:v>23.9</c:v>
                </c:pt>
                <c:pt idx="16">
                  <c:v>24.3</c:v>
                </c:pt>
                <c:pt idx="17">
                  <c:v>24.8</c:v>
                </c:pt>
                <c:pt idx="18">
                  <c:v>25.1</c:v>
                </c:pt>
                <c:pt idx="19">
                  <c:v>25.5</c:v>
                </c:pt>
                <c:pt idx="20">
                  <c:v>25.9</c:v>
                </c:pt>
                <c:pt idx="21">
                  <c:v>25.9</c:v>
                </c:pt>
                <c:pt idx="22">
                  <c:v>26.3</c:v>
                </c:pt>
                <c:pt idx="23">
                  <c:v>26.7</c:v>
                </c:pt>
                <c:pt idx="24">
                  <c:v>26.9</c:v>
                </c:pt>
                <c:pt idx="25">
                  <c:v>27.2</c:v>
                </c:pt>
                <c:pt idx="26">
                  <c:v>27.5</c:v>
                </c:pt>
                <c:pt idx="27">
                  <c:v>27.7</c:v>
                </c:pt>
                <c:pt idx="28">
                  <c:v>27.8</c:v>
                </c:pt>
                <c:pt idx="29">
                  <c:v>27.5</c:v>
                </c:pt>
                <c:pt idx="30">
                  <c:v>26.5</c:v>
                </c:pt>
                <c:pt idx="31">
                  <c:v>24.6</c:v>
                </c:pt>
                <c:pt idx="32">
                  <c:v>24.2</c:v>
                </c:pt>
                <c:pt idx="33">
                  <c:v>23.7</c:v>
                </c:pt>
                <c:pt idx="35">
                  <c:v>21.9</c:v>
                </c:pt>
                <c:pt idx="36">
                  <c:v>21.9</c:v>
                </c:pt>
                <c:pt idx="37">
                  <c:v>21.6</c:v>
                </c:pt>
                <c:pt idx="38">
                  <c:v>21.4</c:v>
                </c:pt>
                <c:pt idx="39">
                  <c:v>21.1</c:v>
                </c:pt>
                <c:pt idx="40">
                  <c:v>21</c:v>
                </c:pt>
                <c:pt idx="41">
                  <c:v>20.8</c:v>
                </c:pt>
                <c:pt idx="42">
                  <c:v>20.5</c:v>
                </c:pt>
                <c:pt idx="44">
                  <c:v>20.3</c:v>
                </c:pt>
                <c:pt idx="45">
                  <c:v>20.3</c:v>
                </c:pt>
                <c:pt idx="46">
                  <c:v>20.2</c:v>
                </c:pt>
                <c:pt idx="47">
                  <c:v>20.100000000000001</c:v>
                </c:pt>
                <c:pt idx="48">
                  <c:v>20</c:v>
                </c:pt>
                <c:pt idx="49">
                  <c:v>19.899999999999999</c:v>
                </c:pt>
                <c:pt idx="50">
                  <c:v>19.8</c:v>
                </c:pt>
                <c:pt idx="51">
                  <c:v>19.7</c:v>
                </c:pt>
                <c:pt idx="52">
                  <c:v>19.5</c:v>
                </c:pt>
              </c:numCache>
            </c:numRef>
          </c:val>
          <c:smooth val="0"/>
          <c:extLst>
            <c:ext xmlns:c16="http://schemas.microsoft.com/office/drawing/2014/chart" uri="{C3380CC4-5D6E-409C-BE32-E72D297353CC}">
              <c16:uniqueId val="{00000001-D056-4E70-996C-CD3CE0D68477}"/>
            </c:ext>
          </c:extLst>
        </c:ser>
        <c:ser>
          <c:idx val="2"/>
          <c:order val="2"/>
          <c:tx>
            <c:strRef>
              <c:f>'DWB Temps'!$D$3</c:f>
              <c:strCache>
                <c:ptCount val="1"/>
                <c:pt idx="0">
                  <c:v>A/C</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numRef>
              <c:f>'DWB Temps'!$A$4:$A$56</c:f>
              <c:numCache>
                <c:formatCode>h:mm</c:formatCode>
                <c:ptCount val="53"/>
                <c:pt idx="0">
                  <c:v>0.4152777777777778</c:v>
                </c:pt>
                <c:pt idx="1">
                  <c:v>0.41597222222222219</c:v>
                </c:pt>
                <c:pt idx="2">
                  <c:v>0.41666666666666669</c:v>
                </c:pt>
                <c:pt idx="3">
                  <c:v>0.41736111111111102</c:v>
                </c:pt>
                <c:pt idx="4">
                  <c:v>0.41805555555555601</c:v>
                </c:pt>
                <c:pt idx="5">
                  <c:v>0.41875000000000001</c:v>
                </c:pt>
                <c:pt idx="6">
                  <c:v>0.41944444444444501</c:v>
                </c:pt>
                <c:pt idx="7">
                  <c:v>0.42013888888888901</c:v>
                </c:pt>
                <c:pt idx="8">
                  <c:v>0.420833333333334</c:v>
                </c:pt>
                <c:pt idx="9">
                  <c:v>0.421527777777778</c:v>
                </c:pt>
                <c:pt idx="10">
                  <c:v>0.422222222222223</c:v>
                </c:pt>
                <c:pt idx="11">
                  <c:v>0.422916666666667</c:v>
                </c:pt>
                <c:pt idx="12">
                  <c:v>0.42361111111111199</c:v>
                </c:pt>
                <c:pt idx="13">
                  <c:v>0.42430555555555599</c:v>
                </c:pt>
                <c:pt idx="14">
                  <c:v>0.42500000000000099</c:v>
                </c:pt>
                <c:pt idx="15">
                  <c:v>0.42569444444444499</c:v>
                </c:pt>
                <c:pt idx="16">
                  <c:v>0.42638888888888998</c:v>
                </c:pt>
                <c:pt idx="17">
                  <c:v>0.42708333333333398</c:v>
                </c:pt>
                <c:pt idx="18">
                  <c:v>0.42777777777777898</c:v>
                </c:pt>
                <c:pt idx="19">
                  <c:v>0.42847222222222298</c:v>
                </c:pt>
                <c:pt idx="20">
                  <c:v>0.42916666666666797</c:v>
                </c:pt>
                <c:pt idx="21">
                  <c:v>0.42986111111111203</c:v>
                </c:pt>
                <c:pt idx="22">
                  <c:v>0.43055555555555702</c:v>
                </c:pt>
                <c:pt idx="23">
                  <c:v>0.43125000000000102</c:v>
                </c:pt>
                <c:pt idx="24">
                  <c:v>0.43194444444444602</c:v>
                </c:pt>
                <c:pt idx="25">
                  <c:v>0.43263888888889002</c:v>
                </c:pt>
                <c:pt idx="26">
                  <c:v>0.43333333333333501</c:v>
                </c:pt>
                <c:pt idx="27">
                  <c:v>0.43402777777777901</c:v>
                </c:pt>
                <c:pt idx="28">
                  <c:v>0.43472222222222401</c:v>
                </c:pt>
                <c:pt idx="29">
                  <c:v>0.43541666666666801</c:v>
                </c:pt>
                <c:pt idx="30">
                  <c:v>0.436111111111113</c:v>
                </c:pt>
                <c:pt idx="31">
                  <c:v>0.436805555555557</c:v>
                </c:pt>
                <c:pt idx="32">
                  <c:v>0.437500000000002</c:v>
                </c:pt>
                <c:pt idx="33">
                  <c:v>0.438194444444446</c:v>
                </c:pt>
                <c:pt idx="34">
                  <c:v>0.43888888888889099</c:v>
                </c:pt>
                <c:pt idx="35">
                  <c:v>0.43958333333333499</c:v>
                </c:pt>
                <c:pt idx="36">
                  <c:v>0.44027777777777999</c:v>
                </c:pt>
                <c:pt idx="37">
                  <c:v>0.44097222222222399</c:v>
                </c:pt>
                <c:pt idx="38">
                  <c:v>0.44166666666666898</c:v>
                </c:pt>
                <c:pt idx="39">
                  <c:v>0.44236111111111298</c:v>
                </c:pt>
                <c:pt idx="40">
                  <c:v>0.44305555555555798</c:v>
                </c:pt>
                <c:pt idx="41">
                  <c:v>0.44375000000000198</c:v>
                </c:pt>
                <c:pt idx="42">
                  <c:v>0.44444444444444697</c:v>
                </c:pt>
                <c:pt idx="43">
                  <c:v>0.44513888888889103</c:v>
                </c:pt>
                <c:pt idx="44">
                  <c:v>0.44583333333333602</c:v>
                </c:pt>
                <c:pt idx="45">
                  <c:v>0.44652777777778002</c:v>
                </c:pt>
                <c:pt idx="46">
                  <c:v>0.44722222222222502</c:v>
                </c:pt>
                <c:pt idx="47">
                  <c:v>0.44791666666666902</c:v>
                </c:pt>
                <c:pt idx="48">
                  <c:v>0.44861111111111401</c:v>
                </c:pt>
                <c:pt idx="49">
                  <c:v>0.44930555555555801</c:v>
                </c:pt>
                <c:pt idx="50">
                  <c:v>0.45000000000000301</c:v>
                </c:pt>
                <c:pt idx="51">
                  <c:v>0.45069444444444701</c:v>
                </c:pt>
                <c:pt idx="52">
                  <c:v>0.451388888888892</c:v>
                </c:pt>
              </c:numCache>
            </c:numRef>
          </c:cat>
          <c:val>
            <c:numRef>
              <c:f>'DWB Temps'!$D$4:$D$56</c:f>
              <c:numCache>
                <c:formatCode>General</c:formatCode>
                <c:ptCount val="53"/>
                <c:pt idx="0">
                  <c:v>1</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numCache>
            </c:numRef>
          </c:val>
          <c:smooth val="0"/>
          <c:extLst>
            <c:ext xmlns:c16="http://schemas.microsoft.com/office/drawing/2014/chart" uri="{C3380CC4-5D6E-409C-BE32-E72D297353CC}">
              <c16:uniqueId val="{00000002-D056-4E70-996C-CD3CE0D68477}"/>
            </c:ext>
          </c:extLst>
        </c:ser>
        <c:ser>
          <c:idx val="3"/>
          <c:order val="3"/>
          <c:tx>
            <c:strRef>
              <c:f>'DWB Temps'!$E$3</c:f>
              <c:strCache>
                <c:ptCount val="1"/>
                <c:pt idx="0">
                  <c:v>Warning temp</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f>'DWB Temps'!$A$4:$A$56</c:f>
              <c:numCache>
                <c:formatCode>h:mm</c:formatCode>
                <c:ptCount val="53"/>
                <c:pt idx="0">
                  <c:v>0.4152777777777778</c:v>
                </c:pt>
                <c:pt idx="1">
                  <c:v>0.41597222222222219</c:v>
                </c:pt>
                <c:pt idx="2">
                  <c:v>0.41666666666666669</c:v>
                </c:pt>
                <c:pt idx="3">
                  <c:v>0.41736111111111102</c:v>
                </c:pt>
                <c:pt idx="4">
                  <c:v>0.41805555555555601</c:v>
                </c:pt>
                <c:pt idx="5">
                  <c:v>0.41875000000000001</c:v>
                </c:pt>
                <c:pt idx="6">
                  <c:v>0.41944444444444501</c:v>
                </c:pt>
                <c:pt idx="7">
                  <c:v>0.42013888888888901</c:v>
                </c:pt>
                <c:pt idx="8">
                  <c:v>0.420833333333334</c:v>
                </c:pt>
                <c:pt idx="9">
                  <c:v>0.421527777777778</c:v>
                </c:pt>
                <c:pt idx="10">
                  <c:v>0.422222222222223</c:v>
                </c:pt>
                <c:pt idx="11">
                  <c:v>0.422916666666667</c:v>
                </c:pt>
                <c:pt idx="12">
                  <c:v>0.42361111111111199</c:v>
                </c:pt>
                <c:pt idx="13">
                  <c:v>0.42430555555555599</c:v>
                </c:pt>
                <c:pt idx="14">
                  <c:v>0.42500000000000099</c:v>
                </c:pt>
                <c:pt idx="15">
                  <c:v>0.42569444444444499</c:v>
                </c:pt>
                <c:pt idx="16">
                  <c:v>0.42638888888888998</c:v>
                </c:pt>
                <c:pt idx="17">
                  <c:v>0.42708333333333398</c:v>
                </c:pt>
                <c:pt idx="18">
                  <c:v>0.42777777777777898</c:v>
                </c:pt>
                <c:pt idx="19">
                  <c:v>0.42847222222222298</c:v>
                </c:pt>
                <c:pt idx="20">
                  <c:v>0.42916666666666797</c:v>
                </c:pt>
                <c:pt idx="21">
                  <c:v>0.42986111111111203</c:v>
                </c:pt>
                <c:pt idx="22">
                  <c:v>0.43055555555555702</c:v>
                </c:pt>
                <c:pt idx="23">
                  <c:v>0.43125000000000102</c:v>
                </c:pt>
                <c:pt idx="24">
                  <c:v>0.43194444444444602</c:v>
                </c:pt>
                <c:pt idx="25">
                  <c:v>0.43263888888889002</c:v>
                </c:pt>
                <c:pt idx="26">
                  <c:v>0.43333333333333501</c:v>
                </c:pt>
                <c:pt idx="27">
                  <c:v>0.43402777777777901</c:v>
                </c:pt>
                <c:pt idx="28">
                  <c:v>0.43472222222222401</c:v>
                </c:pt>
                <c:pt idx="29">
                  <c:v>0.43541666666666801</c:v>
                </c:pt>
                <c:pt idx="30">
                  <c:v>0.436111111111113</c:v>
                </c:pt>
                <c:pt idx="31">
                  <c:v>0.436805555555557</c:v>
                </c:pt>
                <c:pt idx="32">
                  <c:v>0.437500000000002</c:v>
                </c:pt>
                <c:pt idx="33">
                  <c:v>0.438194444444446</c:v>
                </c:pt>
                <c:pt idx="34">
                  <c:v>0.43888888888889099</c:v>
                </c:pt>
                <c:pt idx="35">
                  <c:v>0.43958333333333499</c:v>
                </c:pt>
                <c:pt idx="36">
                  <c:v>0.44027777777777999</c:v>
                </c:pt>
                <c:pt idx="37">
                  <c:v>0.44097222222222399</c:v>
                </c:pt>
                <c:pt idx="38">
                  <c:v>0.44166666666666898</c:v>
                </c:pt>
                <c:pt idx="39">
                  <c:v>0.44236111111111298</c:v>
                </c:pt>
                <c:pt idx="40">
                  <c:v>0.44305555555555798</c:v>
                </c:pt>
                <c:pt idx="41">
                  <c:v>0.44375000000000198</c:v>
                </c:pt>
                <c:pt idx="42">
                  <c:v>0.44444444444444697</c:v>
                </c:pt>
                <c:pt idx="43">
                  <c:v>0.44513888888889103</c:v>
                </c:pt>
                <c:pt idx="44">
                  <c:v>0.44583333333333602</c:v>
                </c:pt>
                <c:pt idx="45">
                  <c:v>0.44652777777778002</c:v>
                </c:pt>
                <c:pt idx="46">
                  <c:v>0.44722222222222502</c:v>
                </c:pt>
                <c:pt idx="47">
                  <c:v>0.44791666666666902</c:v>
                </c:pt>
                <c:pt idx="48">
                  <c:v>0.44861111111111401</c:v>
                </c:pt>
                <c:pt idx="49">
                  <c:v>0.44930555555555801</c:v>
                </c:pt>
                <c:pt idx="50">
                  <c:v>0.45000000000000301</c:v>
                </c:pt>
                <c:pt idx="51">
                  <c:v>0.45069444444444701</c:v>
                </c:pt>
                <c:pt idx="52">
                  <c:v>0.451388888888892</c:v>
                </c:pt>
              </c:numCache>
            </c:numRef>
          </c:cat>
          <c:val>
            <c:numRef>
              <c:f>'DWB Temps'!$E$4:$E$56</c:f>
              <c:numCache>
                <c:formatCode>General</c:formatCode>
                <c:ptCount val="53"/>
                <c:pt idx="0">
                  <c:v>27</c:v>
                </c:pt>
                <c:pt idx="1">
                  <c:v>27</c:v>
                </c:pt>
                <c:pt idx="2">
                  <c:v>27</c:v>
                </c:pt>
                <c:pt idx="3">
                  <c:v>27</c:v>
                </c:pt>
                <c:pt idx="4">
                  <c:v>27</c:v>
                </c:pt>
                <c:pt idx="5">
                  <c:v>27</c:v>
                </c:pt>
                <c:pt idx="6">
                  <c:v>27</c:v>
                </c:pt>
                <c:pt idx="7">
                  <c:v>27</c:v>
                </c:pt>
                <c:pt idx="8">
                  <c:v>27</c:v>
                </c:pt>
                <c:pt idx="9">
                  <c:v>27</c:v>
                </c:pt>
                <c:pt idx="10">
                  <c:v>27</c:v>
                </c:pt>
                <c:pt idx="11">
                  <c:v>27</c:v>
                </c:pt>
                <c:pt idx="12">
                  <c:v>27</c:v>
                </c:pt>
                <c:pt idx="13">
                  <c:v>27</c:v>
                </c:pt>
                <c:pt idx="14">
                  <c:v>27</c:v>
                </c:pt>
                <c:pt idx="15">
                  <c:v>27</c:v>
                </c:pt>
                <c:pt idx="16">
                  <c:v>27</c:v>
                </c:pt>
                <c:pt idx="17">
                  <c:v>27</c:v>
                </c:pt>
                <c:pt idx="18">
                  <c:v>27</c:v>
                </c:pt>
                <c:pt idx="19">
                  <c:v>27</c:v>
                </c:pt>
                <c:pt idx="20">
                  <c:v>27</c:v>
                </c:pt>
                <c:pt idx="21">
                  <c:v>27</c:v>
                </c:pt>
                <c:pt idx="22">
                  <c:v>27</c:v>
                </c:pt>
                <c:pt idx="23">
                  <c:v>27</c:v>
                </c:pt>
                <c:pt idx="24">
                  <c:v>27</c:v>
                </c:pt>
                <c:pt idx="25">
                  <c:v>27</c:v>
                </c:pt>
                <c:pt idx="26">
                  <c:v>27</c:v>
                </c:pt>
                <c:pt idx="27">
                  <c:v>27</c:v>
                </c:pt>
                <c:pt idx="28">
                  <c:v>27</c:v>
                </c:pt>
                <c:pt idx="29">
                  <c:v>27</c:v>
                </c:pt>
                <c:pt idx="30">
                  <c:v>27</c:v>
                </c:pt>
                <c:pt idx="31">
                  <c:v>27</c:v>
                </c:pt>
                <c:pt idx="32">
                  <c:v>27</c:v>
                </c:pt>
                <c:pt idx="33">
                  <c:v>27</c:v>
                </c:pt>
                <c:pt idx="34">
                  <c:v>27</c:v>
                </c:pt>
                <c:pt idx="35">
                  <c:v>27</c:v>
                </c:pt>
                <c:pt idx="36">
                  <c:v>27</c:v>
                </c:pt>
                <c:pt idx="37">
                  <c:v>27</c:v>
                </c:pt>
                <c:pt idx="38">
                  <c:v>27</c:v>
                </c:pt>
                <c:pt idx="39">
                  <c:v>27</c:v>
                </c:pt>
                <c:pt idx="40">
                  <c:v>27</c:v>
                </c:pt>
                <c:pt idx="41">
                  <c:v>27</c:v>
                </c:pt>
                <c:pt idx="42">
                  <c:v>27</c:v>
                </c:pt>
                <c:pt idx="43">
                  <c:v>27</c:v>
                </c:pt>
                <c:pt idx="44">
                  <c:v>27</c:v>
                </c:pt>
                <c:pt idx="45">
                  <c:v>27</c:v>
                </c:pt>
                <c:pt idx="46">
                  <c:v>27</c:v>
                </c:pt>
                <c:pt idx="47">
                  <c:v>27</c:v>
                </c:pt>
                <c:pt idx="48">
                  <c:v>27</c:v>
                </c:pt>
                <c:pt idx="49">
                  <c:v>27</c:v>
                </c:pt>
                <c:pt idx="50">
                  <c:v>27</c:v>
                </c:pt>
                <c:pt idx="51">
                  <c:v>27</c:v>
                </c:pt>
                <c:pt idx="52">
                  <c:v>27</c:v>
                </c:pt>
              </c:numCache>
            </c:numRef>
          </c:val>
          <c:smooth val="0"/>
          <c:extLst>
            <c:ext xmlns:c16="http://schemas.microsoft.com/office/drawing/2014/chart" uri="{C3380CC4-5D6E-409C-BE32-E72D297353CC}">
              <c16:uniqueId val="{00000003-D056-4E70-996C-CD3CE0D68477}"/>
            </c:ext>
          </c:extLst>
        </c:ser>
        <c:dLbls>
          <c:showLegendKey val="0"/>
          <c:showVal val="0"/>
          <c:showCatName val="0"/>
          <c:showSerName val="0"/>
          <c:showPercent val="0"/>
          <c:showBubbleSize val="0"/>
        </c:dLbls>
        <c:marker val="1"/>
        <c:smooth val="0"/>
        <c:axId val="684908288"/>
        <c:axId val="684902384"/>
      </c:lineChart>
      <c:catAx>
        <c:axId val="684908288"/>
        <c:scaling>
          <c:orientation val="minMax"/>
        </c:scaling>
        <c:delete val="0"/>
        <c:axPos val="b"/>
        <c:numFmt formatCode="h:mm"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4902384"/>
        <c:crosses val="autoZero"/>
        <c:auto val="1"/>
        <c:lblAlgn val="ctr"/>
        <c:lblOffset val="100"/>
        <c:noMultiLvlLbl val="0"/>
      </c:catAx>
      <c:valAx>
        <c:axId val="684902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49082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F16949-C386-4339-B9CF-63DC7A87C3C7}" type="datetimeFigureOut">
              <a:rPr lang="en-US" smtClean="0"/>
              <a:t>10/19/2023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012AD1-E5E0-4DBE-A909-94E46291D732}" type="slidenum">
              <a:rPr lang="en-US" smtClean="0"/>
              <a:t>‹#›</a:t>
            </a:fld>
            <a:endParaRPr lang="en-US"/>
          </a:p>
        </p:txBody>
      </p:sp>
    </p:spTree>
    <p:extLst>
      <p:ext uri="{BB962C8B-B14F-4D97-AF65-F5344CB8AC3E}">
        <p14:creationId xmlns:p14="http://schemas.microsoft.com/office/powerpoint/2010/main" val="3995719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C012AD1-E5E0-4DBE-A909-94E46291D732}" type="slidenum">
              <a:rPr lang="en-US" smtClean="0"/>
              <a:t>1</a:t>
            </a:fld>
            <a:endParaRPr lang="en-US"/>
          </a:p>
        </p:txBody>
      </p:sp>
    </p:spTree>
    <p:extLst>
      <p:ext uri="{BB962C8B-B14F-4D97-AF65-F5344CB8AC3E}">
        <p14:creationId xmlns:p14="http://schemas.microsoft.com/office/powerpoint/2010/main" val="434084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3DD66-204B-4077-B203-79E9E0F099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2AF5AB7-BDA6-493B-91F2-22A991E5B7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486E7A-49B7-4841-8505-1F31A38F95B8}"/>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5" name="Footer Placeholder 4">
            <a:extLst>
              <a:ext uri="{FF2B5EF4-FFF2-40B4-BE49-F238E27FC236}">
                <a16:creationId xmlns:a16="http://schemas.microsoft.com/office/drawing/2014/main" id="{FF18C688-329A-4D90-A19E-CC4951E291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2D26D6-D260-4286-93F0-E7F273E8D299}"/>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3620247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1E8A4-F9E8-41D3-AE24-A879F70DDC8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6717CFC-8EE8-41B1-A2EA-0F21DEF0B4F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20697F-D4D2-40D3-BFD9-4B3925DFFB60}"/>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5" name="Footer Placeholder 4">
            <a:extLst>
              <a:ext uri="{FF2B5EF4-FFF2-40B4-BE49-F238E27FC236}">
                <a16:creationId xmlns:a16="http://schemas.microsoft.com/office/drawing/2014/main" id="{A884B168-CC34-4E12-BA52-E7813A3085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5D0FAD-7F2E-44E2-A8C3-F2916A841001}"/>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3684096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6C9FED-8561-4DC6-9E38-414FF992A74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5FB6817-34B4-44B8-8156-890A2D5B88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8F6C94-A06C-4C9A-B7C4-B02D0A8C38A0}"/>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5" name="Footer Placeholder 4">
            <a:extLst>
              <a:ext uri="{FF2B5EF4-FFF2-40B4-BE49-F238E27FC236}">
                <a16:creationId xmlns:a16="http://schemas.microsoft.com/office/drawing/2014/main" id="{73CF50F0-9C39-498B-9E0A-9BC7DF1F07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C4EB29-5358-48A2-82A5-8003EEB4775F}"/>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3491427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B1300-5184-490F-AFAC-66EFE49105F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5A517BC-124F-4F0F-8C0D-A921D0EFB9A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4DE3A-8D71-44FB-B9AE-C86402C9F7DC}"/>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5" name="Footer Placeholder 4">
            <a:extLst>
              <a:ext uri="{FF2B5EF4-FFF2-40B4-BE49-F238E27FC236}">
                <a16:creationId xmlns:a16="http://schemas.microsoft.com/office/drawing/2014/main" id="{C0955A3C-301E-4D9F-A8E4-A592C1F4F6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5F633A-1187-4C03-A422-BE62A00069A1}"/>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2462596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43007-FD11-4A1D-90C1-7BF810710DA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B8A39C8-34D2-4EC6-BE0F-7A30ADE921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482C4A6-96E6-4556-855B-5E60ADD76D3C}"/>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5" name="Footer Placeholder 4">
            <a:extLst>
              <a:ext uri="{FF2B5EF4-FFF2-40B4-BE49-F238E27FC236}">
                <a16:creationId xmlns:a16="http://schemas.microsoft.com/office/drawing/2014/main" id="{F9A46C71-B3BC-4F6E-B41A-3A11F1FB95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D87E4C-356E-4615-B6EC-C38362164D9A}"/>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1283425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BE86A-FF2F-4CF7-8437-7C8C9A0D78B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27BB41-BF29-490F-B4BF-0B042673215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11FDAD5-7E7D-4D1D-BB0D-A8045A28F74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5FCADEA-2E24-422E-B265-9B405C94EE34}"/>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6" name="Footer Placeholder 5">
            <a:extLst>
              <a:ext uri="{FF2B5EF4-FFF2-40B4-BE49-F238E27FC236}">
                <a16:creationId xmlns:a16="http://schemas.microsoft.com/office/drawing/2014/main" id="{A7682B4F-D4AF-4A8C-9D68-56C5B7E2C72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0AD4BC-219E-4F76-B82D-13A830D68BB0}"/>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2159421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79BB3-5847-4520-B8C3-FF14502F56F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1F8664-281F-4E38-AA26-1B4B8E7051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7A66AE3-BA33-4910-A2CB-92507DCAE0C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A06C7B4-2AA3-452C-9CD0-E534E97AF1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1FFFACA-8CAD-4B49-8070-7990A41F5F5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842098A-75E8-4AB2-9ED8-34EE2D93E254}"/>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8" name="Footer Placeholder 7">
            <a:extLst>
              <a:ext uri="{FF2B5EF4-FFF2-40B4-BE49-F238E27FC236}">
                <a16:creationId xmlns:a16="http://schemas.microsoft.com/office/drawing/2014/main" id="{24D2AFC3-0B8C-4108-8970-39397F93A60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B8A4F3C-3E1F-4C7C-BEEE-7B922B261ECD}"/>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1830610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4CE44-7E37-4184-B7DD-32A84991984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D0606EA-A609-410B-89B6-87193249F216}"/>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4" name="Footer Placeholder 3">
            <a:extLst>
              <a:ext uri="{FF2B5EF4-FFF2-40B4-BE49-F238E27FC236}">
                <a16:creationId xmlns:a16="http://schemas.microsoft.com/office/drawing/2014/main" id="{12A9FFEA-3C7F-4AE1-AFEC-34A8148CE49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D92A893-B45B-4276-88D1-8CB966C832A4}"/>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1604133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AA8331-4F48-45F0-934D-1FB53672395A}"/>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3" name="Footer Placeholder 2">
            <a:extLst>
              <a:ext uri="{FF2B5EF4-FFF2-40B4-BE49-F238E27FC236}">
                <a16:creationId xmlns:a16="http://schemas.microsoft.com/office/drawing/2014/main" id="{14480F2F-216C-45B6-AFFF-A58FF0AB6F3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DF5703E-F3C0-4C82-9C1C-24FC74C23CB8}"/>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339481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84745-D830-41EF-A3A1-4F30899FCC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16747AA-69DE-4718-B944-2E848EACF1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CBA6A66-E1FF-4B11-8535-18CDEEA4A4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5155088-5451-420F-A8F9-82B331DFA9FB}"/>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6" name="Footer Placeholder 5">
            <a:extLst>
              <a:ext uri="{FF2B5EF4-FFF2-40B4-BE49-F238E27FC236}">
                <a16:creationId xmlns:a16="http://schemas.microsoft.com/office/drawing/2014/main" id="{9ED7F211-2A54-4038-BEAF-559C0CFD7C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3662196-68A6-4790-B414-223D9FE96976}"/>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388664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9B338-3EBC-4E65-9E7E-1C6F1F63E0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31EC701-8570-454B-AC13-13C77BB202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A62FA56-90D6-44BF-B5FE-7BCF637B57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9684643-E635-4FB8-B547-962F739989DF}"/>
              </a:ext>
            </a:extLst>
          </p:cNvPr>
          <p:cNvSpPr>
            <a:spLocks noGrp="1"/>
          </p:cNvSpPr>
          <p:nvPr>
            <p:ph type="dt" sz="half" idx="10"/>
          </p:nvPr>
        </p:nvSpPr>
        <p:spPr/>
        <p:txBody>
          <a:bodyPr/>
          <a:lstStyle/>
          <a:p>
            <a:fld id="{5E37115B-CE36-4586-B1B7-2BDC98AFBF03}" type="datetimeFigureOut">
              <a:rPr lang="en-GB" smtClean="0"/>
              <a:t>19/10/2023</a:t>
            </a:fld>
            <a:endParaRPr lang="en-GB"/>
          </a:p>
        </p:txBody>
      </p:sp>
      <p:sp>
        <p:nvSpPr>
          <p:cNvPr id="6" name="Footer Placeholder 5">
            <a:extLst>
              <a:ext uri="{FF2B5EF4-FFF2-40B4-BE49-F238E27FC236}">
                <a16:creationId xmlns:a16="http://schemas.microsoft.com/office/drawing/2014/main" id="{6D86B576-B2DD-4A57-8D97-DF15240D59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289721A-BD22-40EE-B4E2-CFA9B33B7376}"/>
              </a:ext>
            </a:extLst>
          </p:cNvPr>
          <p:cNvSpPr>
            <a:spLocks noGrp="1"/>
          </p:cNvSpPr>
          <p:nvPr>
            <p:ph type="sldNum" sz="quarter" idx="12"/>
          </p:nvPr>
        </p:nvSpPr>
        <p:spPr/>
        <p:txBody>
          <a:bodyPr/>
          <a:lstStyle/>
          <a:p>
            <a:fld id="{5309E80B-E2A1-4A0C-9661-62F5AD495DEF}" type="slidenum">
              <a:rPr lang="en-GB" smtClean="0"/>
              <a:t>‹#›</a:t>
            </a:fld>
            <a:endParaRPr lang="en-GB"/>
          </a:p>
        </p:txBody>
      </p:sp>
    </p:spTree>
    <p:extLst>
      <p:ext uri="{BB962C8B-B14F-4D97-AF65-F5344CB8AC3E}">
        <p14:creationId xmlns:p14="http://schemas.microsoft.com/office/powerpoint/2010/main" val="1572418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56CD76-D436-4150-8300-025E547555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6C7DAC3-559C-41E5-B690-ACD474136B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2FDBE6-5F74-4CDA-B325-63C1D2E1B5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37115B-CE36-4586-B1B7-2BDC98AFBF03}" type="datetimeFigureOut">
              <a:rPr lang="en-GB" smtClean="0"/>
              <a:t>19/10/2023</a:t>
            </a:fld>
            <a:endParaRPr lang="en-GB"/>
          </a:p>
        </p:txBody>
      </p:sp>
      <p:sp>
        <p:nvSpPr>
          <p:cNvPr id="5" name="Footer Placeholder 4">
            <a:extLst>
              <a:ext uri="{FF2B5EF4-FFF2-40B4-BE49-F238E27FC236}">
                <a16:creationId xmlns:a16="http://schemas.microsoft.com/office/drawing/2014/main" id="{4F238680-3BE1-40C8-8E0C-0F8DED7CBE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F000D75-0E9F-4E48-A43D-D772D914DB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09E80B-E2A1-4A0C-9661-62F5AD495DEF}" type="slidenum">
              <a:rPr lang="en-GB" smtClean="0"/>
              <a:t>‹#›</a:t>
            </a:fld>
            <a:endParaRPr lang="en-GB"/>
          </a:p>
        </p:txBody>
      </p:sp>
    </p:spTree>
    <p:extLst>
      <p:ext uri="{BB962C8B-B14F-4D97-AF65-F5344CB8AC3E}">
        <p14:creationId xmlns:p14="http://schemas.microsoft.com/office/powerpoint/2010/main" val="1547867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26.jp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5.jpg"/><Relationship Id="rId5" Type="http://schemas.openxmlformats.org/officeDocument/2006/relationships/image" Target="../media/image24.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4.gif"/><Relationship Id="rId7" Type="http://schemas.openxmlformats.org/officeDocument/2006/relationships/image" Target="../media/image30.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G"/></Relationships>
</file>

<file path=ppt/slides/_rels/slide1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8.jp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4.gif"/><Relationship Id="rId7"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147"/>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121921A-68A0-4111-912A-34D247A752F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00937" y="6096000"/>
            <a:ext cx="2832285" cy="404567"/>
          </a:xfrm>
          <a:prstGeom prst="rect">
            <a:avLst/>
          </a:prstGeom>
        </p:spPr>
      </p:pic>
      <p:pic>
        <p:nvPicPr>
          <p:cNvPr id="8" name="Picture 7">
            <a:extLst>
              <a:ext uri="{FF2B5EF4-FFF2-40B4-BE49-F238E27FC236}">
                <a16:creationId xmlns:a16="http://schemas.microsoft.com/office/drawing/2014/main" id="{9D19F41A-2D2E-45D9-8AAE-26F3290300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91111" y="5910122"/>
            <a:ext cx="2075212" cy="644886"/>
          </a:xfrm>
          <a:prstGeom prst="rect">
            <a:avLst/>
          </a:prstGeom>
        </p:spPr>
      </p:pic>
      <p:sp>
        <p:nvSpPr>
          <p:cNvPr id="9" name="TextBox 8">
            <a:extLst>
              <a:ext uri="{FF2B5EF4-FFF2-40B4-BE49-F238E27FC236}">
                <a16:creationId xmlns:a16="http://schemas.microsoft.com/office/drawing/2014/main" id="{01E10D51-DFBA-4919-ADE7-A340A4419D47}"/>
              </a:ext>
            </a:extLst>
          </p:cNvPr>
          <p:cNvSpPr txBox="1"/>
          <p:nvPr/>
        </p:nvSpPr>
        <p:spPr>
          <a:xfrm>
            <a:off x="673977" y="2183605"/>
            <a:ext cx="11518023" cy="2985433"/>
          </a:xfrm>
          <a:prstGeom prst="rect">
            <a:avLst/>
          </a:prstGeom>
          <a:noFill/>
        </p:spPr>
        <p:txBody>
          <a:bodyPr wrap="square" rtlCol="0">
            <a:spAutoFit/>
          </a:bodyPr>
          <a:lstStyle/>
          <a:p>
            <a:r>
              <a:rPr lang="en-GB" sz="3200" dirty="0">
                <a:solidFill>
                  <a:schemeClr val="bg1"/>
                </a:solidFill>
              </a:rPr>
              <a:t>Oxford University Physics Department</a:t>
            </a:r>
          </a:p>
          <a:p>
            <a:r>
              <a:rPr lang="en-GB" sz="3200" b="1" dirty="0">
                <a:solidFill>
                  <a:schemeClr val="bg1"/>
                </a:solidFill>
                <a:latin typeface="Arial" panose="020B0604020202020204" pitchFamily="34" charset="0"/>
                <a:cs typeface="Arial" panose="020B0604020202020204" pitchFamily="34" charset="0"/>
              </a:rPr>
              <a:t>Computer Room Air Conditioning Upgrades</a:t>
            </a:r>
          </a:p>
          <a:p>
            <a:endParaRPr lang="en-GB" sz="3200" b="1" dirty="0">
              <a:solidFill>
                <a:schemeClr val="bg1"/>
              </a:solidFill>
              <a:latin typeface="Arial" panose="020B0604020202020204" pitchFamily="34" charset="0"/>
              <a:cs typeface="Arial" panose="020B0604020202020204" pitchFamily="34" charset="0"/>
            </a:endParaRPr>
          </a:p>
          <a:p>
            <a:endParaRPr lang="en-GB" sz="3200" b="1" dirty="0">
              <a:solidFill>
                <a:schemeClr val="bg1"/>
              </a:solidFill>
              <a:latin typeface="Arial" panose="020B0604020202020204" pitchFamily="34" charset="0"/>
              <a:cs typeface="Arial" panose="020B0604020202020204" pitchFamily="34" charset="0"/>
            </a:endParaRPr>
          </a:p>
          <a:p>
            <a:endParaRPr lang="en-GB" sz="3200" b="1" dirty="0">
              <a:solidFill>
                <a:schemeClr val="bg1"/>
              </a:solidFill>
              <a:latin typeface="Arial" panose="020B0604020202020204" pitchFamily="34" charset="0"/>
              <a:cs typeface="Arial" panose="020B0604020202020204" pitchFamily="34" charset="0"/>
            </a:endParaRPr>
          </a:p>
          <a:p>
            <a:r>
              <a:rPr lang="en-GB" sz="2800" dirty="0">
                <a:solidFill>
                  <a:schemeClr val="bg1"/>
                </a:solidFill>
                <a:latin typeface="Arial" panose="020B0604020202020204" pitchFamily="34" charset="0"/>
                <a:cs typeface="Arial" panose="020B0604020202020204" pitchFamily="34" charset="0"/>
              </a:rPr>
              <a:t>Pete Gronbech			</a:t>
            </a:r>
            <a:r>
              <a:rPr lang="en-GB" sz="2800" dirty="0" err="1">
                <a:solidFill>
                  <a:schemeClr val="bg1"/>
                </a:solidFill>
                <a:latin typeface="Arial" panose="020B0604020202020204" pitchFamily="34" charset="0"/>
                <a:cs typeface="Arial" panose="020B0604020202020204" pitchFamily="34" charset="0"/>
              </a:rPr>
              <a:t>HEPiX</a:t>
            </a:r>
            <a:r>
              <a:rPr lang="en-GB" sz="2800" dirty="0">
                <a:solidFill>
                  <a:schemeClr val="bg1"/>
                </a:solidFill>
                <a:latin typeface="Arial" panose="020B0604020202020204" pitchFamily="34" charset="0"/>
                <a:cs typeface="Arial" panose="020B0604020202020204" pitchFamily="34" charset="0"/>
              </a:rPr>
              <a:t> Fall Workshop 2023 Victoria, BC</a:t>
            </a:r>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4109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121932"/>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174490" y="723197"/>
            <a:ext cx="4525662" cy="369332"/>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Removed first old unit &amp; external chiller.</a:t>
            </a:r>
          </a:p>
        </p:txBody>
      </p:sp>
      <p:pic>
        <p:nvPicPr>
          <p:cNvPr id="3" name="Picture 2"/>
          <p:cNvPicPr>
            <a:picLocks noChangeAspect="1"/>
          </p:cNvPicPr>
          <p:nvPr/>
        </p:nvPicPr>
        <p:blipFill rotWithShape="1">
          <a:blip r:embed="rId4" cstate="hqprint">
            <a:extLst>
              <a:ext uri="{28A0092B-C50C-407E-A947-70E740481C1C}">
                <a14:useLocalDpi xmlns:a14="http://schemas.microsoft.com/office/drawing/2010/main" val="0"/>
              </a:ext>
            </a:extLst>
          </a:blip>
          <a:srcRect l="19543"/>
          <a:stretch/>
        </p:blipFill>
        <p:spPr>
          <a:xfrm>
            <a:off x="8575382" y="121932"/>
            <a:ext cx="3350238" cy="3122989"/>
          </a:xfrm>
          <a:prstGeom prst="rect">
            <a:avLst/>
          </a:prstGeom>
        </p:spPr>
      </p:pic>
      <p:pic>
        <p:nvPicPr>
          <p:cNvPr id="6" name="Picture 5"/>
          <p:cNvPicPr>
            <a:picLocks noChangeAspect="1"/>
          </p:cNvPicPr>
          <p:nvPr/>
        </p:nvPicPr>
        <p:blipFill rotWithShape="1">
          <a:blip r:embed="rId5" cstate="hqprint">
            <a:extLst>
              <a:ext uri="{28A0092B-C50C-407E-A947-70E740481C1C}">
                <a14:useLocalDpi xmlns:a14="http://schemas.microsoft.com/office/drawing/2010/main" val="0"/>
              </a:ext>
            </a:extLst>
          </a:blip>
          <a:srcRect t="12572"/>
          <a:stretch/>
        </p:blipFill>
        <p:spPr>
          <a:xfrm>
            <a:off x="7138467" y="3550024"/>
            <a:ext cx="4787153" cy="3138981"/>
          </a:xfrm>
          <a:prstGeom prst="rect">
            <a:avLst/>
          </a:prstGeom>
        </p:spPr>
      </p:pic>
      <p:pic>
        <p:nvPicPr>
          <p:cNvPr id="7" name="Picture 6"/>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3420058" y="1224381"/>
            <a:ext cx="2899602" cy="3866136"/>
          </a:xfrm>
          <a:prstGeom prst="rect">
            <a:avLst/>
          </a:prstGeom>
        </p:spPr>
      </p:pic>
      <p:pic>
        <p:nvPicPr>
          <p:cNvPr id="8" name="Picture 7"/>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328613" y="1229444"/>
            <a:ext cx="2895805" cy="3861073"/>
          </a:xfrm>
          <a:prstGeom prst="rect">
            <a:avLst/>
          </a:prstGeom>
        </p:spPr>
      </p:pic>
      <p:sp>
        <p:nvSpPr>
          <p:cNvPr id="9" name="TextBox 8"/>
          <p:cNvSpPr txBox="1"/>
          <p:nvPr/>
        </p:nvSpPr>
        <p:spPr>
          <a:xfrm>
            <a:off x="6441292" y="1229444"/>
            <a:ext cx="2305210" cy="2308324"/>
          </a:xfrm>
          <a:prstGeom prst="rect">
            <a:avLst/>
          </a:prstGeom>
          <a:noFill/>
        </p:spPr>
        <p:txBody>
          <a:bodyPr wrap="square" rtlCol="0">
            <a:spAutoFit/>
          </a:bodyPr>
          <a:lstStyle/>
          <a:p>
            <a:r>
              <a:rPr lang="en-GB" dirty="0"/>
              <a:t>Installed two new </a:t>
            </a:r>
            <a:r>
              <a:rPr lang="en-GB" dirty="0" err="1"/>
              <a:t>Smartcool</a:t>
            </a:r>
            <a:r>
              <a:rPr lang="en-GB" dirty="0"/>
              <a:t> </a:t>
            </a:r>
            <a:r>
              <a:rPr lang="en-GB" dirty="0" err="1"/>
              <a:t>downflow</a:t>
            </a:r>
            <a:r>
              <a:rPr lang="en-GB" dirty="0"/>
              <a:t> cooling units in the same space and two external units, while running the room on one old unit + the supplementary kit.</a:t>
            </a:r>
            <a:endParaRPr lang="en-US" dirty="0"/>
          </a:p>
        </p:txBody>
      </p:sp>
      <p:sp>
        <p:nvSpPr>
          <p:cNvPr id="10" name="TextBox 9"/>
          <p:cNvSpPr txBox="1"/>
          <p:nvPr/>
        </p:nvSpPr>
        <p:spPr>
          <a:xfrm>
            <a:off x="3431948" y="5371474"/>
            <a:ext cx="3644286" cy="1200329"/>
          </a:xfrm>
          <a:prstGeom prst="rect">
            <a:avLst/>
          </a:prstGeom>
          <a:noFill/>
        </p:spPr>
        <p:txBody>
          <a:bodyPr wrap="square" rtlCol="0">
            <a:spAutoFit/>
          </a:bodyPr>
          <a:lstStyle/>
          <a:p>
            <a:r>
              <a:rPr lang="en-GB" dirty="0"/>
              <a:t>Installation of the first 2 of 3 New External Mitsubishi V coil air cooled Condensing Units (Compressor outside). Old unit being degassed.</a:t>
            </a:r>
            <a:endParaRPr lang="en-US" dirty="0"/>
          </a:p>
        </p:txBody>
      </p:sp>
    </p:spTree>
    <p:extLst>
      <p:ext uri="{BB962C8B-B14F-4D97-AF65-F5344CB8AC3E}">
        <p14:creationId xmlns:p14="http://schemas.microsoft.com/office/powerpoint/2010/main" val="1814678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121932"/>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174490" y="723197"/>
            <a:ext cx="10681129" cy="1200329"/>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Once the work was complete power savings were immediately noticeable</a:t>
            </a:r>
            <a:endParaRPr lang="en-GB" dirty="0">
              <a:solidFill>
                <a:prstClr val="black"/>
              </a:solidFill>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New</a:t>
            </a:r>
            <a:r>
              <a:rPr lang="en-GB" dirty="0">
                <a:solidFill>
                  <a:prstClr val="black"/>
                </a:solidFill>
                <a:latin typeface="Arial" panose="020B0604020202020204" pitchFamily="34" charset="0"/>
                <a:cs typeface="Arial" panose="020B0604020202020204" pitchFamily="34" charset="0"/>
              </a:rPr>
              <a:t> units are more efficient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They</a:t>
            </a: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have variable fan speed control (</a:t>
            </a:r>
            <a:r>
              <a:rPr kumimoji="0" lang="en-GB" sz="1800" b="0" i="0" u="none" strike="noStrike" kern="1200" cap="none" spc="0" normalizeH="0" noProof="0" dirty="0" err="1">
                <a:ln>
                  <a:noFill/>
                </a:ln>
                <a:solidFill>
                  <a:prstClr val="black"/>
                </a:solidFill>
                <a:effectLst/>
                <a:uLnTx/>
                <a:uFillTx/>
                <a:latin typeface="Arial" panose="020B0604020202020204" pitchFamily="34" charset="0"/>
                <a:ea typeface="+mn-ea"/>
                <a:cs typeface="Arial" panose="020B0604020202020204" pitchFamily="34" charset="0"/>
              </a:rPr>
              <a:t>ie</a:t>
            </a: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not always </a:t>
            </a:r>
            <a:r>
              <a:rPr lang="en-GB" dirty="0">
                <a:solidFill>
                  <a:prstClr val="black"/>
                </a:solidFill>
                <a:latin typeface="Arial" panose="020B0604020202020204" pitchFamily="34" charset="0"/>
                <a:cs typeface="Arial" panose="020B0604020202020204" pitchFamily="34" charset="0"/>
              </a:rPr>
              <a:t>running at full speed</a:t>
            </a: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solidFill>
                  <a:prstClr val="black"/>
                </a:solidFill>
                <a:latin typeface="Arial" panose="020B0604020202020204" pitchFamily="34" charset="0"/>
                <a:cs typeface="Arial" panose="020B0604020202020204" pitchFamily="34" charset="0"/>
              </a:rPr>
              <a:t>Control</a:t>
            </a:r>
            <a:r>
              <a:rPr lang="en-GB" dirty="0">
                <a:solidFill>
                  <a:prstClr val="black"/>
                </a:solidFill>
                <a:latin typeface="Arial" panose="020B0604020202020204" pitchFamily="34" charset="0"/>
                <a:cs typeface="Arial" panose="020B0604020202020204" pitchFamily="34" charset="0"/>
              </a:rPr>
              <a:t> setup to maintain a target cold aisle temperature of 23 degrees C using cooling as required.</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pic>
        <p:nvPicPr>
          <p:cNvPr id="11" name="Picture 10"/>
          <p:cNvPicPr/>
          <p:nvPr/>
        </p:nvPicPr>
        <p:blipFill rotWithShape="1">
          <a:blip r:embed="rId4"/>
          <a:srcRect t="5348" b="13665"/>
          <a:stretch/>
        </p:blipFill>
        <p:spPr>
          <a:xfrm>
            <a:off x="0" y="2001571"/>
            <a:ext cx="4823337" cy="1991865"/>
          </a:xfrm>
          <a:prstGeom prst="rect">
            <a:avLst/>
          </a:prstGeom>
        </p:spPr>
      </p:pic>
      <p:pic>
        <p:nvPicPr>
          <p:cNvPr id="10" name="Picture 9"/>
          <p:cNvPicPr>
            <a:picLocks noChangeAspect="1"/>
          </p:cNvPicPr>
          <p:nvPr/>
        </p:nvPicPr>
        <p:blipFill rotWithShape="1">
          <a:blip r:embed="rId5" cstate="hqprint">
            <a:extLst>
              <a:ext uri="{28A0092B-C50C-407E-A947-70E740481C1C}">
                <a14:useLocalDpi xmlns:a14="http://schemas.microsoft.com/office/drawing/2010/main" val="0"/>
              </a:ext>
            </a:extLst>
          </a:blip>
          <a:srcRect l="16567" t="9803" r="17376" b="3318"/>
          <a:stretch/>
        </p:blipFill>
        <p:spPr>
          <a:xfrm>
            <a:off x="8259576" y="2001571"/>
            <a:ext cx="2928378" cy="1733123"/>
          </a:xfrm>
          <a:prstGeom prst="rect">
            <a:avLst/>
          </a:prstGeom>
        </p:spPr>
      </p:pic>
      <p:pic>
        <p:nvPicPr>
          <p:cNvPr id="12" name="Picture 11"/>
          <p:cNvPicPr>
            <a:picLocks noChangeAspect="1"/>
          </p:cNvPicPr>
          <p:nvPr/>
        </p:nvPicPr>
        <p:blipFill rotWithShape="1">
          <a:blip r:embed="rId6" cstate="hqprint">
            <a:extLst>
              <a:ext uri="{28A0092B-C50C-407E-A947-70E740481C1C}">
                <a14:useLocalDpi xmlns:a14="http://schemas.microsoft.com/office/drawing/2010/main" val="0"/>
              </a:ext>
            </a:extLst>
          </a:blip>
          <a:srcRect l="20738" t="12049" r="30336" b="25184"/>
          <a:stretch/>
        </p:blipFill>
        <p:spPr>
          <a:xfrm>
            <a:off x="4902413" y="2001571"/>
            <a:ext cx="3004457" cy="1734477"/>
          </a:xfrm>
          <a:prstGeom prst="rect">
            <a:avLst/>
          </a:prstGeom>
        </p:spPr>
      </p:pic>
      <p:sp>
        <p:nvSpPr>
          <p:cNvPr id="14" name="TextBox 13"/>
          <p:cNvSpPr txBox="1"/>
          <p:nvPr/>
        </p:nvSpPr>
        <p:spPr>
          <a:xfrm>
            <a:off x="204854" y="4405456"/>
            <a:ext cx="7094862" cy="1477328"/>
          </a:xfrm>
          <a:prstGeom prst="rect">
            <a:avLst/>
          </a:prstGeom>
          <a:noFill/>
        </p:spPr>
        <p:txBody>
          <a:bodyPr wrap="square" rtlCol="0">
            <a:spAutoFit/>
          </a:bodyPr>
          <a:lstStyle/>
          <a:p>
            <a:r>
              <a:rPr lang="en-GB" dirty="0">
                <a:solidFill>
                  <a:prstClr val="black"/>
                </a:solidFill>
                <a:latin typeface="Arial" panose="020B0604020202020204" pitchFamily="34" charset="0"/>
                <a:cs typeface="Arial" panose="020B0604020202020204" pitchFamily="34" charset="0"/>
              </a:rPr>
              <a:t>Pressure control aims for a target under floor pressure.</a:t>
            </a:r>
          </a:p>
          <a:p>
            <a:r>
              <a:rPr lang="en-GB" dirty="0">
                <a:solidFill>
                  <a:prstClr val="black"/>
                </a:solidFill>
                <a:latin typeface="Arial" panose="020B0604020202020204" pitchFamily="34" charset="0"/>
                <a:cs typeface="Arial" panose="020B0604020202020204" pitchFamily="34" charset="0"/>
              </a:rPr>
              <a:t>Initially target was 22Pa which was not achievable with the gaps in the tiles. </a:t>
            </a:r>
            <a:br>
              <a:rPr lang="en-GB" dirty="0">
                <a:solidFill>
                  <a:prstClr val="black"/>
                </a:solidFill>
                <a:latin typeface="Arial" panose="020B0604020202020204" pitchFamily="34" charset="0"/>
                <a:cs typeface="Arial" panose="020B0604020202020204" pitchFamily="34" charset="0"/>
              </a:rPr>
            </a:br>
            <a:r>
              <a:rPr lang="en-GB" dirty="0">
                <a:solidFill>
                  <a:prstClr val="black"/>
                </a:solidFill>
                <a:latin typeface="Arial" panose="020B0604020202020204" pitchFamily="34" charset="0"/>
                <a:cs typeface="Arial" panose="020B0604020202020204" pitchFamily="34" charset="0"/>
              </a:rPr>
              <a:t>The fans were maxed out running at 89%. </a:t>
            </a:r>
            <a:br>
              <a:rPr lang="en-GB" dirty="0">
                <a:solidFill>
                  <a:prstClr val="black"/>
                </a:solidFill>
                <a:latin typeface="Arial" panose="020B0604020202020204" pitchFamily="34" charset="0"/>
                <a:cs typeface="Arial" panose="020B0604020202020204" pitchFamily="34" charset="0"/>
              </a:rPr>
            </a:br>
            <a:r>
              <a:rPr lang="en-GB" dirty="0">
                <a:solidFill>
                  <a:prstClr val="black"/>
                </a:solidFill>
                <a:latin typeface="Arial" panose="020B0604020202020204" pitchFamily="34" charset="0"/>
                <a:cs typeface="Arial" panose="020B0604020202020204" pitchFamily="34" charset="0"/>
              </a:rPr>
              <a:t>Reducing the target to 15Pa, reduced the Fan speed to 85%.</a:t>
            </a:r>
          </a:p>
        </p:txBody>
      </p:sp>
      <p:pic>
        <p:nvPicPr>
          <p:cNvPr id="16" name="Picture 15"/>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9684825" y="3992082"/>
            <a:ext cx="2519131" cy="1889348"/>
          </a:xfrm>
          <a:prstGeom prst="rect">
            <a:avLst/>
          </a:prstGeom>
        </p:spPr>
      </p:pic>
      <p:pic>
        <p:nvPicPr>
          <p:cNvPr id="17" name="Picture 16"/>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7133420" y="3993436"/>
            <a:ext cx="2519131" cy="1889348"/>
          </a:xfrm>
          <a:prstGeom prst="rect">
            <a:avLst/>
          </a:prstGeom>
        </p:spPr>
      </p:pic>
      <p:sp>
        <p:nvSpPr>
          <p:cNvPr id="3" name="TextBox 2">
            <a:extLst>
              <a:ext uri="{FF2B5EF4-FFF2-40B4-BE49-F238E27FC236}">
                <a16:creationId xmlns:a16="http://schemas.microsoft.com/office/drawing/2014/main" id="{08535887-4AFF-4FD3-BC64-669DD8986D29}"/>
              </a:ext>
            </a:extLst>
          </p:cNvPr>
          <p:cNvSpPr txBox="1"/>
          <p:nvPr/>
        </p:nvSpPr>
        <p:spPr>
          <a:xfrm>
            <a:off x="-62343" y="2438406"/>
            <a:ext cx="380232" cy="276999"/>
          </a:xfrm>
          <a:prstGeom prst="rect">
            <a:avLst/>
          </a:prstGeom>
          <a:noFill/>
        </p:spPr>
        <p:txBody>
          <a:bodyPr wrap="none" rtlCol="0">
            <a:spAutoFit/>
          </a:bodyPr>
          <a:lstStyle/>
          <a:p>
            <a:r>
              <a:rPr lang="en-GB" sz="1200" dirty="0"/>
              <a:t>1.5</a:t>
            </a:r>
          </a:p>
        </p:txBody>
      </p:sp>
      <p:sp>
        <p:nvSpPr>
          <p:cNvPr id="13" name="TextBox 12">
            <a:extLst>
              <a:ext uri="{FF2B5EF4-FFF2-40B4-BE49-F238E27FC236}">
                <a16:creationId xmlns:a16="http://schemas.microsoft.com/office/drawing/2014/main" id="{B166B1AF-67D3-413D-8A75-F5F8B95005DD}"/>
              </a:ext>
            </a:extLst>
          </p:cNvPr>
          <p:cNvSpPr txBox="1"/>
          <p:nvPr/>
        </p:nvSpPr>
        <p:spPr>
          <a:xfrm>
            <a:off x="-62339" y="2729346"/>
            <a:ext cx="380232" cy="276999"/>
          </a:xfrm>
          <a:prstGeom prst="rect">
            <a:avLst/>
          </a:prstGeom>
          <a:noFill/>
        </p:spPr>
        <p:txBody>
          <a:bodyPr wrap="none" rtlCol="0">
            <a:spAutoFit/>
          </a:bodyPr>
          <a:lstStyle/>
          <a:p>
            <a:r>
              <a:rPr lang="en-GB" sz="1200" dirty="0"/>
              <a:t>1.4</a:t>
            </a:r>
          </a:p>
        </p:txBody>
      </p:sp>
      <p:sp>
        <p:nvSpPr>
          <p:cNvPr id="15" name="TextBox 14">
            <a:extLst>
              <a:ext uri="{FF2B5EF4-FFF2-40B4-BE49-F238E27FC236}">
                <a16:creationId xmlns:a16="http://schemas.microsoft.com/office/drawing/2014/main" id="{DF579935-DA7A-43B9-BF0F-D99430C83F43}"/>
              </a:ext>
            </a:extLst>
          </p:cNvPr>
          <p:cNvSpPr txBox="1"/>
          <p:nvPr/>
        </p:nvSpPr>
        <p:spPr>
          <a:xfrm>
            <a:off x="3678383" y="1991039"/>
            <a:ext cx="439544" cy="276999"/>
          </a:xfrm>
          <a:prstGeom prst="rect">
            <a:avLst/>
          </a:prstGeom>
          <a:noFill/>
        </p:spPr>
        <p:txBody>
          <a:bodyPr wrap="none" rtlCol="0">
            <a:spAutoFit/>
          </a:bodyPr>
          <a:lstStyle/>
          <a:p>
            <a:r>
              <a:rPr lang="en-GB" sz="1200" dirty="0"/>
              <a:t>PUE</a:t>
            </a:r>
          </a:p>
        </p:txBody>
      </p:sp>
      <p:sp>
        <p:nvSpPr>
          <p:cNvPr id="19" name="TextBox 18">
            <a:extLst>
              <a:ext uri="{FF2B5EF4-FFF2-40B4-BE49-F238E27FC236}">
                <a16:creationId xmlns:a16="http://schemas.microsoft.com/office/drawing/2014/main" id="{2C7D922B-DE16-4D2E-8E48-F3BAB47BC0F7}"/>
              </a:ext>
            </a:extLst>
          </p:cNvPr>
          <p:cNvSpPr txBox="1"/>
          <p:nvPr/>
        </p:nvSpPr>
        <p:spPr>
          <a:xfrm>
            <a:off x="-56182" y="3279945"/>
            <a:ext cx="380232" cy="276999"/>
          </a:xfrm>
          <a:prstGeom prst="rect">
            <a:avLst/>
          </a:prstGeom>
          <a:noFill/>
        </p:spPr>
        <p:txBody>
          <a:bodyPr wrap="none" rtlCol="0">
            <a:spAutoFit/>
          </a:bodyPr>
          <a:lstStyle/>
          <a:p>
            <a:r>
              <a:rPr lang="en-GB" sz="1200" dirty="0"/>
              <a:t>1.2</a:t>
            </a:r>
          </a:p>
        </p:txBody>
      </p:sp>
    </p:spTree>
    <p:extLst>
      <p:ext uri="{BB962C8B-B14F-4D97-AF65-F5344CB8AC3E}">
        <p14:creationId xmlns:p14="http://schemas.microsoft.com/office/powerpoint/2010/main" val="966941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121932"/>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280159" y="781472"/>
            <a:ext cx="11025927" cy="1477328"/>
          </a:xfrm>
          <a:prstGeom prst="rect">
            <a:avLst/>
          </a:prstGeom>
          <a:noFill/>
        </p:spPr>
        <p:txBody>
          <a:bodyPr wrap="square" rtlCol="0">
            <a:spAutoFit/>
          </a:bodyPr>
          <a:lstStyle/>
          <a:p>
            <a:pPr marL="285750" indent="-285750">
              <a:buFont typeface="Arial" panose="020B0604020202020204" pitchFamily="34" charset="0"/>
              <a:buChar char="•"/>
              <a:defRPr/>
            </a:pPr>
            <a:r>
              <a:rPr lang="en-GB" dirty="0">
                <a:solidFill>
                  <a:prstClr val="black"/>
                </a:solidFill>
                <a:latin typeface="Arial" panose="020B0604020202020204" pitchFamily="34" charset="0"/>
                <a:cs typeface="Arial" panose="020B0604020202020204" pitchFamily="34" charset="0"/>
              </a:rPr>
              <a:t>Once missing floor tiles were fixed we could reduce the target to 14Pa, then shut some vented tiles. </a:t>
            </a:r>
            <a:br>
              <a:rPr lang="en-GB" dirty="0">
                <a:solidFill>
                  <a:prstClr val="black"/>
                </a:solidFill>
                <a:latin typeface="Arial" panose="020B0604020202020204" pitchFamily="34" charset="0"/>
                <a:cs typeface="Arial" panose="020B0604020202020204" pitchFamily="34" charset="0"/>
              </a:rPr>
            </a:br>
            <a:r>
              <a:rPr lang="en-GB" dirty="0">
                <a:solidFill>
                  <a:prstClr val="black"/>
                </a:solidFill>
                <a:latin typeface="Arial" panose="020B0604020202020204" pitchFamily="34" charset="0"/>
                <a:cs typeface="Arial" panose="020B0604020202020204" pitchFamily="34" charset="0"/>
              </a:rPr>
              <a:t>This helped the under floor pressure stay higher but still provided enough flow and pressure in the cold aisles. This reduced the Fan speed from ~85% to 68%.</a:t>
            </a:r>
            <a:endParaRPr lang="en-US" dirty="0">
              <a:solidFill>
                <a:prstClr val="black"/>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This is close to optimal.</a:t>
            </a: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solidFill>
                  <a:prstClr val="black"/>
                </a:solidFill>
                <a:latin typeface="Arial" panose="020B0604020202020204" pitchFamily="34" charset="0"/>
                <a:cs typeface="Arial" panose="020B0604020202020204" pitchFamily="34" charset="0"/>
              </a:rPr>
              <a:t>The</a:t>
            </a:r>
            <a:r>
              <a:rPr lang="en-GB" dirty="0">
                <a:solidFill>
                  <a:prstClr val="black"/>
                </a:solidFill>
                <a:latin typeface="Arial" panose="020B0604020202020204" pitchFamily="34" charset="0"/>
                <a:cs typeface="Arial" panose="020B0604020202020204" pitchFamily="34" charset="0"/>
              </a:rPr>
              <a:t> PUE is now around 1.19</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13" name="Picture 12"/>
          <p:cNvPicPr>
            <a:picLocks noChangeAspect="1"/>
          </p:cNvPicPr>
          <p:nvPr/>
        </p:nvPicPr>
        <p:blipFill rotWithShape="1">
          <a:blip r:embed="rId4" cstate="hqprint">
            <a:extLst>
              <a:ext uri="{28A0092B-C50C-407E-A947-70E740481C1C}">
                <a14:useLocalDpi xmlns:a14="http://schemas.microsoft.com/office/drawing/2010/main" val="0"/>
              </a:ext>
            </a:extLst>
          </a:blip>
          <a:srcRect l="16161" t="3894" r="21744" b="12724"/>
          <a:stretch/>
        </p:blipFill>
        <p:spPr>
          <a:xfrm>
            <a:off x="6774728" y="2657704"/>
            <a:ext cx="2688489" cy="1624545"/>
          </a:xfrm>
          <a:prstGeom prst="rect">
            <a:avLst/>
          </a:prstGeom>
        </p:spPr>
      </p:pic>
      <p:pic>
        <p:nvPicPr>
          <p:cNvPr id="16" name="Picture 15"/>
          <p:cNvPicPr/>
          <p:nvPr/>
        </p:nvPicPr>
        <p:blipFill rotWithShape="1">
          <a:blip r:embed="rId5"/>
          <a:srcRect b="15818"/>
          <a:stretch/>
        </p:blipFill>
        <p:spPr>
          <a:xfrm>
            <a:off x="174488" y="2198542"/>
            <a:ext cx="5731510" cy="2542871"/>
          </a:xfrm>
          <a:prstGeom prst="rect">
            <a:avLst/>
          </a:prstGeom>
        </p:spPr>
      </p:pic>
      <p:sp>
        <p:nvSpPr>
          <p:cNvPr id="3" name="TextBox 2"/>
          <p:cNvSpPr txBox="1"/>
          <p:nvPr/>
        </p:nvSpPr>
        <p:spPr>
          <a:xfrm>
            <a:off x="280158" y="4845466"/>
            <a:ext cx="9707903" cy="1200329"/>
          </a:xfrm>
          <a:prstGeom prst="rect">
            <a:avLst/>
          </a:prstGeom>
          <a:noFill/>
        </p:spPr>
        <p:txBody>
          <a:bodyPr wrap="square" rtlCol="0">
            <a:spAutoFit/>
          </a:bodyPr>
          <a:lstStyle/>
          <a:p>
            <a:r>
              <a:rPr lang="en-GB" dirty="0"/>
              <a:t>The end result of this is that the average power taken by the A/C is now around 11kW compared with 25kW for the old units. At todays prices this equates to approximately:</a:t>
            </a:r>
            <a:br>
              <a:rPr lang="en-GB" dirty="0"/>
            </a:br>
            <a:r>
              <a:rPr lang="en-GB" dirty="0"/>
              <a:t>14kW*24*365=122,640kWh = ~£44,518 (at 36.3p/kWh) </a:t>
            </a:r>
          </a:p>
          <a:p>
            <a:r>
              <a:rPr lang="en-GB" dirty="0"/>
              <a:t>So the upgraded should pay for itself in around 3.3 years.</a:t>
            </a:r>
            <a:endParaRPr lang="en-US" dirty="0"/>
          </a:p>
        </p:txBody>
      </p:sp>
      <p:pic>
        <p:nvPicPr>
          <p:cNvPr id="17" name="Picture 16"/>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rot="5400000">
            <a:off x="9403162" y="2589946"/>
            <a:ext cx="3111063" cy="1399978"/>
          </a:xfrm>
          <a:prstGeom prst="rect">
            <a:avLst/>
          </a:prstGeom>
        </p:spPr>
      </p:pic>
      <p:sp>
        <p:nvSpPr>
          <p:cNvPr id="10" name="TextBox 9">
            <a:extLst>
              <a:ext uri="{FF2B5EF4-FFF2-40B4-BE49-F238E27FC236}">
                <a16:creationId xmlns:a16="http://schemas.microsoft.com/office/drawing/2014/main" id="{D526F576-0959-45D1-8241-B8C2C085BDBC}"/>
              </a:ext>
            </a:extLst>
          </p:cNvPr>
          <p:cNvSpPr txBox="1"/>
          <p:nvPr/>
        </p:nvSpPr>
        <p:spPr>
          <a:xfrm>
            <a:off x="-23632" y="3620350"/>
            <a:ext cx="380232" cy="276999"/>
          </a:xfrm>
          <a:prstGeom prst="rect">
            <a:avLst/>
          </a:prstGeom>
          <a:noFill/>
        </p:spPr>
        <p:txBody>
          <a:bodyPr wrap="none" rtlCol="0">
            <a:spAutoFit/>
          </a:bodyPr>
          <a:lstStyle/>
          <a:p>
            <a:r>
              <a:rPr lang="en-GB" sz="1200" dirty="0"/>
              <a:t>1.2</a:t>
            </a:r>
          </a:p>
        </p:txBody>
      </p:sp>
      <p:sp>
        <p:nvSpPr>
          <p:cNvPr id="11" name="TextBox 10">
            <a:extLst>
              <a:ext uri="{FF2B5EF4-FFF2-40B4-BE49-F238E27FC236}">
                <a16:creationId xmlns:a16="http://schemas.microsoft.com/office/drawing/2014/main" id="{F65EEC38-354C-45FC-8605-4AD26634F81B}"/>
              </a:ext>
            </a:extLst>
          </p:cNvPr>
          <p:cNvSpPr txBox="1"/>
          <p:nvPr/>
        </p:nvSpPr>
        <p:spPr>
          <a:xfrm>
            <a:off x="4667832" y="2395120"/>
            <a:ext cx="439544" cy="276999"/>
          </a:xfrm>
          <a:prstGeom prst="rect">
            <a:avLst/>
          </a:prstGeom>
          <a:noFill/>
        </p:spPr>
        <p:txBody>
          <a:bodyPr wrap="none" rtlCol="0">
            <a:spAutoFit/>
          </a:bodyPr>
          <a:lstStyle/>
          <a:p>
            <a:r>
              <a:rPr lang="en-GB" sz="1200" dirty="0"/>
              <a:t>PUE</a:t>
            </a:r>
          </a:p>
        </p:txBody>
      </p:sp>
    </p:spTree>
    <p:extLst>
      <p:ext uri="{BB962C8B-B14F-4D97-AF65-F5344CB8AC3E}">
        <p14:creationId xmlns:p14="http://schemas.microsoft.com/office/powerpoint/2010/main" val="768435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121932"/>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174490" y="723197"/>
            <a:ext cx="10766730" cy="1200329"/>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Originally the electricians wanted to switch off all power including the computer system feeds in order</a:t>
            </a:r>
            <a:b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to wire in the new A/C units into the Mechanical Services switch board.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This was due to the feed coming from a common conduit as shown in the picture on the left below </a:t>
            </a:r>
            <a:b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taken during construction in 2007.</a:t>
            </a:r>
          </a:p>
        </p:txBody>
      </p:sp>
      <p:pic>
        <p:nvPicPr>
          <p:cNvPr id="11" name="Picture 10">
            <a:extLst>
              <a:ext uri="{FF2B5EF4-FFF2-40B4-BE49-F238E27FC236}">
                <a16:creationId xmlns:a16="http://schemas.microsoft.com/office/drawing/2014/main" id="{58DB6EC8-305F-4117-B612-7346068475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987" y="2089442"/>
            <a:ext cx="4935677" cy="3701758"/>
          </a:xfrm>
          <a:prstGeom prst="rect">
            <a:avLst/>
          </a:prstGeom>
        </p:spPr>
      </p:pic>
      <p:pic>
        <p:nvPicPr>
          <p:cNvPr id="13" name="Picture 12">
            <a:extLst>
              <a:ext uri="{FF2B5EF4-FFF2-40B4-BE49-F238E27FC236}">
                <a16:creationId xmlns:a16="http://schemas.microsoft.com/office/drawing/2014/main" id="{8F1EC569-801C-4331-8B39-C9D64425A8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85527" y="2777673"/>
            <a:ext cx="5277860" cy="3958395"/>
          </a:xfrm>
          <a:prstGeom prst="rect">
            <a:avLst/>
          </a:prstGeom>
        </p:spPr>
      </p:pic>
      <p:sp>
        <p:nvSpPr>
          <p:cNvPr id="3" name="TextBox 2">
            <a:extLst>
              <a:ext uri="{FF2B5EF4-FFF2-40B4-BE49-F238E27FC236}">
                <a16:creationId xmlns:a16="http://schemas.microsoft.com/office/drawing/2014/main" id="{3DDF04B0-692A-466D-AF28-CF6BB2E5025B}"/>
              </a:ext>
            </a:extLst>
          </p:cNvPr>
          <p:cNvSpPr txBox="1"/>
          <p:nvPr/>
        </p:nvSpPr>
        <p:spPr>
          <a:xfrm>
            <a:off x="5680364" y="1783916"/>
            <a:ext cx="6048269" cy="923330"/>
          </a:xfrm>
          <a:prstGeom prst="rect">
            <a:avLst/>
          </a:prstGeom>
          <a:noFill/>
        </p:spPr>
        <p:txBody>
          <a:bodyPr wrap="square" rtlCol="0">
            <a:spAutoFit/>
          </a:bodyPr>
          <a:lstStyle/>
          <a:p>
            <a:r>
              <a:rPr lang="en-GB" dirty="0"/>
              <a:t>Managed to persuade them to route the new cables into the top of the switch board, which could be installed without switching our computers off. </a:t>
            </a:r>
          </a:p>
        </p:txBody>
      </p:sp>
    </p:spTree>
    <p:extLst>
      <p:ext uri="{BB962C8B-B14F-4D97-AF65-F5344CB8AC3E}">
        <p14:creationId xmlns:p14="http://schemas.microsoft.com/office/powerpoint/2010/main" val="32892642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121932"/>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174490" y="723197"/>
            <a:ext cx="11360802" cy="1477328"/>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Final removal of electrical supply to A/C switchboard would require a power outage.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Test to see how long the room can survive without A/C when at a reduced load of 38kW.</a:t>
            </a:r>
            <a:b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(Normal average running load is 55kW)</a:t>
            </a: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solidFill>
                  <a:prstClr val="black"/>
                </a:solidFill>
                <a:latin typeface="Arial" panose="020B0604020202020204" pitchFamily="34" charset="0"/>
                <a:cs typeface="Arial" panose="020B0604020202020204" pitchFamily="34" charset="0"/>
              </a:rPr>
              <a:t>This showed us we could with preparation allow the electricians to work on the Electrical distribution board </a:t>
            </a:r>
            <a:br>
              <a:rPr lang="en-GB" baseline="0" dirty="0">
                <a:solidFill>
                  <a:prstClr val="black"/>
                </a:solidFill>
                <a:latin typeface="Arial" panose="020B0604020202020204" pitchFamily="34" charset="0"/>
                <a:cs typeface="Arial" panose="020B0604020202020204" pitchFamily="34" charset="0"/>
              </a:rPr>
            </a:br>
            <a:r>
              <a:rPr lang="en-GB" baseline="0" dirty="0">
                <a:solidFill>
                  <a:prstClr val="black"/>
                </a:solidFill>
                <a:latin typeface="Arial" panose="020B0604020202020204" pitchFamily="34" charset="0"/>
                <a:cs typeface="Arial" panose="020B0604020202020204" pitchFamily="34" charset="0"/>
              </a:rPr>
              <a:t>for ~25 minutes max. before the temperature got worryingly high.</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6" name="Group 5"/>
          <p:cNvGrpSpPr/>
          <p:nvPr/>
        </p:nvGrpSpPr>
        <p:grpSpPr>
          <a:xfrm>
            <a:off x="1029660" y="2080277"/>
            <a:ext cx="9292895" cy="4134090"/>
            <a:chOff x="0" y="0"/>
            <a:chExt cx="7262813" cy="5124450"/>
          </a:xfrm>
        </p:grpSpPr>
        <p:graphicFrame>
          <p:nvGraphicFramePr>
            <p:cNvPr id="7" name="Chart 6"/>
            <p:cNvGraphicFramePr/>
            <p:nvPr>
              <p:extLst>
                <p:ext uri="{D42A27DB-BD31-4B8C-83A1-F6EECF244321}">
                  <p14:modId xmlns:p14="http://schemas.microsoft.com/office/powerpoint/2010/main" val="382322049"/>
                </p:ext>
              </p:extLst>
            </p:nvPr>
          </p:nvGraphicFramePr>
          <p:xfrm>
            <a:off x="0" y="0"/>
            <a:ext cx="7262813" cy="5124450"/>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flipV="1">
              <a:off x="428216" y="476250"/>
              <a:ext cx="0" cy="4076700"/>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9" name="Straight Connector 8"/>
            <p:cNvCxnSpPr/>
            <p:nvPr/>
          </p:nvCxnSpPr>
          <p:spPr>
            <a:xfrm flipV="1">
              <a:off x="3826348" y="628616"/>
              <a:ext cx="0" cy="4076700"/>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10" name="Straight Connector 9"/>
            <p:cNvCxnSpPr/>
            <p:nvPr/>
          </p:nvCxnSpPr>
          <p:spPr>
            <a:xfrm flipV="1">
              <a:off x="137184" y="1017748"/>
              <a:ext cx="4881991" cy="1446273"/>
            </a:xfrm>
            <a:prstGeom prst="line">
              <a:avLst/>
            </a:prstGeom>
          </p:spPr>
          <p:style>
            <a:lnRef idx="1">
              <a:schemeClr val="accent3"/>
            </a:lnRef>
            <a:fillRef idx="0">
              <a:schemeClr val="accent3"/>
            </a:fillRef>
            <a:effectRef idx="0">
              <a:schemeClr val="accent3"/>
            </a:effectRef>
            <a:fontRef idx="minor">
              <a:schemeClr val="tx1"/>
            </a:fontRef>
          </p:style>
        </p:cxnSp>
      </p:grpSp>
    </p:spTree>
    <p:extLst>
      <p:ext uri="{BB962C8B-B14F-4D97-AF65-F5344CB8AC3E}">
        <p14:creationId xmlns:p14="http://schemas.microsoft.com/office/powerpoint/2010/main" val="997749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3286"/>
            <a:ext cx="10515600" cy="784834"/>
          </a:xfrm>
        </p:spPr>
        <p:txBody>
          <a:bodyPr/>
          <a:lstStyle/>
          <a:p>
            <a:r>
              <a:rPr lang="en-GB" dirty="0"/>
              <a:t>Begbroke Computer Room</a:t>
            </a:r>
            <a:endParaRPr lang="en-US" dirty="0"/>
          </a:p>
        </p:txBody>
      </p:sp>
      <p:sp>
        <p:nvSpPr>
          <p:cNvPr id="3" name="Content Placeholder 2"/>
          <p:cNvSpPr>
            <a:spLocks noGrp="1"/>
          </p:cNvSpPr>
          <p:nvPr>
            <p:ph idx="1"/>
          </p:nvPr>
        </p:nvSpPr>
        <p:spPr>
          <a:xfrm>
            <a:off x="838200" y="1039412"/>
            <a:ext cx="10515600" cy="4351338"/>
          </a:xfrm>
        </p:spPr>
        <p:txBody>
          <a:bodyPr/>
          <a:lstStyle/>
          <a:p>
            <a:r>
              <a:rPr lang="en-GB" dirty="0"/>
              <a:t>Much larger room shared with the University Advance Research Computing (ARC) Service </a:t>
            </a:r>
          </a:p>
          <a:p>
            <a:r>
              <a:rPr lang="en-GB" dirty="0"/>
              <a:t>Physics has 40% of the floor rack spaces.</a:t>
            </a:r>
          </a:p>
          <a:p>
            <a:r>
              <a:rPr lang="en-GB" dirty="0"/>
              <a:t>Chilled water supplied from the room to six RACUs</a:t>
            </a:r>
          </a:p>
          <a:p>
            <a:endParaRPr lang="en-US" dirty="0"/>
          </a:p>
        </p:txBody>
      </p:sp>
      <p:pic>
        <p:nvPicPr>
          <p:cNvPr id="4" name="Picture 3"/>
          <p:cNvPicPr>
            <a:picLocks noChangeAspect="1"/>
          </p:cNvPicPr>
          <p:nvPr/>
        </p:nvPicPr>
        <p:blipFill>
          <a:blip r:embed="rId2"/>
          <a:stretch>
            <a:fillRect/>
          </a:stretch>
        </p:blipFill>
        <p:spPr>
          <a:xfrm>
            <a:off x="712460" y="2890979"/>
            <a:ext cx="10540623" cy="3938532"/>
          </a:xfrm>
          <a:prstGeom prst="rect">
            <a:avLst/>
          </a:prstGeom>
        </p:spPr>
      </p:pic>
    </p:spTree>
    <p:extLst>
      <p:ext uri="{BB962C8B-B14F-4D97-AF65-F5344CB8AC3E}">
        <p14:creationId xmlns:p14="http://schemas.microsoft.com/office/powerpoint/2010/main" val="2979587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Begbroke Computer Room</a:t>
            </a:r>
            <a:endParaRPr lang="en-US" dirty="0"/>
          </a:p>
        </p:txBody>
      </p:sp>
      <p:pic>
        <p:nvPicPr>
          <p:cNvPr id="5" name="Picture 4"/>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38200" y="-806426"/>
            <a:ext cx="10371634" cy="7778726"/>
          </a:xfrm>
          <a:prstGeom prst="rect">
            <a:avLst/>
          </a:prstGeom>
        </p:spPr>
      </p:pic>
    </p:spTree>
    <p:extLst>
      <p:ext uri="{BB962C8B-B14F-4D97-AF65-F5344CB8AC3E}">
        <p14:creationId xmlns:p14="http://schemas.microsoft.com/office/powerpoint/2010/main" val="691109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Plan</a:t>
            </a:r>
            <a:endParaRPr lang="en-US" dirty="0"/>
          </a:p>
        </p:txBody>
      </p:sp>
      <p:sp>
        <p:nvSpPr>
          <p:cNvPr id="3" name="Content Placeholder 2"/>
          <p:cNvSpPr>
            <a:spLocks noGrp="1"/>
          </p:cNvSpPr>
          <p:nvPr>
            <p:ph idx="1"/>
          </p:nvPr>
        </p:nvSpPr>
        <p:spPr/>
        <p:txBody>
          <a:bodyPr>
            <a:normAutofit lnSpcReduction="10000"/>
          </a:bodyPr>
          <a:lstStyle/>
          <a:p>
            <a:r>
              <a:rPr lang="en-GB" dirty="0"/>
              <a:t>To replace the six in room RACU’s with new ones with</a:t>
            </a:r>
          </a:p>
          <a:p>
            <a:pPr lvl="1"/>
            <a:r>
              <a:rPr lang="en-GB" dirty="0"/>
              <a:t>Variable speed fans</a:t>
            </a:r>
          </a:p>
          <a:p>
            <a:pPr lvl="1"/>
            <a:r>
              <a:rPr lang="en-GB" dirty="0"/>
              <a:t>Increased capacity (Each new unit rated approx. 200KW vs old ones 100KW)</a:t>
            </a:r>
          </a:p>
          <a:p>
            <a:pPr lvl="1"/>
            <a:r>
              <a:rPr lang="en-GB" dirty="0"/>
              <a:t>Possibility for pressure control</a:t>
            </a:r>
          </a:p>
          <a:p>
            <a:pPr lvl="1"/>
            <a:r>
              <a:rPr lang="en-GB" dirty="0"/>
              <a:t>Existing PUE around 1.5-1.6</a:t>
            </a:r>
          </a:p>
          <a:p>
            <a:pPr lvl="1"/>
            <a:endParaRPr lang="en-GB" dirty="0"/>
          </a:p>
          <a:p>
            <a:r>
              <a:rPr lang="en-GB" dirty="0"/>
              <a:t>This room had sufficient A/C overcapacity that the units could be replaced one at a time with no worry about over heating in the room.</a:t>
            </a:r>
          </a:p>
          <a:p>
            <a:endParaRPr lang="en-GB" dirty="0"/>
          </a:p>
          <a:p>
            <a:r>
              <a:rPr lang="en-GB" dirty="0"/>
              <a:t>Project started on 15</a:t>
            </a:r>
            <a:r>
              <a:rPr lang="en-GB" baseline="30000" dirty="0"/>
              <a:t>th</a:t>
            </a:r>
            <a:r>
              <a:rPr lang="en-GB" dirty="0"/>
              <a:t> June 2022</a:t>
            </a:r>
            <a:endParaRPr lang="en-US" dirty="0"/>
          </a:p>
        </p:txBody>
      </p:sp>
    </p:spTree>
    <p:extLst>
      <p:ext uri="{BB962C8B-B14F-4D97-AF65-F5344CB8AC3E}">
        <p14:creationId xmlns:p14="http://schemas.microsoft.com/office/powerpoint/2010/main" val="282499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Installation</a:t>
            </a:r>
            <a:endParaRPr lang="en-US" dirty="0"/>
          </a:p>
        </p:txBody>
      </p:sp>
      <p:pic>
        <p:nvPicPr>
          <p:cNvPr id="7" name="Content Placeholder 6">
            <a:extLst>
              <a:ext uri="{FF2B5EF4-FFF2-40B4-BE49-F238E27FC236}">
                <a16:creationId xmlns:a16="http://schemas.microsoft.com/office/drawing/2014/main" id="{AE9B1EC3-8D18-4FE3-B61F-7D05DCACA22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6958857" y="2220316"/>
            <a:ext cx="4882926" cy="3662194"/>
          </a:xfrm>
        </p:spPr>
      </p:pic>
      <p:pic>
        <p:nvPicPr>
          <p:cNvPr id="9" name="Picture 8">
            <a:extLst>
              <a:ext uri="{FF2B5EF4-FFF2-40B4-BE49-F238E27FC236}">
                <a16:creationId xmlns:a16="http://schemas.microsoft.com/office/drawing/2014/main" id="{E694A348-7A34-455F-B5DF-8426596F62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1605919"/>
            <a:ext cx="6515941" cy="4886956"/>
          </a:xfrm>
          <a:prstGeom prst="rect">
            <a:avLst/>
          </a:prstGeom>
        </p:spPr>
      </p:pic>
    </p:spTree>
    <p:extLst>
      <p:ext uri="{BB962C8B-B14F-4D97-AF65-F5344CB8AC3E}">
        <p14:creationId xmlns:p14="http://schemas.microsoft.com/office/powerpoint/2010/main" val="2540301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Installation of 6 units completed by August</a:t>
            </a:r>
            <a:endParaRPr lang="en-US" dirty="0"/>
          </a:p>
        </p:txBody>
      </p:sp>
      <p:sp>
        <p:nvSpPr>
          <p:cNvPr id="3" name="Content Placeholder 2"/>
          <p:cNvSpPr>
            <a:spLocks noGrp="1"/>
          </p:cNvSpPr>
          <p:nvPr>
            <p:ph idx="1"/>
          </p:nvPr>
        </p:nvSpPr>
        <p:spPr/>
        <p:txBody>
          <a:bodyPr/>
          <a:lstStyle/>
          <a:p>
            <a:r>
              <a:rPr lang="en-GB" dirty="0"/>
              <a:t>But it was noticed that the PUE had increased, due to a dramatic increase in power taken by the RACUs. PUE was up to 1.9-2.0</a:t>
            </a:r>
            <a:endParaRPr lang="en-US" dirty="0"/>
          </a:p>
        </p:txBody>
      </p:sp>
      <p:pic>
        <p:nvPicPr>
          <p:cNvPr id="4" name="Picture 3"/>
          <p:cNvPicPr/>
          <p:nvPr/>
        </p:nvPicPr>
        <p:blipFill rotWithShape="1">
          <a:blip r:embed="rId2"/>
          <a:srcRect t="2942" b="6735"/>
          <a:stretch/>
        </p:blipFill>
        <p:spPr>
          <a:xfrm>
            <a:off x="745067" y="2724727"/>
            <a:ext cx="7112000" cy="3452236"/>
          </a:xfrm>
          <a:prstGeom prst="rect">
            <a:avLst/>
          </a:prstGeom>
        </p:spPr>
      </p:pic>
      <p:sp>
        <p:nvSpPr>
          <p:cNvPr id="5" name="TextBox 4">
            <a:extLst>
              <a:ext uri="{FF2B5EF4-FFF2-40B4-BE49-F238E27FC236}">
                <a16:creationId xmlns:a16="http://schemas.microsoft.com/office/drawing/2014/main" id="{F78CA68E-A657-4DE9-A835-5AF462C2B139}"/>
              </a:ext>
            </a:extLst>
          </p:cNvPr>
          <p:cNvSpPr txBox="1"/>
          <p:nvPr/>
        </p:nvSpPr>
        <p:spPr>
          <a:xfrm>
            <a:off x="7857067" y="2724727"/>
            <a:ext cx="3258512" cy="369332"/>
          </a:xfrm>
          <a:prstGeom prst="rect">
            <a:avLst/>
          </a:prstGeom>
          <a:noFill/>
        </p:spPr>
        <p:txBody>
          <a:bodyPr wrap="square" rtlCol="0">
            <a:spAutoFit/>
          </a:bodyPr>
          <a:lstStyle/>
          <a:p>
            <a:r>
              <a:rPr lang="en-GB" dirty="0"/>
              <a:t>Power taken by room RACUs kW</a:t>
            </a:r>
          </a:p>
        </p:txBody>
      </p:sp>
      <p:sp>
        <p:nvSpPr>
          <p:cNvPr id="6" name="TextBox 5">
            <a:extLst>
              <a:ext uri="{FF2B5EF4-FFF2-40B4-BE49-F238E27FC236}">
                <a16:creationId xmlns:a16="http://schemas.microsoft.com/office/drawing/2014/main" id="{6A814359-42BE-405C-8772-28F26C2F1A1D}"/>
              </a:ext>
            </a:extLst>
          </p:cNvPr>
          <p:cNvSpPr txBox="1"/>
          <p:nvPr/>
        </p:nvSpPr>
        <p:spPr>
          <a:xfrm>
            <a:off x="408324" y="4769077"/>
            <a:ext cx="429876" cy="369332"/>
          </a:xfrm>
          <a:prstGeom prst="rect">
            <a:avLst/>
          </a:prstGeom>
          <a:noFill/>
        </p:spPr>
        <p:txBody>
          <a:bodyPr wrap="square" rtlCol="0">
            <a:spAutoFit/>
          </a:bodyPr>
          <a:lstStyle/>
          <a:p>
            <a:r>
              <a:rPr lang="en-GB" dirty="0"/>
              <a:t>20</a:t>
            </a:r>
          </a:p>
        </p:txBody>
      </p:sp>
      <p:sp>
        <p:nvSpPr>
          <p:cNvPr id="7" name="TextBox 6">
            <a:extLst>
              <a:ext uri="{FF2B5EF4-FFF2-40B4-BE49-F238E27FC236}">
                <a16:creationId xmlns:a16="http://schemas.microsoft.com/office/drawing/2014/main" id="{0BBCAF6C-80B3-4F24-B2AB-30A773776375}"/>
              </a:ext>
            </a:extLst>
          </p:cNvPr>
          <p:cNvSpPr txBox="1"/>
          <p:nvPr/>
        </p:nvSpPr>
        <p:spPr>
          <a:xfrm>
            <a:off x="408324" y="4516943"/>
            <a:ext cx="429876" cy="369332"/>
          </a:xfrm>
          <a:prstGeom prst="rect">
            <a:avLst/>
          </a:prstGeom>
          <a:noFill/>
        </p:spPr>
        <p:txBody>
          <a:bodyPr wrap="square" rtlCol="0">
            <a:spAutoFit/>
          </a:bodyPr>
          <a:lstStyle/>
          <a:p>
            <a:r>
              <a:rPr lang="en-GB" dirty="0"/>
              <a:t>30</a:t>
            </a:r>
          </a:p>
        </p:txBody>
      </p:sp>
      <p:sp>
        <p:nvSpPr>
          <p:cNvPr id="8" name="TextBox 7">
            <a:extLst>
              <a:ext uri="{FF2B5EF4-FFF2-40B4-BE49-F238E27FC236}">
                <a16:creationId xmlns:a16="http://schemas.microsoft.com/office/drawing/2014/main" id="{CE559CF0-1E29-4FA3-8BF3-B1E0441B0932}"/>
              </a:ext>
            </a:extLst>
          </p:cNvPr>
          <p:cNvSpPr txBox="1"/>
          <p:nvPr/>
        </p:nvSpPr>
        <p:spPr>
          <a:xfrm>
            <a:off x="418716" y="3151974"/>
            <a:ext cx="429876" cy="369332"/>
          </a:xfrm>
          <a:prstGeom prst="rect">
            <a:avLst/>
          </a:prstGeom>
          <a:noFill/>
        </p:spPr>
        <p:txBody>
          <a:bodyPr wrap="square" rtlCol="0">
            <a:spAutoFit/>
          </a:bodyPr>
          <a:lstStyle/>
          <a:p>
            <a:r>
              <a:rPr lang="en-GB" dirty="0"/>
              <a:t>80</a:t>
            </a:r>
          </a:p>
        </p:txBody>
      </p:sp>
    </p:spTree>
    <p:extLst>
      <p:ext uri="{BB962C8B-B14F-4D97-AF65-F5344CB8AC3E}">
        <p14:creationId xmlns:p14="http://schemas.microsoft.com/office/powerpoint/2010/main" val="3754848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147"/>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121921A-68A0-4111-912A-34D247A752F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308372" y="6210299"/>
            <a:ext cx="2923526" cy="417600"/>
          </a:xfrm>
          <a:prstGeom prst="rect">
            <a:avLst/>
          </a:prstGeom>
        </p:spPr>
      </p:pic>
      <p:pic>
        <p:nvPicPr>
          <p:cNvPr id="8" name="Picture 7">
            <a:extLst>
              <a:ext uri="{FF2B5EF4-FFF2-40B4-BE49-F238E27FC236}">
                <a16:creationId xmlns:a16="http://schemas.microsoft.com/office/drawing/2014/main" id="{9D19F41A-2D2E-45D9-8AAE-26F3290300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2587" y="6148247"/>
            <a:ext cx="1691355" cy="525600"/>
          </a:xfrm>
          <a:prstGeom prst="rect">
            <a:avLst/>
          </a:prstGeom>
        </p:spPr>
      </p:pic>
      <p:sp>
        <p:nvSpPr>
          <p:cNvPr id="9" name="TextBox 8">
            <a:extLst>
              <a:ext uri="{FF2B5EF4-FFF2-40B4-BE49-F238E27FC236}">
                <a16:creationId xmlns:a16="http://schemas.microsoft.com/office/drawing/2014/main" id="{01E10D51-DFBA-4919-ADE7-A340A4419D47}"/>
              </a:ext>
            </a:extLst>
          </p:cNvPr>
          <p:cNvSpPr txBox="1"/>
          <p:nvPr/>
        </p:nvSpPr>
        <p:spPr>
          <a:xfrm>
            <a:off x="331817" y="451028"/>
            <a:ext cx="11541941" cy="461665"/>
          </a:xfrm>
          <a:prstGeom prst="rect">
            <a:avLst/>
          </a:prstGeom>
          <a:noFill/>
        </p:spPr>
        <p:txBody>
          <a:bodyPr wrap="square" rtlCol="0">
            <a:spAutoFit/>
          </a:bodyPr>
          <a:lstStyle/>
          <a:p>
            <a:r>
              <a:rPr lang="en-GB" sz="2400" b="1" dirty="0">
                <a:solidFill>
                  <a:schemeClr val="bg1"/>
                </a:solidFill>
                <a:latin typeface="Arial" panose="020B0604020202020204" pitchFamily="34" charset="0"/>
                <a:cs typeface="Arial" panose="020B0604020202020204" pitchFamily="34" charset="0"/>
              </a:rPr>
              <a:t>Outline</a:t>
            </a:r>
          </a:p>
        </p:txBody>
      </p:sp>
      <p:sp>
        <p:nvSpPr>
          <p:cNvPr id="11" name="TextBox 10">
            <a:extLst>
              <a:ext uri="{FF2B5EF4-FFF2-40B4-BE49-F238E27FC236}">
                <a16:creationId xmlns:a16="http://schemas.microsoft.com/office/drawing/2014/main" id="{59486616-42F0-4758-A1CA-D17B25B3D9DF}"/>
              </a:ext>
            </a:extLst>
          </p:cNvPr>
          <p:cNvSpPr txBox="1"/>
          <p:nvPr/>
        </p:nvSpPr>
        <p:spPr>
          <a:xfrm>
            <a:off x="308372" y="1164906"/>
            <a:ext cx="11565386" cy="6001643"/>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Local Computer Room Description</a:t>
            </a:r>
          </a:p>
          <a:p>
            <a:pPr marL="342900" indent="-3429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Typical electrical power load and PUE</a:t>
            </a:r>
          </a:p>
          <a:p>
            <a:pPr marL="342900" indent="-3429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Plan to perform upgrade with zero downtime</a:t>
            </a:r>
          </a:p>
          <a:p>
            <a:pPr marL="342900" indent="-3429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Supplementary A/C &amp; testing</a:t>
            </a:r>
          </a:p>
          <a:p>
            <a:pPr marL="342900" indent="-3429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The upgrade</a:t>
            </a:r>
          </a:p>
          <a:p>
            <a:pPr marL="342900" indent="-3429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Tuning &amp; results</a:t>
            </a:r>
          </a:p>
          <a:p>
            <a:pPr marL="342900" indent="-342900">
              <a:buFont typeface="Arial" panose="020B0604020202020204" pitchFamily="34" charset="0"/>
              <a:buChar char="•"/>
            </a:pPr>
            <a:endParaRPr lang="en-GB" sz="24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chemeClr val="bg1"/>
                </a:solidFill>
                <a:latin typeface="Arial" panose="020B0604020202020204" pitchFamily="34" charset="0"/>
                <a:cs typeface="Arial" panose="020B0604020202020204" pitchFamily="34" charset="0"/>
              </a:rPr>
              <a:t>Begbroke Science Park Computer Room</a:t>
            </a:r>
          </a:p>
          <a:p>
            <a:pPr marL="342900" indent="-342900">
              <a:buFont typeface="Arial" panose="020B0604020202020204" pitchFamily="34" charset="0"/>
              <a:buChar char="•"/>
            </a:pPr>
            <a:endParaRPr lang="en-GB" sz="24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50829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488"/>
            <a:ext cx="10515600" cy="786968"/>
          </a:xfrm>
        </p:spPr>
        <p:txBody>
          <a:bodyPr/>
          <a:lstStyle/>
          <a:p>
            <a:r>
              <a:rPr lang="en-GB" dirty="0"/>
              <a:t>RACU Tuning</a:t>
            </a:r>
            <a:endParaRPr lang="en-US" dirty="0"/>
          </a:p>
        </p:txBody>
      </p:sp>
      <p:sp>
        <p:nvSpPr>
          <p:cNvPr id="3" name="Content Placeholder 2"/>
          <p:cNvSpPr>
            <a:spLocks noGrp="1"/>
          </p:cNvSpPr>
          <p:nvPr>
            <p:ph idx="1"/>
          </p:nvPr>
        </p:nvSpPr>
        <p:spPr>
          <a:xfrm>
            <a:off x="838200" y="830261"/>
            <a:ext cx="10515600" cy="4351338"/>
          </a:xfrm>
        </p:spPr>
        <p:txBody>
          <a:bodyPr/>
          <a:lstStyle/>
          <a:p>
            <a:r>
              <a:rPr lang="en-GB" dirty="0"/>
              <a:t>The fans in the units were running way to fast effectively blasting air through the vented tiles.</a:t>
            </a:r>
          </a:p>
          <a:p>
            <a:r>
              <a:rPr lang="en-GB" dirty="0"/>
              <a:t>Airedale reduced Fan speed 45%-&gt;40%-&gt;35% on 29/30 Sept 2022</a:t>
            </a:r>
            <a:endParaRPr lang="en-US" dirty="0"/>
          </a:p>
          <a:p>
            <a:r>
              <a:rPr lang="en-GB" dirty="0"/>
              <a:t>We found that if the fan speed was reduced too much the units switched off into a state that required an engineer to visit to restart.</a:t>
            </a:r>
          </a:p>
          <a:p>
            <a:r>
              <a:rPr lang="en-GB" dirty="0"/>
              <a:t>Final configuration resulted in stable power consumption of 10kW vs previous 20-25kW</a:t>
            </a:r>
            <a:endParaRPr lang="en-US" dirty="0"/>
          </a:p>
        </p:txBody>
      </p:sp>
      <p:pic>
        <p:nvPicPr>
          <p:cNvPr id="6" name="Picture 5"/>
          <p:cNvPicPr/>
          <p:nvPr/>
        </p:nvPicPr>
        <p:blipFill rotWithShape="1">
          <a:blip r:embed="rId2"/>
          <a:srcRect l="4253" t="6439" b="4047"/>
          <a:stretch/>
        </p:blipFill>
        <p:spPr>
          <a:xfrm>
            <a:off x="3819809" y="3719513"/>
            <a:ext cx="7869384" cy="3047999"/>
          </a:xfrm>
          <a:prstGeom prst="rect">
            <a:avLst/>
          </a:prstGeom>
        </p:spPr>
      </p:pic>
      <p:sp>
        <p:nvSpPr>
          <p:cNvPr id="4" name="TextBox 3">
            <a:extLst>
              <a:ext uri="{FF2B5EF4-FFF2-40B4-BE49-F238E27FC236}">
                <a16:creationId xmlns:a16="http://schemas.microsoft.com/office/drawing/2014/main" id="{707C4ECD-1415-475B-8DB3-3A422989F857}"/>
              </a:ext>
            </a:extLst>
          </p:cNvPr>
          <p:cNvSpPr txBox="1"/>
          <p:nvPr/>
        </p:nvSpPr>
        <p:spPr>
          <a:xfrm>
            <a:off x="3199181" y="5483460"/>
            <a:ext cx="418704" cy="369332"/>
          </a:xfrm>
          <a:prstGeom prst="rect">
            <a:avLst/>
          </a:prstGeom>
          <a:noFill/>
        </p:spPr>
        <p:txBody>
          <a:bodyPr wrap="none" rtlCol="0">
            <a:spAutoFit/>
          </a:bodyPr>
          <a:lstStyle/>
          <a:p>
            <a:r>
              <a:rPr lang="en-GB" dirty="0"/>
              <a:t>20</a:t>
            </a:r>
          </a:p>
        </p:txBody>
      </p:sp>
      <p:sp>
        <p:nvSpPr>
          <p:cNvPr id="7" name="TextBox 6">
            <a:extLst>
              <a:ext uri="{FF2B5EF4-FFF2-40B4-BE49-F238E27FC236}">
                <a16:creationId xmlns:a16="http://schemas.microsoft.com/office/drawing/2014/main" id="{29708E7C-1584-46A2-BA09-F862F8451FD0}"/>
              </a:ext>
            </a:extLst>
          </p:cNvPr>
          <p:cNvSpPr txBox="1"/>
          <p:nvPr/>
        </p:nvSpPr>
        <p:spPr>
          <a:xfrm>
            <a:off x="3188009" y="5736706"/>
            <a:ext cx="429876" cy="369332"/>
          </a:xfrm>
          <a:prstGeom prst="rect">
            <a:avLst/>
          </a:prstGeom>
          <a:noFill/>
        </p:spPr>
        <p:txBody>
          <a:bodyPr wrap="square" rtlCol="0">
            <a:spAutoFit/>
          </a:bodyPr>
          <a:lstStyle/>
          <a:p>
            <a:r>
              <a:rPr lang="en-GB" dirty="0"/>
              <a:t>10</a:t>
            </a:r>
          </a:p>
        </p:txBody>
      </p:sp>
    </p:spTree>
    <p:extLst>
      <p:ext uri="{BB962C8B-B14F-4D97-AF65-F5344CB8AC3E}">
        <p14:creationId xmlns:p14="http://schemas.microsoft.com/office/powerpoint/2010/main" val="3080986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488"/>
            <a:ext cx="10515600" cy="786968"/>
          </a:xfrm>
        </p:spPr>
        <p:txBody>
          <a:bodyPr/>
          <a:lstStyle/>
          <a:p>
            <a:r>
              <a:rPr lang="en-GB" dirty="0"/>
              <a:t>PUE still not great.</a:t>
            </a:r>
            <a:endParaRPr lang="en-US" dirty="0"/>
          </a:p>
        </p:txBody>
      </p:sp>
      <p:sp>
        <p:nvSpPr>
          <p:cNvPr id="3" name="Content Placeholder 2"/>
          <p:cNvSpPr>
            <a:spLocks noGrp="1"/>
          </p:cNvSpPr>
          <p:nvPr>
            <p:ph idx="1"/>
          </p:nvPr>
        </p:nvSpPr>
        <p:spPr>
          <a:xfrm>
            <a:off x="6225310" y="203200"/>
            <a:ext cx="5504872" cy="4978399"/>
          </a:xfrm>
        </p:spPr>
        <p:txBody>
          <a:bodyPr/>
          <a:lstStyle/>
          <a:p>
            <a:r>
              <a:rPr lang="en-GB" dirty="0"/>
              <a:t>PUE is back around 1.5 average.</a:t>
            </a:r>
          </a:p>
          <a:p>
            <a:r>
              <a:rPr lang="en-GB" dirty="0"/>
              <a:t>Big problem is that the power drawn by the Chillers on the roof is a factor of 10 more than the RACUs. (Total ~125kW)</a:t>
            </a:r>
          </a:p>
          <a:p>
            <a:r>
              <a:rPr lang="en-GB" dirty="0"/>
              <a:t>Further work will need to done to make an effective improvement.</a:t>
            </a:r>
            <a:endParaRPr lang="en-US" dirty="0"/>
          </a:p>
        </p:txBody>
      </p:sp>
      <p:pic>
        <p:nvPicPr>
          <p:cNvPr id="5" name="Picture 4"/>
          <p:cNvPicPr/>
          <p:nvPr/>
        </p:nvPicPr>
        <p:blipFill rotWithShape="1">
          <a:blip r:embed="rId2"/>
          <a:srcRect l="3554" t="5303" r="1082" b="4166"/>
          <a:stretch/>
        </p:blipFill>
        <p:spPr>
          <a:xfrm>
            <a:off x="27709" y="877456"/>
            <a:ext cx="5698837" cy="2207491"/>
          </a:xfrm>
          <a:prstGeom prst="rect">
            <a:avLst/>
          </a:prstGeom>
        </p:spPr>
      </p:pic>
      <p:pic>
        <p:nvPicPr>
          <p:cNvPr id="8" name="Picture 7"/>
          <p:cNvPicPr/>
          <p:nvPr/>
        </p:nvPicPr>
        <p:blipFill>
          <a:blip r:embed="rId3"/>
          <a:stretch>
            <a:fillRect/>
          </a:stretch>
        </p:blipFill>
        <p:spPr>
          <a:xfrm>
            <a:off x="6033135" y="3871915"/>
            <a:ext cx="6158865" cy="2448546"/>
          </a:xfrm>
          <a:prstGeom prst="rect">
            <a:avLst/>
          </a:prstGeom>
        </p:spPr>
      </p:pic>
      <p:pic>
        <p:nvPicPr>
          <p:cNvPr id="7" name="Picture 6"/>
          <p:cNvPicPr/>
          <p:nvPr/>
        </p:nvPicPr>
        <p:blipFill rotWithShape="1">
          <a:blip r:embed="rId4"/>
          <a:srcRect l="1370" t="8057" r="1017" b="1804"/>
          <a:stretch/>
        </p:blipFill>
        <p:spPr>
          <a:xfrm>
            <a:off x="-101600" y="3974423"/>
            <a:ext cx="6197600" cy="2272146"/>
          </a:xfrm>
          <a:prstGeom prst="rect">
            <a:avLst/>
          </a:prstGeom>
        </p:spPr>
      </p:pic>
      <p:sp>
        <p:nvSpPr>
          <p:cNvPr id="4" name="TextBox 3">
            <a:extLst>
              <a:ext uri="{FF2B5EF4-FFF2-40B4-BE49-F238E27FC236}">
                <a16:creationId xmlns:a16="http://schemas.microsoft.com/office/drawing/2014/main" id="{24BBCD0F-124D-4342-81F6-950907B63F51}"/>
              </a:ext>
            </a:extLst>
          </p:cNvPr>
          <p:cNvSpPr txBox="1"/>
          <p:nvPr/>
        </p:nvSpPr>
        <p:spPr>
          <a:xfrm>
            <a:off x="5200517" y="979964"/>
            <a:ext cx="562975" cy="369332"/>
          </a:xfrm>
          <a:prstGeom prst="rect">
            <a:avLst/>
          </a:prstGeom>
          <a:noFill/>
        </p:spPr>
        <p:txBody>
          <a:bodyPr wrap="none" rtlCol="0">
            <a:spAutoFit/>
          </a:bodyPr>
          <a:lstStyle/>
          <a:p>
            <a:r>
              <a:rPr lang="en-GB" dirty="0"/>
              <a:t>PUE</a:t>
            </a:r>
          </a:p>
        </p:txBody>
      </p:sp>
      <p:sp>
        <p:nvSpPr>
          <p:cNvPr id="9" name="TextBox 8">
            <a:extLst>
              <a:ext uri="{FF2B5EF4-FFF2-40B4-BE49-F238E27FC236}">
                <a16:creationId xmlns:a16="http://schemas.microsoft.com/office/drawing/2014/main" id="{D8F942E9-6C6B-4D26-9287-EC8F2442FD8C}"/>
              </a:ext>
            </a:extLst>
          </p:cNvPr>
          <p:cNvSpPr txBox="1"/>
          <p:nvPr/>
        </p:nvSpPr>
        <p:spPr>
          <a:xfrm>
            <a:off x="5652811" y="2032455"/>
            <a:ext cx="476412" cy="369332"/>
          </a:xfrm>
          <a:prstGeom prst="rect">
            <a:avLst/>
          </a:prstGeom>
          <a:noFill/>
        </p:spPr>
        <p:txBody>
          <a:bodyPr wrap="none" rtlCol="0">
            <a:spAutoFit/>
          </a:bodyPr>
          <a:lstStyle/>
          <a:p>
            <a:r>
              <a:rPr lang="en-GB" dirty="0"/>
              <a:t>1.5</a:t>
            </a:r>
          </a:p>
        </p:txBody>
      </p:sp>
      <p:sp>
        <p:nvSpPr>
          <p:cNvPr id="10" name="TextBox 9">
            <a:extLst>
              <a:ext uri="{FF2B5EF4-FFF2-40B4-BE49-F238E27FC236}">
                <a16:creationId xmlns:a16="http://schemas.microsoft.com/office/drawing/2014/main" id="{9448660E-C845-4C52-B9E2-0D3D49382E45}"/>
              </a:ext>
            </a:extLst>
          </p:cNvPr>
          <p:cNvSpPr txBox="1"/>
          <p:nvPr/>
        </p:nvSpPr>
        <p:spPr>
          <a:xfrm>
            <a:off x="4620662" y="3635345"/>
            <a:ext cx="1316386" cy="369332"/>
          </a:xfrm>
          <a:prstGeom prst="rect">
            <a:avLst/>
          </a:prstGeom>
          <a:noFill/>
        </p:spPr>
        <p:txBody>
          <a:bodyPr wrap="none" rtlCol="0">
            <a:spAutoFit/>
          </a:bodyPr>
          <a:lstStyle/>
          <a:p>
            <a:r>
              <a:rPr lang="en-GB" dirty="0"/>
              <a:t>Chiller 1 kW</a:t>
            </a:r>
          </a:p>
        </p:txBody>
      </p:sp>
      <p:sp>
        <p:nvSpPr>
          <p:cNvPr id="11" name="TextBox 10">
            <a:extLst>
              <a:ext uri="{FF2B5EF4-FFF2-40B4-BE49-F238E27FC236}">
                <a16:creationId xmlns:a16="http://schemas.microsoft.com/office/drawing/2014/main" id="{21BC68F1-BB47-49BF-92B7-562C54AAF03E}"/>
              </a:ext>
            </a:extLst>
          </p:cNvPr>
          <p:cNvSpPr txBox="1"/>
          <p:nvPr/>
        </p:nvSpPr>
        <p:spPr>
          <a:xfrm>
            <a:off x="10875614" y="3687249"/>
            <a:ext cx="1316386" cy="369332"/>
          </a:xfrm>
          <a:prstGeom prst="rect">
            <a:avLst/>
          </a:prstGeom>
          <a:noFill/>
        </p:spPr>
        <p:txBody>
          <a:bodyPr wrap="none" rtlCol="0">
            <a:spAutoFit/>
          </a:bodyPr>
          <a:lstStyle/>
          <a:p>
            <a:r>
              <a:rPr lang="en-GB" dirty="0"/>
              <a:t>Chiller 2 kW</a:t>
            </a:r>
          </a:p>
        </p:txBody>
      </p:sp>
      <p:sp>
        <p:nvSpPr>
          <p:cNvPr id="12" name="TextBox 11">
            <a:extLst>
              <a:ext uri="{FF2B5EF4-FFF2-40B4-BE49-F238E27FC236}">
                <a16:creationId xmlns:a16="http://schemas.microsoft.com/office/drawing/2014/main" id="{52925A26-FFDB-4824-A536-4B1A7B8B03E3}"/>
              </a:ext>
            </a:extLst>
          </p:cNvPr>
          <p:cNvSpPr txBox="1"/>
          <p:nvPr/>
        </p:nvSpPr>
        <p:spPr>
          <a:xfrm>
            <a:off x="230786" y="4996933"/>
            <a:ext cx="780983" cy="369332"/>
          </a:xfrm>
          <a:prstGeom prst="rect">
            <a:avLst/>
          </a:prstGeom>
          <a:noFill/>
        </p:spPr>
        <p:txBody>
          <a:bodyPr wrap="none" rtlCol="0">
            <a:spAutoFit/>
          </a:bodyPr>
          <a:lstStyle/>
          <a:p>
            <a:r>
              <a:rPr lang="en-GB" dirty="0"/>
              <a:t>60 kW</a:t>
            </a:r>
          </a:p>
        </p:txBody>
      </p:sp>
      <p:sp>
        <p:nvSpPr>
          <p:cNvPr id="14" name="TextBox 13">
            <a:extLst>
              <a:ext uri="{FF2B5EF4-FFF2-40B4-BE49-F238E27FC236}">
                <a16:creationId xmlns:a16="http://schemas.microsoft.com/office/drawing/2014/main" id="{BC9A3E82-FD57-4718-A9B8-869FE68E32EB}"/>
              </a:ext>
            </a:extLst>
          </p:cNvPr>
          <p:cNvSpPr txBox="1"/>
          <p:nvPr/>
        </p:nvSpPr>
        <p:spPr>
          <a:xfrm>
            <a:off x="6404275" y="4911522"/>
            <a:ext cx="780983" cy="369332"/>
          </a:xfrm>
          <a:prstGeom prst="rect">
            <a:avLst/>
          </a:prstGeom>
          <a:noFill/>
        </p:spPr>
        <p:txBody>
          <a:bodyPr wrap="none" rtlCol="0">
            <a:spAutoFit/>
          </a:bodyPr>
          <a:lstStyle/>
          <a:p>
            <a:r>
              <a:rPr lang="en-GB" dirty="0"/>
              <a:t>50 kW</a:t>
            </a:r>
          </a:p>
        </p:txBody>
      </p:sp>
    </p:spTree>
    <p:extLst>
      <p:ext uri="{BB962C8B-B14F-4D97-AF65-F5344CB8AC3E}">
        <p14:creationId xmlns:p14="http://schemas.microsoft.com/office/powerpoint/2010/main" val="807812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Some conclusions</a:t>
            </a:r>
            <a:endParaRPr lang="en-US" dirty="0"/>
          </a:p>
        </p:txBody>
      </p:sp>
      <p:sp>
        <p:nvSpPr>
          <p:cNvPr id="3" name="Content Placeholder 2"/>
          <p:cNvSpPr>
            <a:spLocks noGrp="1"/>
          </p:cNvSpPr>
          <p:nvPr>
            <p:ph idx="1"/>
          </p:nvPr>
        </p:nvSpPr>
        <p:spPr/>
        <p:txBody>
          <a:bodyPr/>
          <a:lstStyle/>
          <a:p>
            <a:r>
              <a:rPr lang="en-GB" dirty="0"/>
              <a:t>New reliable kit has been installed with no down time.</a:t>
            </a:r>
          </a:p>
          <a:p>
            <a:r>
              <a:rPr lang="en-GB" dirty="0"/>
              <a:t>Increased resilience and capacity has been achieved.</a:t>
            </a:r>
          </a:p>
          <a:p>
            <a:endParaRPr lang="en-GB" dirty="0"/>
          </a:p>
          <a:p>
            <a:r>
              <a:rPr lang="en-GB" dirty="0"/>
              <a:t>Gains can be made by buying new equipment.</a:t>
            </a:r>
          </a:p>
          <a:p>
            <a:r>
              <a:rPr lang="en-GB" dirty="0"/>
              <a:t>Tuning them to meet the design goals is essential.</a:t>
            </a:r>
          </a:p>
          <a:p>
            <a:r>
              <a:rPr lang="en-GB" dirty="0"/>
              <a:t>Need to look at the overall picture not just one area.</a:t>
            </a:r>
          </a:p>
          <a:p>
            <a:r>
              <a:rPr lang="en-GB" dirty="0"/>
              <a:t>Key Stake Holder really needs to be hands on to ensure what is delivered is what was intended.</a:t>
            </a:r>
            <a:endParaRPr lang="en-US" dirty="0"/>
          </a:p>
        </p:txBody>
      </p:sp>
    </p:spTree>
    <p:extLst>
      <p:ext uri="{BB962C8B-B14F-4D97-AF65-F5344CB8AC3E}">
        <p14:creationId xmlns:p14="http://schemas.microsoft.com/office/powerpoint/2010/main" val="2341877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121932"/>
            <a:ext cx="7606703" cy="523220"/>
          </a:xfrm>
          <a:prstGeom prst="rect">
            <a:avLst/>
          </a:prstGeom>
          <a:noFill/>
        </p:spPr>
        <p:txBody>
          <a:bodyPr wrap="square" rtlCol="0">
            <a:spAutoFit/>
          </a:bodyPr>
          <a:lstStyle/>
          <a:p>
            <a:r>
              <a:rPr lang="en-GB" sz="2800" dirty="0">
                <a:latin typeface="Arial" panose="020B0604020202020204" pitchFamily="34" charset="0"/>
                <a:cs typeface="Arial" panose="020B0604020202020204" pitchFamily="34" charset="0"/>
              </a:rPr>
              <a:t>Physics department  local Infrastructure room</a:t>
            </a:r>
            <a:endParaRPr lang="en-US" sz="2800" dirty="0">
              <a:latin typeface="Arial" panose="020B0604020202020204" pitchFamily="34" charset="0"/>
              <a:cs typeface="Arial" panose="020B0604020202020204" pitchFamily="34" charset="0"/>
            </a:endParaRPr>
          </a:p>
        </p:txBody>
      </p:sp>
      <p:sp>
        <p:nvSpPr>
          <p:cNvPr id="18" name="TextBox 17"/>
          <p:cNvSpPr txBox="1"/>
          <p:nvPr/>
        </p:nvSpPr>
        <p:spPr>
          <a:xfrm>
            <a:off x="174490" y="723197"/>
            <a:ext cx="6141425" cy="2031325"/>
          </a:xfrm>
          <a:prstGeom prst="rect">
            <a:avLst/>
          </a:prstGeom>
          <a:noFill/>
        </p:spPr>
        <p:txBody>
          <a:bodyPr wrap="none" rtlCol="0">
            <a:spAutoFit/>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Built in 2007</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Big step up from running racks in old experimental halls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Traditional air cooled, vented tiles, DX cooling</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21 rack capacity</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Two 50kW RACU’s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Each rack has two 32A sockets</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p:txBody>
      </p:sp>
      <p:pic>
        <p:nvPicPr>
          <p:cNvPr id="8" name="Picture 7"/>
          <p:cNvPicPr>
            <a:picLocks noChangeAspect="1"/>
          </p:cNvPicPr>
          <p:nvPr/>
        </p:nvPicPr>
        <p:blipFill rotWithShape="1">
          <a:blip r:embed="rId4"/>
          <a:srcRect l="5799" r="17010"/>
          <a:stretch/>
        </p:blipFill>
        <p:spPr>
          <a:xfrm>
            <a:off x="172898" y="2497015"/>
            <a:ext cx="4229100" cy="3593315"/>
          </a:xfrm>
          <a:prstGeom prst="rect">
            <a:avLst/>
          </a:prstGeom>
        </p:spPr>
      </p:pic>
      <p:pic>
        <p:nvPicPr>
          <p:cNvPr id="10" name="Picture 9"/>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598878" y="121932"/>
            <a:ext cx="3461382" cy="2596037"/>
          </a:xfrm>
          <a:prstGeom prst="rect">
            <a:avLst/>
          </a:prstGeom>
        </p:spPr>
      </p:pic>
      <p:pic>
        <p:nvPicPr>
          <p:cNvPr id="19" name="Picture 18"/>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4401998" y="2832567"/>
            <a:ext cx="3935301" cy="2951476"/>
          </a:xfrm>
          <a:prstGeom prst="rect">
            <a:avLst/>
          </a:prstGeom>
        </p:spPr>
      </p:pic>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l="8169" t="6922" b="7364"/>
          <a:stretch/>
        </p:blipFill>
        <p:spPr>
          <a:xfrm>
            <a:off x="7745879" y="2832567"/>
            <a:ext cx="4446121" cy="3112477"/>
          </a:xfrm>
          <a:prstGeom prst="rect">
            <a:avLst/>
          </a:prstGeom>
        </p:spPr>
      </p:pic>
    </p:spTree>
    <p:extLst>
      <p:ext uri="{BB962C8B-B14F-4D97-AF65-F5344CB8AC3E}">
        <p14:creationId xmlns:p14="http://schemas.microsoft.com/office/powerpoint/2010/main" val="1459976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121932"/>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department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174488" y="897671"/>
            <a:ext cx="3751861" cy="1477328"/>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Rapidly filled up.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Arial" panose="020B0604020202020204" pitchFamily="34" charset="0"/>
                <a:cs typeface="Arial" panose="020B0604020202020204" pitchFamily="34" charset="0"/>
              </a:rPr>
              <a:t>All rack positions filled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Arial" panose="020B0604020202020204" pitchFamily="34" charset="0"/>
                <a:cs typeface="Arial" panose="020B0604020202020204" pitchFamily="34" charset="0"/>
              </a:rPr>
              <a:t>Enclosed the cold aisles in 2011</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12" name="Picture 11"/>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80159" y="2820093"/>
            <a:ext cx="4617214" cy="3079057"/>
          </a:xfrm>
          <a:prstGeom prst="rect">
            <a:avLst/>
          </a:prstGeom>
        </p:spPr>
      </p:pic>
      <p:pic>
        <p:nvPicPr>
          <p:cNvPr id="3" name="Picture 2"/>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999858" y="1426102"/>
            <a:ext cx="3086443" cy="4659923"/>
          </a:xfrm>
          <a:prstGeom prst="rect">
            <a:avLst/>
          </a:prstGeom>
        </p:spPr>
      </p:pic>
      <p:pic>
        <p:nvPicPr>
          <p:cNvPr id="6" name="Picture 5"/>
          <p:cNvPicPr>
            <a:picLocks noChangeAspect="1"/>
          </p:cNvPicPr>
          <p:nvPr/>
        </p:nvPicPr>
        <p:blipFill rotWithShape="1">
          <a:blip r:embed="rId6" cstate="hqprint">
            <a:extLst>
              <a:ext uri="{28A0092B-C50C-407E-A947-70E740481C1C}">
                <a14:useLocalDpi xmlns:a14="http://schemas.microsoft.com/office/drawing/2010/main" val="0"/>
              </a:ext>
            </a:extLst>
          </a:blip>
          <a:srcRect l="35400"/>
          <a:stretch/>
        </p:blipFill>
        <p:spPr>
          <a:xfrm>
            <a:off x="5013618" y="1895213"/>
            <a:ext cx="3905163" cy="4003937"/>
          </a:xfrm>
          <a:prstGeom prst="rect">
            <a:avLst/>
          </a:prstGeom>
        </p:spPr>
      </p:pic>
    </p:spTree>
    <p:extLst>
      <p:ext uri="{BB962C8B-B14F-4D97-AF65-F5344CB8AC3E}">
        <p14:creationId xmlns:p14="http://schemas.microsoft.com/office/powerpoint/2010/main" val="16084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121932"/>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department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174490" y="723197"/>
            <a:ext cx="9770623" cy="1200329"/>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Load frequently over</a:t>
            </a: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50kW, so no redundancy when changing fan belts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solidFill>
                  <a:prstClr val="black"/>
                </a:solidFill>
                <a:latin typeface="Arial" panose="020B0604020202020204" pitchFamily="34" charset="0"/>
                <a:cs typeface="Arial" panose="020B0604020202020204" pitchFamily="34" charset="0"/>
              </a:rPr>
              <a:t>Fans</a:t>
            </a:r>
            <a:r>
              <a:rPr lang="en-GB" dirty="0">
                <a:solidFill>
                  <a:prstClr val="black"/>
                </a:solidFill>
                <a:latin typeface="Arial" panose="020B0604020202020204" pitchFamily="34" charset="0"/>
                <a:cs typeface="Arial" panose="020B0604020202020204" pitchFamily="34" charset="0"/>
              </a:rPr>
              <a:t> were continuously running so needed to change belts every 6 months to avoid failure.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Units</a:t>
            </a: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costly to run, and ~15 years old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solidFill>
                  <a:prstClr val="black"/>
                </a:solidFill>
                <a:latin typeface="Arial" panose="020B0604020202020204" pitchFamily="34" charset="0"/>
                <a:cs typeface="Arial" panose="020B0604020202020204" pitchFamily="34" charset="0"/>
              </a:rPr>
              <a:t>PUE ~1.5</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aphicFrame>
        <p:nvGraphicFramePr>
          <p:cNvPr id="7" name="Chart 6"/>
          <p:cNvGraphicFramePr>
            <a:graphicFrameLocks/>
          </p:cNvGraphicFramePr>
          <p:nvPr>
            <p:extLst>
              <p:ext uri="{D42A27DB-BD31-4B8C-83A1-F6EECF244321}">
                <p14:modId xmlns:p14="http://schemas.microsoft.com/office/powerpoint/2010/main" val="2831241172"/>
              </p:ext>
            </p:extLst>
          </p:nvPr>
        </p:nvGraphicFramePr>
        <p:xfrm>
          <a:off x="344000" y="1850722"/>
          <a:ext cx="4905008" cy="2627619"/>
        </p:xfrm>
        <a:graphic>
          <a:graphicData uri="http://schemas.openxmlformats.org/drawingml/2006/chart">
            <c:chart xmlns:c="http://schemas.openxmlformats.org/drawingml/2006/chart" xmlns:r="http://schemas.openxmlformats.org/officeDocument/2006/relationships" r:id="rId4"/>
          </a:graphicData>
        </a:graphic>
      </p:graphicFrame>
      <p:pic>
        <p:nvPicPr>
          <p:cNvPr id="9" name="Picture 8"/>
          <p:cNvPicPr/>
          <p:nvPr/>
        </p:nvPicPr>
        <p:blipFill rotWithShape="1">
          <a:blip r:embed="rId5"/>
          <a:srcRect t="3072" b="4020"/>
          <a:stretch/>
        </p:blipFill>
        <p:spPr>
          <a:xfrm>
            <a:off x="5338916" y="1406769"/>
            <a:ext cx="6658897" cy="3071572"/>
          </a:xfrm>
          <a:prstGeom prst="rect">
            <a:avLst/>
          </a:prstGeom>
        </p:spPr>
      </p:pic>
      <p:sp>
        <p:nvSpPr>
          <p:cNvPr id="3" name="TextBox 2"/>
          <p:cNvSpPr txBox="1"/>
          <p:nvPr/>
        </p:nvSpPr>
        <p:spPr>
          <a:xfrm>
            <a:off x="280159" y="4711506"/>
            <a:ext cx="11016763" cy="1477328"/>
          </a:xfrm>
          <a:prstGeom prst="rect">
            <a:avLst/>
          </a:prstGeom>
          <a:noFill/>
        </p:spPr>
        <p:txBody>
          <a:bodyPr wrap="square" rtlCol="0">
            <a:spAutoFit/>
          </a:bodyPr>
          <a:lstStyle/>
          <a:p>
            <a:r>
              <a:rPr lang="en-GB" dirty="0"/>
              <a:t>University Estates had a sustainability budget we could apply to have the upgrades funded. </a:t>
            </a:r>
          </a:p>
          <a:p>
            <a:r>
              <a:rPr lang="en-GB" dirty="0"/>
              <a:t>Idea would be to replace the two units with three 45kW units giving better redundancy, increased capacity and the new units should use less power so improve the PUE. Payback period in cost savings over a few years.</a:t>
            </a:r>
          </a:p>
          <a:p>
            <a:r>
              <a:rPr lang="en-GB" dirty="0"/>
              <a:t>First met with Estates in January 2020. Had to get metering installed to measure the PUE to show the potential savings, this was completed in December 2020.</a:t>
            </a:r>
            <a:endParaRPr lang="en-US" dirty="0"/>
          </a:p>
        </p:txBody>
      </p:sp>
    </p:spTree>
    <p:extLst>
      <p:ext uri="{BB962C8B-B14F-4D97-AF65-F5344CB8AC3E}">
        <p14:creationId xmlns:p14="http://schemas.microsoft.com/office/powerpoint/2010/main" val="2428939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22454"/>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department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280158" y="982268"/>
            <a:ext cx="9812109" cy="258532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Arial" panose="020B0604020202020204" pitchFamily="34" charset="0"/>
                <a:cs typeface="Arial" panose="020B0604020202020204" pitchFamily="34" charset="0"/>
              </a:rPr>
              <a:t>University Estates commissioned and funded the project</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Arial" panose="020B0604020202020204" pitchFamily="34" charset="0"/>
                <a:cs typeface="Arial" panose="020B0604020202020204" pitchFamily="34" charset="0"/>
              </a:rPr>
              <a:t>One main Sub contractor to provide the design and A/C units.</a:t>
            </a:r>
          </a:p>
          <a:p>
            <a:pPr marL="742950" lvl="1" indent="-285750">
              <a:buFont typeface="Arial" panose="020B0604020202020204" pitchFamily="34" charset="0"/>
              <a:buChar char="•"/>
              <a:defRPr/>
            </a:pPr>
            <a:r>
              <a:rPr lang="en-GB" dirty="0">
                <a:solidFill>
                  <a:prstClr val="black"/>
                </a:solidFill>
                <a:latin typeface="Arial" panose="020B0604020202020204" pitchFamily="34" charset="0"/>
                <a:cs typeface="Arial" panose="020B0604020202020204" pitchFamily="34" charset="0"/>
              </a:rPr>
              <a:t>They sub-contracted out the pipe installation.</a:t>
            </a:r>
          </a:p>
          <a:p>
            <a:pPr marL="1200150" lvl="2" indent="-285750">
              <a:buFont typeface="Arial" panose="020B0604020202020204" pitchFamily="34" charset="0"/>
              <a:buChar char="•"/>
              <a:defRPr/>
            </a:pPr>
            <a:r>
              <a:rPr lang="en-GB" dirty="0">
                <a:solidFill>
                  <a:prstClr val="black"/>
                </a:solidFill>
                <a:latin typeface="Arial" panose="020B0604020202020204" pitchFamily="34" charset="0"/>
                <a:cs typeface="Arial" panose="020B0604020202020204" pitchFamily="34" charset="0"/>
              </a:rPr>
              <a:t>At one stage they sub-contracted a core drilling company.</a:t>
            </a:r>
          </a:p>
          <a:p>
            <a:pPr marL="742950" lvl="1" indent="-285750">
              <a:buFont typeface="Arial" panose="020B0604020202020204" pitchFamily="34" charset="0"/>
              <a:buChar char="•"/>
              <a:defRPr/>
            </a:pPr>
            <a:r>
              <a:rPr lang="en-GB" dirty="0">
                <a:solidFill>
                  <a:prstClr val="black"/>
                </a:solidFill>
                <a:latin typeface="Arial" panose="020B0604020202020204" pitchFamily="34" charset="0"/>
                <a:cs typeface="Arial" panose="020B0604020202020204" pitchFamily="34" charset="0"/>
              </a:rPr>
              <a:t>They sub-contracted the supply of supplementary A/C.</a:t>
            </a:r>
          </a:p>
          <a:p>
            <a:pPr marL="742950" lvl="1" indent="-285750">
              <a:buFont typeface="Arial" panose="020B0604020202020204" pitchFamily="34" charset="0"/>
              <a:buChar char="•"/>
              <a:defRPr/>
            </a:pPr>
            <a:r>
              <a:rPr lang="en-GB" dirty="0">
                <a:solidFill>
                  <a:prstClr val="black"/>
                </a:solidFill>
                <a:latin typeface="Arial" panose="020B0604020202020204" pitchFamily="34" charset="0"/>
                <a:cs typeface="Arial" panose="020B0604020202020204" pitchFamily="34" charset="0"/>
              </a:rPr>
              <a:t>Yet another company performed the electrical installation.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prstClr val="black"/>
              </a:solidFill>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Arial" panose="020B0604020202020204" pitchFamily="34" charset="0"/>
                <a:cs typeface="Arial" panose="020B0604020202020204" pitchFamily="34" charset="0"/>
              </a:rPr>
              <a:t>There was no overall project manager so </a:t>
            </a:r>
            <a:br>
              <a:rPr lang="en-GB" dirty="0">
                <a:solidFill>
                  <a:prstClr val="black"/>
                </a:solidFill>
                <a:latin typeface="Arial" panose="020B0604020202020204" pitchFamily="34" charset="0"/>
                <a:cs typeface="Arial" panose="020B0604020202020204" pitchFamily="34" charset="0"/>
              </a:rPr>
            </a:br>
            <a:r>
              <a:rPr lang="en-GB" dirty="0">
                <a:solidFill>
                  <a:prstClr val="black"/>
                </a:solidFill>
                <a:latin typeface="Arial" panose="020B0604020202020204" pitchFamily="34" charset="0"/>
                <a:cs typeface="Arial" panose="020B0604020202020204" pitchFamily="34" charset="0"/>
              </a:rPr>
              <a:t>the key stakeholder had to keep a very close eye on what was going on.</a:t>
            </a:r>
          </a:p>
        </p:txBody>
      </p:sp>
    </p:spTree>
    <p:extLst>
      <p:ext uri="{BB962C8B-B14F-4D97-AF65-F5344CB8AC3E}">
        <p14:creationId xmlns:p14="http://schemas.microsoft.com/office/powerpoint/2010/main" val="2199655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22454"/>
            <a:ext cx="1134123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department  local Infrastructure room – Pipe Installation</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7" name="Picture 6">
            <a:extLst>
              <a:ext uri="{FF2B5EF4-FFF2-40B4-BE49-F238E27FC236}">
                <a16:creationId xmlns:a16="http://schemas.microsoft.com/office/drawing/2014/main" id="{FAE2A1D4-BFAB-43DB-A52E-1F5FFEFA63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157" y="3826715"/>
            <a:ext cx="3273361" cy="2455021"/>
          </a:xfrm>
          <a:prstGeom prst="rect">
            <a:avLst/>
          </a:prstGeom>
        </p:spPr>
      </p:pic>
      <p:pic>
        <p:nvPicPr>
          <p:cNvPr id="12" name="Picture 11">
            <a:extLst>
              <a:ext uri="{FF2B5EF4-FFF2-40B4-BE49-F238E27FC236}">
                <a16:creationId xmlns:a16="http://schemas.microsoft.com/office/drawing/2014/main" id="{5822047C-120B-430C-987D-F56E60672C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119549" y="945380"/>
            <a:ext cx="3197654" cy="2398241"/>
          </a:xfrm>
          <a:prstGeom prst="rect">
            <a:avLst/>
          </a:prstGeom>
        </p:spPr>
      </p:pic>
      <p:pic>
        <p:nvPicPr>
          <p:cNvPr id="15" name="Picture 14">
            <a:extLst>
              <a:ext uri="{FF2B5EF4-FFF2-40B4-BE49-F238E27FC236}">
                <a16:creationId xmlns:a16="http://schemas.microsoft.com/office/drawing/2014/main" id="{DF85FCFB-FA9A-4B91-8A7E-76A88BE55E9E}"/>
              </a:ext>
            </a:extLst>
          </p:cNvPr>
          <p:cNvPicPr>
            <a:picLocks noChangeAspect="1"/>
          </p:cNvPicPr>
          <p:nvPr/>
        </p:nvPicPr>
        <p:blipFill rotWithShape="1">
          <a:blip r:embed="rId6">
            <a:extLst>
              <a:ext uri="{28A0092B-C50C-407E-A947-70E740481C1C}">
                <a14:useLocalDpi xmlns:a14="http://schemas.microsoft.com/office/drawing/2010/main" val="0"/>
              </a:ext>
            </a:extLst>
          </a:blip>
          <a:srcRect t="32094"/>
          <a:stretch/>
        </p:blipFill>
        <p:spPr>
          <a:xfrm rot="5400000">
            <a:off x="8173950" y="2315928"/>
            <a:ext cx="4953150" cy="2522634"/>
          </a:xfrm>
          <a:prstGeom prst="rect">
            <a:avLst/>
          </a:prstGeom>
        </p:spPr>
      </p:pic>
      <p:pic>
        <p:nvPicPr>
          <p:cNvPr id="17" name="Picture 16">
            <a:extLst>
              <a:ext uri="{FF2B5EF4-FFF2-40B4-BE49-F238E27FC236}">
                <a16:creationId xmlns:a16="http://schemas.microsoft.com/office/drawing/2014/main" id="{BA383628-0516-467D-92D1-1D390315B00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64789" y="2751489"/>
            <a:ext cx="5290388" cy="3967791"/>
          </a:xfrm>
          <a:prstGeom prst="rect">
            <a:avLst/>
          </a:prstGeom>
        </p:spPr>
      </p:pic>
      <p:pic>
        <p:nvPicPr>
          <p:cNvPr id="6" name="Picture 5">
            <a:extLst>
              <a:ext uri="{FF2B5EF4-FFF2-40B4-BE49-F238E27FC236}">
                <a16:creationId xmlns:a16="http://schemas.microsoft.com/office/drawing/2014/main" id="{F329FF73-0D26-4B99-9D28-1CDEF94DC22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47551" y="529245"/>
            <a:ext cx="3241388" cy="3241388"/>
          </a:xfrm>
          <a:prstGeom prst="rect">
            <a:avLst/>
          </a:prstGeom>
        </p:spPr>
      </p:pic>
    </p:spTree>
    <p:extLst>
      <p:ext uri="{BB962C8B-B14F-4D97-AF65-F5344CB8AC3E}">
        <p14:creationId xmlns:p14="http://schemas.microsoft.com/office/powerpoint/2010/main" val="2233908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22454"/>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department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174488" y="495935"/>
            <a:ext cx="9052543" cy="923330"/>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Upgrade work started in August 2022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Had to perform the upgrade without down time.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Arial" panose="020B0604020202020204" pitchFamily="34" charset="0"/>
                <a:cs typeface="Arial" panose="020B0604020202020204" pitchFamily="34" charset="0"/>
              </a:rPr>
              <a:t>Replace one unit at a time and provide supplementary A/C to cover the excess load.</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6" name="Picture 5"/>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rot="5400000">
            <a:off x="2235499" y="1764919"/>
            <a:ext cx="3163109" cy="2372331"/>
          </a:xfrm>
          <a:prstGeom prst="rect">
            <a:avLst/>
          </a:prstGeom>
        </p:spPr>
      </p:pic>
      <p:pic>
        <p:nvPicPr>
          <p:cNvPr id="8" name="Picture 7"/>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897496" y="1369529"/>
            <a:ext cx="4217479" cy="3163110"/>
          </a:xfrm>
          <a:prstGeom prst="rect">
            <a:avLst/>
          </a:prstGeom>
        </p:spPr>
      </p:pic>
      <p:pic>
        <p:nvPicPr>
          <p:cNvPr id="10" name="Picture 9"/>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rot="5400000">
            <a:off x="-185886" y="1764917"/>
            <a:ext cx="3163109" cy="2372332"/>
          </a:xfrm>
          <a:prstGeom prst="rect">
            <a:avLst/>
          </a:prstGeom>
        </p:spPr>
      </p:pic>
      <p:pic>
        <p:nvPicPr>
          <p:cNvPr id="11" name="Picture 10"/>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5559742" y="1369528"/>
            <a:ext cx="4217480" cy="3163110"/>
          </a:xfrm>
          <a:prstGeom prst="rect">
            <a:avLst/>
          </a:prstGeom>
        </p:spPr>
      </p:pic>
      <p:sp>
        <p:nvSpPr>
          <p:cNvPr id="13" name="TextBox 12"/>
          <p:cNvSpPr txBox="1"/>
          <p:nvPr/>
        </p:nvSpPr>
        <p:spPr>
          <a:xfrm>
            <a:off x="174490" y="4767389"/>
            <a:ext cx="11873763" cy="1415772"/>
          </a:xfrm>
          <a:prstGeom prst="rect">
            <a:avLst/>
          </a:prstGeom>
          <a:noFill/>
        </p:spPr>
        <p:txBody>
          <a:bodyPr wrap="non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Pictures show the cold air directed into the cold aisles, (Originally directed under floor but insufficient pressure</a:t>
            </a:r>
            <a:b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meant it stayed there)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They proposed rather than suppling</a:t>
            </a: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50kW capacity temporary units they could provide 100KW so they could do</a:t>
            </a:r>
            <a:b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both units at once.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solidFill>
                  <a:prstClr val="black"/>
                </a:solidFill>
                <a:latin typeface="Arial" panose="020B0604020202020204" pitchFamily="34" charset="0"/>
                <a:cs typeface="Arial" panose="020B0604020202020204" pitchFamily="34" charset="0"/>
              </a:rPr>
              <a:t>I</a:t>
            </a:r>
            <a:r>
              <a:rPr lang="en-GB" dirty="0">
                <a:solidFill>
                  <a:prstClr val="black"/>
                </a:solidFill>
                <a:latin typeface="Arial" panose="020B0604020202020204" pitchFamily="34" charset="0"/>
                <a:cs typeface="Arial" panose="020B0604020202020204" pitchFamily="34" charset="0"/>
              </a:rPr>
              <a:t> was sceptical that this setup would cope so insisted on testing it.</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093857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74A143-F899-40B9-9C7E-42C8332516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80159" y="6294804"/>
            <a:ext cx="2915478" cy="416451"/>
          </a:xfrm>
          <a:prstGeom prst="rect">
            <a:avLst/>
          </a:prstGeom>
        </p:spPr>
      </p:pic>
      <p:pic>
        <p:nvPicPr>
          <p:cNvPr id="5" name="Picture 4">
            <a:extLst>
              <a:ext uri="{FF2B5EF4-FFF2-40B4-BE49-F238E27FC236}">
                <a16:creationId xmlns:a16="http://schemas.microsoft.com/office/drawing/2014/main" id="{0430A1EE-21F7-4745-9AB3-04A8EF968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7670" y="6165157"/>
            <a:ext cx="1685717" cy="523848"/>
          </a:xfrm>
          <a:prstGeom prst="rect">
            <a:avLst/>
          </a:prstGeom>
        </p:spPr>
      </p:pic>
      <p:sp>
        <p:nvSpPr>
          <p:cNvPr id="2" name="TextBox 1"/>
          <p:cNvSpPr txBox="1"/>
          <p:nvPr/>
        </p:nvSpPr>
        <p:spPr>
          <a:xfrm>
            <a:off x="174488" y="121932"/>
            <a:ext cx="76067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Physics department  local Infrastructure room</a:t>
            </a:r>
            <a:endParaRPr kumimoji="0" lang="en-US"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TextBox 17"/>
          <p:cNvSpPr txBox="1"/>
          <p:nvPr/>
        </p:nvSpPr>
        <p:spPr>
          <a:xfrm>
            <a:off x="174490" y="723197"/>
            <a:ext cx="8492902" cy="369332"/>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Tested switching one of our A/C units off. Temperature rose but then stabilised.</a:t>
            </a:r>
          </a:p>
        </p:txBody>
      </p:sp>
      <p:pic>
        <p:nvPicPr>
          <p:cNvPr id="10" name="Picture 9"/>
          <p:cNvPicPr/>
          <p:nvPr/>
        </p:nvPicPr>
        <p:blipFill>
          <a:blip r:embed="rId4"/>
          <a:stretch>
            <a:fillRect/>
          </a:stretch>
        </p:blipFill>
        <p:spPr>
          <a:xfrm>
            <a:off x="329882" y="1092529"/>
            <a:ext cx="5731510" cy="3314065"/>
          </a:xfrm>
          <a:prstGeom prst="rect">
            <a:avLst/>
          </a:prstGeom>
        </p:spPr>
      </p:pic>
      <p:sp>
        <p:nvSpPr>
          <p:cNvPr id="11" name="TextBox 10"/>
          <p:cNvSpPr txBox="1"/>
          <p:nvPr/>
        </p:nvSpPr>
        <p:spPr>
          <a:xfrm>
            <a:off x="280159" y="4670356"/>
            <a:ext cx="8984191" cy="646331"/>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Arial" panose="020B0604020202020204" pitchFamily="34" charset="0"/>
                <a:cs typeface="Arial" panose="020B0604020202020204" pitchFamily="34" charset="0"/>
              </a:rPr>
              <a:t>Switching the second unit off resulted in gradual temperature increase as expected.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Contractors</a:t>
            </a:r>
            <a:r>
              <a:rPr kumimoji="0" lang="en-GB"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had to revert to the plan of replacing units one at a time.</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0070526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10270</TotalTime>
  <Words>1358</Words>
  <Application>Microsoft Office PowerPoint</Application>
  <PresentationFormat>Widescreen</PresentationFormat>
  <Paragraphs>143</Paragraphs>
  <Slides>22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Begbroke Computer Room</vt:lpstr>
      <vt:lpstr>Begbroke Computer Room</vt:lpstr>
      <vt:lpstr>Plan</vt:lpstr>
      <vt:lpstr>Installation</vt:lpstr>
      <vt:lpstr>Installation of 6 units completed by August</vt:lpstr>
      <vt:lpstr>RACU Tuning</vt:lpstr>
      <vt:lpstr>PUE still not great.</vt:lpstr>
      <vt:lpstr>Some 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Indaco</dc:creator>
  <cp:lastModifiedBy>Peter Gronbech</cp:lastModifiedBy>
  <cp:revision>117</cp:revision>
  <dcterms:created xsi:type="dcterms:W3CDTF">2020-12-03T10:19:17Z</dcterms:created>
  <dcterms:modified xsi:type="dcterms:W3CDTF">2023-10-19T18:01:13Z</dcterms:modified>
</cp:coreProperties>
</file>