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6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7" r:id="rId18"/>
    <p:sldId id="278" r:id="rId19"/>
    <p:sldId id="281" r:id="rId20"/>
    <p:sldId id="282" r:id="rId21"/>
    <p:sldId id="283" r:id="rId22"/>
    <p:sldId id="286" r:id="rId23"/>
    <p:sldId id="287" r:id="rId24"/>
    <p:sldId id="288" r:id="rId25"/>
    <p:sldId id="290" r:id="rId26"/>
    <p:sldId id="291" r:id="rId27"/>
    <p:sldId id="269" r:id="rId28"/>
    <p:sldId id="276" r:id="rId29"/>
    <p:sldId id="279" r:id="rId30"/>
    <p:sldId id="280" r:id="rId31"/>
    <p:sldId id="285" r:id="rId32"/>
    <p:sldId id="289" r:id="rId3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913">
          <p15:clr>
            <a:srgbClr val="A4A3A4"/>
          </p15:clr>
        </p15:guide>
        <p15:guide id="2" pos="2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72" y="414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84ef041b9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g284ef041b9d_0_9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233" name="Google Shape;233;g284ef041b9d_0_9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83c388ac2c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" name="Google Shape;251;g283c388ac2c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252" name="Google Shape;252;g283c388ac2c_0_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284ef041b9d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g284ef041b9d_0_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261" name="Google Shape;261;g284ef041b9d_0_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84ef041b9d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1" name="Google Shape;271;g284ef041b9d_0_8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272" name="Google Shape;272;g284ef041b9d_0_8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83c388ac2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" name="Google Shape;282;g283c388ac2c_0_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283" name="Google Shape;283;g283c388ac2c_0_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87f0ac5acf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g287f0ac5acf_0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292" name="Google Shape;292;g287f0ac5acf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87f0ac5acf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1" name="Google Shape;301;g287f0ac5acf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302" name="Google Shape;302;g287f0ac5acf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283c388ac2c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9" name="Google Shape;319;g283c388ac2c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320" name="Google Shape;320;g283c388ac2c_0_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87fbb383a9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8" name="Google Shape;328;g287fbb383a9_1_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329" name="Google Shape;329;g287fbb383a9_1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885afd7168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6" name="Google Shape;356;g2885afd7168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357" name="Google Shape;357;g2885afd7168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283c388ac2c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8" name="Google Shape;368;g283c388ac2c_0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369" name="Google Shape;369;g283c388ac2c_0_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885afd716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7" name="Google Shape;377;g2885afd7168_0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378" name="Google Shape;378;g2885afd7168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288bd765889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7" name="Google Shape;407;g288bd765889_0_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408" name="Google Shape;408;g288bd765889_0_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283c388ac2c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g283c388ac2c_0_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418" name="Google Shape;418;g283c388ac2c_0_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28490de02a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28490de02a3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g28490de02a3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28b50aadbee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28b50aadbee_0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g28b50aadbee_0_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87f0ac5acf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2" name="Google Shape;242;g287f0ac5acf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243" name="Google Shape;243;g287f0ac5acf_0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87fbb383a9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0" name="Google Shape;310;g287fbb383a9_1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311" name="Google Shape;311;g287fbb383a9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87fbb383a9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8" name="Google Shape;338;g287fbb383a9_1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339" name="Google Shape;339;g287fbb383a9_1_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848db798e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g2848db798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287fbb383a9_1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7" name="Google Shape;347;g287fbb383a9_1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348" name="Google Shape;348;g287fbb383a9_1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88bd765889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" name="Google Shape;396;g288bd765889_0_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397" name="Google Shape;397;g288bd765889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8490de02a3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8490de02a3_1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" name="Google Shape;438;g28490de02a3_1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83c388ac2c_0_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283c388ac2c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84ef041b9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g284ef041b9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166" name="Google Shape;16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84ef041b9d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284ef041b9d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175" name="Google Shape;175;g284ef041b9d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84ef041b9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284ef041b9d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196" name="Google Shape;196;g284ef041b9d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83c388ac2c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g283c388ac2c_0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41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224" name="Google Shape;224;g283c388ac2c_0_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414396" y="4096780"/>
            <a:ext cx="11369549" cy="700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9" name="Google Shape;19;p2" descr="Logo Helmholtz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287" y="6258632"/>
            <a:ext cx="1188244" cy="161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 descr="Logo DES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85310" y="5585299"/>
            <a:ext cx="899498" cy="9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and 2 Pictures B">
  <p:cSld name="Title, Text and 2 Pictures B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07988" y="1406427"/>
            <a:ext cx="7524750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3"/>
          </p:nvPr>
        </p:nvSpPr>
        <p:spPr>
          <a:xfrm>
            <a:off x="407988" y="3963533"/>
            <a:ext cx="7524750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>
            <a:spLocks noGrp="1"/>
          </p:cNvSpPr>
          <p:nvPr>
            <p:ph type="pic" idx="4"/>
          </p:nvPr>
        </p:nvSpPr>
        <p:spPr>
          <a:xfrm>
            <a:off x="8075611" y="1449389"/>
            <a:ext cx="3708401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77" name="Google Shape;77;p11"/>
          <p:cNvSpPr>
            <a:spLocks noGrp="1"/>
          </p:cNvSpPr>
          <p:nvPr>
            <p:ph type="pic" idx="5"/>
          </p:nvPr>
        </p:nvSpPr>
        <p:spPr>
          <a:xfrm>
            <a:off x="8075612" y="4005263"/>
            <a:ext cx="3708401" cy="241264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78" name="Google Shape;78;p11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Picture">
  <p:cSld name="Title and Pictur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>
            <a:spLocks noGrp="1"/>
          </p:cNvSpPr>
          <p:nvPr>
            <p:ph type="pic" idx="2"/>
          </p:nvPr>
        </p:nvSpPr>
        <p:spPr>
          <a:xfrm>
            <a:off x="407989" y="1449389"/>
            <a:ext cx="11376024" cy="496728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83" name="Google Shape;83;p12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Pictures">
  <p:cSld name="Title and 2 Pictures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>
            <a:spLocks noGrp="1"/>
          </p:cNvSpPr>
          <p:nvPr>
            <p:ph type="pic" idx="2"/>
          </p:nvPr>
        </p:nvSpPr>
        <p:spPr>
          <a:xfrm>
            <a:off x="407989" y="1449389"/>
            <a:ext cx="5616574" cy="496728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88" name="Google Shape;88;p13"/>
          <p:cNvSpPr>
            <a:spLocks noGrp="1"/>
          </p:cNvSpPr>
          <p:nvPr>
            <p:ph type="pic" idx="3"/>
          </p:nvPr>
        </p:nvSpPr>
        <p:spPr>
          <a:xfrm>
            <a:off x="6167437" y="1449389"/>
            <a:ext cx="5616575" cy="496728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89" name="Google Shape;89;p13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Pictures B">
  <p:cSld name="Title and 2 Pictures B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4"/>
          <p:cNvSpPr>
            <a:spLocks noGrp="1"/>
          </p:cNvSpPr>
          <p:nvPr>
            <p:ph type="pic" idx="2"/>
          </p:nvPr>
        </p:nvSpPr>
        <p:spPr>
          <a:xfrm>
            <a:off x="407989" y="1449389"/>
            <a:ext cx="3708399" cy="496728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4" name="Google Shape;94;p14"/>
          <p:cNvSpPr>
            <a:spLocks noGrp="1"/>
          </p:cNvSpPr>
          <p:nvPr>
            <p:ph type="pic" idx="3"/>
          </p:nvPr>
        </p:nvSpPr>
        <p:spPr>
          <a:xfrm>
            <a:off x="4259263" y="1449389"/>
            <a:ext cx="7524749" cy="496728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5" name="Google Shape;95;p14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">
  <p:cSld name="Contac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/>
          <p:nvPr/>
        </p:nvSpPr>
        <p:spPr>
          <a:xfrm>
            <a:off x="395288" y="3980131"/>
            <a:ext cx="4572000" cy="373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Contact</a:t>
            </a:r>
            <a:endParaRPr/>
          </a:p>
        </p:txBody>
      </p:sp>
      <p:sp>
        <p:nvSpPr>
          <p:cNvPr id="98" name="Google Shape;98;p15"/>
          <p:cNvSpPr/>
          <p:nvPr/>
        </p:nvSpPr>
        <p:spPr>
          <a:xfrm>
            <a:off x="395288" y="4516739"/>
            <a:ext cx="2700548" cy="1899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Deutsches Elektronen-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Synchrotron DESY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www.desy.de</a:t>
            </a:r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1"/>
          </p:nvPr>
        </p:nvSpPr>
        <p:spPr>
          <a:xfrm>
            <a:off x="3599891" y="4516739"/>
            <a:ext cx="5148821" cy="1899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407988" y="817500"/>
            <a:ext cx="11376024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2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and 2 Objects B">
  <p:cSld name="Title, Text and 2 Objects B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2"/>
          </p:nvPr>
        </p:nvSpPr>
        <p:spPr>
          <a:xfrm>
            <a:off x="407988" y="1406427"/>
            <a:ext cx="7524750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3"/>
          </p:nvPr>
        </p:nvSpPr>
        <p:spPr>
          <a:xfrm>
            <a:off x="407988" y="3963533"/>
            <a:ext cx="7524750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body" idx="4"/>
          </p:nvPr>
        </p:nvSpPr>
        <p:spPr>
          <a:xfrm>
            <a:off x="8075612" y="1449388"/>
            <a:ext cx="3708399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72000" tIns="36000" rIns="72000" bIns="360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body" idx="5"/>
          </p:nvPr>
        </p:nvSpPr>
        <p:spPr>
          <a:xfrm>
            <a:off x="8075612" y="4005263"/>
            <a:ext cx="3708399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72000" tIns="36000" rIns="72000" bIns="360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>
  <p:cSld name="Nur Titel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with Picture)">
  <p:cSld name="Title (with Picture)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>
            <a:spLocks noGrp="1"/>
          </p:cNvSpPr>
          <p:nvPr>
            <p:ph type="pic" idx="2"/>
          </p:nvPr>
        </p:nvSpPr>
        <p:spPr>
          <a:xfrm>
            <a:off x="2" y="1"/>
            <a:ext cx="12191997" cy="3429001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3"/>
          </p:nvPr>
        </p:nvSpPr>
        <p:spPr>
          <a:xfrm>
            <a:off x="414396" y="4096780"/>
            <a:ext cx="11369548" cy="700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6" name="Google Shape;26;p3" descr="Logo DESY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885310" y="5585299"/>
            <a:ext cx="899498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3" descr="Logo Helmholtz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5287" y="6258632"/>
            <a:ext cx="1188244" cy="161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s">
  <p:cSld name="Title and 2 Conten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2"/>
          </p:nvPr>
        </p:nvSpPr>
        <p:spPr>
          <a:xfrm>
            <a:off x="407988" y="1406427"/>
            <a:ext cx="5616575" cy="5010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3"/>
          </p:nvPr>
        </p:nvSpPr>
        <p:spPr>
          <a:xfrm>
            <a:off x="6167439" y="1406427"/>
            <a:ext cx="5616574" cy="5010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white">
  <p:cSld name="Divider whit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Arial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cyan">
  <p:cSld name="Divider cyan">
    <p:bg>
      <p:bgPr>
        <a:solidFill>
          <a:schemeClr val="accen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ntents">
  <p:cSld name="Title and 3 Conten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2"/>
          </p:nvPr>
        </p:nvSpPr>
        <p:spPr>
          <a:xfrm>
            <a:off x="407989" y="1406427"/>
            <a:ext cx="3708400" cy="5010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3"/>
          </p:nvPr>
        </p:nvSpPr>
        <p:spPr>
          <a:xfrm>
            <a:off x="4259263" y="1406427"/>
            <a:ext cx="3673475" cy="5010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4"/>
          </p:nvPr>
        </p:nvSpPr>
        <p:spPr>
          <a:xfrm>
            <a:off x="8075612" y="1406427"/>
            <a:ext cx="3708399" cy="5010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and 4 Pictures">
  <p:cSld name="Title, Text and 4 Picture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2"/>
          </p:nvPr>
        </p:nvSpPr>
        <p:spPr>
          <a:xfrm>
            <a:off x="407989" y="1406427"/>
            <a:ext cx="3708400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3"/>
          </p:nvPr>
        </p:nvSpPr>
        <p:spPr>
          <a:xfrm>
            <a:off x="407989" y="3963533"/>
            <a:ext cx="3708400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>
            <a:spLocks noGrp="1"/>
          </p:cNvSpPr>
          <p:nvPr>
            <p:ph type="pic" idx="4"/>
          </p:nvPr>
        </p:nvSpPr>
        <p:spPr>
          <a:xfrm>
            <a:off x="4259262" y="1449389"/>
            <a:ext cx="3673475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1" name="Google Shape;51;p8"/>
          <p:cNvSpPr>
            <a:spLocks noGrp="1"/>
          </p:cNvSpPr>
          <p:nvPr>
            <p:ph type="pic" idx="5"/>
          </p:nvPr>
        </p:nvSpPr>
        <p:spPr>
          <a:xfrm>
            <a:off x="4259263" y="4005263"/>
            <a:ext cx="3673475" cy="241264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2" name="Google Shape;52;p8"/>
          <p:cNvSpPr>
            <a:spLocks noGrp="1"/>
          </p:cNvSpPr>
          <p:nvPr>
            <p:ph type="pic" idx="6"/>
          </p:nvPr>
        </p:nvSpPr>
        <p:spPr>
          <a:xfrm>
            <a:off x="8075611" y="1449389"/>
            <a:ext cx="3708401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8"/>
          <p:cNvSpPr>
            <a:spLocks noGrp="1"/>
          </p:cNvSpPr>
          <p:nvPr>
            <p:ph type="pic" idx="7"/>
          </p:nvPr>
        </p:nvSpPr>
        <p:spPr>
          <a:xfrm>
            <a:off x="8075612" y="4005263"/>
            <a:ext cx="3708401" cy="241264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and 2 Pictures">
  <p:cSld name="Title, Text and 2 Picture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407988" y="1406427"/>
            <a:ext cx="5616575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3"/>
          </p:nvPr>
        </p:nvSpPr>
        <p:spPr>
          <a:xfrm>
            <a:off x="407988" y="3963533"/>
            <a:ext cx="5616575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>
            <a:spLocks noGrp="1"/>
          </p:cNvSpPr>
          <p:nvPr>
            <p:ph type="pic" idx="4"/>
          </p:nvPr>
        </p:nvSpPr>
        <p:spPr>
          <a:xfrm>
            <a:off x="6167437" y="1449389"/>
            <a:ext cx="5616576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61" name="Google Shape;61;p9"/>
          <p:cNvSpPr>
            <a:spLocks noGrp="1"/>
          </p:cNvSpPr>
          <p:nvPr>
            <p:ph type="pic" idx="5"/>
          </p:nvPr>
        </p:nvSpPr>
        <p:spPr>
          <a:xfrm>
            <a:off x="6167438" y="4005263"/>
            <a:ext cx="5616576" cy="241264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and 2 Objects">
  <p:cSld name="Title, Text and 2 Object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25" cy="37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2"/>
          </p:nvPr>
        </p:nvSpPr>
        <p:spPr>
          <a:xfrm>
            <a:off x="407988" y="1406427"/>
            <a:ext cx="5616575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3"/>
          </p:nvPr>
        </p:nvSpPr>
        <p:spPr>
          <a:xfrm>
            <a:off x="407988" y="3963533"/>
            <a:ext cx="5616575" cy="245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4"/>
          </p:nvPr>
        </p:nvSpPr>
        <p:spPr>
          <a:xfrm>
            <a:off x="6167438" y="1449388"/>
            <a:ext cx="5616574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72000" tIns="36000" rIns="72000" bIns="360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body" idx="5"/>
          </p:nvPr>
        </p:nvSpPr>
        <p:spPr>
          <a:xfrm>
            <a:off x="6167438" y="4005263"/>
            <a:ext cx="5616574" cy="24114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72000" tIns="36000" rIns="72000" bIns="360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403112" y="6580800"/>
            <a:ext cx="436304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DESY</a:t>
            </a:r>
            <a:r>
              <a:rPr lang="en-US" sz="10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| HTCondor european workshop 2023 | Beyer C., Hartmann T., Meinhard H.  16-Oct-2023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Page </a:t>
            </a:r>
            <a:fld id="{00000000-1234-1234-1234-123412341234}" type="slidenum">
              <a:rPr lang="en-US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/htcondor202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4213/contributions/5571156/attachments/2716926/4719205/SciTokensOnTheCE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274213/contributions/5573363/attachments/2715115/4721039/whirlwind-tour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4213/contributions/5571145/attachments/2717809/4721048/HTCondorJobInfo-CKoch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4213/contributions/5570407/attachments/2717928/4721764/DESYHH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274213/contributions/5573382/attachments/2718282/4722008/htcondor@GRIF_2023-3.pd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htcondor202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274213/contributions/5570408/attachments/2719001/4723803/Batch%20Processing%20on%20EWC%20-%20HTCondor%20Europe%20Workshop%202023%20-%20Francesco%20Murdaca,%20Mike%20Grant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274213/contributions/5570409/attachments/2719062/4723510/20230921-mcnab-dune-justin.pd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274213/contributions/5571148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274213/contributions/5570409/attachments/2719062/4723510/20230921-mcnab-dune-justin.pdf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hyperlink" Target="https://indico.cern.ch/event/1274213/contributions/5571128/attachments/2716862/4719087/intro_and_architecture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hyperlink" Target="https://indico.cern.ch/event/1274213/contributions/5571141/attachments/2716597/4719454/European-HTCondor-Workshop-2023-Pelican.pdf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0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79" b="89"/>
          <a:stretch/>
        </p:blipFill>
        <p:spPr>
          <a:xfrm>
            <a:off x="2" y="1"/>
            <a:ext cx="12191995" cy="3429002"/>
          </a:xfrm>
          <a:prstGeom prst="rect">
            <a:avLst/>
          </a:prstGeom>
          <a:solidFill>
            <a:schemeClr val="dk2"/>
          </a:solidFill>
          <a:ln>
            <a:noFill/>
          </a:ln>
        </p:spPr>
      </p:pic>
      <p:pic>
        <p:nvPicPr>
          <p:cNvPr id="124" name="Google Shape;12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54725"/>
            <a:ext cx="12192000" cy="508396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0"/>
          <p:cNvSpPr txBox="1">
            <a:spLocks noGrp="1"/>
          </p:cNvSpPr>
          <p:nvPr>
            <p:ph type="ctrTitle"/>
          </p:nvPr>
        </p:nvSpPr>
        <p:spPr>
          <a:xfrm>
            <a:off x="407988" y="197212"/>
            <a:ext cx="11376000" cy="10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 dirty="0" err="1"/>
              <a:t>HTCondor</a:t>
            </a:r>
            <a:r>
              <a:rPr lang="en-US" dirty="0"/>
              <a:t> Workshop in Europe 2023 - Highlights</a:t>
            </a:r>
            <a:endParaRPr dirty="0"/>
          </a:p>
        </p:txBody>
      </p:sp>
      <p:sp>
        <p:nvSpPr>
          <p:cNvPr id="126" name="Google Shape;126;p20"/>
          <p:cNvSpPr txBox="1"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 dirty="0">
                <a:highlight>
                  <a:schemeClr val="lt1"/>
                </a:highlight>
              </a:rPr>
              <a:t>19 – 22 September 2023 at </a:t>
            </a:r>
            <a:r>
              <a:rPr lang="en-US" sz="1900" dirty="0" err="1">
                <a:highlight>
                  <a:schemeClr val="lt1"/>
                </a:highlight>
              </a:rPr>
              <a:t>IJCLab</a:t>
            </a:r>
            <a:endParaRPr sz="1900" dirty="0"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endParaRPr dirty="0"/>
          </a:p>
        </p:txBody>
      </p:sp>
      <p:sp>
        <p:nvSpPr>
          <p:cNvPr id="127" name="Google Shape;127;p20"/>
          <p:cNvSpPr txBox="1">
            <a:spLocks noGrp="1"/>
          </p:cNvSpPr>
          <p:nvPr>
            <p:ph type="body" idx="3"/>
          </p:nvPr>
        </p:nvSpPr>
        <p:spPr>
          <a:xfrm>
            <a:off x="2123021" y="5166055"/>
            <a:ext cx="11369400" cy="7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/>
              <a:t>Christoph Beyer, Thomas Hartmann, Helge Meinhard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dirty="0"/>
          </a:p>
        </p:txBody>
      </p:sp>
      <p:pic>
        <p:nvPicPr>
          <p:cNvPr id="128" name="Google Shape;12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5101953"/>
            <a:ext cx="1756047" cy="175604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36;p21">
            <a:extLst>
              <a:ext uri="{FF2B5EF4-FFF2-40B4-BE49-F238E27FC236}">
                <a16:creationId xmlns:a16="http://schemas.microsoft.com/office/drawing/2014/main" id="{D3C62C6A-1292-8F24-0F91-F272E62BBF28}"/>
              </a:ext>
            </a:extLst>
          </p:cNvPr>
          <p:cNvSpPr txBox="1"/>
          <p:nvPr/>
        </p:nvSpPr>
        <p:spPr>
          <a:xfrm>
            <a:off x="346562" y="4372675"/>
            <a:ext cx="4564803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https://indico.cern.ch/e/htcondor2023</a:t>
            </a:r>
            <a:endParaRPr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2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Tuesday Afternoon</a:t>
            </a:r>
            <a:endParaRPr dirty="0"/>
          </a:p>
        </p:txBody>
      </p:sp>
      <p:sp>
        <p:nvSpPr>
          <p:cNvPr id="236" name="Google Shape;236;p32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 dirty="0"/>
              <a:t>(Sci)Tokens authentication in </a:t>
            </a:r>
            <a:r>
              <a:rPr lang="en-US" dirty="0" err="1"/>
              <a:t>HTCondor</a:t>
            </a:r>
            <a:r>
              <a:rPr lang="en-US" dirty="0"/>
              <a:t>-CE (incl. new features)</a:t>
            </a:r>
            <a:endParaRPr dirty="0"/>
          </a:p>
        </p:txBody>
      </p:sp>
      <p:sp>
        <p:nvSpPr>
          <p:cNvPr id="237" name="Google Shape;237;p32"/>
          <p:cNvSpPr txBox="1"/>
          <p:nvPr/>
        </p:nvSpPr>
        <p:spPr>
          <a:xfrm>
            <a:off x="399762" y="6030660"/>
            <a:ext cx="11866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solidFill>
                  <a:schemeClr val="hlink"/>
                </a:solidFill>
                <a:hlinkClick r:id="rId3"/>
              </a:rPr>
              <a:t>https://indico.cern.ch/event/1274213/contributions/5571156/attachments/2716926/4719205/SciTokensOnTheCE.pdf</a:t>
            </a:r>
            <a:endParaRPr dirty="0"/>
          </a:p>
        </p:txBody>
      </p:sp>
      <p:pic>
        <p:nvPicPr>
          <p:cNvPr id="238" name="Google Shape;23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349100"/>
            <a:ext cx="10701536" cy="457035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2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4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Wednesday Morning: Jobs and Access Points</a:t>
            </a:r>
            <a:endParaRPr dirty="0"/>
          </a:p>
        </p:txBody>
      </p:sp>
      <p:pic>
        <p:nvPicPr>
          <p:cNvPr id="256" name="Google Shape;25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3659" y="1203775"/>
            <a:ext cx="7543800" cy="481965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4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E903D7-C8C2-5323-48ED-8DF26C0D6B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2819" y="1592863"/>
            <a:ext cx="7845405" cy="4407387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5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Wednesday Morning</a:t>
            </a:r>
            <a:endParaRPr dirty="0"/>
          </a:p>
        </p:txBody>
      </p:sp>
      <p:sp>
        <p:nvSpPr>
          <p:cNvPr id="265" name="Google Shape;265;p35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/>
              <a:t>Whirlwind tour of HTCondor tools</a:t>
            </a:r>
            <a:endParaRPr/>
          </a:p>
        </p:txBody>
      </p:sp>
      <p:sp>
        <p:nvSpPr>
          <p:cNvPr id="266" name="Google Shape;266;p35"/>
          <p:cNvSpPr txBox="1"/>
          <p:nvPr/>
        </p:nvSpPr>
        <p:spPr>
          <a:xfrm>
            <a:off x="85475" y="6000250"/>
            <a:ext cx="11878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https://indico.cern.ch/event/1274213/contributions/5573363/attachments/2715115/4721039/whirlwind-tour.pdf</a:t>
            </a:r>
            <a:endParaRPr/>
          </a:p>
        </p:txBody>
      </p:sp>
      <p:sp>
        <p:nvSpPr>
          <p:cNvPr id="267" name="Google Shape;267;p35"/>
          <p:cNvSpPr txBox="1"/>
          <p:nvPr/>
        </p:nvSpPr>
        <p:spPr>
          <a:xfrm>
            <a:off x="494925" y="1424400"/>
            <a:ext cx="8051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dirty="0"/>
              <a:t>Excellent entry point for administrators and power users alike</a:t>
            </a:r>
            <a:endParaRPr sz="1500" dirty="0"/>
          </a:p>
        </p:txBody>
      </p:sp>
      <p:sp>
        <p:nvSpPr>
          <p:cNvPr id="268" name="Google Shape;268;p35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6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Wednesday Morning</a:t>
            </a:r>
            <a:endParaRPr dirty="0"/>
          </a:p>
        </p:txBody>
      </p:sp>
      <p:sp>
        <p:nvSpPr>
          <p:cNvPr id="275" name="Google Shape;275;p36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/>
              <a:t>What Are My Jobs Doing?</a:t>
            </a:r>
            <a:endParaRPr/>
          </a:p>
        </p:txBody>
      </p:sp>
      <p:sp>
        <p:nvSpPr>
          <p:cNvPr id="276" name="Google Shape;276;p36"/>
          <p:cNvSpPr txBox="1"/>
          <p:nvPr/>
        </p:nvSpPr>
        <p:spPr>
          <a:xfrm>
            <a:off x="494925" y="1195800"/>
            <a:ext cx="112890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dirty="0"/>
              <a:t>Any user would benefit of Christina Koch’s talk (given by Jaime Frey) about how to gather </a:t>
            </a:r>
            <a:r>
              <a:rPr lang="en-US" sz="1500" dirty="0" err="1"/>
              <a:t>informations</a:t>
            </a:r>
            <a:r>
              <a:rPr lang="en-US" sz="1500" dirty="0"/>
              <a:t> about what the job actually does or did 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dirty="0"/>
              <a:t>Included a live demo </a:t>
            </a:r>
            <a:r>
              <a:rPr lang="en-US" sz="1500" dirty="0" err="1"/>
              <a:t>analysing</a:t>
            </a:r>
            <a:r>
              <a:rPr lang="en-US" sz="1500" dirty="0"/>
              <a:t> running and finished jobs</a:t>
            </a:r>
            <a:endParaRPr sz="1500" dirty="0"/>
          </a:p>
        </p:txBody>
      </p:sp>
      <p:sp>
        <p:nvSpPr>
          <p:cNvPr id="277" name="Google Shape;277;p36"/>
          <p:cNvSpPr txBox="1"/>
          <p:nvPr/>
        </p:nvSpPr>
        <p:spPr>
          <a:xfrm>
            <a:off x="712200" y="6120125"/>
            <a:ext cx="11986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https://indico.cern.ch/event/1274213/contributions/5571145/attachments/2717809/4721048/HTCondorJobInfo-CKoch.pdf</a:t>
            </a:r>
            <a:endParaRPr/>
          </a:p>
        </p:txBody>
      </p:sp>
      <p:pic>
        <p:nvPicPr>
          <p:cNvPr id="278" name="Google Shape;278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21675" y="1977000"/>
            <a:ext cx="7161036" cy="399072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6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7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Wednesday Afternoon: User Presentations</a:t>
            </a:r>
            <a:endParaRPr dirty="0"/>
          </a:p>
        </p:txBody>
      </p:sp>
      <p:pic>
        <p:nvPicPr>
          <p:cNvPr id="287" name="Google Shape;28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2722" y="1306400"/>
            <a:ext cx="7667625" cy="500062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37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3B8B01-D6F4-A175-E2E6-7541CC937F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8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Wednesday Afternoon</a:t>
            </a:r>
            <a:endParaRPr dirty="0"/>
          </a:p>
        </p:txBody>
      </p:sp>
      <p:sp>
        <p:nvSpPr>
          <p:cNvPr id="295" name="Google Shape;295;p38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 dirty="0"/>
              <a:t>User presentations</a:t>
            </a:r>
            <a:endParaRPr dirty="0"/>
          </a:p>
        </p:txBody>
      </p:sp>
      <p:sp>
        <p:nvSpPr>
          <p:cNvPr id="296" name="Google Shape;296;p38"/>
          <p:cNvSpPr txBox="1">
            <a:spLocks noGrp="1"/>
          </p:cNvSpPr>
          <p:nvPr>
            <p:ph type="body" idx="2"/>
          </p:nvPr>
        </p:nvSpPr>
        <p:spPr>
          <a:xfrm>
            <a:off x="408000" y="1406425"/>
            <a:ext cx="9659400" cy="48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19150" lvl="0" indent="-381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Three interesting site report style talks (DESY, GRIF, CERN) </a:t>
            </a:r>
            <a:endParaRPr sz="2100" dirty="0"/>
          </a:p>
          <a:p>
            <a:pPr marL="819150" lvl="0" indent="-381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Changes in LINUX ecosystem are an issue for everyone</a:t>
            </a:r>
            <a:endParaRPr sz="2100" dirty="0"/>
          </a:p>
          <a:p>
            <a:pPr marL="819150" lvl="0" indent="-381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DESY</a:t>
            </a:r>
            <a:endParaRPr sz="2100" dirty="0"/>
          </a:p>
          <a:p>
            <a:pPr marL="108585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 err="1"/>
              <a:t>Analysing</a:t>
            </a:r>
            <a:r>
              <a:rPr lang="en-US" sz="2100" dirty="0"/>
              <a:t> job-events in KAFKA </a:t>
            </a:r>
            <a:endParaRPr sz="2100" dirty="0"/>
          </a:p>
          <a:p>
            <a:pPr marL="108585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Scale-out of </a:t>
            </a:r>
            <a:r>
              <a:rPr lang="en-US" sz="2100" dirty="0" err="1"/>
              <a:t>Jupyter</a:t>
            </a:r>
            <a:r>
              <a:rPr lang="en-US" sz="2100" dirty="0"/>
              <a:t> notebooks with DASK </a:t>
            </a:r>
            <a:endParaRPr sz="2100" dirty="0"/>
          </a:p>
          <a:p>
            <a:pPr marL="108585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Adapting to energy challenges by load shedding </a:t>
            </a:r>
            <a:endParaRPr sz="2100" dirty="0"/>
          </a:p>
          <a:p>
            <a:pPr marL="819150" lvl="0" indent="-381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GRIF</a:t>
            </a:r>
            <a:endParaRPr sz="2100" dirty="0"/>
          </a:p>
          <a:p>
            <a:pPr marL="108585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Early adaptor of HTC (2014) </a:t>
            </a:r>
            <a:endParaRPr sz="2100" dirty="0"/>
          </a:p>
          <a:p>
            <a:pPr marL="108585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Currently upgrading to HTC 10.X with pure token auth</a:t>
            </a:r>
            <a:endParaRPr sz="2100" dirty="0"/>
          </a:p>
          <a:p>
            <a:pPr marL="108585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ARC CE still in use at IRFU/CEA, HTC CE in the distributed common pool </a:t>
            </a:r>
            <a:endParaRPr sz="2100" dirty="0"/>
          </a:p>
          <a:p>
            <a:pPr marL="45720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7" name="Google Shape;297;p38"/>
          <p:cNvSpPr txBox="1"/>
          <p:nvPr/>
        </p:nvSpPr>
        <p:spPr>
          <a:xfrm>
            <a:off x="460075" y="5469775"/>
            <a:ext cx="98151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https://indico.cern.ch/event/1274213/contributions/5570407/attachments/2717928/4721764/DESYHH.pdf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https://indico.cern.ch/event/1274213/contributions/5573382/attachments/2718282/4722008/htcondor@GRIF_2023-3.pdf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https://indico.cern.ch/event/1274213/contributions/5570468/attachments/2718124/4722076/condoreu23lxbatch.pdf</a:t>
            </a:r>
            <a:endParaRPr/>
          </a:p>
        </p:txBody>
      </p:sp>
      <p:sp>
        <p:nvSpPr>
          <p:cNvPr id="298" name="Google Shape;298;p38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9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Wednesday Afternoon</a:t>
            </a:r>
            <a:endParaRPr dirty="0"/>
          </a:p>
        </p:txBody>
      </p:sp>
      <p:sp>
        <p:nvSpPr>
          <p:cNvPr id="306" name="Google Shape;306;p39"/>
          <p:cNvSpPr txBox="1">
            <a:spLocks noGrp="1"/>
          </p:cNvSpPr>
          <p:nvPr>
            <p:ph type="body" idx="2"/>
          </p:nvPr>
        </p:nvSpPr>
        <p:spPr>
          <a:xfrm>
            <a:off x="408000" y="1406425"/>
            <a:ext cx="9659400" cy="48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CERN</a:t>
            </a:r>
            <a:endParaRPr sz="2100" dirty="0"/>
          </a:p>
          <a:p>
            <a:pPr marL="108585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Energy savings over Christmas </a:t>
            </a:r>
            <a:endParaRPr sz="2100" dirty="0"/>
          </a:p>
          <a:p>
            <a:pPr marL="108585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Collector and Negotiator got ‘happier’ over time despite growth of cores and jobs  </a:t>
            </a:r>
            <a:endParaRPr sz="2100" dirty="0"/>
          </a:p>
          <a:p>
            <a:pPr marL="1352550" lvl="2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Scaling successful due to HTCSS </a:t>
            </a:r>
            <a:r>
              <a:rPr lang="en-US" sz="2100" dirty="0" err="1"/>
              <a:t>devs</a:t>
            </a:r>
            <a:r>
              <a:rPr lang="en-US" sz="2100" dirty="0"/>
              <a:t>, CMS pool leading the way</a:t>
            </a:r>
            <a:endParaRPr sz="2100" dirty="0"/>
          </a:p>
          <a:p>
            <a:pPr marL="108585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Now using bare metal (via </a:t>
            </a:r>
            <a:r>
              <a:rPr lang="en-US" sz="2100" dirty="0" err="1"/>
              <a:t>Openstack</a:t>
            </a:r>
            <a:r>
              <a:rPr lang="en-US" sz="2100" dirty="0"/>
              <a:t> Ironic) instead of VMs; Linux: skipping EL/* 8, using EL/* 9</a:t>
            </a:r>
          </a:p>
          <a:p>
            <a:pPr marL="1543050" lvl="2" indent="-285750">
              <a:lnSpc>
                <a:spcPct val="110000"/>
              </a:lnSpc>
              <a:spcBef>
                <a:spcPts val="0"/>
              </a:spcBef>
              <a:buSzPts val="2100"/>
            </a:pPr>
            <a:r>
              <a:rPr lang="en-US" sz="2100" dirty="0"/>
              <a:t>Helped by move of many user communities to containers</a:t>
            </a:r>
            <a:endParaRPr sz="2100" dirty="0"/>
          </a:p>
          <a:p>
            <a:pPr marL="108585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Long tail of ”local” user-submitted jobs is 80% of the effort </a:t>
            </a:r>
            <a:endParaRPr sz="2100" dirty="0"/>
          </a:p>
          <a:p>
            <a:pPr marL="108585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Possible transition scenario between interactive to batch use case: </a:t>
            </a:r>
            <a:endParaRPr sz="2100" dirty="0"/>
          </a:p>
          <a:p>
            <a:pPr marL="1352550" lvl="2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Login to SWAN, use notebook on small dataset, when happy and ready to submit to batch…?</a:t>
            </a:r>
            <a:endParaRPr sz="2100" dirty="0"/>
          </a:p>
          <a:p>
            <a:pPr marL="45720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7" name="Google Shape;307;p39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2E78E8-0F91-546E-EA3C-D3DF8BE273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1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Thursday Morning</a:t>
            </a:r>
            <a:endParaRPr dirty="0"/>
          </a:p>
        </p:txBody>
      </p:sp>
      <p:sp>
        <p:nvSpPr>
          <p:cNvPr id="323" name="Google Shape;323;p41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endParaRPr/>
          </a:p>
        </p:txBody>
      </p:sp>
      <p:pic>
        <p:nvPicPr>
          <p:cNvPr id="324" name="Google Shape;32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6300" y="1383675"/>
            <a:ext cx="7515225" cy="5010150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41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2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Thursday Morning</a:t>
            </a:r>
            <a:endParaRPr dirty="0"/>
          </a:p>
        </p:txBody>
      </p:sp>
      <p:sp>
        <p:nvSpPr>
          <p:cNvPr id="332" name="Google Shape;332;p42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/>
              <a:t>What’s new - what’s coming up ? </a:t>
            </a:r>
            <a:endParaRPr/>
          </a:p>
        </p:txBody>
      </p:sp>
      <p:sp>
        <p:nvSpPr>
          <p:cNvPr id="333" name="Google Shape;333;p42"/>
          <p:cNvSpPr txBox="1"/>
          <p:nvPr/>
        </p:nvSpPr>
        <p:spPr>
          <a:xfrm>
            <a:off x="336575" y="5801075"/>
            <a:ext cx="11376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https://indico.cern.ch/event/1274213/contributions/5571127/attachments/2718736/4722885/Whats_New_european_workshop_2023%20-%20Copy.pdf</a:t>
            </a:r>
            <a:endParaRPr/>
          </a:p>
        </p:txBody>
      </p:sp>
      <p:sp>
        <p:nvSpPr>
          <p:cNvPr id="334" name="Google Shape;334;p42"/>
          <p:cNvSpPr txBox="1">
            <a:spLocks noGrp="1"/>
          </p:cNvSpPr>
          <p:nvPr>
            <p:ph type="body" idx="2"/>
          </p:nvPr>
        </p:nvSpPr>
        <p:spPr>
          <a:xfrm>
            <a:off x="408000" y="1406425"/>
            <a:ext cx="9659400" cy="48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New (as of 2022) version number schema</a:t>
            </a:r>
          </a:p>
          <a:p>
            <a:pPr marL="1276350" lvl="1" indent="-381000">
              <a:spcBef>
                <a:spcPts val="0"/>
              </a:spcBef>
              <a:buSzPts val="2100"/>
            </a:pPr>
            <a:r>
              <a:rPr lang="en-US" sz="1900" dirty="0"/>
              <a:t>“Stable series” -&gt; LTS release</a:t>
            </a:r>
          </a:p>
          <a:p>
            <a:pPr marL="1733550" lvl="2" indent="-381000">
              <a:spcBef>
                <a:spcPts val="0"/>
              </a:spcBef>
              <a:buSzPts val="2100"/>
            </a:pPr>
            <a:r>
              <a:rPr lang="en-US" sz="1900" dirty="0"/>
              <a:t>Bug fixes, 10.0.0, 10.0.1, …</a:t>
            </a:r>
            <a:endParaRPr sz="2100" dirty="0"/>
          </a:p>
          <a:p>
            <a:pPr marL="1276350" lvl="1" indent="-381000">
              <a:spcBef>
                <a:spcPts val="0"/>
              </a:spcBef>
              <a:buSzPts val="2100"/>
            </a:pPr>
            <a:r>
              <a:rPr lang="en-US" sz="1900" dirty="0"/>
              <a:t>“Developer series” -&gt; Feature Releases</a:t>
            </a:r>
          </a:p>
          <a:p>
            <a:pPr marL="1733550" lvl="2" indent="-381000">
              <a:spcBef>
                <a:spcPts val="0"/>
              </a:spcBef>
              <a:buSzPts val="2100"/>
            </a:pPr>
            <a:r>
              <a:rPr lang="en-GB" sz="1900" dirty="0"/>
              <a:t>Bug fixes &amp; new features, 10.1.0, 10.2.0, …</a:t>
            </a:r>
          </a:p>
          <a:p>
            <a:pPr marL="1276350" lvl="1" indent="-381000">
              <a:spcBef>
                <a:spcPts val="0"/>
              </a:spcBef>
              <a:buSzPts val="2100"/>
            </a:pPr>
            <a:r>
              <a:rPr lang="en-GB" sz="1900" dirty="0"/>
              <a:t>New (as of 2023): Major version number = year (23.0.0, 23.1.2 etc.)</a:t>
            </a:r>
            <a:endParaRPr sz="2100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New “standard” command line user interface being developed</a:t>
            </a:r>
            <a:endParaRPr sz="2100" dirty="0"/>
          </a:p>
          <a:p>
            <a:pPr marL="1085850" lvl="1" indent="-2857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i="1" dirty="0"/>
              <a:t>“</a:t>
            </a:r>
            <a:r>
              <a:rPr lang="en-US" sz="2100" i="1" dirty="0" err="1"/>
              <a:t>htcondor</a:t>
            </a:r>
            <a:r>
              <a:rPr lang="en-US" sz="2100" i="1" dirty="0"/>
              <a:t> &lt;noun&gt; &lt;verb&gt;” </a:t>
            </a:r>
            <a:r>
              <a:rPr lang="en-US" sz="2100" dirty="0"/>
              <a:t>e.g.</a:t>
            </a:r>
            <a:r>
              <a:rPr lang="en-US" sz="2100" i="1" dirty="0"/>
              <a:t> "</a:t>
            </a:r>
            <a:r>
              <a:rPr lang="en-US" sz="2100" i="1" dirty="0" err="1"/>
              <a:t>htcondor</a:t>
            </a:r>
            <a:r>
              <a:rPr lang="en-US" sz="2100" i="1" dirty="0"/>
              <a:t> job submit"</a:t>
            </a:r>
            <a:endParaRPr sz="2100" i="1" dirty="0"/>
          </a:p>
          <a:p>
            <a:pPr marL="1085850" lvl="1" indent="-2857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Legacy tools (</a:t>
            </a:r>
            <a:r>
              <a:rPr lang="en-US" sz="2100" dirty="0" err="1"/>
              <a:t>condor_q</a:t>
            </a:r>
            <a:r>
              <a:rPr lang="en-US" sz="2100" dirty="0"/>
              <a:t> etc.) not going anywhere</a:t>
            </a:r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Event Log holds more </a:t>
            </a:r>
            <a:r>
              <a:rPr lang="en-US" sz="2100" dirty="0" err="1"/>
              <a:t>infos</a:t>
            </a:r>
            <a:r>
              <a:rPr lang="en-US" sz="2100" dirty="0"/>
              <a:t> e.g. about </a:t>
            </a:r>
            <a:r>
              <a:rPr lang="en-US" sz="2100" dirty="0" err="1"/>
              <a:t>glidein</a:t>
            </a:r>
            <a:r>
              <a:rPr lang="en-US" sz="2100" dirty="0"/>
              <a:t> site </a:t>
            </a:r>
          </a:p>
          <a:p>
            <a:pPr marL="1085850" lvl="1" indent="-2857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i="1" dirty="0"/>
              <a:t>“</a:t>
            </a:r>
            <a:r>
              <a:rPr lang="en-US" sz="2100" i="1" dirty="0" err="1"/>
              <a:t>htcondor</a:t>
            </a:r>
            <a:r>
              <a:rPr lang="en-US" sz="2100" i="1" dirty="0"/>
              <a:t> </a:t>
            </a:r>
            <a:r>
              <a:rPr lang="en-US" sz="2100" i="1" dirty="0" err="1"/>
              <a:t>eventlog</a:t>
            </a:r>
            <a:r>
              <a:rPr lang="en-US" sz="2100" i="1" dirty="0"/>
              <a:t> read </a:t>
            </a:r>
            <a:r>
              <a:rPr lang="en-US" sz="2100" i="1" dirty="0" err="1"/>
              <a:t>my_log_file</a:t>
            </a:r>
            <a:r>
              <a:rPr lang="en-US" sz="2100" i="1" dirty="0"/>
              <a:t>”</a:t>
            </a:r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Enterprise Linux 9 required work to support </a:t>
            </a:r>
            <a:r>
              <a:rPr lang="en-US" sz="2100" dirty="0" err="1"/>
              <a:t>cgroups</a:t>
            </a:r>
            <a:r>
              <a:rPr lang="en-US" sz="2100" dirty="0"/>
              <a:t> v2 and OpenSSL 3, now good for Intel/AMD (“x86_64”) and ARM (“aarch64”)</a:t>
            </a:r>
          </a:p>
          <a:p>
            <a:pPr marL="1085850" lvl="1" indent="-2857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endParaRPr sz="21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81915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45720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5" name="Google Shape;335;p42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19075" y="1699725"/>
            <a:ext cx="4219749" cy="4093050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45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Thursday Morning</a:t>
            </a:r>
            <a:endParaRPr dirty="0"/>
          </a:p>
        </p:txBody>
      </p:sp>
      <p:sp>
        <p:nvSpPr>
          <p:cNvPr id="361" name="Google Shape;361;p45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/>
              <a:t>Two talks about power-management</a:t>
            </a:r>
            <a:endParaRPr/>
          </a:p>
        </p:txBody>
      </p:sp>
      <p:sp>
        <p:nvSpPr>
          <p:cNvPr id="362" name="Google Shape;362;p45"/>
          <p:cNvSpPr txBox="1">
            <a:spLocks noGrp="1"/>
          </p:cNvSpPr>
          <p:nvPr>
            <p:ph type="body" idx="2"/>
          </p:nvPr>
        </p:nvSpPr>
        <p:spPr>
          <a:xfrm>
            <a:off x="51866" y="1406425"/>
            <a:ext cx="11030100" cy="42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Condor-rooster daemon meant for hibernating EPs can be used to shut off EPs </a:t>
            </a:r>
            <a:endParaRPr sz="2100" dirty="0"/>
          </a:p>
          <a:p>
            <a:pPr marL="1085850" lvl="1" indent="-2857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When and how to shut off easy to implement in Hibernate policies   </a:t>
            </a: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DESY is preparing to modulate the power consumption                                            following a given profile off cheap/sustainable energy</a:t>
            </a: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Split pool in highly-efficient EPs that </a:t>
            </a:r>
            <a:r>
              <a:rPr lang="en-US" sz="2100" dirty="0" err="1"/>
              <a:t>fullfil</a:t>
            </a:r>
            <a:r>
              <a:rPr lang="en-US" sz="2100" dirty="0"/>
              <a:t> pledges and</a:t>
            </a:r>
            <a:br>
              <a:rPr lang="en-US" sz="2100" dirty="0"/>
            </a:br>
            <a:r>
              <a:rPr lang="en-US" sz="2100" dirty="0"/>
              <a:t>an opportunistic low-efficiency part </a:t>
            </a: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Currently load shedding empty EPs using condor-rooster</a:t>
            </a:r>
            <a:endParaRPr sz="2100" dirty="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3" name="Google Shape;363;p45"/>
          <p:cNvSpPr txBox="1"/>
          <p:nvPr/>
        </p:nvSpPr>
        <p:spPr>
          <a:xfrm>
            <a:off x="251120" y="5872525"/>
            <a:ext cx="1166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https://indico.cern.ch/event/1274213/contributions/5571151/attachments/2718737/4722887/Power_Management_european_workshop_2023.pdf</a:t>
            </a:r>
            <a:endParaRPr dirty="0"/>
          </a:p>
        </p:txBody>
      </p:sp>
      <p:sp>
        <p:nvSpPr>
          <p:cNvPr id="364" name="Google Shape;364;p45"/>
          <p:cNvSpPr txBox="1"/>
          <p:nvPr/>
        </p:nvSpPr>
        <p:spPr>
          <a:xfrm>
            <a:off x="255600" y="6168375"/>
            <a:ext cx="1206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https://indico.cern.ch/event/1274213/contributions/5570403/attachments/2718752/4722916/power_modulation_condor_pool.pdf</a:t>
            </a:r>
            <a:endParaRPr/>
          </a:p>
        </p:txBody>
      </p:sp>
      <p:sp>
        <p:nvSpPr>
          <p:cNvPr id="365" name="Google Shape;365;p45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Workshop in Numbers</a:t>
            </a:r>
            <a:endParaRPr dirty="0"/>
          </a:p>
        </p:txBody>
      </p:sp>
      <p:sp>
        <p:nvSpPr>
          <p:cNvPr id="134" name="Google Shape;134;p21"/>
          <p:cNvSpPr txBox="1">
            <a:spLocks noGrp="1"/>
          </p:cNvSpPr>
          <p:nvPr>
            <p:ph type="body" idx="2"/>
          </p:nvPr>
        </p:nvSpPr>
        <p:spPr>
          <a:xfrm>
            <a:off x="231831" y="1087643"/>
            <a:ext cx="10508684" cy="3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1915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Ninth workshop in this series, which started with a pre-GDB in December 2014 (two workshops were held on-line only)</a:t>
            </a:r>
          </a:p>
          <a:p>
            <a:pPr marL="81915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Traditional time format: Tuesday morning to Friday lunchtime</a:t>
            </a:r>
          </a:p>
          <a:p>
            <a:pPr marL="81915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41 attendees</a:t>
            </a:r>
            <a:endParaRPr dirty="0"/>
          </a:p>
          <a:p>
            <a:pPr marL="1085850" lvl="1" indent="-2667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/>
              <a:t>31 from this side of the Atlantic</a:t>
            </a:r>
            <a:endParaRPr dirty="0"/>
          </a:p>
          <a:p>
            <a:pPr marL="1085850" lvl="1" indent="-2667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/>
              <a:t>Travel is still hard, many institutes under budget pressure, sending one person only</a:t>
            </a:r>
          </a:p>
          <a:p>
            <a:pPr marL="1085850" lvl="1" indent="-2667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/>
              <a:t>Considerably higher attendance than at 2022 edition in Cuneo, on a good way back to pre-Covid levels</a:t>
            </a:r>
          </a:p>
          <a:p>
            <a:pPr marL="1085850" lvl="1" indent="-2667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dirty="0"/>
              <a:t>Mix of new faces and old friends (good!)</a:t>
            </a:r>
            <a:endParaRPr dirty="0"/>
          </a:p>
          <a:p>
            <a:pPr marL="81915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20 </a:t>
            </a:r>
            <a:r>
              <a:rPr lang="en-US" dirty="0" err="1"/>
              <a:t>organisations</a:t>
            </a:r>
            <a:r>
              <a:rPr lang="en-US" dirty="0"/>
              <a:t> from nine countries</a:t>
            </a:r>
            <a:endParaRPr dirty="0"/>
          </a:p>
          <a:p>
            <a:pPr marL="81915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28 ”scheduled” contributions by 16 presenters</a:t>
            </a:r>
            <a:endParaRPr dirty="0"/>
          </a:p>
          <a:p>
            <a:pPr marL="81915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Interesting wide range of talks, high quality presentations, intense discussions</a:t>
            </a:r>
            <a:endParaRPr dirty="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5" name="Google Shape;135;p21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| </a:t>
            </a:r>
            <a:r>
              <a:rPr lang="en-US" dirty="0" err="1"/>
              <a:t>HTCondor</a:t>
            </a:r>
            <a:r>
              <a:rPr lang="en-US" dirty="0"/>
              <a:t> </a:t>
            </a:r>
            <a:r>
              <a:rPr lang="en-US" dirty="0" err="1"/>
              <a:t>european</a:t>
            </a:r>
            <a:r>
              <a:rPr lang="en-US" dirty="0"/>
              <a:t> workshop 2023 | Beyer C., Hartmann T., Meinhard H.  16-Oct-2023</a:t>
            </a:r>
            <a:endParaRPr dirty="0"/>
          </a:p>
        </p:txBody>
      </p:sp>
      <p:sp>
        <p:nvSpPr>
          <p:cNvPr id="136" name="Google Shape;136;p21"/>
          <p:cNvSpPr txBox="1"/>
          <p:nvPr/>
        </p:nvSpPr>
        <p:spPr>
          <a:xfrm>
            <a:off x="6798468" y="286480"/>
            <a:ext cx="6537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 dirty="0">
                <a:solidFill>
                  <a:schemeClr val="hlink"/>
                </a:solidFill>
                <a:hlinkClick r:id="rId3"/>
              </a:rPr>
              <a:t>https://indico.cern.ch/e/htcondor2023</a:t>
            </a:r>
            <a:endParaRPr sz="2000" dirty="0">
              <a:solidFill>
                <a:srgbClr val="FF0000"/>
              </a:solidFill>
            </a:endParaRPr>
          </a:p>
        </p:txBody>
      </p:sp>
      <p:sp>
        <p:nvSpPr>
          <p:cNvPr id="137" name="Google Shape;137;p21"/>
          <p:cNvSpPr txBox="1"/>
          <p:nvPr/>
        </p:nvSpPr>
        <p:spPr>
          <a:xfrm>
            <a:off x="3498904" y="4335583"/>
            <a:ext cx="8025000" cy="2025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 dirty="0"/>
              <a:t>The organizing committee</a:t>
            </a:r>
            <a:endParaRPr sz="2400" dirty="0"/>
          </a:p>
          <a:p>
            <a:pPr lvl="0">
              <a:spcBef>
                <a:spcPts val="1200"/>
              </a:spcBef>
            </a:pPr>
            <a:r>
              <a:rPr lang="en-US" sz="1800" b="1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Chris Brew (co-chair), Christoph Beyer (co-chair), 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Helge Meinhard, Todd Tannenbaum, Mary Hester, Greg </a:t>
            </a:r>
            <a:r>
              <a:rPr lang="en-US" sz="1800" i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Thain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Michel </a:t>
            </a:r>
            <a:r>
              <a:rPr lang="en-US" sz="1800" i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Jouvin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Matthew West</a:t>
            </a:r>
            <a:b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800" i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Catalin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800" i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Condurache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Antonio </a:t>
            </a:r>
            <a:r>
              <a:rPr lang="en-US" sz="1800" i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Puertas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-Gallardo, Gabriele </a:t>
            </a:r>
            <a:r>
              <a:rPr lang="en-US" sz="1800" i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Fronzé</a:t>
            </a:r>
            <a:r>
              <a:rPr lang="en-US" sz="18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Josep Flix</a:t>
            </a:r>
            <a:endParaRPr sz="1800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Local </a:t>
            </a:r>
            <a:r>
              <a:rPr lang="en-US" sz="1800" b="1" i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organiser</a:t>
            </a:r>
            <a:r>
              <a:rPr lang="en-US" sz="1800" b="1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Michel </a:t>
            </a:r>
            <a:r>
              <a:rPr lang="en-US" sz="1800" b="1" i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Jouvin</a:t>
            </a:r>
            <a:endParaRPr sz="1800" b="1" i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6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Thursday Afternoon</a:t>
            </a:r>
            <a:endParaRPr dirty="0"/>
          </a:p>
        </p:txBody>
      </p:sp>
      <p:sp>
        <p:nvSpPr>
          <p:cNvPr id="372" name="Google Shape;372;p46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endParaRPr/>
          </a:p>
        </p:txBody>
      </p:sp>
      <p:pic>
        <p:nvPicPr>
          <p:cNvPr id="373" name="Google Shape;37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6225" y="1204725"/>
            <a:ext cx="6906817" cy="5079299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46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392;p48">
            <a:extLst>
              <a:ext uri="{FF2B5EF4-FFF2-40B4-BE49-F238E27FC236}">
                <a16:creationId xmlns:a16="http://schemas.microsoft.com/office/drawing/2014/main" id="{1EC54B01-EFB1-52F7-9F14-91290646AFF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4124" y="1585864"/>
            <a:ext cx="6277409" cy="3526998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47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Thursday Afternoon</a:t>
            </a:r>
            <a:endParaRPr dirty="0"/>
          </a:p>
        </p:txBody>
      </p:sp>
      <p:sp>
        <p:nvSpPr>
          <p:cNvPr id="381" name="Google Shape;381;p47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 dirty="0"/>
              <a:t>User presentations </a:t>
            </a:r>
            <a:endParaRPr dirty="0"/>
          </a:p>
        </p:txBody>
      </p:sp>
      <p:sp>
        <p:nvSpPr>
          <p:cNvPr id="382" name="Google Shape;382;p47"/>
          <p:cNvSpPr txBox="1"/>
          <p:nvPr/>
        </p:nvSpPr>
        <p:spPr>
          <a:xfrm>
            <a:off x="407975" y="5740125"/>
            <a:ext cx="11003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https://indico.cern.ch/event/1274213/contributions/5570408/attachments/2719001/4723803/Batch%20Processing%20on%20EWC%20-%20HTCondor%20Europe%20Workshop%202023%20-%20Francesco%20Murdaca,%20Mike%20Grant.pdf</a:t>
            </a:r>
            <a:endParaRPr/>
          </a:p>
        </p:txBody>
      </p:sp>
      <p:sp>
        <p:nvSpPr>
          <p:cNvPr id="383" name="Google Shape;383;p47"/>
          <p:cNvSpPr txBox="1">
            <a:spLocks noGrp="1"/>
          </p:cNvSpPr>
          <p:nvPr>
            <p:ph type="body" idx="2"/>
          </p:nvPr>
        </p:nvSpPr>
        <p:spPr>
          <a:xfrm>
            <a:off x="-163629" y="1428074"/>
            <a:ext cx="6259629" cy="467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1600" dirty="0"/>
              <a:t>European Weather Cloud: Batch Processing (EWC)</a:t>
            </a:r>
            <a:endParaRPr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1600" dirty="0"/>
              <a:t>Aims to be the cloud-based collaboration platform for meteorological application development and operations in Europe and enables the digital transformation of the European Meteorological Infrastructure (EMI)</a:t>
            </a:r>
            <a:endParaRPr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1600" dirty="0"/>
              <a:t>Challenging use cases, large datasets, millions of relatively small jobs </a:t>
            </a:r>
            <a:endParaRPr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1600" dirty="0" err="1"/>
              <a:t>HTCondor</a:t>
            </a:r>
            <a:r>
              <a:rPr lang="en-US" sz="1600" dirty="0"/>
              <a:t> already used internally at EUMETSAT for full mission dataset- reprocessing activities (Climate Team)</a:t>
            </a:r>
            <a:endParaRPr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1600" dirty="0"/>
              <a:t>Physically separated tenancies will be joined through an overall HTC pool (currently beta) </a:t>
            </a:r>
            <a:endParaRPr sz="1600" dirty="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4" name="Google Shape;384;p47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" name="Google Shape;410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1331" y="3612298"/>
            <a:ext cx="5514974" cy="2898052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50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Thursday Afternoon</a:t>
            </a:r>
            <a:endParaRPr dirty="0"/>
          </a:p>
        </p:txBody>
      </p:sp>
      <p:sp>
        <p:nvSpPr>
          <p:cNvPr id="413" name="Google Shape;413;p50"/>
          <p:cNvSpPr txBox="1">
            <a:spLocks noGrp="1"/>
          </p:cNvSpPr>
          <p:nvPr>
            <p:ph type="body" idx="2"/>
          </p:nvPr>
        </p:nvSpPr>
        <p:spPr>
          <a:xfrm>
            <a:off x="408000" y="1177825"/>
            <a:ext cx="10787100" cy="42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Due to DUNE’s scale and specific requirements, in 2022 Fermilab set up a dedicated </a:t>
            </a:r>
            <a:r>
              <a:rPr lang="en-US" sz="2100" dirty="0" err="1"/>
              <a:t>HTCondor</a:t>
            </a:r>
            <a:r>
              <a:rPr lang="en-US" sz="2100" dirty="0"/>
              <a:t> Global Pool for DUNE to allow DUNE-specific configurations</a:t>
            </a:r>
            <a:endParaRPr sz="2100" dirty="0"/>
          </a:p>
          <a:p>
            <a:pPr marL="1085850" lvl="1" indent="-2857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This uses </a:t>
            </a:r>
            <a:r>
              <a:rPr lang="en-US" sz="2100" dirty="0" err="1"/>
              <a:t>HTCondor</a:t>
            </a:r>
            <a:r>
              <a:rPr lang="en-US" sz="2100" dirty="0"/>
              <a:t> </a:t>
            </a:r>
            <a:r>
              <a:rPr lang="en-US" sz="2100" dirty="0" err="1"/>
              <a:t>schedds</a:t>
            </a:r>
            <a:r>
              <a:rPr lang="en-US" sz="2100" dirty="0"/>
              <a:t> at Fermilab and offsite: BNL and RAL-PPD so far; CC-IN2P3 and CERN are planned.</a:t>
            </a:r>
            <a:endParaRPr sz="21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To satisfy these </a:t>
            </a:r>
            <a:r>
              <a:rPr lang="en-US" sz="2100" dirty="0" err="1"/>
              <a:t>Rucio</a:t>
            </a:r>
            <a:r>
              <a:rPr lang="en-US" sz="2100" dirty="0"/>
              <a:t>/</a:t>
            </a:r>
            <a:r>
              <a:rPr lang="en-US" sz="2100" dirty="0" err="1"/>
              <a:t>MetaCat</a:t>
            </a:r>
            <a:r>
              <a:rPr lang="en-US" sz="2100" dirty="0"/>
              <a:t>/</a:t>
            </a:r>
            <a:r>
              <a:rPr lang="en-US" sz="2100" dirty="0" err="1"/>
              <a:t>LArSoft</a:t>
            </a:r>
            <a:r>
              <a:rPr lang="en-US" sz="2100" dirty="0"/>
              <a:t>/</a:t>
            </a:r>
            <a:r>
              <a:rPr lang="en-US" sz="2100" dirty="0" err="1"/>
              <a:t>GlideInWMS</a:t>
            </a:r>
            <a:r>
              <a:rPr lang="en-US" sz="2100" dirty="0"/>
              <a:t> constraints they designed a just-in-time workflow management system: </a:t>
            </a:r>
            <a:r>
              <a:rPr lang="en-US" sz="2100" dirty="0" err="1"/>
              <a:t>justIN</a:t>
            </a: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Central idea: once we get a job</a:t>
            </a:r>
            <a:br>
              <a:rPr lang="en-US" sz="2100" dirty="0"/>
            </a:br>
            <a:r>
              <a:rPr lang="en-US" sz="2100" dirty="0"/>
              <a:t>slot at a site, they choose and</a:t>
            </a:r>
            <a:br>
              <a:rPr lang="en-US" sz="2100" dirty="0"/>
            </a:br>
            <a:r>
              <a:rPr lang="en-US" sz="2100" dirty="0"/>
              <a:t>run a workflow that needs “nearby”</a:t>
            </a:r>
            <a:br>
              <a:rPr lang="en-US" sz="2100" dirty="0"/>
            </a:br>
            <a:r>
              <a:rPr lang="en-US" sz="2100" dirty="0"/>
              <a:t>unprocessed files, and feed it the</a:t>
            </a:r>
            <a:br>
              <a:rPr lang="en-US" sz="2100" dirty="0"/>
            </a:br>
            <a:r>
              <a:rPr lang="en-US" sz="2100" dirty="0"/>
              <a:t>details (URLs, </a:t>
            </a:r>
            <a:r>
              <a:rPr lang="en-US" sz="2100" dirty="0" err="1"/>
              <a:t>Rucio</a:t>
            </a:r>
            <a:r>
              <a:rPr lang="en-US" sz="2100" dirty="0"/>
              <a:t> DIDs, …) of</a:t>
            </a:r>
            <a:br>
              <a:rPr lang="en-US" sz="2100" dirty="0"/>
            </a:br>
            <a:r>
              <a:rPr lang="en-US" sz="2100" dirty="0"/>
              <a:t>nearby unprocessed files to work on.</a:t>
            </a:r>
            <a:endParaRPr sz="2100" dirty="0"/>
          </a:p>
        </p:txBody>
      </p:sp>
      <p:sp>
        <p:nvSpPr>
          <p:cNvPr id="414" name="Google Shape;414;p50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ECCD52-5E66-05C1-D7EF-2EFE1BEA91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User presentation: Just-in-time workflow matching for DUNE</a:t>
            </a:r>
            <a:endParaRPr lang="en-GB" dirty="0"/>
          </a:p>
        </p:txBody>
      </p:sp>
      <p:sp>
        <p:nvSpPr>
          <p:cNvPr id="4" name="Google Shape;402;p49">
            <a:extLst>
              <a:ext uri="{FF2B5EF4-FFF2-40B4-BE49-F238E27FC236}">
                <a16:creationId xmlns:a16="http://schemas.microsoft.com/office/drawing/2014/main" id="{4F503FFC-A04C-AF4D-18D7-1834D28F2993}"/>
              </a:ext>
            </a:extLst>
          </p:cNvPr>
          <p:cNvSpPr txBox="1"/>
          <p:nvPr/>
        </p:nvSpPr>
        <p:spPr>
          <a:xfrm>
            <a:off x="99967" y="5976750"/>
            <a:ext cx="5915823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https://indico.cern.ch/event/1274213/contributions/5570409/attachments/2719062/4723510/20230921-mcnab-dune-justin.pdf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51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Friday Morning</a:t>
            </a:r>
            <a:endParaRPr dirty="0"/>
          </a:p>
        </p:txBody>
      </p:sp>
      <p:pic>
        <p:nvPicPr>
          <p:cNvPr id="422" name="Google Shape;422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8745" y="1094816"/>
            <a:ext cx="7282150" cy="50793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51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C2DBDD-6D04-2842-FBD5-C701682F74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2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Friday Morning</a:t>
            </a:r>
            <a:endParaRPr dirty="0"/>
          </a:p>
        </p:txBody>
      </p:sp>
      <p:sp>
        <p:nvSpPr>
          <p:cNvPr id="430" name="Google Shape;430;p52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Debugging </a:t>
            </a:r>
            <a:r>
              <a:rPr lang="en-GB" dirty="0" err="1"/>
              <a:t>HTCondor</a:t>
            </a:r>
            <a:r>
              <a:rPr lang="en-GB" dirty="0"/>
              <a:t> (and much more): </a:t>
            </a:r>
            <a:r>
              <a:rPr lang="en-GB" dirty="0" err="1"/>
              <a:t>i</a:t>
            </a:r>
            <a:r>
              <a:rPr lang="en-US" dirty="0" err="1"/>
              <a:t>ntroduction</a:t>
            </a:r>
            <a:r>
              <a:rPr lang="en-US" dirty="0"/>
              <a:t> to perf, </a:t>
            </a:r>
            <a:r>
              <a:rPr lang="en-US" dirty="0" err="1"/>
              <a:t>eBPF</a:t>
            </a:r>
            <a:r>
              <a:rPr lang="en-US" dirty="0"/>
              <a:t>, … </a:t>
            </a:r>
            <a:endParaRPr dirty="0"/>
          </a:p>
        </p:txBody>
      </p:sp>
      <p:sp>
        <p:nvSpPr>
          <p:cNvPr id="431" name="Google Shape;431;p52"/>
          <p:cNvSpPr txBox="1">
            <a:spLocks noGrp="1"/>
          </p:cNvSpPr>
          <p:nvPr>
            <p:ph type="body" idx="2"/>
          </p:nvPr>
        </p:nvSpPr>
        <p:spPr>
          <a:xfrm>
            <a:off x="407988" y="1406427"/>
            <a:ext cx="5616600" cy="501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perf: Powerful debugging tool </a:t>
            </a:r>
            <a:endParaRPr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attach to kernel performance counters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get debugging info directly from the kernel</a:t>
            </a:r>
            <a:endParaRPr sz="1800" dirty="0"/>
          </a:p>
          <a:p>
            <a:pPr marL="9144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•"/>
            </a:pPr>
            <a:r>
              <a:rPr lang="en-US" dirty="0" err="1"/>
              <a:t>eBPF</a:t>
            </a:r>
            <a:r>
              <a:rPr lang="en-US" dirty="0"/>
              <a:t>: Trace the kernel yourself</a:t>
            </a:r>
            <a:endParaRPr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build your own</a:t>
            </a:r>
            <a:endParaRPr sz="1800" dirty="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monitoring, diagnostics, telemetry,...</a:t>
            </a:r>
            <a:endParaRPr sz="1800" dirty="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performance, security,... analyses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replace your own kernel modules</a:t>
            </a:r>
            <a:endParaRPr sz="1800" dirty="0"/>
          </a:p>
          <a:p>
            <a:pPr marL="9144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800"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Introduction to </a:t>
            </a:r>
            <a:r>
              <a:rPr lang="en-US" b="1" dirty="0" err="1"/>
              <a:t>bpf</a:t>
            </a:r>
            <a:r>
              <a:rPr lang="en-US" dirty="0" err="1"/>
              <a:t>trace</a:t>
            </a:r>
            <a:r>
              <a:rPr lang="en-US" dirty="0"/>
              <a:t> </a:t>
            </a:r>
            <a:endParaRPr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Awk-like syntax</a:t>
            </a:r>
            <a:endParaRPr sz="1800" dirty="0"/>
          </a:p>
        </p:txBody>
      </p:sp>
      <p:pic>
        <p:nvPicPr>
          <p:cNvPr id="432" name="Google Shape;432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77463" y="2922800"/>
            <a:ext cx="1825975" cy="18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52"/>
          <p:cNvSpPr txBox="1"/>
          <p:nvPr/>
        </p:nvSpPr>
        <p:spPr>
          <a:xfrm rot="-830">
            <a:off x="266776" y="6227491"/>
            <a:ext cx="497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https://indico.cern.ch/event/1274213/contributions/5571148/</a:t>
            </a:r>
            <a:endParaRPr/>
          </a:p>
        </p:txBody>
      </p:sp>
      <p:sp>
        <p:nvSpPr>
          <p:cNvPr id="434" name="Google Shape;434;p52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4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After the Workshop is Before the Workshop</a:t>
            </a:r>
            <a:endParaRPr dirty="0"/>
          </a:p>
        </p:txBody>
      </p:sp>
      <p:sp>
        <p:nvSpPr>
          <p:cNvPr id="452" name="Google Shape;452;p54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Tentative planning for 2024 </a:t>
            </a:r>
            <a:endParaRPr/>
          </a:p>
        </p:txBody>
      </p:sp>
      <p:sp>
        <p:nvSpPr>
          <p:cNvPr id="453" name="Google Shape;453;p54"/>
          <p:cNvSpPr txBox="1">
            <a:spLocks noGrp="1"/>
          </p:cNvSpPr>
          <p:nvPr>
            <p:ph type="body" idx="2"/>
          </p:nvPr>
        </p:nvSpPr>
        <p:spPr>
          <a:xfrm>
            <a:off x="407999" y="1406425"/>
            <a:ext cx="9677400" cy="501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Feedback by attendees very good, workshop is considered useful </a:t>
            </a:r>
            <a:endParaRPr lang="en-GB"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Strong commitment by the HTC developers</a:t>
            </a: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About 50% regular participants and 50% new faces</a:t>
            </a:r>
            <a:endParaRPr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Very lively community profiting from the rather small-scale workshop by interacting a lot</a:t>
            </a:r>
          </a:p>
          <a:p>
            <a:pPr lvl="1"/>
            <a:r>
              <a:rPr lang="en-US" dirty="0"/>
              <a:t>Proof of importance of in-person workshops</a:t>
            </a:r>
          </a:p>
          <a:p>
            <a:pPr marL="571500" lvl="1" indent="0">
              <a:buNone/>
            </a:pPr>
            <a:endParaRPr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NIKHEF Amsterdam volunteered to host the next meeting </a:t>
            </a:r>
            <a:endParaRPr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Tentative date: </a:t>
            </a:r>
            <a:r>
              <a:rPr lang="en-US" b="1" dirty="0"/>
              <a:t>calendar week 39 (23-Sep-2024 to 27-Sep-2024)</a:t>
            </a:r>
            <a:endParaRPr lang="en-US" dirty="0"/>
          </a:p>
          <a:p>
            <a:pPr lvl="1"/>
            <a:r>
              <a:rPr lang="en-US" dirty="0"/>
              <a:t>Details to be fixed; presumably start Tuesday 24-Sep-2024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sp>
        <p:nvSpPr>
          <p:cNvPr id="454" name="Google Shape;454;p54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  <p:pic>
        <p:nvPicPr>
          <p:cNvPr id="455" name="Google Shape;455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8008" y="3981463"/>
            <a:ext cx="3419475" cy="13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55"/>
          <p:cNvSpPr txBox="1">
            <a:spLocks noGrp="1"/>
          </p:cNvSpPr>
          <p:nvPr>
            <p:ph type="ctrTitle"/>
          </p:nvPr>
        </p:nvSpPr>
        <p:spPr>
          <a:xfrm>
            <a:off x="4045038" y="2911576"/>
            <a:ext cx="11376025" cy="3511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Arial"/>
              <a:buNone/>
            </a:pPr>
            <a:r>
              <a:rPr lang="en-US" dirty="0"/>
              <a:t>Thank You</a:t>
            </a:r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3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Tuesday Afternoon</a:t>
            </a:r>
            <a:endParaRPr dirty="0"/>
          </a:p>
        </p:txBody>
      </p:sp>
      <p:sp>
        <p:nvSpPr>
          <p:cNvPr id="246" name="Google Shape;246;p33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 dirty="0"/>
              <a:t>(Sci)Tokens authentication in </a:t>
            </a:r>
            <a:r>
              <a:rPr lang="en-US" dirty="0" err="1"/>
              <a:t>HTCondor</a:t>
            </a:r>
            <a:r>
              <a:rPr lang="en-US" dirty="0"/>
              <a:t>-CE (incl. new features)</a:t>
            </a:r>
            <a:endParaRPr dirty="0"/>
          </a:p>
        </p:txBody>
      </p:sp>
      <p:sp>
        <p:nvSpPr>
          <p:cNvPr id="247" name="Google Shape;247;p33"/>
          <p:cNvSpPr txBox="1">
            <a:spLocks noGrp="1"/>
          </p:cNvSpPr>
          <p:nvPr>
            <p:ph type="body" idx="2"/>
          </p:nvPr>
        </p:nvSpPr>
        <p:spPr>
          <a:xfrm>
            <a:off x="408000" y="1254025"/>
            <a:ext cx="10125600" cy="48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19150" lvl="0" indent="-3683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 dirty="0" err="1"/>
              <a:t>SciTokens</a:t>
            </a:r>
            <a:r>
              <a:rPr lang="en-US" sz="1900" dirty="0"/>
              <a:t> &amp; WLCG tokens accepted for job control</a:t>
            </a:r>
            <a:endParaRPr sz="1900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/>
          </a:p>
          <a:p>
            <a:pPr marL="819150" lvl="0" indent="-3683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 dirty="0"/>
              <a:t>Token discovery First location with a valid token is used </a:t>
            </a:r>
            <a:endParaRPr sz="1900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/>
          </a:p>
          <a:p>
            <a:pPr marL="819150" lvl="0" indent="-3683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 dirty="0"/>
              <a:t>Token can be in file or env ( $BEARER_TOKEN_FILE &amp; </a:t>
            </a:r>
            <a:r>
              <a:rPr lang="en-US" sz="1900" dirty="0" err="1"/>
              <a:t>use_scitokens</a:t>
            </a:r>
            <a:r>
              <a:rPr lang="en-US" sz="1900" dirty="0"/>
              <a:t> = true)</a:t>
            </a:r>
            <a:endParaRPr sz="1900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/>
          </a:p>
          <a:p>
            <a:pPr marL="819150" lvl="0" indent="-3683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 dirty="0"/>
              <a:t>Token claims in the job ad unalterable by the user</a:t>
            </a:r>
            <a:endParaRPr sz="1900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/>
          </a:p>
          <a:p>
            <a:pPr marL="819150" lvl="0" indent="-3683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 dirty="0"/>
              <a:t>Authorizing through </a:t>
            </a:r>
            <a:r>
              <a:rPr lang="en-US" sz="1900" dirty="0" err="1"/>
              <a:t>mapfile</a:t>
            </a:r>
            <a:r>
              <a:rPr lang="en-US" sz="1900" dirty="0"/>
              <a:t> &amp; plugin if needed </a:t>
            </a:r>
            <a:endParaRPr sz="1900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/>
          </a:p>
          <a:p>
            <a:pPr marL="819150" lvl="0" indent="-3683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 dirty="0"/>
              <a:t>EGI </a:t>
            </a:r>
            <a:r>
              <a:rPr lang="en-US" sz="1900" dirty="0" err="1"/>
              <a:t>CheckIn</a:t>
            </a:r>
            <a:r>
              <a:rPr lang="en-US" sz="1900" dirty="0"/>
              <a:t> tokens supported out-of-the-box (plugin available)</a:t>
            </a:r>
            <a:endParaRPr sz="1900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/>
          </a:p>
          <a:p>
            <a:pPr marL="819150" lvl="0" indent="-3683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 dirty="0"/>
              <a:t>Simple testing scenario for </a:t>
            </a:r>
            <a:r>
              <a:rPr lang="en-US" sz="1900" dirty="0" err="1"/>
              <a:t>SciTokens</a:t>
            </a:r>
            <a:r>
              <a:rPr lang="en-US" sz="1900" dirty="0"/>
              <a:t> in the talk</a:t>
            </a:r>
            <a:endParaRPr sz="1900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/>
          </a:p>
          <a:p>
            <a:pPr marL="819150" lvl="0" indent="-3683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 dirty="0"/>
              <a:t>Phasing out GSI &amp; X.509 proxy support</a:t>
            </a:r>
            <a:endParaRPr sz="1900" dirty="0"/>
          </a:p>
          <a:p>
            <a:pPr marL="1085850" lvl="1" indent="-2730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 dirty="0"/>
              <a:t>X.509 proxy for user jobs supported in all versions</a:t>
            </a:r>
            <a:endParaRPr sz="1900" dirty="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  <p:sp>
        <p:nvSpPr>
          <p:cNvPr id="248" name="Google Shape;248;p33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0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Wednesday Afternoon</a:t>
            </a:r>
            <a:endParaRPr dirty="0"/>
          </a:p>
        </p:txBody>
      </p:sp>
      <p:sp>
        <p:nvSpPr>
          <p:cNvPr id="314" name="Google Shape;314;p40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 dirty="0"/>
              <a:t>CERN (cont’d)</a:t>
            </a:r>
            <a:endParaRPr dirty="0"/>
          </a:p>
        </p:txBody>
      </p:sp>
      <p:pic>
        <p:nvPicPr>
          <p:cNvPr id="315" name="Google Shape;31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349100"/>
            <a:ext cx="10694202" cy="5079299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40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3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Thursday Morning</a:t>
            </a:r>
            <a:endParaRPr dirty="0"/>
          </a:p>
        </p:txBody>
      </p:sp>
      <p:sp>
        <p:nvSpPr>
          <p:cNvPr id="342" name="Google Shape;342;p43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/>
              <a:t>What’s new - what’s coming up ? </a:t>
            </a:r>
            <a:endParaRPr/>
          </a:p>
        </p:txBody>
      </p:sp>
      <p:pic>
        <p:nvPicPr>
          <p:cNvPr id="343" name="Google Shape;343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5375" y="1349100"/>
            <a:ext cx="8496402" cy="4299575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43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/>
              <a:t>The Location </a:t>
            </a:r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 dirty="0" err="1"/>
              <a:t>IJCLab</a:t>
            </a:r>
            <a:r>
              <a:rPr lang="en-US" dirty="0"/>
              <a:t> Orsay/France</a:t>
            </a:r>
            <a:endParaRPr dirty="0"/>
          </a:p>
        </p:txBody>
      </p:sp>
      <p:pic>
        <p:nvPicPr>
          <p:cNvPr id="144" name="Google Shape;14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7650" y="1303700"/>
            <a:ext cx="8621476" cy="388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2"/>
          <p:cNvPicPr preferRelativeResize="0"/>
          <p:nvPr/>
        </p:nvPicPr>
        <p:blipFill rotWithShape="1">
          <a:blip r:embed="rId4">
            <a:alphaModFix/>
          </a:blip>
          <a:srcRect l="25147" t="21397" r="55784" b="19001"/>
          <a:stretch/>
        </p:blipFill>
        <p:spPr>
          <a:xfrm>
            <a:off x="408000" y="3519425"/>
            <a:ext cx="1914173" cy="2693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2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4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Thursday Morning</a:t>
            </a:r>
            <a:endParaRPr dirty="0"/>
          </a:p>
        </p:txBody>
      </p:sp>
      <p:sp>
        <p:nvSpPr>
          <p:cNvPr id="351" name="Google Shape;351;p44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/>
              <a:t>What’s new - what’s coming up ? </a:t>
            </a:r>
            <a:endParaRPr/>
          </a:p>
        </p:txBody>
      </p:sp>
      <p:sp>
        <p:nvSpPr>
          <p:cNvPr id="352" name="Google Shape;352;p44"/>
          <p:cNvSpPr txBox="1">
            <a:spLocks noGrp="1"/>
          </p:cNvSpPr>
          <p:nvPr>
            <p:ph type="body" idx="2"/>
          </p:nvPr>
        </p:nvSpPr>
        <p:spPr>
          <a:xfrm>
            <a:off x="408000" y="1406425"/>
            <a:ext cx="9659400" cy="48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Event Log  holds more </a:t>
            </a:r>
            <a:r>
              <a:rPr lang="en-US" sz="2100" dirty="0" err="1"/>
              <a:t>infos</a:t>
            </a:r>
            <a:r>
              <a:rPr lang="en-US" sz="2100" dirty="0"/>
              <a:t> e.g. about </a:t>
            </a:r>
            <a:r>
              <a:rPr lang="en-US" sz="2100" dirty="0" err="1"/>
              <a:t>glidein</a:t>
            </a:r>
            <a:r>
              <a:rPr lang="en-US" sz="2100" dirty="0"/>
              <a:t> site </a:t>
            </a:r>
            <a:endParaRPr sz="2100" dirty="0"/>
          </a:p>
          <a:p>
            <a:pPr marL="1085850" lvl="1" indent="-2857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i="1" dirty="0"/>
              <a:t>“</a:t>
            </a:r>
            <a:r>
              <a:rPr lang="en-US" sz="2100" i="1" dirty="0" err="1"/>
              <a:t>htcondor</a:t>
            </a:r>
            <a:r>
              <a:rPr lang="en-US" sz="2100" i="1" dirty="0"/>
              <a:t> </a:t>
            </a:r>
            <a:r>
              <a:rPr lang="en-US" sz="2100" i="1" dirty="0" err="1"/>
              <a:t>eventlog</a:t>
            </a:r>
            <a:r>
              <a:rPr lang="en-US" sz="2100" i="1" dirty="0"/>
              <a:t> read </a:t>
            </a:r>
            <a:r>
              <a:rPr lang="en-US" sz="2100" i="1" dirty="0" err="1"/>
              <a:t>my_log_file</a:t>
            </a:r>
            <a:r>
              <a:rPr lang="en-US" sz="2100" i="1" dirty="0"/>
              <a:t>”</a:t>
            </a:r>
            <a:endParaRPr sz="2100" i="1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i="1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Can make "+</a:t>
            </a:r>
            <a:r>
              <a:rPr lang="en-US" sz="2100" dirty="0" err="1"/>
              <a:t>CustomAttributes</a:t>
            </a:r>
            <a:r>
              <a:rPr lang="en-US" sz="2100" dirty="0"/>
              <a:t>" first class with knobs</a:t>
            </a:r>
            <a:endParaRPr sz="2100" dirty="0"/>
          </a:p>
          <a:p>
            <a:pPr marL="1085850" lvl="1" indent="-2857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i="1" dirty="0"/>
              <a:t>+</a:t>
            </a:r>
            <a:r>
              <a:rPr lang="en-US" sz="2100" i="1" dirty="0" err="1"/>
              <a:t>SiteJobType</a:t>
            </a:r>
            <a:r>
              <a:rPr lang="en-US" sz="2100" i="1" dirty="0"/>
              <a:t> = "analysis" -&gt; </a:t>
            </a:r>
            <a:r>
              <a:rPr lang="en-US" sz="2100" i="1" dirty="0" err="1"/>
              <a:t>SiteJobType</a:t>
            </a:r>
            <a:r>
              <a:rPr lang="en-US" sz="2100" i="1" dirty="0"/>
              <a:t> = "analysis"</a:t>
            </a:r>
            <a:endParaRPr sz="2100" i="1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i="1" dirty="0"/>
          </a:p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Enterprise Linux 9 ☺ ☺ ☺</a:t>
            </a:r>
            <a:endParaRPr sz="2100" dirty="0"/>
          </a:p>
          <a:p>
            <a:pPr marL="1085850" lvl="1" indent="-2857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Required work to support </a:t>
            </a:r>
            <a:r>
              <a:rPr lang="en-US" sz="2100" dirty="0" err="1"/>
              <a:t>cgroups</a:t>
            </a:r>
            <a:r>
              <a:rPr lang="en-US" sz="2100" dirty="0"/>
              <a:t> v2 and OpenSSL 3 Processors:</a:t>
            </a:r>
            <a:endParaRPr sz="2100" dirty="0"/>
          </a:p>
          <a:p>
            <a:pPr marL="1276350" lvl="0" indent="9525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dirty="0"/>
              <a:t>• Intel/AMD ("x86_64")</a:t>
            </a:r>
            <a:endParaRPr sz="2100" dirty="0"/>
          </a:p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dirty="0"/>
              <a:t>• ARM (“aarch64”</a:t>
            </a:r>
            <a:endParaRPr sz="2100" dirty="0"/>
          </a:p>
          <a:p>
            <a:pPr marL="45720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53" name="Google Shape;353;p44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1500" y="1449400"/>
            <a:ext cx="8675604" cy="4679425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49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Thursday Afternoon</a:t>
            </a:r>
            <a:endParaRPr dirty="0"/>
          </a:p>
        </p:txBody>
      </p:sp>
      <p:sp>
        <p:nvSpPr>
          <p:cNvPr id="402" name="Google Shape;402;p49"/>
          <p:cNvSpPr txBox="1"/>
          <p:nvPr/>
        </p:nvSpPr>
        <p:spPr>
          <a:xfrm>
            <a:off x="407975" y="6121125"/>
            <a:ext cx="1100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https://indico.cern.ch/event/1274213/contributions/5570409/attachments/2719062/4723510/20230921-mcnab-dune-justin.pdf</a:t>
            </a:r>
            <a:endParaRPr/>
          </a:p>
        </p:txBody>
      </p:sp>
      <p:sp>
        <p:nvSpPr>
          <p:cNvPr id="403" name="Google Shape;403;p49"/>
          <p:cNvSpPr txBox="1">
            <a:spLocks noGrp="1"/>
          </p:cNvSpPr>
          <p:nvPr>
            <p:ph type="body" idx="2"/>
          </p:nvPr>
        </p:nvSpPr>
        <p:spPr>
          <a:xfrm>
            <a:off x="408000" y="1254025"/>
            <a:ext cx="10787100" cy="42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19150" lvl="0" indent="-38100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Just-in-time workflow matching for DUNE</a:t>
            </a:r>
            <a:endParaRPr sz="210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9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256F08-279E-4521-2C19-8DC6FD8DD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53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Friday Morning</a:t>
            </a:r>
            <a:endParaRPr dirty="0"/>
          </a:p>
        </p:txBody>
      </p:sp>
      <p:sp>
        <p:nvSpPr>
          <p:cNvPr id="441" name="Google Shape;441;p53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Getting ready for all tokens: d</a:t>
            </a:r>
            <a:r>
              <a:rPr lang="en-US" dirty="0" err="1"/>
              <a:t>ebug</a:t>
            </a:r>
            <a:r>
              <a:rPr lang="en-US" dirty="0"/>
              <a:t> and test token-based access</a:t>
            </a:r>
            <a:endParaRPr dirty="0"/>
          </a:p>
        </p:txBody>
      </p:sp>
      <p:sp>
        <p:nvSpPr>
          <p:cNvPr id="442" name="Google Shape;442;p53"/>
          <p:cNvSpPr txBox="1">
            <a:spLocks noGrp="1"/>
          </p:cNvSpPr>
          <p:nvPr>
            <p:ph type="body" idx="2"/>
          </p:nvPr>
        </p:nvSpPr>
        <p:spPr>
          <a:xfrm>
            <a:off x="408001" y="1406425"/>
            <a:ext cx="6017100" cy="501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Debug (and impersonate) tokens</a:t>
            </a:r>
            <a:endParaRPr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Economica"/>
              <a:buChar char="•"/>
            </a:pPr>
            <a:r>
              <a:rPr lang="en-US" sz="1800" dirty="0" err="1">
                <a:latin typeface="Economica"/>
                <a:ea typeface="Economica"/>
                <a:cs typeface="Economica"/>
                <a:sym typeface="Economica"/>
              </a:rPr>
              <a:t>condor_test_token</a:t>
            </a:r>
            <a:endParaRPr sz="1800" dirty="0">
              <a:latin typeface="Economica"/>
              <a:ea typeface="Economica"/>
              <a:cs typeface="Economica"/>
              <a:sym typeface="Economica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 i="1" dirty="0"/>
              <a:t>clone</a:t>
            </a:r>
            <a:r>
              <a:rPr lang="en-US" sz="1800" dirty="0"/>
              <a:t> (as admin) a token to trace the job flow</a:t>
            </a:r>
            <a:endParaRPr sz="1800" dirty="0"/>
          </a:p>
          <a:p>
            <a:pPr marL="9144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dirty="0"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Enable X509 DN for direct submissions (no Globus)</a:t>
            </a:r>
            <a:endParaRPr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how to submit w/o tokens for dedicated users/certs</a:t>
            </a:r>
            <a:endParaRPr sz="1800" dirty="0"/>
          </a:p>
        </p:txBody>
      </p:sp>
      <p:sp>
        <p:nvSpPr>
          <p:cNvPr id="443" name="Google Shape;443;p53"/>
          <p:cNvSpPr txBox="1"/>
          <p:nvPr/>
        </p:nvSpPr>
        <p:spPr>
          <a:xfrm>
            <a:off x="2193200" y="5165100"/>
            <a:ext cx="517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https://indico.cern.ch/event/1274213/contributions/5571156/</a:t>
            </a:r>
            <a:endParaRPr/>
          </a:p>
        </p:txBody>
      </p:sp>
      <p:sp>
        <p:nvSpPr>
          <p:cNvPr id="444" name="Google Shape;444;p53"/>
          <p:cNvSpPr txBox="1"/>
          <p:nvPr/>
        </p:nvSpPr>
        <p:spPr>
          <a:xfrm>
            <a:off x="2191608" y="5565300"/>
            <a:ext cx="524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https://indico.cern.ch/event/1274213/contributions/5571155/</a:t>
            </a:r>
            <a:endParaRPr dirty="0"/>
          </a:p>
        </p:txBody>
      </p:sp>
      <p:sp>
        <p:nvSpPr>
          <p:cNvPr id="445" name="Google Shape;445;p53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The Group Photo :) </a:t>
            </a:r>
            <a:endParaRPr dirty="0"/>
          </a:p>
        </p:txBody>
      </p:sp>
      <p:sp>
        <p:nvSpPr>
          <p:cNvPr id="152" name="Google Shape;152;p23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/>
              <a:t>We picked the only rainy day for the pic </a:t>
            </a:r>
            <a:endParaRPr/>
          </a:p>
        </p:txBody>
      </p:sp>
      <p:pic>
        <p:nvPicPr>
          <p:cNvPr id="153" name="Google Shape;15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8050" y="1213400"/>
            <a:ext cx="8992205" cy="50793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3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Spontaneous Parts of the </a:t>
            </a:r>
            <a:r>
              <a:rPr lang="en-US" dirty="0" err="1"/>
              <a:t>Programme</a:t>
            </a:r>
            <a:endParaRPr dirty="0"/>
          </a:p>
        </p:txBody>
      </p:sp>
      <p:sp>
        <p:nvSpPr>
          <p:cNvPr id="160" name="Google Shape;160;p24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</a:pPr>
            <a:r>
              <a:rPr lang="en-US" dirty="0"/>
              <a:t>“Show us your toolbox” &amp; “ Lightning talks” </a:t>
            </a:r>
            <a:endParaRPr dirty="0"/>
          </a:p>
        </p:txBody>
      </p:sp>
      <p:sp>
        <p:nvSpPr>
          <p:cNvPr id="161" name="Google Shape;161;p24"/>
          <p:cNvSpPr txBox="1">
            <a:spLocks noGrp="1"/>
          </p:cNvSpPr>
          <p:nvPr>
            <p:ph type="body" idx="2"/>
          </p:nvPr>
        </p:nvSpPr>
        <p:spPr>
          <a:xfrm>
            <a:off x="408000" y="1254025"/>
            <a:ext cx="10754270" cy="48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1915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b="1" dirty="0"/>
              <a:t>“Show us your toolbox” by now a fixed </a:t>
            </a:r>
            <a:r>
              <a:rPr lang="en-US" b="1" dirty="0" err="1"/>
              <a:t>programme</a:t>
            </a:r>
            <a:r>
              <a:rPr lang="en-US" b="1" dirty="0"/>
              <a:t> point and highlight </a:t>
            </a:r>
            <a:endParaRPr b="1" dirty="0"/>
          </a:p>
          <a:p>
            <a:pPr marL="1085850" lvl="1" indent="-2667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Filled 1.5 hours easily with spontaneous wishes to give a short presentation, had even to turn down 2 more candidates </a:t>
            </a:r>
            <a:endParaRPr dirty="0"/>
          </a:p>
          <a:p>
            <a:pPr marL="1085850" lvl="1" indent="-2667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Good mix of entries reflecting tools and ideas of a lively community </a:t>
            </a:r>
            <a:endParaRPr dirty="0"/>
          </a:p>
          <a:p>
            <a:pPr marL="1085850" lvl="1" indent="-2667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Monitoring and energy saving amongst the contributions</a:t>
            </a:r>
            <a:endParaRPr dirty="0"/>
          </a:p>
          <a:p>
            <a:pPr marL="1085850" lvl="1" indent="-2667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Could be split into several more specific sessions, e.g. “show us your monitoring”, “show us your accounting” and a “general/other/miscellaneous” one</a:t>
            </a:r>
          </a:p>
          <a:p>
            <a:pPr marL="1085850" lvl="1" indent="-2667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endParaRPr dirty="0"/>
          </a:p>
          <a:p>
            <a:pPr marL="81915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b="1" dirty="0"/>
              <a:t>Lightning talks </a:t>
            </a:r>
            <a:endParaRPr b="1" dirty="0"/>
          </a:p>
          <a:p>
            <a:pPr marL="1085850" lvl="1" indent="-2667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Meant as a chance for a short introduction of what people are using HTC for, like a micro-site report with one slide </a:t>
            </a:r>
            <a:endParaRPr dirty="0"/>
          </a:p>
          <a:p>
            <a:pPr marL="1085850" lvl="1" indent="-266700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Worked out well but was more like an additional toolbox session, n</a:t>
            </a:r>
            <a:r>
              <a:rPr lang="en-GB" dirty="0" err="1"/>
              <a:t>eed</a:t>
            </a:r>
            <a:r>
              <a:rPr lang="en-GB" dirty="0"/>
              <a:t> to explain purpose more clearly</a:t>
            </a:r>
            <a:endParaRPr dirty="0"/>
          </a:p>
          <a:p>
            <a:pPr marL="1085850" lvl="1" indent="-266700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Still a good idea for the first day in order to fuel coffee break discussions even further</a:t>
            </a:r>
          </a:p>
          <a:p>
            <a:pPr marL="1085850" lvl="1" indent="-266700">
              <a:lnSpc>
                <a:spcPct val="110000"/>
              </a:lnSpc>
              <a:spcBef>
                <a:spcPts val="0"/>
              </a:spcBef>
            </a:pPr>
            <a:endParaRPr dirty="0"/>
          </a:p>
          <a:p>
            <a:pPr marL="81915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b="1" dirty="0"/>
              <a:t>Both spontaneous parts very lively with plenty of ideas and tools shown, well received by the audience </a:t>
            </a:r>
            <a:endParaRPr b="1" dirty="0"/>
          </a:p>
          <a:p>
            <a:pPr marL="36195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2" name="Google Shape;162;p24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Tuesday Morning: Intro / Data and Security</a:t>
            </a:r>
            <a:endParaRPr dirty="0"/>
          </a:p>
        </p:txBody>
      </p:sp>
      <p:pic>
        <p:nvPicPr>
          <p:cNvPr id="170" name="Google Shape;17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3020" y="1033752"/>
            <a:ext cx="6420170" cy="507924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5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6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Tuesday Morning</a:t>
            </a:r>
            <a:endParaRPr dirty="0"/>
          </a:p>
        </p:txBody>
      </p:sp>
      <p:sp>
        <p:nvSpPr>
          <p:cNvPr id="178" name="Google Shape;178;p26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dirty="0"/>
              <a:t>HTCSS vocabulary, architecture and user view</a:t>
            </a:r>
            <a:endParaRPr dirty="0"/>
          </a:p>
        </p:txBody>
      </p:sp>
      <p:pic>
        <p:nvPicPr>
          <p:cNvPr id="179" name="Google Shape;17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2238" y="4409942"/>
            <a:ext cx="6001454" cy="3380689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6"/>
          <p:cNvSpPr txBox="1"/>
          <p:nvPr/>
        </p:nvSpPr>
        <p:spPr>
          <a:xfrm>
            <a:off x="108650" y="5812800"/>
            <a:ext cx="4877236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solidFill>
                  <a:schemeClr val="hlink"/>
                </a:solidFill>
                <a:hlinkClick r:id="rId4"/>
              </a:rPr>
              <a:t>https://indico.cern.ch/event/1274213/contributions/5571128/attachments/2716862/4719087/intro_and_architecture.pdf</a:t>
            </a:r>
            <a:endParaRPr dirty="0"/>
          </a:p>
        </p:txBody>
      </p:sp>
      <p:sp>
        <p:nvSpPr>
          <p:cNvPr id="181" name="Google Shape;181;p26"/>
          <p:cNvSpPr txBox="1">
            <a:spLocks noGrp="1"/>
          </p:cNvSpPr>
          <p:nvPr>
            <p:ph type="body" idx="2"/>
          </p:nvPr>
        </p:nvSpPr>
        <p:spPr>
          <a:xfrm>
            <a:off x="-25937" y="1406425"/>
            <a:ext cx="3548783" cy="15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1915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Audience traditionally very admin-focused at European workshops – this one was no exception in this sense</a:t>
            </a:r>
            <a:endParaRPr dirty="0"/>
          </a:p>
          <a:p>
            <a:pPr marL="1276350" lvl="1" indent="-361950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Vocabulary talk replaced ‘end-user-talk’ </a:t>
            </a:r>
            <a:endParaRPr dirty="0"/>
          </a:p>
          <a:p>
            <a:pPr marL="819150" lvl="0" indent="-3619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Overview, introduction of architecture, vocabulary</a:t>
            </a:r>
            <a:endParaRPr dirty="0"/>
          </a:p>
        </p:txBody>
      </p:sp>
      <p:sp>
        <p:nvSpPr>
          <p:cNvPr id="182" name="Google Shape;182;p26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  <p:pic>
        <p:nvPicPr>
          <p:cNvPr id="4" name="Picture 3" descr="A diagram of a server">
            <a:extLst>
              <a:ext uri="{FF2B5EF4-FFF2-40B4-BE49-F238E27FC236}">
                <a16:creationId xmlns:a16="http://schemas.microsoft.com/office/drawing/2014/main" id="{ADD98396-4BC6-57ED-218E-F9916C0B6C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30" t="12861" r="3510" b="1589"/>
          <a:stretch/>
        </p:blipFill>
        <p:spPr>
          <a:xfrm>
            <a:off x="3874438" y="1188492"/>
            <a:ext cx="8272643" cy="427779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219;p30">
            <a:extLst>
              <a:ext uri="{FF2B5EF4-FFF2-40B4-BE49-F238E27FC236}">
                <a16:creationId xmlns:a16="http://schemas.microsoft.com/office/drawing/2014/main" id="{E8369C00-927F-BDB3-DA6B-61D912160A5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899" t="27410" r="9999" b="18818"/>
          <a:stretch/>
        </p:blipFill>
        <p:spPr>
          <a:xfrm>
            <a:off x="378207" y="4483357"/>
            <a:ext cx="5579450" cy="2030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8"/>
          <p:cNvPicPr preferRelativeResize="0"/>
          <p:nvPr/>
        </p:nvPicPr>
        <p:blipFill rotWithShape="1">
          <a:blip r:embed="rId4">
            <a:alphaModFix/>
          </a:blip>
          <a:srcRect r="7808" b="9012"/>
          <a:stretch/>
        </p:blipFill>
        <p:spPr>
          <a:xfrm>
            <a:off x="26137" y="1127364"/>
            <a:ext cx="5934152" cy="3269604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8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Tuesday Morning</a:t>
            </a:r>
            <a:endParaRPr dirty="0"/>
          </a:p>
        </p:txBody>
      </p:sp>
      <p:sp>
        <p:nvSpPr>
          <p:cNvPr id="199" name="Google Shape;199;p28"/>
          <p:cNvSpPr txBox="1">
            <a:spLocks noGrp="1"/>
          </p:cNvSpPr>
          <p:nvPr>
            <p:ph type="body" idx="1"/>
          </p:nvPr>
        </p:nvSpPr>
        <p:spPr>
          <a:xfrm>
            <a:off x="407987" y="817500"/>
            <a:ext cx="113760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dirty="0"/>
              <a:t>Pelican: Advancing the Open Science Data Federation Platform</a:t>
            </a:r>
            <a:endParaRPr dirty="0"/>
          </a:p>
        </p:txBody>
      </p:sp>
      <p:sp>
        <p:nvSpPr>
          <p:cNvPr id="201" name="Google Shape;201;p28"/>
          <p:cNvSpPr txBox="1"/>
          <p:nvPr/>
        </p:nvSpPr>
        <p:spPr>
          <a:xfrm>
            <a:off x="6330594" y="5811414"/>
            <a:ext cx="5926715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solidFill>
                  <a:schemeClr val="hlink"/>
                </a:solidFill>
                <a:hlinkClick r:id="rId5"/>
              </a:rPr>
              <a:t>https://indico.cern.ch/event/1274213/contributions/5571141/attachments/2716597/4719454/European-HTCondor-Workshop-2023-Pelican.pdf</a:t>
            </a:r>
            <a:endParaRPr dirty="0"/>
          </a:p>
        </p:txBody>
      </p:sp>
      <p:sp>
        <p:nvSpPr>
          <p:cNvPr id="202" name="Google Shape;202;p28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  <p:pic>
        <p:nvPicPr>
          <p:cNvPr id="2" name="Google Shape;210;p29">
            <a:extLst>
              <a:ext uri="{FF2B5EF4-FFF2-40B4-BE49-F238E27FC236}">
                <a16:creationId xmlns:a16="http://schemas.microsoft.com/office/drawing/2014/main" id="{CEB09CD5-17E8-1632-1AB1-3A6AC02AF482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45088" y="2176460"/>
            <a:ext cx="5811579" cy="3269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1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</a:pPr>
            <a:r>
              <a:rPr lang="en-US" dirty="0"/>
              <a:t>Tuesday Afternoon</a:t>
            </a:r>
            <a:endParaRPr dirty="0"/>
          </a:p>
        </p:txBody>
      </p:sp>
      <p:pic>
        <p:nvPicPr>
          <p:cNvPr id="228" name="Google Shape;22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4411" y="1357777"/>
            <a:ext cx="7667625" cy="4848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1"/>
          <p:cNvSpPr txBox="1">
            <a:spLocks noGrp="1"/>
          </p:cNvSpPr>
          <p:nvPr>
            <p:ph type="ftr" idx="11"/>
          </p:nvPr>
        </p:nvSpPr>
        <p:spPr>
          <a:xfrm>
            <a:off x="839416" y="6580800"/>
            <a:ext cx="9901200" cy="1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HTCondor european workshop 2023 | Beyer C., Hartmann T., Meinhard H.  16-Oct-2023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61495-B616-3572-8744-083B7F34D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Benutzerdefiniert 30">
      <a:dk1>
        <a:srgbClr val="000000"/>
      </a:dk1>
      <a:lt1>
        <a:srgbClr val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Benutzerdefiniert 30">
      <a:dk1>
        <a:srgbClr val="000000"/>
      </a:dk1>
      <a:lt1>
        <a:srgbClr val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2530</Words>
  <Application>Microsoft Office PowerPoint</Application>
  <PresentationFormat>Widescreen</PresentationFormat>
  <Paragraphs>271</Paragraphs>
  <Slides>32</Slides>
  <Notes>32</Notes>
  <HiddenSlides>6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Economica</vt:lpstr>
      <vt:lpstr>Open Sans</vt:lpstr>
      <vt:lpstr>DESY</vt:lpstr>
      <vt:lpstr>HTCondor Workshop in Europe 2023 - Highlights</vt:lpstr>
      <vt:lpstr>Workshop in Numbers</vt:lpstr>
      <vt:lpstr>The Location </vt:lpstr>
      <vt:lpstr>The Group Photo :) </vt:lpstr>
      <vt:lpstr>Spontaneous Parts of the Programme</vt:lpstr>
      <vt:lpstr>Tuesday Morning: Intro / Data and Security</vt:lpstr>
      <vt:lpstr>Tuesday Morning</vt:lpstr>
      <vt:lpstr>Tuesday Morning</vt:lpstr>
      <vt:lpstr>Tuesday Afternoon</vt:lpstr>
      <vt:lpstr>Tuesday Afternoon</vt:lpstr>
      <vt:lpstr>Wednesday Morning: Jobs and Access Points</vt:lpstr>
      <vt:lpstr>Wednesday Morning</vt:lpstr>
      <vt:lpstr>Wednesday Morning</vt:lpstr>
      <vt:lpstr>Wednesday Afternoon: User Presentations</vt:lpstr>
      <vt:lpstr>Wednesday Afternoon</vt:lpstr>
      <vt:lpstr>Wednesday Afternoon</vt:lpstr>
      <vt:lpstr>Thursday Morning</vt:lpstr>
      <vt:lpstr>Thursday Morning</vt:lpstr>
      <vt:lpstr>Thursday Morning</vt:lpstr>
      <vt:lpstr>Thursday Afternoon</vt:lpstr>
      <vt:lpstr>Thursday Afternoon</vt:lpstr>
      <vt:lpstr>Thursday Afternoon</vt:lpstr>
      <vt:lpstr>Friday Morning</vt:lpstr>
      <vt:lpstr>Friday Morning</vt:lpstr>
      <vt:lpstr>After the Workshop is Before the Workshop</vt:lpstr>
      <vt:lpstr>Thank You</vt:lpstr>
      <vt:lpstr>Tuesday Afternoon</vt:lpstr>
      <vt:lpstr>Wednesday Afternoon</vt:lpstr>
      <vt:lpstr>Thursday Morning</vt:lpstr>
      <vt:lpstr>Thursday Morning</vt:lpstr>
      <vt:lpstr>Thursday Afternoon</vt:lpstr>
      <vt:lpstr>Friday Morning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HTCondor Workshop in Europe 2023 - Highlights</dc:title>
  <cp:lastModifiedBy>Helge Meinhard</cp:lastModifiedBy>
  <cp:revision>13</cp:revision>
  <dcterms:modified xsi:type="dcterms:W3CDTF">2023-10-15T19:59:36Z</dcterms:modified>
</cp:coreProperties>
</file>