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handoutMasterIdLst>
    <p:handoutMasterId r:id="rId22"/>
  </p:handoutMasterIdLst>
  <p:sldIdLst>
    <p:sldId id="256" r:id="rId2"/>
    <p:sldId id="257" r:id="rId3"/>
    <p:sldId id="260" r:id="rId4"/>
    <p:sldId id="258" r:id="rId5"/>
    <p:sldId id="259" r:id="rId6"/>
    <p:sldId id="261" r:id="rId7"/>
    <p:sldId id="262" r:id="rId8"/>
    <p:sldId id="263" r:id="rId9"/>
    <p:sldId id="266" r:id="rId10"/>
    <p:sldId id="267" r:id="rId11"/>
    <p:sldId id="268" r:id="rId12"/>
    <p:sldId id="269" r:id="rId13"/>
    <p:sldId id="275" r:id="rId14"/>
    <p:sldId id="270" r:id="rId15"/>
    <p:sldId id="271" r:id="rId16"/>
    <p:sldId id="272" r:id="rId17"/>
    <p:sldId id="264" r:id="rId18"/>
    <p:sldId id="265"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DD90AF-13CE-4F53-A57B-B8A12D72ADB9}" type="datetimeFigureOut">
              <a:rPr lang="en-US" smtClean="0"/>
              <a:pPr/>
              <a:t>3/2/2011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Antonella Chiuchiolo</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CDE7D9C-C081-4D8F-9F80-3B2DD65B686C}" type="slidenum">
              <a:rPr lang="en-US" smtClean="0"/>
              <a:pPr/>
              <a:t>‹N›</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0EAEE3-EA54-4D87-AD14-63FF06315EEA}" type="datetimeFigureOut">
              <a:rPr lang="en-US" smtClean="0"/>
              <a:pPr/>
              <a:t>3/2/2011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Antonella Chiuchiolo</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56FCAA-2919-4524-973C-6A2F82003392}" type="slidenum">
              <a:rPr lang="en-US" smtClean="0"/>
              <a:pPr/>
              <a:t>‹N›</a:t>
            </a:fld>
            <a:endParaRPr lang="en-US"/>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A56FCAA-2919-4524-973C-6A2F82003392}" type="slidenum">
              <a:rPr lang="en-US" smtClean="0"/>
              <a:pPr/>
              <a:t>1</a:t>
            </a:fld>
            <a:endParaRPr lang="en-US" dirty="0"/>
          </a:p>
        </p:txBody>
      </p:sp>
      <p:sp>
        <p:nvSpPr>
          <p:cNvPr id="5" name="Footer Placeholder 4"/>
          <p:cNvSpPr>
            <a:spLocks noGrp="1"/>
          </p:cNvSpPr>
          <p:nvPr>
            <p:ph type="ftr" sz="quarter" idx="11"/>
          </p:nvPr>
        </p:nvSpPr>
        <p:spPr/>
        <p:txBody>
          <a:bodyPr/>
          <a:lstStyle/>
          <a:p>
            <a:r>
              <a:rPr lang="en-US" dirty="0" smtClean="0"/>
              <a:t>Antonella Chiuchiolo</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r>
              <a:rPr lang="en-US" smtClean="0"/>
              <a:t>Antonella Chiuchiolo</a:t>
            </a:r>
            <a:endParaRPr lang="en-US"/>
          </a:p>
        </p:txBody>
      </p:sp>
      <p:sp>
        <p:nvSpPr>
          <p:cNvPr id="5" name="Slide Number Placeholder 4"/>
          <p:cNvSpPr>
            <a:spLocks noGrp="1"/>
          </p:cNvSpPr>
          <p:nvPr>
            <p:ph type="sldNum" sz="quarter" idx="11"/>
          </p:nvPr>
        </p:nvSpPr>
        <p:spPr/>
        <p:txBody>
          <a:bodyPr/>
          <a:lstStyle/>
          <a:p>
            <a:fld id="{FA56FCAA-2919-4524-973C-6A2F82003392}"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it-IT" smtClean="0"/>
              <a:t>2/03/2011</a:t>
            </a:r>
            <a:endParaRPr lang="en-US"/>
          </a:p>
        </p:txBody>
      </p:sp>
      <p:sp>
        <p:nvSpPr>
          <p:cNvPr id="5" name="Footer Placeholder 4"/>
          <p:cNvSpPr>
            <a:spLocks noGrp="1"/>
          </p:cNvSpPr>
          <p:nvPr>
            <p:ph type="ftr" sz="quarter" idx="11"/>
          </p:nvPr>
        </p:nvSpPr>
        <p:spPr/>
        <p:txBody>
          <a:bodyPr/>
          <a:lstStyle/>
          <a:p>
            <a:r>
              <a:rPr lang="en-US" smtClean="0"/>
              <a:t>Antonella Chiuchiolo</a:t>
            </a:r>
            <a:endParaRPr lang="en-US"/>
          </a:p>
        </p:txBody>
      </p:sp>
      <p:sp>
        <p:nvSpPr>
          <p:cNvPr id="6" name="Slide Number Placeholder 5"/>
          <p:cNvSpPr>
            <a:spLocks noGrp="1"/>
          </p:cNvSpPr>
          <p:nvPr>
            <p:ph type="sldNum" sz="quarter" idx="12"/>
          </p:nvPr>
        </p:nvSpPr>
        <p:spPr/>
        <p:txBody>
          <a:bodyPr/>
          <a:lstStyle/>
          <a:p>
            <a:fld id="{2D08A595-6B88-410B-92A3-9372CECB3ECE}"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it-IT" smtClean="0"/>
              <a:t>2/03/2011</a:t>
            </a:r>
            <a:endParaRPr lang="en-US"/>
          </a:p>
        </p:txBody>
      </p:sp>
      <p:sp>
        <p:nvSpPr>
          <p:cNvPr id="5" name="Footer Placeholder 4"/>
          <p:cNvSpPr>
            <a:spLocks noGrp="1"/>
          </p:cNvSpPr>
          <p:nvPr>
            <p:ph type="ftr" sz="quarter" idx="11"/>
          </p:nvPr>
        </p:nvSpPr>
        <p:spPr/>
        <p:txBody>
          <a:bodyPr/>
          <a:lstStyle/>
          <a:p>
            <a:r>
              <a:rPr lang="en-US" smtClean="0"/>
              <a:t>Antonella Chiuchiolo</a:t>
            </a:r>
            <a:endParaRPr lang="en-US"/>
          </a:p>
        </p:txBody>
      </p:sp>
      <p:sp>
        <p:nvSpPr>
          <p:cNvPr id="6" name="Slide Number Placeholder 5"/>
          <p:cNvSpPr>
            <a:spLocks noGrp="1"/>
          </p:cNvSpPr>
          <p:nvPr>
            <p:ph type="sldNum" sz="quarter" idx="12"/>
          </p:nvPr>
        </p:nvSpPr>
        <p:spPr/>
        <p:txBody>
          <a:bodyPr/>
          <a:lstStyle/>
          <a:p>
            <a:fld id="{2D08A595-6B88-410B-92A3-9372CECB3ECE}"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it-IT" smtClean="0"/>
              <a:t>2/03/2011</a:t>
            </a:r>
            <a:endParaRPr lang="en-US"/>
          </a:p>
        </p:txBody>
      </p:sp>
      <p:sp>
        <p:nvSpPr>
          <p:cNvPr id="5" name="Footer Placeholder 4"/>
          <p:cNvSpPr>
            <a:spLocks noGrp="1"/>
          </p:cNvSpPr>
          <p:nvPr>
            <p:ph type="ftr" sz="quarter" idx="11"/>
          </p:nvPr>
        </p:nvSpPr>
        <p:spPr/>
        <p:txBody>
          <a:bodyPr/>
          <a:lstStyle/>
          <a:p>
            <a:r>
              <a:rPr lang="en-US" smtClean="0"/>
              <a:t>Antonella Chiuchiolo</a:t>
            </a:r>
            <a:endParaRPr lang="en-US"/>
          </a:p>
        </p:txBody>
      </p:sp>
      <p:sp>
        <p:nvSpPr>
          <p:cNvPr id="6" name="Slide Number Placeholder 5"/>
          <p:cNvSpPr>
            <a:spLocks noGrp="1"/>
          </p:cNvSpPr>
          <p:nvPr>
            <p:ph type="sldNum" sz="quarter" idx="12"/>
          </p:nvPr>
        </p:nvSpPr>
        <p:spPr/>
        <p:txBody>
          <a:bodyPr/>
          <a:lstStyle/>
          <a:p>
            <a:fld id="{2D08A595-6B88-410B-92A3-9372CECB3ECE}"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it-IT" smtClean="0"/>
              <a:t>2/03/2011</a:t>
            </a:r>
            <a:endParaRPr lang="en-US"/>
          </a:p>
        </p:txBody>
      </p:sp>
      <p:sp>
        <p:nvSpPr>
          <p:cNvPr id="5" name="Footer Placeholder 4"/>
          <p:cNvSpPr>
            <a:spLocks noGrp="1"/>
          </p:cNvSpPr>
          <p:nvPr>
            <p:ph type="ftr" sz="quarter" idx="11"/>
          </p:nvPr>
        </p:nvSpPr>
        <p:spPr/>
        <p:txBody>
          <a:bodyPr/>
          <a:lstStyle/>
          <a:p>
            <a:r>
              <a:rPr lang="en-US" smtClean="0"/>
              <a:t>Antonella Chiuchiolo</a:t>
            </a:r>
            <a:endParaRPr lang="en-US"/>
          </a:p>
        </p:txBody>
      </p:sp>
      <p:sp>
        <p:nvSpPr>
          <p:cNvPr id="6" name="Slide Number Placeholder 5"/>
          <p:cNvSpPr>
            <a:spLocks noGrp="1"/>
          </p:cNvSpPr>
          <p:nvPr>
            <p:ph type="sldNum" sz="quarter" idx="12"/>
          </p:nvPr>
        </p:nvSpPr>
        <p:spPr/>
        <p:txBody>
          <a:bodyPr/>
          <a:lstStyle/>
          <a:p>
            <a:fld id="{2D08A595-6B88-410B-92A3-9372CECB3ECE}"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it-IT" smtClean="0"/>
              <a:t>2/03/2011</a:t>
            </a:r>
            <a:endParaRPr lang="en-US"/>
          </a:p>
        </p:txBody>
      </p:sp>
      <p:sp>
        <p:nvSpPr>
          <p:cNvPr id="5" name="Footer Placeholder 4"/>
          <p:cNvSpPr>
            <a:spLocks noGrp="1"/>
          </p:cNvSpPr>
          <p:nvPr>
            <p:ph type="ftr" sz="quarter" idx="11"/>
          </p:nvPr>
        </p:nvSpPr>
        <p:spPr/>
        <p:txBody>
          <a:bodyPr/>
          <a:lstStyle/>
          <a:p>
            <a:r>
              <a:rPr lang="en-US" smtClean="0"/>
              <a:t>Antonella Chiuchiolo</a:t>
            </a:r>
            <a:endParaRPr lang="en-US"/>
          </a:p>
        </p:txBody>
      </p:sp>
      <p:sp>
        <p:nvSpPr>
          <p:cNvPr id="6" name="Slide Number Placeholder 5"/>
          <p:cNvSpPr>
            <a:spLocks noGrp="1"/>
          </p:cNvSpPr>
          <p:nvPr>
            <p:ph type="sldNum" sz="quarter" idx="12"/>
          </p:nvPr>
        </p:nvSpPr>
        <p:spPr/>
        <p:txBody>
          <a:bodyPr/>
          <a:lstStyle/>
          <a:p>
            <a:fld id="{2D08A595-6B88-410B-92A3-9372CECB3ECE}"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it-IT" smtClean="0"/>
              <a:t>2/03/2011</a:t>
            </a:r>
            <a:endParaRPr lang="en-US"/>
          </a:p>
        </p:txBody>
      </p:sp>
      <p:sp>
        <p:nvSpPr>
          <p:cNvPr id="6" name="Footer Placeholder 5"/>
          <p:cNvSpPr>
            <a:spLocks noGrp="1"/>
          </p:cNvSpPr>
          <p:nvPr>
            <p:ph type="ftr" sz="quarter" idx="11"/>
          </p:nvPr>
        </p:nvSpPr>
        <p:spPr/>
        <p:txBody>
          <a:bodyPr/>
          <a:lstStyle/>
          <a:p>
            <a:r>
              <a:rPr lang="en-US" smtClean="0"/>
              <a:t>Antonella Chiuchiolo</a:t>
            </a:r>
            <a:endParaRPr lang="en-US"/>
          </a:p>
        </p:txBody>
      </p:sp>
      <p:sp>
        <p:nvSpPr>
          <p:cNvPr id="7" name="Slide Number Placeholder 6"/>
          <p:cNvSpPr>
            <a:spLocks noGrp="1"/>
          </p:cNvSpPr>
          <p:nvPr>
            <p:ph type="sldNum" sz="quarter" idx="12"/>
          </p:nvPr>
        </p:nvSpPr>
        <p:spPr/>
        <p:txBody>
          <a:bodyPr/>
          <a:lstStyle/>
          <a:p>
            <a:fld id="{2D08A595-6B88-410B-92A3-9372CECB3ECE}"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it-IT" smtClean="0"/>
              <a:t>2/03/2011</a:t>
            </a:r>
            <a:endParaRPr lang="en-US"/>
          </a:p>
        </p:txBody>
      </p:sp>
      <p:sp>
        <p:nvSpPr>
          <p:cNvPr id="8" name="Footer Placeholder 7"/>
          <p:cNvSpPr>
            <a:spLocks noGrp="1"/>
          </p:cNvSpPr>
          <p:nvPr>
            <p:ph type="ftr" sz="quarter" idx="11"/>
          </p:nvPr>
        </p:nvSpPr>
        <p:spPr/>
        <p:txBody>
          <a:bodyPr/>
          <a:lstStyle/>
          <a:p>
            <a:r>
              <a:rPr lang="en-US" smtClean="0"/>
              <a:t>Antonella Chiuchiolo</a:t>
            </a:r>
            <a:endParaRPr lang="en-US"/>
          </a:p>
        </p:txBody>
      </p:sp>
      <p:sp>
        <p:nvSpPr>
          <p:cNvPr id="9" name="Slide Number Placeholder 8"/>
          <p:cNvSpPr>
            <a:spLocks noGrp="1"/>
          </p:cNvSpPr>
          <p:nvPr>
            <p:ph type="sldNum" sz="quarter" idx="12"/>
          </p:nvPr>
        </p:nvSpPr>
        <p:spPr/>
        <p:txBody>
          <a:bodyPr/>
          <a:lstStyle/>
          <a:p>
            <a:fld id="{2D08A595-6B88-410B-92A3-9372CECB3ECE}"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it-IT" smtClean="0"/>
              <a:t>2/03/2011</a:t>
            </a:r>
            <a:endParaRPr lang="en-US"/>
          </a:p>
        </p:txBody>
      </p:sp>
      <p:sp>
        <p:nvSpPr>
          <p:cNvPr id="4" name="Footer Placeholder 3"/>
          <p:cNvSpPr>
            <a:spLocks noGrp="1"/>
          </p:cNvSpPr>
          <p:nvPr>
            <p:ph type="ftr" sz="quarter" idx="11"/>
          </p:nvPr>
        </p:nvSpPr>
        <p:spPr/>
        <p:txBody>
          <a:bodyPr/>
          <a:lstStyle/>
          <a:p>
            <a:r>
              <a:rPr lang="en-US" smtClean="0"/>
              <a:t>Antonella Chiuchiolo</a:t>
            </a:r>
            <a:endParaRPr lang="en-US"/>
          </a:p>
        </p:txBody>
      </p:sp>
      <p:sp>
        <p:nvSpPr>
          <p:cNvPr id="5" name="Slide Number Placeholder 4"/>
          <p:cNvSpPr>
            <a:spLocks noGrp="1"/>
          </p:cNvSpPr>
          <p:nvPr>
            <p:ph type="sldNum" sz="quarter" idx="12"/>
          </p:nvPr>
        </p:nvSpPr>
        <p:spPr/>
        <p:txBody>
          <a:bodyPr/>
          <a:lstStyle/>
          <a:p>
            <a:fld id="{2D08A595-6B88-410B-92A3-9372CECB3ECE}"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smtClean="0"/>
              <a:t>2/03/2011</a:t>
            </a:r>
            <a:endParaRPr lang="en-US"/>
          </a:p>
        </p:txBody>
      </p:sp>
      <p:sp>
        <p:nvSpPr>
          <p:cNvPr id="3" name="Footer Placeholder 2"/>
          <p:cNvSpPr>
            <a:spLocks noGrp="1"/>
          </p:cNvSpPr>
          <p:nvPr>
            <p:ph type="ftr" sz="quarter" idx="11"/>
          </p:nvPr>
        </p:nvSpPr>
        <p:spPr/>
        <p:txBody>
          <a:bodyPr/>
          <a:lstStyle/>
          <a:p>
            <a:r>
              <a:rPr lang="en-US" smtClean="0"/>
              <a:t>Antonella Chiuchiolo</a:t>
            </a:r>
            <a:endParaRPr lang="en-US"/>
          </a:p>
        </p:txBody>
      </p:sp>
      <p:sp>
        <p:nvSpPr>
          <p:cNvPr id="4" name="Slide Number Placeholder 3"/>
          <p:cNvSpPr>
            <a:spLocks noGrp="1"/>
          </p:cNvSpPr>
          <p:nvPr>
            <p:ph type="sldNum" sz="quarter" idx="12"/>
          </p:nvPr>
        </p:nvSpPr>
        <p:spPr/>
        <p:txBody>
          <a:bodyPr/>
          <a:lstStyle/>
          <a:p>
            <a:fld id="{2D08A595-6B88-410B-92A3-9372CECB3ECE}"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it-IT" smtClean="0"/>
              <a:t>2/03/2011</a:t>
            </a:r>
            <a:endParaRPr lang="en-US"/>
          </a:p>
        </p:txBody>
      </p:sp>
      <p:sp>
        <p:nvSpPr>
          <p:cNvPr id="6" name="Footer Placeholder 5"/>
          <p:cNvSpPr>
            <a:spLocks noGrp="1"/>
          </p:cNvSpPr>
          <p:nvPr>
            <p:ph type="ftr" sz="quarter" idx="11"/>
          </p:nvPr>
        </p:nvSpPr>
        <p:spPr/>
        <p:txBody>
          <a:bodyPr/>
          <a:lstStyle/>
          <a:p>
            <a:r>
              <a:rPr lang="en-US" smtClean="0"/>
              <a:t>Antonella Chiuchiolo</a:t>
            </a:r>
            <a:endParaRPr lang="en-US"/>
          </a:p>
        </p:txBody>
      </p:sp>
      <p:sp>
        <p:nvSpPr>
          <p:cNvPr id="7" name="Slide Number Placeholder 6"/>
          <p:cNvSpPr>
            <a:spLocks noGrp="1"/>
          </p:cNvSpPr>
          <p:nvPr>
            <p:ph type="sldNum" sz="quarter" idx="12"/>
          </p:nvPr>
        </p:nvSpPr>
        <p:spPr/>
        <p:txBody>
          <a:bodyPr/>
          <a:lstStyle/>
          <a:p>
            <a:fld id="{2D08A595-6B88-410B-92A3-9372CECB3ECE}"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it-IT" smtClean="0"/>
              <a:t>2/03/2011</a:t>
            </a:r>
            <a:endParaRPr lang="en-US"/>
          </a:p>
        </p:txBody>
      </p:sp>
      <p:sp>
        <p:nvSpPr>
          <p:cNvPr id="6" name="Footer Placeholder 5"/>
          <p:cNvSpPr>
            <a:spLocks noGrp="1"/>
          </p:cNvSpPr>
          <p:nvPr>
            <p:ph type="ftr" sz="quarter" idx="11"/>
          </p:nvPr>
        </p:nvSpPr>
        <p:spPr/>
        <p:txBody>
          <a:bodyPr/>
          <a:lstStyle/>
          <a:p>
            <a:r>
              <a:rPr lang="en-US" smtClean="0"/>
              <a:t>Antonella Chiuchiolo</a:t>
            </a:r>
            <a:endParaRPr lang="en-US"/>
          </a:p>
        </p:txBody>
      </p:sp>
      <p:sp>
        <p:nvSpPr>
          <p:cNvPr id="7" name="Slide Number Placeholder 6"/>
          <p:cNvSpPr>
            <a:spLocks noGrp="1"/>
          </p:cNvSpPr>
          <p:nvPr>
            <p:ph type="sldNum" sz="quarter" idx="12"/>
          </p:nvPr>
        </p:nvSpPr>
        <p:spPr/>
        <p:txBody>
          <a:bodyPr/>
          <a:lstStyle/>
          <a:p>
            <a:fld id="{2D08A595-6B88-410B-92A3-9372CECB3ECE}"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smtClean="0"/>
              <a:t>2/03/2011</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Antonella Chiuchiolo</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08A595-6B88-410B-92A3-9372CECB3ECE}"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png"/><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74999"/>
            <a:ext cx="7772400" cy="1470025"/>
          </a:xfrm>
        </p:spPr>
        <p:txBody>
          <a:bodyPr>
            <a:normAutofit fontScale="90000"/>
          </a:bodyPr>
          <a:lstStyle/>
          <a:p>
            <a:r>
              <a:rPr lang="en-US" b="1" dirty="0" smtClean="0">
                <a:solidFill>
                  <a:schemeClr val="tx2"/>
                </a:solidFill>
              </a:rPr>
              <a:t>Cryogenic Applications of Sensors based on Optical Fiber Technology</a:t>
            </a:r>
            <a:endParaRPr lang="en-US" b="1" dirty="0">
              <a:solidFill>
                <a:schemeClr val="tx2"/>
              </a:solidFill>
            </a:endParaRPr>
          </a:p>
        </p:txBody>
      </p:sp>
      <p:sp>
        <p:nvSpPr>
          <p:cNvPr id="4" name="Segnaposto data 3"/>
          <p:cNvSpPr>
            <a:spLocks noGrp="1"/>
          </p:cNvSpPr>
          <p:nvPr>
            <p:ph type="dt" sz="half" idx="10"/>
          </p:nvPr>
        </p:nvSpPr>
        <p:spPr/>
        <p:txBody>
          <a:bodyPr/>
          <a:lstStyle/>
          <a:p>
            <a:r>
              <a:rPr lang="it-IT" b="1" dirty="0" smtClean="0">
                <a:solidFill>
                  <a:schemeClr val="tx2"/>
                </a:solidFill>
                <a:latin typeface="Comic Sans MS" pitchFamily="66" charset="0"/>
              </a:rPr>
              <a:t>2/03/2011</a:t>
            </a:r>
            <a:endParaRPr lang="en-US" b="1" dirty="0">
              <a:solidFill>
                <a:schemeClr val="tx2"/>
              </a:solidFill>
              <a:latin typeface="Comic Sans MS" pitchFamily="66" charset="0"/>
            </a:endParaRPr>
          </a:p>
        </p:txBody>
      </p:sp>
      <p:sp>
        <p:nvSpPr>
          <p:cNvPr id="5" name="Segnaposto piè di pagina 4"/>
          <p:cNvSpPr>
            <a:spLocks noGrp="1"/>
          </p:cNvSpPr>
          <p:nvPr>
            <p:ph type="ftr" sz="quarter" idx="11"/>
          </p:nvPr>
        </p:nvSpPr>
        <p:spPr>
          <a:xfrm>
            <a:off x="6084168" y="6376243"/>
            <a:ext cx="2895600" cy="365125"/>
          </a:xfrm>
        </p:spPr>
        <p:txBody>
          <a:bodyPr/>
          <a:lstStyle/>
          <a:p>
            <a:r>
              <a:rPr lang="en-US" b="1" dirty="0" smtClean="0">
                <a:solidFill>
                  <a:schemeClr val="tx2"/>
                </a:solidFill>
                <a:latin typeface="Comic Sans MS" pitchFamily="66" charset="0"/>
              </a:rPr>
              <a:t>Antonella Chiuchiolo</a:t>
            </a:r>
            <a:endParaRPr lang="en-US" b="1" dirty="0">
              <a:solidFill>
                <a:schemeClr val="tx2"/>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2D08A595-6B88-410B-92A3-9372CECB3ECE}" type="slidenum">
              <a:rPr lang="en-US" smtClean="0"/>
              <a:pPr/>
              <a:t>10</a:t>
            </a:fld>
            <a:endParaRPr lang="en-US" dirty="0"/>
          </a:p>
        </p:txBody>
      </p:sp>
      <p:sp>
        <p:nvSpPr>
          <p:cNvPr id="7" name="Titolo 1"/>
          <p:cNvSpPr>
            <a:spLocks noGrp="1"/>
          </p:cNvSpPr>
          <p:nvPr>
            <p:ph type="title"/>
          </p:nvPr>
        </p:nvSpPr>
        <p:spPr>
          <a:xfrm>
            <a:off x="467544" y="0"/>
            <a:ext cx="8229600" cy="1143000"/>
          </a:xfrm>
        </p:spPr>
        <p:txBody>
          <a:bodyPr/>
          <a:lstStyle/>
          <a:p>
            <a:r>
              <a:rPr lang="it-IT" dirty="0" smtClean="0">
                <a:solidFill>
                  <a:schemeClr val="tx2"/>
                </a:solidFill>
              </a:rPr>
              <a:t>Temperature </a:t>
            </a:r>
            <a:r>
              <a:rPr lang="it-IT" dirty="0" err="1" smtClean="0">
                <a:solidFill>
                  <a:schemeClr val="tx2"/>
                </a:solidFill>
              </a:rPr>
              <a:t>Tests</a:t>
            </a:r>
            <a:r>
              <a:rPr lang="it-IT" dirty="0" smtClean="0">
                <a:solidFill>
                  <a:schemeClr val="tx2"/>
                </a:solidFill>
              </a:rPr>
              <a:t> at 77 K</a:t>
            </a:r>
            <a:endParaRPr lang="it-IT" dirty="0">
              <a:solidFill>
                <a:schemeClr val="tx2"/>
              </a:solidFill>
            </a:endParaRPr>
          </a:p>
        </p:txBody>
      </p:sp>
      <p:sp>
        <p:nvSpPr>
          <p:cNvPr id="8" name="Rettangolo 7"/>
          <p:cNvSpPr/>
          <p:nvPr/>
        </p:nvSpPr>
        <p:spPr>
          <a:xfrm>
            <a:off x="323528" y="1052736"/>
            <a:ext cx="5823517" cy="400110"/>
          </a:xfrm>
          <a:prstGeom prst="rect">
            <a:avLst/>
          </a:prstGeom>
        </p:spPr>
        <p:txBody>
          <a:bodyPr wrap="none">
            <a:spAutoFit/>
          </a:bodyPr>
          <a:lstStyle/>
          <a:p>
            <a:pPr>
              <a:buFont typeface="Arial" pitchFamily="34" charset="0"/>
              <a:buChar char="•"/>
            </a:pPr>
            <a:r>
              <a:rPr lang="it-IT" dirty="0" smtClean="0"/>
              <a:t> </a:t>
            </a:r>
            <a:r>
              <a:rPr lang="en-US" sz="2000" dirty="0" smtClean="0"/>
              <a:t>5 cycles of immersions and a long cycle test in the LN</a:t>
            </a:r>
            <a:endParaRPr lang="en-US" sz="2000" b="1" dirty="0" smtClean="0"/>
          </a:p>
        </p:txBody>
      </p:sp>
      <p:grpSp>
        <p:nvGrpSpPr>
          <p:cNvPr id="29" name="Gruppo 28"/>
          <p:cNvGrpSpPr/>
          <p:nvPr/>
        </p:nvGrpSpPr>
        <p:grpSpPr>
          <a:xfrm>
            <a:off x="35496" y="1556792"/>
            <a:ext cx="9073008" cy="3384376"/>
            <a:chOff x="35496" y="1556792"/>
            <a:chExt cx="9073008" cy="3384376"/>
          </a:xfrm>
        </p:grpSpPr>
        <p:grpSp>
          <p:nvGrpSpPr>
            <p:cNvPr id="18" name="Gruppo 17"/>
            <p:cNvGrpSpPr/>
            <p:nvPr/>
          </p:nvGrpSpPr>
          <p:grpSpPr>
            <a:xfrm>
              <a:off x="35496" y="1916832"/>
              <a:ext cx="5917162" cy="3024336"/>
              <a:chOff x="107504" y="1916832"/>
              <a:chExt cx="5917162" cy="3024336"/>
            </a:xfrm>
          </p:grpSpPr>
          <p:pic>
            <p:nvPicPr>
              <p:cNvPr id="19" name="Picture 19" descr="Description: TestFBG_1.png"/>
              <p:cNvPicPr>
                <a:picLocks noChangeAspect="1" noChangeArrowheads="1"/>
              </p:cNvPicPr>
              <p:nvPr/>
            </p:nvPicPr>
            <p:blipFill>
              <a:blip r:embed="rId2" cstate="print"/>
              <a:srcRect/>
              <a:stretch>
                <a:fillRect/>
              </a:stretch>
            </p:blipFill>
            <p:spPr bwMode="auto">
              <a:xfrm>
                <a:off x="107504" y="1916832"/>
                <a:ext cx="2952328" cy="3024336"/>
              </a:xfrm>
              <a:prstGeom prst="rect">
                <a:avLst/>
              </a:prstGeom>
              <a:noFill/>
              <a:ln w="9525">
                <a:solidFill>
                  <a:srgbClr val="FF0000"/>
                </a:solidFill>
                <a:miter lim="800000"/>
                <a:headEnd/>
                <a:tailEnd/>
              </a:ln>
            </p:spPr>
          </p:pic>
          <p:pic>
            <p:nvPicPr>
              <p:cNvPr id="20" name="Picture 22" descr="Description: TestFBG_1.png"/>
              <p:cNvPicPr>
                <a:picLocks noChangeAspect="1" noChangeArrowheads="1"/>
              </p:cNvPicPr>
              <p:nvPr/>
            </p:nvPicPr>
            <p:blipFill>
              <a:blip r:embed="rId3" cstate="print"/>
              <a:srcRect/>
              <a:stretch>
                <a:fillRect/>
              </a:stretch>
            </p:blipFill>
            <p:spPr bwMode="auto">
              <a:xfrm>
                <a:off x="3059832" y="1916832"/>
                <a:ext cx="2964834" cy="3024336"/>
              </a:xfrm>
              <a:prstGeom prst="rect">
                <a:avLst/>
              </a:prstGeom>
              <a:noFill/>
              <a:ln w="9525">
                <a:solidFill>
                  <a:srgbClr val="FF0000"/>
                </a:solidFill>
                <a:miter lim="800000"/>
                <a:headEnd/>
                <a:tailEnd/>
              </a:ln>
            </p:spPr>
          </p:pic>
        </p:grpSp>
        <p:pic>
          <p:nvPicPr>
            <p:cNvPr id="22" name="Picture 6" descr="longLowTstability_Teflon.png"/>
            <p:cNvPicPr/>
            <p:nvPr/>
          </p:nvPicPr>
          <p:blipFill>
            <a:blip r:embed="rId4" cstate="print"/>
            <a:stretch>
              <a:fillRect/>
            </a:stretch>
          </p:blipFill>
          <p:spPr>
            <a:xfrm>
              <a:off x="5976664" y="1916832"/>
              <a:ext cx="3131840" cy="3024336"/>
            </a:xfrm>
            <a:prstGeom prst="rect">
              <a:avLst/>
            </a:prstGeom>
            <a:ln w="15875">
              <a:solidFill>
                <a:srgbClr val="00B050"/>
              </a:solidFill>
            </a:ln>
          </p:spPr>
        </p:pic>
        <p:sp>
          <p:nvSpPr>
            <p:cNvPr id="25" name="CasellaDiTesto 24"/>
            <p:cNvSpPr txBox="1"/>
            <p:nvPr/>
          </p:nvSpPr>
          <p:spPr>
            <a:xfrm>
              <a:off x="2195736" y="1556792"/>
              <a:ext cx="2232248" cy="646331"/>
            </a:xfrm>
            <a:prstGeom prst="rect">
              <a:avLst/>
            </a:prstGeom>
            <a:noFill/>
          </p:spPr>
          <p:txBody>
            <a:bodyPr wrap="square" rtlCol="0">
              <a:spAutoFit/>
            </a:bodyPr>
            <a:lstStyle/>
            <a:p>
              <a:r>
                <a:rPr lang="it-IT" b="1" dirty="0" err="1" smtClean="0">
                  <a:solidFill>
                    <a:srgbClr val="FF0000"/>
                  </a:solidFill>
                </a:rPr>
                <a:t>September</a:t>
              </a:r>
              <a:r>
                <a:rPr lang="it-IT" b="1" dirty="0" smtClean="0">
                  <a:solidFill>
                    <a:srgbClr val="FF0000"/>
                  </a:solidFill>
                </a:rPr>
                <a:t> 17 </a:t>
              </a:r>
              <a:r>
                <a:rPr lang="it-IT" b="1" dirty="0" err="1" smtClean="0">
                  <a:solidFill>
                    <a:srgbClr val="FF0000"/>
                  </a:solidFill>
                </a:rPr>
                <a:t>th</a:t>
              </a:r>
              <a:endParaRPr lang="it-IT" b="1" dirty="0" smtClean="0">
                <a:solidFill>
                  <a:srgbClr val="FF0000"/>
                </a:solidFill>
              </a:endParaRPr>
            </a:p>
            <a:p>
              <a:endParaRPr lang="it-IT" dirty="0"/>
            </a:p>
          </p:txBody>
        </p:sp>
        <p:sp>
          <p:nvSpPr>
            <p:cNvPr id="26" name="CasellaDiTesto 25"/>
            <p:cNvSpPr txBox="1"/>
            <p:nvPr/>
          </p:nvSpPr>
          <p:spPr>
            <a:xfrm>
              <a:off x="6588224" y="1556792"/>
              <a:ext cx="2088232" cy="646331"/>
            </a:xfrm>
            <a:prstGeom prst="rect">
              <a:avLst/>
            </a:prstGeom>
            <a:noFill/>
          </p:spPr>
          <p:txBody>
            <a:bodyPr wrap="square" rtlCol="0">
              <a:spAutoFit/>
            </a:bodyPr>
            <a:lstStyle/>
            <a:p>
              <a:r>
                <a:rPr lang="it-IT" b="1" dirty="0" err="1" smtClean="0">
                  <a:solidFill>
                    <a:srgbClr val="00B050"/>
                  </a:solidFill>
                </a:rPr>
                <a:t>September</a:t>
              </a:r>
              <a:r>
                <a:rPr lang="it-IT" b="1" dirty="0" smtClean="0">
                  <a:solidFill>
                    <a:srgbClr val="00B050"/>
                  </a:solidFill>
                </a:rPr>
                <a:t> 22 </a:t>
              </a:r>
              <a:r>
                <a:rPr lang="it-IT" b="1" dirty="0" err="1" smtClean="0">
                  <a:solidFill>
                    <a:srgbClr val="00B050"/>
                  </a:solidFill>
                </a:rPr>
                <a:t>nd</a:t>
              </a:r>
              <a:endParaRPr lang="it-IT" b="1" dirty="0" smtClean="0">
                <a:solidFill>
                  <a:srgbClr val="00B050"/>
                </a:solidFill>
              </a:endParaRPr>
            </a:p>
            <a:p>
              <a:endParaRPr lang="it-IT" dirty="0"/>
            </a:p>
          </p:txBody>
        </p:sp>
      </p:grpSp>
      <p:sp>
        <p:nvSpPr>
          <p:cNvPr id="28" name="Rettangolo 27"/>
          <p:cNvSpPr/>
          <p:nvPr/>
        </p:nvSpPr>
        <p:spPr>
          <a:xfrm>
            <a:off x="395536" y="5147900"/>
            <a:ext cx="8280920" cy="1631216"/>
          </a:xfrm>
          <a:prstGeom prst="rect">
            <a:avLst/>
          </a:prstGeom>
        </p:spPr>
        <p:txBody>
          <a:bodyPr wrap="square">
            <a:spAutoFit/>
          </a:bodyPr>
          <a:lstStyle/>
          <a:p>
            <a:r>
              <a:rPr lang="en-US" sz="2000" b="1" dirty="0" smtClean="0">
                <a:solidFill>
                  <a:schemeClr val="tx2"/>
                </a:solidFill>
              </a:rPr>
              <a:t>Conclusions of the tests</a:t>
            </a:r>
          </a:p>
          <a:p>
            <a:pPr algn="just">
              <a:buFont typeface="Arial" pitchFamily="34" charset="0"/>
              <a:buChar char="•"/>
            </a:pPr>
            <a:r>
              <a:rPr lang="en-US" sz="2000" dirty="0" smtClean="0"/>
              <a:t> On the 17</a:t>
            </a:r>
            <a:r>
              <a:rPr lang="en-US" sz="2000" baseline="30000" dirty="0" smtClean="0"/>
              <a:t>th</a:t>
            </a:r>
            <a:r>
              <a:rPr lang="en-US" sz="2000" dirty="0" smtClean="0"/>
              <a:t> the sensors show to be stable at 77K  and there is no degradation  of amplitudes. FBG on </a:t>
            </a:r>
            <a:r>
              <a:rPr lang="en-US" sz="2000" b="1" i="1" dirty="0" smtClean="0"/>
              <a:t>Al</a:t>
            </a:r>
            <a:r>
              <a:rPr lang="en-US" sz="2000" b="1" dirty="0" smtClean="0"/>
              <a:t> shows the biggest wavelength change </a:t>
            </a:r>
            <a:r>
              <a:rPr lang="en-US" sz="2000" dirty="0" smtClean="0"/>
              <a:t>.</a:t>
            </a:r>
          </a:p>
          <a:p>
            <a:pPr algn="just">
              <a:buFont typeface="Arial" pitchFamily="34" charset="0"/>
              <a:buChar char="•"/>
            </a:pPr>
            <a:r>
              <a:rPr lang="en-US" sz="2000" dirty="0" smtClean="0"/>
              <a:t> On the 22</a:t>
            </a:r>
            <a:r>
              <a:rPr lang="en-US" sz="2000" baseline="30000" dirty="0" smtClean="0"/>
              <a:t>nd</a:t>
            </a:r>
            <a:r>
              <a:rPr lang="en-US" sz="2000" dirty="0" smtClean="0"/>
              <a:t> the sensors show to be stable at 77K and the FBG on </a:t>
            </a:r>
            <a:r>
              <a:rPr lang="en-US" sz="2000" b="1" i="1" dirty="0" smtClean="0"/>
              <a:t>Teflon</a:t>
            </a:r>
            <a:r>
              <a:rPr lang="en-US" sz="2000" b="1" dirty="0" smtClean="0"/>
              <a:t> performs the biggest wavelength change</a:t>
            </a:r>
            <a:r>
              <a:rPr lang="en-US" sz="2000" dirty="0" smtClean="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2D08A595-6B88-410B-92A3-9372CECB3ECE}" type="slidenum">
              <a:rPr lang="en-US" smtClean="0"/>
              <a:pPr/>
              <a:t>11</a:t>
            </a:fld>
            <a:endParaRPr lang="en-US" dirty="0"/>
          </a:p>
        </p:txBody>
      </p:sp>
      <p:sp>
        <p:nvSpPr>
          <p:cNvPr id="5" name="Titolo 1"/>
          <p:cNvSpPr>
            <a:spLocks noGrp="1"/>
          </p:cNvSpPr>
          <p:nvPr>
            <p:ph type="title"/>
          </p:nvPr>
        </p:nvSpPr>
        <p:spPr>
          <a:xfrm>
            <a:off x="467544" y="125760"/>
            <a:ext cx="8229600" cy="1143000"/>
          </a:xfrm>
        </p:spPr>
        <p:txBody>
          <a:bodyPr>
            <a:normAutofit fontScale="90000"/>
          </a:bodyPr>
          <a:lstStyle/>
          <a:p>
            <a:r>
              <a:rPr lang="it-IT" dirty="0" smtClean="0">
                <a:solidFill>
                  <a:schemeClr val="tx2"/>
                </a:solidFill>
              </a:rPr>
              <a:t>Temperature and Strain </a:t>
            </a:r>
            <a:r>
              <a:rPr lang="it-IT" dirty="0" err="1" smtClean="0">
                <a:solidFill>
                  <a:schemeClr val="tx2"/>
                </a:solidFill>
              </a:rPr>
              <a:t>Tests</a:t>
            </a:r>
            <a:r>
              <a:rPr lang="it-IT" dirty="0" smtClean="0">
                <a:solidFill>
                  <a:schemeClr val="tx2"/>
                </a:solidFill>
              </a:rPr>
              <a:t> </a:t>
            </a:r>
            <a:br>
              <a:rPr lang="it-IT" dirty="0" smtClean="0">
                <a:solidFill>
                  <a:schemeClr val="tx2"/>
                </a:solidFill>
              </a:rPr>
            </a:br>
            <a:r>
              <a:rPr lang="it-IT" dirty="0" smtClean="0">
                <a:solidFill>
                  <a:schemeClr val="tx2"/>
                </a:solidFill>
              </a:rPr>
              <a:t>at 4.2 K and 1.9 K</a:t>
            </a:r>
            <a:endParaRPr lang="it-IT" dirty="0">
              <a:solidFill>
                <a:schemeClr val="tx2"/>
              </a:solidFill>
            </a:endParaRPr>
          </a:p>
        </p:txBody>
      </p:sp>
      <p:grpSp>
        <p:nvGrpSpPr>
          <p:cNvPr id="230" name="Gruppo 229"/>
          <p:cNvGrpSpPr/>
          <p:nvPr/>
        </p:nvGrpSpPr>
        <p:grpSpPr>
          <a:xfrm>
            <a:off x="251520" y="1700808"/>
            <a:ext cx="8816218" cy="4708748"/>
            <a:chOff x="251520" y="1672580"/>
            <a:chExt cx="8816218" cy="4708748"/>
          </a:xfrm>
        </p:grpSpPr>
        <p:pic>
          <p:nvPicPr>
            <p:cNvPr id="23554" name="Picture 2"/>
            <p:cNvPicPr>
              <a:picLocks noChangeAspect="1" noChangeArrowheads="1"/>
            </p:cNvPicPr>
            <p:nvPr/>
          </p:nvPicPr>
          <p:blipFill>
            <a:blip r:embed="rId2" cstate="print"/>
            <a:srcRect/>
            <a:stretch>
              <a:fillRect/>
            </a:stretch>
          </p:blipFill>
          <p:spPr bwMode="auto">
            <a:xfrm>
              <a:off x="251520" y="1672580"/>
              <a:ext cx="6529509" cy="4680520"/>
            </a:xfrm>
            <a:prstGeom prst="rect">
              <a:avLst/>
            </a:prstGeom>
            <a:noFill/>
            <a:ln w="9525">
              <a:noFill/>
              <a:miter lim="800000"/>
              <a:headEnd/>
              <a:tailEnd/>
            </a:ln>
          </p:spPr>
        </p:pic>
        <p:pic>
          <p:nvPicPr>
            <p:cNvPr id="23555" name="Picture 3"/>
            <p:cNvPicPr>
              <a:picLocks noChangeAspect="1" noChangeArrowheads="1"/>
            </p:cNvPicPr>
            <p:nvPr/>
          </p:nvPicPr>
          <p:blipFill>
            <a:blip r:embed="rId3" cstate="print"/>
            <a:srcRect/>
            <a:stretch>
              <a:fillRect/>
            </a:stretch>
          </p:blipFill>
          <p:spPr bwMode="auto">
            <a:xfrm>
              <a:off x="6845746" y="1772816"/>
              <a:ext cx="2190750" cy="2066925"/>
            </a:xfrm>
            <a:prstGeom prst="rect">
              <a:avLst/>
            </a:prstGeom>
            <a:noFill/>
            <a:ln w="9525">
              <a:noFill/>
              <a:miter lim="800000"/>
              <a:headEnd/>
              <a:tailEnd/>
            </a:ln>
          </p:spPr>
        </p:pic>
        <p:pic>
          <p:nvPicPr>
            <p:cNvPr id="23556" name="Picture 4"/>
            <p:cNvPicPr>
              <a:picLocks noChangeAspect="1" noChangeArrowheads="1"/>
            </p:cNvPicPr>
            <p:nvPr/>
          </p:nvPicPr>
          <p:blipFill>
            <a:blip r:embed="rId4" cstate="print"/>
            <a:srcRect/>
            <a:stretch>
              <a:fillRect/>
            </a:stretch>
          </p:blipFill>
          <p:spPr bwMode="auto">
            <a:xfrm>
              <a:off x="6804248" y="4336876"/>
              <a:ext cx="2263490" cy="2044452"/>
            </a:xfrm>
            <a:prstGeom prst="rect">
              <a:avLst/>
            </a:prstGeom>
            <a:noFill/>
            <a:ln w="9525">
              <a:noFill/>
              <a:miter lim="800000"/>
              <a:headEnd/>
              <a:tailEnd/>
            </a:ln>
          </p:spPr>
        </p:pic>
      </p:grpSp>
      <p:sp>
        <p:nvSpPr>
          <p:cNvPr id="231" name="CasellaDiTesto 230"/>
          <p:cNvSpPr txBox="1"/>
          <p:nvPr/>
        </p:nvSpPr>
        <p:spPr>
          <a:xfrm>
            <a:off x="395536" y="1340768"/>
            <a:ext cx="3672408" cy="369332"/>
          </a:xfrm>
          <a:prstGeom prst="rect">
            <a:avLst/>
          </a:prstGeom>
          <a:noFill/>
        </p:spPr>
        <p:txBody>
          <a:bodyPr wrap="square" rtlCol="0">
            <a:spAutoFit/>
          </a:bodyPr>
          <a:lstStyle/>
          <a:p>
            <a:r>
              <a:rPr lang="it-IT" b="1" i="1" dirty="0" err="1" smtClean="0">
                <a:solidFill>
                  <a:schemeClr val="tx2"/>
                </a:solidFill>
              </a:rPr>
              <a:t>From</a:t>
            </a:r>
            <a:r>
              <a:rPr lang="it-IT" b="1" i="1" dirty="0" smtClean="0">
                <a:solidFill>
                  <a:schemeClr val="tx2"/>
                </a:solidFill>
              </a:rPr>
              <a:t> </a:t>
            </a:r>
            <a:r>
              <a:rPr lang="it-IT" b="1" i="1" dirty="0" err="1" smtClean="0">
                <a:solidFill>
                  <a:schemeClr val="tx2"/>
                </a:solidFill>
              </a:rPr>
              <a:t>September</a:t>
            </a:r>
            <a:r>
              <a:rPr lang="it-IT" b="1" i="1" dirty="0" smtClean="0">
                <a:solidFill>
                  <a:schemeClr val="tx2"/>
                </a:solidFill>
              </a:rPr>
              <a:t> 24th </a:t>
            </a:r>
            <a:r>
              <a:rPr lang="it-IT" b="1" i="1" dirty="0" err="1" smtClean="0">
                <a:solidFill>
                  <a:schemeClr val="tx2"/>
                </a:solidFill>
              </a:rPr>
              <a:t>to</a:t>
            </a:r>
            <a:r>
              <a:rPr lang="it-IT" b="1" i="1" dirty="0" smtClean="0">
                <a:solidFill>
                  <a:schemeClr val="tx2"/>
                </a:solidFill>
              </a:rPr>
              <a:t> </a:t>
            </a:r>
            <a:r>
              <a:rPr lang="it-IT" b="1" i="1" dirty="0" err="1" smtClean="0">
                <a:solidFill>
                  <a:schemeClr val="tx2"/>
                </a:solidFill>
              </a:rPr>
              <a:t>October</a:t>
            </a:r>
            <a:r>
              <a:rPr lang="it-IT" b="1" i="1" dirty="0" smtClean="0">
                <a:solidFill>
                  <a:schemeClr val="tx2"/>
                </a:solidFill>
              </a:rPr>
              <a:t> 4th</a:t>
            </a:r>
            <a:endParaRPr lang="it-IT" b="1" i="1" dirty="0">
              <a:solidFill>
                <a:schemeClr val="tx2"/>
              </a:solidFill>
            </a:endParaRPr>
          </a:p>
        </p:txBody>
      </p:sp>
      <p:sp>
        <p:nvSpPr>
          <p:cNvPr id="232" name="CasellaDiTesto 231"/>
          <p:cNvSpPr txBox="1"/>
          <p:nvPr/>
        </p:nvSpPr>
        <p:spPr>
          <a:xfrm>
            <a:off x="899592" y="6381328"/>
            <a:ext cx="5112568" cy="369332"/>
          </a:xfrm>
          <a:prstGeom prst="rect">
            <a:avLst/>
          </a:prstGeom>
          <a:noFill/>
        </p:spPr>
        <p:txBody>
          <a:bodyPr wrap="square" rtlCol="0">
            <a:spAutoFit/>
          </a:bodyPr>
          <a:lstStyle/>
          <a:p>
            <a:r>
              <a:rPr lang="it-IT" i="1" dirty="0" smtClean="0">
                <a:solidFill>
                  <a:schemeClr val="tx2"/>
                </a:solidFill>
              </a:rPr>
              <a:t>Magnet and tubes were dipped into the cryostat</a:t>
            </a:r>
            <a:endParaRPr lang="it-IT" i="1" dirty="0">
              <a:solidFill>
                <a:schemeClr val="tx2"/>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2D08A595-6B88-410B-92A3-9372CECB3ECE}" type="slidenum">
              <a:rPr lang="en-US" smtClean="0"/>
              <a:pPr/>
              <a:t>12</a:t>
            </a:fld>
            <a:endParaRPr lang="en-US" dirty="0"/>
          </a:p>
        </p:txBody>
      </p:sp>
      <p:pic>
        <p:nvPicPr>
          <p:cNvPr id="5" name="Picture 13" descr="TestFBG_1.png"/>
          <p:cNvPicPr/>
          <p:nvPr/>
        </p:nvPicPr>
        <p:blipFill>
          <a:blip r:embed="rId2" cstate="print"/>
          <a:srcRect/>
          <a:stretch>
            <a:fillRect/>
          </a:stretch>
        </p:blipFill>
        <p:spPr bwMode="auto">
          <a:xfrm>
            <a:off x="2051720" y="1916832"/>
            <a:ext cx="4680519" cy="3751626"/>
          </a:xfrm>
          <a:prstGeom prst="rect">
            <a:avLst/>
          </a:prstGeom>
          <a:noFill/>
          <a:ln w="9525">
            <a:noFill/>
            <a:miter lim="800000"/>
            <a:headEnd/>
            <a:tailEnd/>
          </a:ln>
        </p:spPr>
      </p:pic>
      <p:sp>
        <p:nvSpPr>
          <p:cNvPr id="7" name="Titolo 1"/>
          <p:cNvSpPr txBox="1">
            <a:spLocks/>
          </p:cNvSpPr>
          <p:nvPr/>
        </p:nvSpPr>
        <p:spPr>
          <a:xfrm>
            <a:off x="467544"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smtClean="0">
                <a:ln>
                  <a:noFill/>
                </a:ln>
                <a:solidFill>
                  <a:schemeClr val="tx2"/>
                </a:solidFill>
                <a:effectLst/>
                <a:uLnTx/>
                <a:uFillTx/>
                <a:latin typeface="+mj-lt"/>
                <a:ea typeface="+mj-ea"/>
                <a:cs typeface="+mj-cs"/>
              </a:rPr>
              <a:t>Temperature </a:t>
            </a:r>
            <a:r>
              <a:rPr kumimoji="0" lang="it-IT" sz="4400" b="0" i="0" u="none" strike="noStrike" kern="1200" cap="none" spc="0" normalizeH="0" baseline="0" noProof="0" dirty="0" err="1" smtClean="0">
                <a:ln>
                  <a:noFill/>
                </a:ln>
                <a:solidFill>
                  <a:schemeClr val="tx2"/>
                </a:solidFill>
                <a:effectLst/>
                <a:uLnTx/>
                <a:uFillTx/>
                <a:latin typeface="+mj-lt"/>
                <a:ea typeface="+mj-ea"/>
                <a:cs typeface="+mj-cs"/>
              </a:rPr>
              <a:t>Tests</a:t>
            </a:r>
            <a:r>
              <a:rPr kumimoji="0" lang="it-IT" sz="4400" b="0" i="0" u="none" strike="noStrike" kern="1200" cap="none" spc="0" normalizeH="0" baseline="0" noProof="0" dirty="0" smtClean="0">
                <a:ln>
                  <a:noFill/>
                </a:ln>
                <a:solidFill>
                  <a:schemeClr val="tx2"/>
                </a:solidFill>
                <a:effectLst/>
                <a:uLnTx/>
                <a:uFillTx/>
                <a:latin typeface="+mj-lt"/>
                <a:ea typeface="+mj-ea"/>
                <a:cs typeface="+mj-cs"/>
              </a:rPr>
              <a:t> at 4.2 K</a:t>
            </a:r>
            <a:endParaRPr kumimoji="0" lang="it-IT" sz="4400" b="0" i="0" u="none" strike="noStrike" kern="1200" cap="none" spc="0" normalizeH="0" baseline="0" noProof="0" dirty="0">
              <a:ln>
                <a:noFill/>
              </a:ln>
              <a:solidFill>
                <a:schemeClr val="tx2"/>
              </a:solidFill>
              <a:effectLst/>
              <a:uLnTx/>
              <a:uFillTx/>
              <a:latin typeface="+mj-lt"/>
              <a:ea typeface="+mj-ea"/>
              <a:cs typeface="+mj-cs"/>
            </a:endParaRPr>
          </a:p>
        </p:txBody>
      </p:sp>
      <p:sp>
        <p:nvSpPr>
          <p:cNvPr id="10" name="CasellaDiTesto 9"/>
          <p:cNvSpPr txBox="1"/>
          <p:nvPr/>
        </p:nvSpPr>
        <p:spPr>
          <a:xfrm>
            <a:off x="467544" y="1124744"/>
            <a:ext cx="8280920" cy="646331"/>
          </a:xfrm>
          <a:prstGeom prst="rect">
            <a:avLst/>
          </a:prstGeom>
          <a:noFill/>
        </p:spPr>
        <p:txBody>
          <a:bodyPr wrap="square" rtlCol="0">
            <a:spAutoFit/>
          </a:bodyPr>
          <a:lstStyle/>
          <a:p>
            <a:pPr>
              <a:buFont typeface="Arial" pitchFamily="34" charset="0"/>
              <a:buChar char="•"/>
            </a:pPr>
            <a:r>
              <a:rPr lang="it-IT" dirty="0" smtClean="0"/>
              <a:t> Comparison between the optical fiber sensors and the reference Temperature sensors fixed into the cryostat during the cool down</a:t>
            </a:r>
            <a:endParaRPr lang="it-IT" dirty="0"/>
          </a:p>
        </p:txBody>
      </p:sp>
      <p:sp>
        <p:nvSpPr>
          <p:cNvPr id="8" name="CasellaDiTesto 9"/>
          <p:cNvSpPr txBox="1"/>
          <p:nvPr/>
        </p:nvSpPr>
        <p:spPr>
          <a:xfrm>
            <a:off x="323528" y="5973087"/>
            <a:ext cx="8424936" cy="1200329"/>
          </a:xfrm>
          <a:prstGeom prst="rect">
            <a:avLst/>
          </a:prstGeom>
          <a:noFill/>
        </p:spPr>
        <p:txBody>
          <a:bodyPr wrap="square" rtlCol="0">
            <a:spAutoFit/>
          </a:bodyPr>
          <a:lstStyle/>
          <a:p>
            <a:pPr lvl="0">
              <a:buFont typeface="Arial" pitchFamily="34" charset="0"/>
              <a:buChar char="•"/>
            </a:pPr>
            <a:r>
              <a:rPr lang="en-US" dirty="0" smtClean="0"/>
              <a:t> FBG on </a:t>
            </a:r>
            <a:r>
              <a:rPr lang="hu-HU" dirty="0" smtClean="0"/>
              <a:t>Teflon and strain</a:t>
            </a:r>
            <a:r>
              <a:rPr lang="en-US" dirty="0" smtClean="0"/>
              <a:t> FBGs</a:t>
            </a:r>
            <a:r>
              <a:rPr lang="hu-HU" dirty="0" smtClean="0"/>
              <a:t> change until 4.2 K is reached</a:t>
            </a:r>
            <a:r>
              <a:rPr lang="en-US" dirty="0" smtClean="0"/>
              <a:t>.</a:t>
            </a:r>
          </a:p>
          <a:p>
            <a:pPr>
              <a:buFont typeface="Arial" pitchFamily="34" charset="0"/>
              <a:buChar char="•"/>
            </a:pPr>
            <a:r>
              <a:rPr lang="en-US" dirty="0" smtClean="0"/>
              <a:t> </a:t>
            </a:r>
            <a:r>
              <a:rPr lang="hu-HU" dirty="0" smtClean="0"/>
              <a:t>FBG1 on the Al plate </a:t>
            </a:r>
            <a:r>
              <a:rPr lang="it-IT" dirty="0" smtClean="0"/>
              <a:t>starts to change its slope </a:t>
            </a:r>
            <a:r>
              <a:rPr lang="hu-HU" dirty="0" smtClean="0"/>
              <a:t>at around 30K</a:t>
            </a:r>
            <a:r>
              <a:rPr lang="en-US" dirty="0" smtClean="0"/>
              <a:t>.</a:t>
            </a:r>
          </a:p>
          <a:p>
            <a:pPr lvl="0"/>
            <a:endParaRPr lang="en-US" dirty="0" smtClean="0"/>
          </a:p>
          <a:p>
            <a:pPr>
              <a:spcAft>
                <a:spcPts val="600"/>
              </a:spcAft>
              <a:buFont typeface="Arial" charset="0"/>
              <a:buChar char="•"/>
            </a:pPr>
            <a:endParaRPr lang="hu-HU" dirty="0"/>
          </a:p>
        </p:txBody>
      </p:sp>
      <p:sp>
        <p:nvSpPr>
          <p:cNvPr id="9" name="Rectangle 8"/>
          <p:cNvSpPr/>
          <p:nvPr/>
        </p:nvSpPr>
        <p:spPr>
          <a:xfrm>
            <a:off x="6876256" y="2852936"/>
            <a:ext cx="2016224" cy="1815882"/>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wrap="square">
            <a:spAutoFit/>
          </a:bodyPr>
          <a:lstStyle/>
          <a:p>
            <a:pPr lvl="0" algn="just"/>
            <a:r>
              <a:rPr lang="en-US" sz="1600" i="1" dirty="0" smtClean="0">
                <a:solidFill>
                  <a:schemeClr val="tx2"/>
                </a:solidFill>
              </a:rPr>
              <a:t>To be remarked that the reference sensor </a:t>
            </a:r>
            <a:r>
              <a:rPr lang="hu-HU" sz="1600" i="1" dirty="0" smtClean="0">
                <a:solidFill>
                  <a:schemeClr val="tx2"/>
                </a:solidFill>
              </a:rPr>
              <a:t>TI</a:t>
            </a:r>
            <a:r>
              <a:rPr lang="en-US" sz="1600" i="1" dirty="0" smtClean="0">
                <a:solidFill>
                  <a:schemeClr val="tx2"/>
                </a:solidFill>
              </a:rPr>
              <a:t>821</a:t>
            </a:r>
            <a:r>
              <a:rPr lang="hu-HU" sz="1600" i="1" dirty="0" smtClean="0">
                <a:solidFill>
                  <a:schemeClr val="tx2"/>
                </a:solidFill>
              </a:rPr>
              <a:t> </a:t>
            </a:r>
            <a:r>
              <a:rPr lang="en-US" sz="1600" i="1" dirty="0" smtClean="0">
                <a:solidFill>
                  <a:schemeClr val="tx2"/>
                </a:solidFill>
              </a:rPr>
              <a:t>is</a:t>
            </a:r>
            <a:r>
              <a:rPr lang="hu-HU" sz="1600" i="1" dirty="0" smtClean="0">
                <a:solidFill>
                  <a:schemeClr val="tx2"/>
                </a:solidFill>
              </a:rPr>
              <a:t> sensitive </a:t>
            </a:r>
            <a:r>
              <a:rPr lang="en-US" sz="1600" i="1" dirty="0" smtClean="0">
                <a:solidFill>
                  <a:schemeClr val="tx2"/>
                </a:solidFill>
              </a:rPr>
              <a:t>from</a:t>
            </a:r>
            <a:r>
              <a:rPr lang="hu-HU" sz="1600" i="1" dirty="0" smtClean="0">
                <a:solidFill>
                  <a:schemeClr val="tx2"/>
                </a:solidFill>
              </a:rPr>
              <a:t> 30</a:t>
            </a:r>
            <a:r>
              <a:rPr lang="en-US" sz="1600" i="1" dirty="0" smtClean="0">
                <a:solidFill>
                  <a:schemeClr val="tx2"/>
                </a:solidFill>
              </a:rPr>
              <a:t>0</a:t>
            </a:r>
            <a:r>
              <a:rPr lang="hu-HU" sz="1600" i="1" dirty="0" smtClean="0">
                <a:solidFill>
                  <a:schemeClr val="tx2"/>
                </a:solidFill>
              </a:rPr>
              <a:t>K</a:t>
            </a:r>
            <a:r>
              <a:rPr lang="en-US" sz="1600" i="1" dirty="0" smtClean="0">
                <a:solidFill>
                  <a:schemeClr val="tx2"/>
                </a:solidFill>
              </a:rPr>
              <a:t> to 20K</a:t>
            </a:r>
            <a:r>
              <a:rPr lang="it-IT" sz="1600" i="1" dirty="0" smtClean="0">
                <a:solidFill>
                  <a:schemeClr val="tx2"/>
                </a:solidFill>
              </a:rPr>
              <a:t> and  the </a:t>
            </a:r>
            <a:r>
              <a:rPr lang="hu-HU" sz="1600" i="1" dirty="0" smtClean="0">
                <a:solidFill>
                  <a:schemeClr val="tx2"/>
                </a:solidFill>
              </a:rPr>
              <a:t>TI</a:t>
            </a:r>
            <a:r>
              <a:rPr lang="en-US" sz="1600" i="1" dirty="0" smtClean="0">
                <a:solidFill>
                  <a:schemeClr val="tx2"/>
                </a:solidFill>
              </a:rPr>
              <a:t>8</a:t>
            </a:r>
            <a:r>
              <a:rPr lang="hu-HU" sz="1600" i="1" dirty="0" smtClean="0">
                <a:solidFill>
                  <a:schemeClr val="tx2"/>
                </a:solidFill>
              </a:rPr>
              <a:t>5</a:t>
            </a:r>
            <a:r>
              <a:rPr lang="en-US" sz="1600" i="1" dirty="0" smtClean="0">
                <a:solidFill>
                  <a:schemeClr val="tx2"/>
                </a:solidFill>
              </a:rPr>
              <a:t>0 and the</a:t>
            </a:r>
            <a:r>
              <a:rPr lang="it-IT" sz="1600" i="1" dirty="0" smtClean="0">
                <a:solidFill>
                  <a:schemeClr val="tx2"/>
                </a:solidFill>
              </a:rPr>
              <a:t> </a:t>
            </a:r>
            <a:r>
              <a:rPr lang="hu-HU" sz="1600" i="1" dirty="0" smtClean="0">
                <a:solidFill>
                  <a:schemeClr val="tx2"/>
                </a:solidFill>
              </a:rPr>
              <a:t>TI</a:t>
            </a:r>
            <a:r>
              <a:rPr lang="en-US" sz="1600" i="1" dirty="0" smtClean="0">
                <a:solidFill>
                  <a:schemeClr val="tx2"/>
                </a:solidFill>
              </a:rPr>
              <a:t>8</a:t>
            </a:r>
            <a:r>
              <a:rPr lang="hu-HU" sz="1600" i="1" dirty="0" smtClean="0">
                <a:solidFill>
                  <a:schemeClr val="tx2"/>
                </a:solidFill>
              </a:rPr>
              <a:t>52</a:t>
            </a:r>
            <a:r>
              <a:rPr lang="en-US" sz="1600" i="1" dirty="0" smtClean="0">
                <a:solidFill>
                  <a:schemeClr val="tx2"/>
                </a:solidFill>
              </a:rPr>
              <a:t> are </a:t>
            </a:r>
            <a:r>
              <a:rPr lang="hu-HU" sz="1600" i="1" dirty="0" smtClean="0">
                <a:solidFill>
                  <a:schemeClr val="tx2"/>
                </a:solidFill>
              </a:rPr>
              <a:t>sensitive </a:t>
            </a:r>
            <a:r>
              <a:rPr lang="en-US" sz="1600" i="1" dirty="0" smtClean="0">
                <a:solidFill>
                  <a:schemeClr val="tx2"/>
                </a:solidFill>
              </a:rPr>
              <a:t>from 20K to 1.8K</a:t>
            </a:r>
            <a:endParaRPr lang="it-IT" sz="1600" i="1" dirty="0">
              <a:solidFill>
                <a:schemeClr val="tx2"/>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D08A595-6B88-410B-92A3-9372CECB3ECE}" type="slidenum">
              <a:rPr lang="en-US" smtClean="0"/>
              <a:pPr/>
              <a:t>13</a:t>
            </a:fld>
            <a:endParaRPr lang="en-US" dirty="0"/>
          </a:p>
        </p:txBody>
      </p:sp>
      <p:pic>
        <p:nvPicPr>
          <p:cNvPr id="3" name="Picture 2" descr="LambdaShiftVersusTime_interestingonly.png"/>
          <p:cNvPicPr>
            <a:picLocks noChangeAspect="1"/>
          </p:cNvPicPr>
          <p:nvPr/>
        </p:nvPicPr>
        <p:blipFill>
          <a:blip r:embed="rId2" cstate="print"/>
          <a:stretch>
            <a:fillRect/>
          </a:stretch>
        </p:blipFill>
        <p:spPr>
          <a:xfrm>
            <a:off x="899592" y="1916832"/>
            <a:ext cx="7128792" cy="3570893"/>
          </a:xfrm>
          <a:prstGeom prst="rect">
            <a:avLst/>
          </a:prstGeom>
        </p:spPr>
      </p:pic>
      <p:sp>
        <p:nvSpPr>
          <p:cNvPr id="5" name="Titolo 1"/>
          <p:cNvSpPr txBox="1">
            <a:spLocks/>
          </p:cNvSpPr>
          <p:nvPr/>
        </p:nvSpPr>
        <p:spPr>
          <a:xfrm>
            <a:off x="467544"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smtClean="0">
                <a:ln>
                  <a:noFill/>
                </a:ln>
                <a:solidFill>
                  <a:schemeClr val="tx2"/>
                </a:solidFill>
                <a:effectLst/>
                <a:uLnTx/>
                <a:uFillTx/>
                <a:latin typeface="+mj-lt"/>
                <a:ea typeface="+mj-ea"/>
                <a:cs typeface="+mj-cs"/>
              </a:rPr>
              <a:t>Temperature </a:t>
            </a:r>
            <a:r>
              <a:rPr kumimoji="0" lang="it-IT" sz="4400" b="0" i="0" u="none" strike="noStrike" kern="1200" cap="none" spc="0" normalizeH="0" baseline="0" noProof="0" dirty="0" err="1" smtClean="0">
                <a:ln>
                  <a:noFill/>
                </a:ln>
                <a:solidFill>
                  <a:schemeClr val="tx2"/>
                </a:solidFill>
                <a:effectLst/>
                <a:uLnTx/>
                <a:uFillTx/>
                <a:latin typeface="+mj-lt"/>
                <a:ea typeface="+mj-ea"/>
                <a:cs typeface="+mj-cs"/>
              </a:rPr>
              <a:t>Tests</a:t>
            </a:r>
            <a:r>
              <a:rPr kumimoji="0" lang="it-IT" sz="4400" b="0" i="0" u="none" strike="noStrike" kern="1200" cap="none" spc="0" normalizeH="0" baseline="0" noProof="0" dirty="0" smtClean="0">
                <a:ln>
                  <a:noFill/>
                </a:ln>
                <a:solidFill>
                  <a:schemeClr val="tx2"/>
                </a:solidFill>
                <a:effectLst/>
                <a:uLnTx/>
                <a:uFillTx/>
                <a:latin typeface="+mj-lt"/>
                <a:ea typeface="+mj-ea"/>
                <a:cs typeface="+mj-cs"/>
              </a:rPr>
              <a:t> at 4.2 K</a:t>
            </a:r>
            <a:endParaRPr kumimoji="0" lang="it-IT" sz="4400" b="0" i="0" u="none" strike="noStrike" kern="1200" cap="none" spc="0" normalizeH="0" baseline="0" noProof="0" dirty="0">
              <a:ln>
                <a:noFill/>
              </a:ln>
              <a:solidFill>
                <a:schemeClr val="tx2"/>
              </a:solidFill>
              <a:effectLst/>
              <a:uLnTx/>
              <a:uFillTx/>
              <a:latin typeface="+mj-lt"/>
              <a:ea typeface="+mj-ea"/>
              <a:cs typeface="+mj-cs"/>
            </a:endParaRPr>
          </a:p>
        </p:txBody>
      </p:sp>
      <p:sp>
        <p:nvSpPr>
          <p:cNvPr id="6" name="CasellaDiTesto 9"/>
          <p:cNvSpPr txBox="1"/>
          <p:nvPr/>
        </p:nvSpPr>
        <p:spPr>
          <a:xfrm>
            <a:off x="323528" y="1124744"/>
            <a:ext cx="8496944" cy="646331"/>
          </a:xfrm>
          <a:prstGeom prst="rect">
            <a:avLst/>
          </a:prstGeom>
          <a:noFill/>
        </p:spPr>
        <p:txBody>
          <a:bodyPr wrap="square" rtlCol="0">
            <a:spAutoFit/>
          </a:bodyPr>
          <a:lstStyle/>
          <a:p>
            <a:pPr>
              <a:buFont typeface="Arial" pitchFamily="34" charset="0"/>
              <a:buChar char="•"/>
            </a:pPr>
            <a:r>
              <a:rPr lang="it-IT" dirty="0" smtClean="0"/>
              <a:t> Comparison between FBGs on Al and the FBG on Teflon over the whole period: different cooled down values in the different cycles but</a:t>
            </a:r>
            <a:r>
              <a:rPr lang="en-US" dirty="0" smtClean="0"/>
              <a:t> the lambda-shift seems to be the same </a:t>
            </a:r>
            <a:endParaRPr lang="it-IT" dirty="0"/>
          </a:p>
        </p:txBody>
      </p:sp>
      <p:sp>
        <p:nvSpPr>
          <p:cNvPr id="7" name="Rettangolo 10"/>
          <p:cNvSpPr/>
          <p:nvPr/>
        </p:nvSpPr>
        <p:spPr>
          <a:xfrm>
            <a:off x="395536" y="5693186"/>
            <a:ext cx="8280920" cy="954107"/>
          </a:xfrm>
          <a:prstGeom prst="rect">
            <a:avLst/>
          </a:prstGeom>
        </p:spPr>
        <p:txBody>
          <a:bodyPr wrap="square">
            <a:spAutoFit/>
          </a:bodyPr>
          <a:lstStyle/>
          <a:p>
            <a:r>
              <a:rPr lang="en-US" sz="2000" b="1" dirty="0" smtClean="0">
                <a:solidFill>
                  <a:schemeClr val="tx2"/>
                </a:solidFill>
              </a:rPr>
              <a:t>Conclusions of the tests</a:t>
            </a:r>
          </a:p>
          <a:p>
            <a:pPr lvl="0">
              <a:buFont typeface="Arial" pitchFamily="34" charset="0"/>
              <a:buChar char="•"/>
            </a:pPr>
            <a:r>
              <a:rPr lang="en-US" dirty="0" smtClean="0"/>
              <a:t> Teflon gives sensitivity to the FBG sensor at low temperature but glue and geometry of the sample might effect it’s behavior.</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2D08A595-6B88-410B-92A3-9372CECB3ECE}" type="slidenum">
              <a:rPr lang="en-US" smtClean="0"/>
              <a:pPr/>
              <a:t>14</a:t>
            </a:fld>
            <a:endParaRPr lang="en-US" dirty="0"/>
          </a:p>
        </p:txBody>
      </p:sp>
      <p:sp>
        <p:nvSpPr>
          <p:cNvPr id="6" name="Rettangolo 5"/>
          <p:cNvSpPr/>
          <p:nvPr/>
        </p:nvSpPr>
        <p:spPr>
          <a:xfrm>
            <a:off x="323528" y="5733256"/>
            <a:ext cx="8352928" cy="1292662"/>
          </a:xfrm>
          <a:prstGeom prst="rect">
            <a:avLst/>
          </a:prstGeom>
        </p:spPr>
        <p:txBody>
          <a:bodyPr wrap="square">
            <a:spAutoFit/>
          </a:bodyPr>
          <a:lstStyle/>
          <a:p>
            <a:r>
              <a:rPr lang="en-US" sz="2000" b="1" dirty="0" smtClean="0">
                <a:solidFill>
                  <a:schemeClr val="tx2"/>
                </a:solidFill>
              </a:rPr>
              <a:t>Conclusions of the tests</a:t>
            </a:r>
            <a:endParaRPr lang="en-US" sz="2000" dirty="0" smtClean="0"/>
          </a:p>
          <a:p>
            <a:pPr>
              <a:buFont typeface="Arial" pitchFamily="34" charset="0"/>
              <a:buChar char="•"/>
            </a:pPr>
            <a:r>
              <a:rPr lang="en-US" sz="2000" b="1" dirty="0" smtClean="0"/>
              <a:t> </a:t>
            </a:r>
            <a:r>
              <a:rPr lang="hu-HU" dirty="0" smtClean="0"/>
              <a:t>Quite large ‘discrepancy’ between F</a:t>
            </a:r>
            <a:r>
              <a:rPr lang="en-US" dirty="0" smtClean="0"/>
              <a:t>BG</a:t>
            </a:r>
            <a:r>
              <a:rPr lang="hu-HU" dirty="0" smtClean="0"/>
              <a:t> strain sensors and magnet strain gauge</a:t>
            </a:r>
            <a:r>
              <a:rPr lang="en-US" dirty="0" smtClean="0"/>
              <a:t>. </a:t>
            </a:r>
          </a:p>
          <a:p>
            <a:pPr>
              <a:buFont typeface="Arial" pitchFamily="34" charset="0"/>
              <a:buChar char="•"/>
            </a:pPr>
            <a:r>
              <a:rPr lang="en-US" dirty="0" smtClean="0"/>
              <a:t> Strain measurements were not correctly set up (no temperature compensation).</a:t>
            </a:r>
          </a:p>
          <a:p>
            <a:pPr>
              <a:buFont typeface="Arial" pitchFamily="34" charset="0"/>
              <a:buChar char="•"/>
            </a:pPr>
            <a:endParaRPr lang="en-US" sz="2000" b="1" dirty="0" smtClean="0">
              <a:solidFill>
                <a:schemeClr val="tx2"/>
              </a:solidFill>
            </a:endParaRPr>
          </a:p>
        </p:txBody>
      </p:sp>
      <p:sp>
        <p:nvSpPr>
          <p:cNvPr id="7" name="CasellaDiTesto 6"/>
          <p:cNvSpPr txBox="1"/>
          <p:nvPr/>
        </p:nvSpPr>
        <p:spPr>
          <a:xfrm>
            <a:off x="395536" y="1124744"/>
            <a:ext cx="8064896" cy="646331"/>
          </a:xfrm>
          <a:prstGeom prst="rect">
            <a:avLst/>
          </a:prstGeom>
          <a:noFill/>
        </p:spPr>
        <p:txBody>
          <a:bodyPr wrap="square" rtlCol="0">
            <a:spAutoFit/>
          </a:bodyPr>
          <a:lstStyle/>
          <a:p>
            <a:pPr>
              <a:buFont typeface="Arial" pitchFamily="34" charset="0"/>
              <a:buChar char="•"/>
            </a:pPr>
            <a:r>
              <a:rPr lang="it-IT" dirty="0" smtClean="0"/>
              <a:t> Comparison between the optical fiber sensors and the electrical strain gauge </a:t>
            </a:r>
            <a:r>
              <a:rPr lang="hu-HU" dirty="0" smtClean="0"/>
              <a:t>close</a:t>
            </a:r>
            <a:r>
              <a:rPr lang="en-US" dirty="0" smtClean="0"/>
              <a:t>r</a:t>
            </a:r>
            <a:r>
              <a:rPr lang="hu-HU" dirty="0" smtClean="0"/>
              <a:t> to the optical fiber sensors </a:t>
            </a:r>
            <a:r>
              <a:rPr lang="en-US" dirty="0" smtClean="0"/>
              <a:t>and </a:t>
            </a:r>
            <a:r>
              <a:rPr lang="it-IT" dirty="0" smtClean="0"/>
              <a:t>fixed on the magnet.</a:t>
            </a:r>
            <a:endParaRPr lang="it-IT" dirty="0"/>
          </a:p>
        </p:txBody>
      </p:sp>
      <p:sp>
        <p:nvSpPr>
          <p:cNvPr id="9" name="Titolo 1"/>
          <p:cNvSpPr txBox="1">
            <a:spLocks/>
          </p:cNvSpPr>
          <p:nvPr/>
        </p:nvSpPr>
        <p:spPr>
          <a:xfrm>
            <a:off x="467544"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smtClean="0">
                <a:ln>
                  <a:noFill/>
                </a:ln>
                <a:solidFill>
                  <a:schemeClr val="tx2"/>
                </a:solidFill>
                <a:effectLst/>
                <a:uLnTx/>
                <a:uFillTx/>
                <a:latin typeface="+mj-lt"/>
                <a:ea typeface="+mj-ea"/>
                <a:cs typeface="+mj-cs"/>
              </a:rPr>
              <a:t>Strain </a:t>
            </a:r>
            <a:r>
              <a:rPr kumimoji="0" lang="it-IT" sz="4400" b="0" i="0" u="none" strike="noStrike" kern="1200" cap="none" spc="0" normalizeH="0" baseline="0" noProof="0" dirty="0" err="1" smtClean="0">
                <a:ln>
                  <a:noFill/>
                </a:ln>
                <a:solidFill>
                  <a:schemeClr val="tx2"/>
                </a:solidFill>
                <a:effectLst/>
                <a:uLnTx/>
                <a:uFillTx/>
                <a:latin typeface="+mj-lt"/>
                <a:ea typeface="+mj-ea"/>
                <a:cs typeface="+mj-cs"/>
              </a:rPr>
              <a:t>Tests</a:t>
            </a:r>
            <a:r>
              <a:rPr kumimoji="0" lang="it-IT" sz="4400" b="0" i="0" u="none" strike="noStrike" kern="1200" cap="none" spc="0" normalizeH="0" baseline="0" noProof="0" dirty="0" smtClean="0">
                <a:ln>
                  <a:noFill/>
                </a:ln>
                <a:solidFill>
                  <a:schemeClr val="tx2"/>
                </a:solidFill>
                <a:effectLst/>
                <a:uLnTx/>
                <a:uFillTx/>
                <a:latin typeface="+mj-lt"/>
                <a:ea typeface="+mj-ea"/>
                <a:cs typeface="+mj-cs"/>
              </a:rPr>
              <a:t> at 4.2 K</a:t>
            </a:r>
            <a:endParaRPr kumimoji="0" lang="it-IT" sz="4400" b="0" i="0" u="none" strike="noStrike" kern="1200" cap="none" spc="0" normalizeH="0" baseline="0" noProof="0" dirty="0">
              <a:ln>
                <a:noFill/>
              </a:ln>
              <a:solidFill>
                <a:schemeClr val="tx2"/>
              </a:solidFill>
              <a:effectLst/>
              <a:uLnTx/>
              <a:uFillTx/>
              <a:latin typeface="+mj-lt"/>
              <a:ea typeface="+mj-ea"/>
              <a:cs typeface="+mj-cs"/>
            </a:endParaRPr>
          </a:p>
        </p:txBody>
      </p:sp>
      <p:sp>
        <p:nvSpPr>
          <p:cNvPr id="10" name="TextBox 9"/>
          <p:cNvSpPr txBox="1"/>
          <p:nvPr/>
        </p:nvSpPr>
        <p:spPr>
          <a:xfrm>
            <a:off x="6732240" y="2564904"/>
            <a:ext cx="2160240" cy="1569660"/>
          </a:xfrm>
          <a:prstGeom prst="rect">
            <a:avLst/>
          </a:prstGeom>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wrap="square" rtlCol="0">
            <a:spAutoFit/>
          </a:bodyPr>
          <a:lstStyle/>
          <a:p>
            <a:r>
              <a:rPr lang="en-US" sz="1600" i="1" dirty="0" smtClean="0">
                <a:solidFill>
                  <a:schemeClr val="tx2"/>
                </a:solidFill>
              </a:rPr>
              <a:t>To be remarked that </a:t>
            </a:r>
            <a:r>
              <a:rPr lang="hu-HU" sz="1600" i="1" dirty="0" smtClean="0">
                <a:solidFill>
                  <a:schemeClr val="tx2"/>
                </a:solidFill>
              </a:rPr>
              <a:t>FBG1</a:t>
            </a:r>
            <a:r>
              <a:rPr lang="en-US" sz="1600" i="1" dirty="0" smtClean="0">
                <a:solidFill>
                  <a:schemeClr val="tx2"/>
                </a:solidFill>
              </a:rPr>
              <a:t> on Al</a:t>
            </a:r>
            <a:r>
              <a:rPr lang="hu-HU" sz="1600" i="1" dirty="0" smtClean="0">
                <a:solidFill>
                  <a:schemeClr val="tx2"/>
                </a:solidFill>
              </a:rPr>
              <a:t> was about half meter below the magnet and was not attached to the magnet’s mass</a:t>
            </a:r>
            <a:endParaRPr lang="en-US" sz="1600" i="1" dirty="0">
              <a:solidFill>
                <a:schemeClr val="tx2"/>
              </a:solidFill>
            </a:endParaRPr>
          </a:p>
        </p:txBody>
      </p:sp>
      <p:pic>
        <p:nvPicPr>
          <p:cNvPr id="11" name="Picture 10" descr="StrainCompCorr_origAntonella.png"/>
          <p:cNvPicPr>
            <a:picLocks noChangeAspect="1"/>
          </p:cNvPicPr>
          <p:nvPr/>
        </p:nvPicPr>
        <p:blipFill>
          <a:blip r:embed="rId2" cstate="print"/>
          <a:stretch>
            <a:fillRect/>
          </a:stretch>
        </p:blipFill>
        <p:spPr>
          <a:xfrm>
            <a:off x="2123728" y="1909882"/>
            <a:ext cx="4248472" cy="3535342"/>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2D08A595-6B88-410B-92A3-9372CECB3ECE}" type="slidenum">
              <a:rPr lang="en-US" smtClean="0"/>
              <a:pPr/>
              <a:t>15</a:t>
            </a:fld>
            <a:endParaRPr lang="en-US" dirty="0"/>
          </a:p>
        </p:txBody>
      </p:sp>
      <p:pic>
        <p:nvPicPr>
          <p:cNvPr id="7" name="Picture 7" descr="TestFBG_1.png"/>
          <p:cNvPicPr/>
          <p:nvPr/>
        </p:nvPicPr>
        <p:blipFill>
          <a:blip r:embed="rId2" cstate="print"/>
          <a:srcRect/>
          <a:stretch>
            <a:fillRect/>
          </a:stretch>
        </p:blipFill>
        <p:spPr bwMode="auto">
          <a:xfrm>
            <a:off x="2051720" y="1700808"/>
            <a:ext cx="4680520" cy="3816424"/>
          </a:xfrm>
          <a:prstGeom prst="rect">
            <a:avLst/>
          </a:prstGeom>
          <a:noFill/>
          <a:ln w="9525">
            <a:noFill/>
            <a:miter lim="800000"/>
            <a:headEnd/>
            <a:tailEnd/>
          </a:ln>
        </p:spPr>
      </p:pic>
      <p:sp>
        <p:nvSpPr>
          <p:cNvPr id="10" name="Titolo 1"/>
          <p:cNvSpPr txBox="1">
            <a:spLocks/>
          </p:cNvSpPr>
          <p:nvPr/>
        </p:nvSpPr>
        <p:spPr>
          <a:xfrm>
            <a:off x="467544"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smtClean="0">
                <a:ln>
                  <a:noFill/>
                </a:ln>
                <a:solidFill>
                  <a:schemeClr val="tx2"/>
                </a:solidFill>
                <a:effectLst/>
                <a:uLnTx/>
                <a:uFillTx/>
                <a:latin typeface="+mj-lt"/>
                <a:ea typeface="+mj-ea"/>
                <a:cs typeface="+mj-cs"/>
              </a:rPr>
              <a:t>Temperature </a:t>
            </a:r>
            <a:r>
              <a:rPr kumimoji="0" lang="it-IT" sz="4400" b="0" i="0" u="none" strike="noStrike" kern="1200" cap="none" spc="0" normalizeH="0" baseline="0" noProof="0" dirty="0" err="1" smtClean="0">
                <a:ln>
                  <a:noFill/>
                </a:ln>
                <a:solidFill>
                  <a:schemeClr val="tx2"/>
                </a:solidFill>
                <a:effectLst/>
                <a:uLnTx/>
                <a:uFillTx/>
                <a:latin typeface="+mj-lt"/>
                <a:ea typeface="+mj-ea"/>
                <a:cs typeface="+mj-cs"/>
              </a:rPr>
              <a:t>Tests</a:t>
            </a:r>
            <a:r>
              <a:rPr kumimoji="0" lang="it-IT" sz="4400" b="0" i="0" u="none" strike="noStrike" kern="1200" cap="none" spc="0" normalizeH="0" baseline="0" noProof="0" dirty="0" smtClean="0">
                <a:ln>
                  <a:noFill/>
                </a:ln>
                <a:solidFill>
                  <a:schemeClr val="tx2"/>
                </a:solidFill>
                <a:effectLst/>
                <a:uLnTx/>
                <a:uFillTx/>
                <a:latin typeface="+mj-lt"/>
                <a:ea typeface="+mj-ea"/>
                <a:cs typeface="+mj-cs"/>
              </a:rPr>
              <a:t> at 1.9 K</a:t>
            </a:r>
            <a:endParaRPr kumimoji="0" lang="it-IT" sz="4400" b="0" i="0" u="none" strike="noStrike" kern="1200" cap="none" spc="0" normalizeH="0" baseline="0" noProof="0" dirty="0">
              <a:ln>
                <a:noFill/>
              </a:ln>
              <a:solidFill>
                <a:schemeClr val="tx2"/>
              </a:solidFill>
              <a:effectLst/>
              <a:uLnTx/>
              <a:uFillTx/>
              <a:latin typeface="+mj-lt"/>
              <a:ea typeface="+mj-ea"/>
              <a:cs typeface="+mj-cs"/>
            </a:endParaRPr>
          </a:p>
        </p:txBody>
      </p:sp>
      <p:sp>
        <p:nvSpPr>
          <p:cNvPr id="11" name="Rettangolo 10"/>
          <p:cNvSpPr/>
          <p:nvPr/>
        </p:nvSpPr>
        <p:spPr>
          <a:xfrm>
            <a:off x="395536" y="980728"/>
            <a:ext cx="8208912" cy="646331"/>
          </a:xfrm>
          <a:prstGeom prst="rect">
            <a:avLst/>
          </a:prstGeom>
        </p:spPr>
        <p:txBody>
          <a:bodyPr wrap="square">
            <a:spAutoFit/>
          </a:bodyPr>
          <a:lstStyle/>
          <a:p>
            <a:pPr>
              <a:buFont typeface="Arial" pitchFamily="34" charset="0"/>
              <a:buChar char="•"/>
            </a:pPr>
            <a:r>
              <a:rPr lang="it-IT" dirty="0" smtClean="0"/>
              <a:t> Comparison between the optical fiber sensors and the reference Temperature sensors fixed into the cryostat</a:t>
            </a:r>
            <a:endParaRPr lang="it-IT" dirty="0"/>
          </a:p>
        </p:txBody>
      </p:sp>
      <p:sp>
        <p:nvSpPr>
          <p:cNvPr id="12" name="Rettangolo 11"/>
          <p:cNvSpPr/>
          <p:nvPr/>
        </p:nvSpPr>
        <p:spPr>
          <a:xfrm>
            <a:off x="395536" y="5589240"/>
            <a:ext cx="7992888" cy="1169551"/>
          </a:xfrm>
          <a:prstGeom prst="rect">
            <a:avLst/>
          </a:prstGeom>
        </p:spPr>
        <p:txBody>
          <a:bodyPr wrap="square">
            <a:spAutoFit/>
          </a:bodyPr>
          <a:lstStyle/>
          <a:p>
            <a:r>
              <a:rPr lang="en-US" b="1" dirty="0" smtClean="0">
                <a:solidFill>
                  <a:schemeClr val="tx2"/>
                </a:solidFill>
              </a:rPr>
              <a:t>Conclusions of the tests</a:t>
            </a:r>
          </a:p>
          <a:p>
            <a:pPr>
              <a:buFont typeface="Arial" pitchFamily="34" charset="0"/>
              <a:buChar char="•"/>
            </a:pPr>
            <a:r>
              <a:rPr lang="en-US" dirty="0" smtClean="0"/>
              <a:t> No Sensitivity for very low temperature is seen on Teflon.</a:t>
            </a:r>
          </a:p>
          <a:p>
            <a:endParaRPr lang="en-US" dirty="0" smtClean="0"/>
          </a:p>
          <a:p>
            <a:r>
              <a:rPr lang="en-US" sz="1600" i="1" dirty="0" smtClean="0"/>
              <a:t>To be remarked: very low amplitude for the FBG glued on Teflon</a:t>
            </a:r>
          </a:p>
        </p:txBody>
      </p:sp>
      <p:sp>
        <p:nvSpPr>
          <p:cNvPr id="8" name="Rectangle 7"/>
          <p:cNvSpPr/>
          <p:nvPr/>
        </p:nvSpPr>
        <p:spPr>
          <a:xfrm>
            <a:off x="6876256" y="2708920"/>
            <a:ext cx="2016224" cy="1815882"/>
          </a:xfrm>
          <a:prstGeom prst="rect">
            <a:avLst/>
          </a:prstGeo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wrap="square">
            <a:spAutoFit/>
          </a:bodyPr>
          <a:lstStyle/>
          <a:p>
            <a:pPr lvl="0" algn="just"/>
            <a:r>
              <a:rPr lang="en-US" sz="1600" i="1" dirty="0" smtClean="0">
                <a:solidFill>
                  <a:schemeClr val="tx2"/>
                </a:solidFill>
              </a:rPr>
              <a:t>To be remarked that the reference sensor </a:t>
            </a:r>
            <a:r>
              <a:rPr lang="hu-HU" sz="1600" i="1" dirty="0" smtClean="0">
                <a:solidFill>
                  <a:schemeClr val="tx2"/>
                </a:solidFill>
              </a:rPr>
              <a:t>TI</a:t>
            </a:r>
            <a:r>
              <a:rPr lang="en-US" sz="1600" i="1" dirty="0" smtClean="0">
                <a:solidFill>
                  <a:schemeClr val="tx2"/>
                </a:solidFill>
              </a:rPr>
              <a:t>821</a:t>
            </a:r>
            <a:r>
              <a:rPr lang="hu-HU" sz="1600" i="1" dirty="0" smtClean="0">
                <a:solidFill>
                  <a:schemeClr val="tx2"/>
                </a:solidFill>
              </a:rPr>
              <a:t> </a:t>
            </a:r>
            <a:r>
              <a:rPr lang="en-US" sz="1600" i="1" dirty="0" smtClean="0">
                <a:solidFill>
                  <a:schemeClr val="tx2"/>
                </a:solidFill>
              </a:rPr>
              <a:t>is</a:t>
            </a:r>
            <a:r>
              <a:rPr lang="hu-HU" sz="1600" i="1" dirty="0" smtClean="0">
                <a:solidFill>
                  <a:schemeClr val="tx2"/>
                </a:solidFill>
              </a:rPr>
              <a:t> sensitive </a:t>
            </a:r>
            <a:r>
              <a:rPr lang="en-US" sz="1600" i="1" dirty="0" smtClean="0">
                <a:solidFill>
                  <a:schemeClr val="tx2"/>
                </a:solidFill>
              </a:rPr>
              <a:t>from</a:t>
            </a:r>
            <a:r>
              <a:rPr lang="hu-HU" sz="1600" i="1" dirty="0" smtClean="0">
                <a:solidFill>
                  <a:schemeClr val="tx2"/>
                </a:solidFill>
              </a:rPr>
              <a:t> 30</a:t>
            </a:r>
            <a:r>
              <a:rPr lang="en-US" sz="1600" i="1" dirty="0" smtClean="0">
                <a:solidFill>
                  <a:schemeClr val="tx2"/>
                </a:solidFill>
              </a:rPr>
              <a:t>0</a:t>
            </a:r>
            <a:r>
              <a:rPr lang="hu-HU" sz="1600" i="1" dirty="0" smtClean="0">
                <a:solidFill>
                  <a:schemeClr val="tx2"/>
                </a:solidFill>
              </a:rPr>
              <a:t>K</a:t>
            </a:r>
            <a:r>
              <a:rPr lang="en-US" sz="1600" i="1" dirty="0" smtClean="0">
                <a:solidFill>
                  <a:schemeClr val="tx2"/>
                </a:solidFill>
              </a:rPr>
              <a:t> to 20K</a:t>
            </a:r>
            <a:r>
              <a:rPr lang="it-IT" sz="1600" i="1" dirty="0" smtClean="0">
                <a:solidFill>
                  <a:schemeClr val="tx2"/>
                </a:solidFill>
              </a:rPr>
              <a:t> and  the </a:t>
            </a:r>
            <a:r>
              <a:rPr lang="hu-HU" sz="1600" i="1" dirty="0" smtClean="0">
                <a:solidFill>
                  <a:schemeClr val="tx2"/>
                </a:solidFill>
              </a:rPr>
              <a:t>TI</a:t>
            </a:r>
            <a:r>
              <a:rPr lang="en-US" sz="1600" i="1" dirty="0" smtClean="0">
                <a:solidFill>
                  <a:schemeClr val="tx2"/>
                </a:solidFill>
              </a:rPr>
              <a:t>8</a:t>
            </a:r>
            <a:r>
              <a:rPr lang="hu-HU" sz="1600" i="1" dirty="0" smtClean="0">
                <a:solidFill>
                  <a:schemeClr val="tx2"/>
                </a:solidFill>
              </a:rPr>
              <a:t>5</a:t>
            </a:r>
            <a:r>
              <a:rPr lang="en-US" sz="1600" i="1" dirty="0" smtClean="0">
                <a:solidFill>
                  <a:schemeClr val="tx2"/>
                </a:solidFill>
              </a:rPr>
              <a:t>0 and the</a:t>
            </a:r>
            <a:r>
              <a:rPr lang="it-IT" sz="1600" i="1" dirty="0" smtClean="0">
                <a:solidFill>
                  <a:schemeClr val="tx2"/>
                </a:solidFill>
              </a:rPr>
              <a:t> </a:t>
            </a:r>
            <a:r>
              <a:rPr lang="hu-HU" sz="1600" i="1" dirty="0" smtClean="0">
                <a:solidFill>
                  <a:schemeClr val="tx2"/>
                </a:solidFill>
              </a:rPr>
              <a:t>TI</a:t>
            </a:r>
            <a:r>
              <a:rPr lang="en-US" sz="1600" i="1" dirty="0" smtClean="0">
                <a:solidFill>
                  <a:schemeClr val="tx2"/>
                </a:solidFill>
              </a:rPr>
              <a:t>8</a:t>
            </a:r>
            <a:r>
              <a:rPr lang="hu-HU" sz="1600" i="1" dirty="0" smtClean="0">
                <a:solidFill>
                  <a:schemeClr val="tx2"/>
                </a:solidFill>
              </a:rPr>
              <a:t>52</a:t>
            </a:r>
            <a:r>
              <a:rPr lang="en-US" sz="1600" i="1" dirty="0" smtClean="0">
                <a:solidFill>
                  <a:schemeClr val="tx2"/>
                </a:solidFill>
              </a:rPr>
              <a:t> are </a:t>
            </a:r>
            <a:r>
              <a:rPr lang="hu-HU" sz="1600" i="1" dirty="0" smtClean="0">
                <a:solidFill>
                  <a:schemeClr val="tx2"/>
                </a:solidFill>
              </a:rPr>
              <a:t>sensitive </a:t>
            </a:r>
            <a:r>
              <a:rPr lang="en-US" sz="1600" i="1" dirty="0" smtClean="0">
                <a:solidFill>
                  <a:schemeClr val="tx2"/>
                </a:solidFill>
              </a:rPr>
              <a:t>from 20K to 1.8K</a:t>
            </a:r>
            <a:endParaRPr lang="it-IT" sz="1600" i="1" dirty="0">
              <a:solidFill>
                <a:schemeClr val="tx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2D08A595-6B88-410B-92A3-9372CECB3ECE}" type="slidenum">
              <a:rPr lang="en-US" smtClean="0"/>
              <a:pPr/>
              <a:t>16</a:t>
            </a:fld>
            <a:endParaRPr lang="en-US" dirty="0"/>
          </a:p>
        </p:txBody>
      </p:sp>
      <p:sp>
        <p:nvSpPr>
          <p:cNvPr id="12" name="Titolo 1"/>
          <p:cNvSpPr txBox="1">
            <a:spLocks/>
          </p:cNvSpPr>
          <p:nvPr/>
        </p:nvSpPr>
        <p:spPr>
          <a:xfrm>
            <a:off x="467544"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smtClean="0">
                <a:ln>
                  <a:noFill/>
                </a:ln>
                <a:solidFill>
                  <a:schemeClr val="tx2"/>
                </a:solidFill>
                <a:effectLst/>
                <a:uLnTx/>
                <a:uFillTx/>
                <a:latin typeface="+mj-lt"/>
                <a:ea typeface="+mj-ea"/>
                <a:cs typeface="+mj-cs"/>
              </a:rPr>
              <a:t>Strain </a:t>
            </a:r>
            <a:r>
              <a:rPr kumimoji="0" lang="it-IT" sz="4400" b="0" i="0" u="none" strike="noStrike" kern="1200" cap="none" spc="0" normalizeH="0" baseline="0" noProof="0" dirty="0" err="1" smtClean="0">
                <a:ln>
                  <a:noFill/>
                </a:ln>
                <a:solidFill>
                  <a:schemeClr val="tx2"/>
                </a:solidFill>
                <a:effectLst/>
                <a:uLnTx/>
                <a:uFillTx/>
                <a:latin typeface="+mj-lt"/>
                <a:ea typeface="+mj-ea"/>
                <a:cs typeface="+mj-cs"/>
              </a:rPr>
              <a:t>Tests</a:t>
            </a:r>
            <a:r>
              <a:rPr kumimoji="0" lang="it-IT" sz="4400" b="0" i="0" u="none" strike="noStrike" kern="1200" cap="none" spc="0" normalizeH="0" baseline="0" noProof="0" dirty="0" smtClean="0">
                <a:ln>
                  <a:noFill/>
                </a:ln>
                <a:solidFill>
                  <a:schemeClr val="tx2"/>
                </a:solidFill>
                <a:effectLst/>
                <a:uLnTx/>
                <a:uFillTx/>
                <a:latin typeface="+mj-lt"/>
                <a:ea typeface="+mj-ea"/>
                <a:cs typeface="+mj-cs"/>
              </a:rPr>
              <a:t> at 1.9 K</a:t>
            </a:r>
            <a:endParaRPr kumimoji="0" lang="it-IT" sz="4400" b="0" i="0" u="none" strike="noStrike" kern="1200" cap="none" spc="0" normalizeH="0" baseline="0" noProof="0" dirty="0">
              <a:ln>
                <a:noFill/>
              </a:ln>
              <a:solidFill>
                <a:schemeClr val="tx2"/>
              </a:solidFill>
              <a:effectLst/>
              <a:uLnTx/>
              <a:uFillTx/>
              <a:latin typeface="+mj-lt"/>
              <a:ea typeface="+mj-ea"/>
              <a:cs typeface="+mj-cs"/>
            </a:endParaRPr>
          </a:p>
        </p:txBody>
      </p:sp>
      <p:sp>
        <p:nvSpPr>
          <p:cNvPr id="13" name="CasellaDiTesto 12"/>
          <p:cNvSpPr txBox="1"/>
          <p:nvPr/>
        </p:nvSpPr>
        <p:spPr>
          <a:xfrm>
            <a:off x="395536" y="1052736"/>
            <a:ext cx="7992888" cy="646331"/>
          </a:xfrm>
          <a:prstGeom prst="rect">
            <a:avLst/>
          </a:prstGeom>
          <a:noFill/>
        </p:spPr>
        <p:txBody>
          <a:bodyPr wrap="square" rtlCol="0">
            <a:spAutoFit/>
          </a:bodyPr>
          <a:lstStyle/>
          <a:p>
            <a:pPr>
              <a:buFont typeface="Arial" pitchFamily="34" charset="0"/>
              <a:buChar char="•"/>
            </a:pPr>
            <a:r>
              <a:rPr lang="it-IT" dirty="0" smtClean="0"/>
              <a:t> Comparison between the optical fiber sensors and the electrical strain gauge </a:t>
            </a:r>
            <a:r>
              <a:rPr lang="hu-HU" dirty="0" smtClean="0"/>
              <a:t>close</a:t>
            </a:r>
            <a:r>
              <a:rPr lang="en-US" dirty="0" smtClean="0"/>
              <a:t>r</a:t>
            </a:r>
            <a:r>
              <a:rPr lang="hu-HU" dirty="0" smtClean="0"/>
              <a:t> to the optical fiber sensors </a:t>
            </a:r>
            <a:r>
              <a:rPr lang="en-US" dirty="0" smtClean="0"/>
              <a:t>and </a:t>
            </a:r>
            <a:r>
              <a:rPr lang="it-IT" dirty="0" smtClean="0"/>
              <a:t>fixed on the magnet.</a:t>
            </a:r>
            <a:endParaRPr lang="it-IT" dirty="0"/>
          </a:p>
        </p:txBody>
      </p:sp>
      <p:sp>
        <p:nvSpPr>
          <p:cNvPr id="14" name="Rettangolo 13"/>
          <p:cNvSpPr/>
          <p:nvPr/>
        </p:nvSpPr>
        <p:spPr>
          <a:xfrm>
            <a:off x="395536" y="5733256"/>
            <a:ext cx="7920880" cy="646331"/>
          </a:xfrm>
          <a:prstGeom prst="rect">
            <a:avLst/>
          </a:prstGeom>
        </p:spPr>
        <p:txBody>
          <a:bodyPr wrap="square">
            <a:spAutoFit/>
          </a:bodyPr>
          <a:lstStyle/>
          <a:p>
            <a:r>
              <a:rPr lang="en-US" b="1" dirty="0" smtClean="0">
                <a:solidFill>
                  <a:schemeClr val="tx2"/>
                </a:solidFill>
              </a:rPr>
              <a:t>Conclusions of the tests</a:t>
            </a:r>
            <a:endParaRPr lang="en-US" b="1" dirty="0" smtClean="0"/>
          </a:p>
          <a:p>
            <a:pPr>
              <a:buFont typeface="Arial" pitchFamily="34" charset="0"/>
              <a:buChar char="•"/>
            </a:pPr>
            <a:r>
              <a:rPr lang="en-US" dirty="0" smtClean="0"/>
              <a:t> Quite large ‘discrepancy’ between FOS strain sensors and magnet strain gauge.</a:t>
            </a:r>
          </a:p>
        </p:txBody>
      </p:sp>
      <p:sp>
        <p:nvSpPr>
          <p:cNvPr id="15" name="TextBox 14"/>
          <p:cNvSpPr txBox="1"/>
          <p:nvPr/>
        </p:nvSpPr>
        <p:spPr>
          <a:xfrm>
            <a:off x="6732240" y="2564904"/>
            <a:ext cx="2160240" cy="1569660"/>
          </a:xfrm>
          <a:prstGeom prst="rect">
            <a:avLst/>
          </a:prstGeom>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wrap="square" rtlCol="0">
            <a:spAutoFit/>
          </a:bodyPr>
          <a:lstStyle/>
          <a:p>
            <a:r>
              <a:rPr lang="en-US" sz="1600" i="1" dirty="0" smtClean="0">
                <a:solidFill>
                  <a:schemeClr val="tx2"/>
                </a:solidFill>
              </a:rPr>
              <a:t>To be remarked that </a:t>
            </a:r>
            <a:r>
              <a:rPr lang="hu-HU" sz="1600" i="1" dirty="0" smtClean="0">
                <a:solidFill>
                  <a:schemeClr val="tx2"/>
                </a:solidFill>
              </a:rPr>
              <a:t>FBG1</a:t>
            </a:r>
            <a:r>
              <a:rPr lang="en-US" sz="1600" i="1" dirty="0" smtClean="0">
                <a:solidFill>
                  <a:schemeClr val="tx2"/>
                </a:solidFill>
              </a:rPr>
              <a:t> on Al</a:t>
            </a:r>
            <a:r>
              <a:rPr lang="hu-HU" sz="1600" i="1" dirty="0" smtClean="0">
                <a:solidFill>
                  <a:schemeClr val="tx2"/>
                </a:solidFill>
              </a:rPr>
              <a:t> was about half meter below the magnet and was not attached to the magnet’s mass</a:t>
            </a:r>
            <a:endParaRPr lang="en-US" sz="1600" i="1" dirty="0">
              <a:solidFill>
                <a:schemeClr val="tx2"/>
              </a:solidFill>
            </a:endParaRPr>
          </a:p>
        </p:txBody>
      </p:sp>
      <p:pic>
        <p:nvPicPr>
          <p:cNvPr id="9" name="Picture 8" descr="StrainComp_toAntonella.png"/>
          <p:cNvPicPr>
            <a:picLocks noChangeAspect="1"/>
          </p:cNvPicPr>
          <p:nvPr/>
        </p:nvPicPr>
        <p:blipFill>
          <a:blip r:embed="rId2" cstate="print"/>
          <a:stretch>
            <a:fillRect/>
          </a:stretch>
        </p:blipFill>
        <p:spPr>
          <a:xfrm>
            <a:off x="2051720" y="1844824"/>
            <a:ext cx="4320480" cy="36004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2D08A595-6B88-410B-92A3-9372CECB3ECE}" type="slidenum">
              <a:rPr lang="en-US" smtClean="0"/>
              <a:pPr/>
              <a:t>17</a:t>
            </a:fld>
            <a:endParaRPr lang="en-US" dirty="0"/>
          </a:p>
        </p:txBody>
      </p:sp>
      <p:sp>
        <p:nvSpPr>
          <p:cNvPr id="5" name="Titolo 1"/>
          <p:cNvSpPr txBox="1">
            <a:spLocks/>
          </p:cNvSpPr>
          <p:nvPr/>
        </p:nvSpPr>
        <p:spPr>
          <a:xfrm>
            <a:off x="467544"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smtClean="0">
                <a:ln>
                  <a:noFill/>
                </a:ln>
                <a:solidFill>
                  <a:schemeClr val="tx2"/>
                </a:solidFill>
                <a:effectLst/>
                <a:uLnTx/>
                <a:uFillTx/>
                <a:latin typeface="+mj-lt"/>
                <a:ea typeface="+mj-ea"/>
                <a:cs typeface="+mj-cs"/>
              </a:rPr>
              <a:t>Conclusions</a:t>
            </a:r>
            <a:endParaRPr kumimoji="0" lang="it-IT" sz="4400" b="0" i="0" u="none" strike="noStrike" kern="1200" cap="none" spc="0" normalizeH="0" baseline="0" noProof="0" dirty="0">
              <a:ln>
                <a:noFill/>
              </a:ln>
              <a:solidFill>
                <a:schemeClr val="tx2"/>
              </a:solidFill>
              <a:effectLst/>
              <a:uLnTx/>
              <a:uFillTx/>
              <a:latin typeface="+mj-lt"/>
              <a:ea typeface="+mj-ea"/>
              <a:cs typeface="+mj-cs"/>
            </a:endParaRPr>
          </a:p>
        </p:txBody>
      </p:sp>
      <p:sp>
        <p:nvSpPr>
          <p:cNvPr id="4" name="TextBox 3"/>
          <p:cNvSpPr txBox="1"/>
          <p:nvPr/>
        </p:nvSpPr>
        <p:spPr>
          <a:xfrm>
            <a:off x="755576" y="1046341"/>
            <a:ext cx="7416824" cy="5262979"/>
          </a:xfrm>
          <a:prstGeom prst="rect">
            <a:avLst/>
          </a:prstGeom>
          <a:noFill/>
        </p:spPr>
        <p:txBody>
          <a:bodyPr wrap="square" rtlCol="0">
            <a:spAutoFit/>
          </a:bodyPr>
          <a:lstStyle/>
          <a:p>
            <a:pPr algn="just"/>
            <a:r>
              <a:rPr lang="en-US" sz="1600" dirty="0" smtClean="0"/>
              <a:t>The </a:t>
            </a:r>
            <a:r>
              <a:rPr lang="en-US" sz="1600" b="1" u="sng" dirty="0" smtClean="0"/>
              <a:t>feasibility</a:t>
            </a:r>
            <a:r>
              <a:rPr lang="en-US" sz="1600" b="1" dirty="0" smtClean="0"/>
              <a:t> o</a:t>
            </a:r>
            <a:r>
              <a:rPr lang="en-US" sz="1600" dirty="0" smtClean="0"/>
              <a:t>f the low temperature </a:t>
            </a:r>
            <a:r>
              <a:rPr lang="en-US" sz="1600" dirty="0" err="1" smtClean="0"/>
              <a:t>sensoring</a:t>
            </a:r>
            <a:r>
              <a:rPr lang="en-US" sz="1600" dirty="0" smtClean="0"/>
              <a:t> up to 77K </a:t>
            </a:r>
            <a:r>
              <a:rPr lang="en-US" sz="1600" b="1" u="sng" dirty="0" smtClean="0"/>
              <a:t>was proven </a:t>
            </a:r>
            <a:r>
              <a:rPr lang="en-US" sz="1600" dirty="0" smtClean="0"/>
              <a:t>of the FBG based  FOS based on measurements. </a:t>
            </a:r>
          </a:p>
          <a:p>
            <a:pPr algn="just"/>
            <a:endParaRPr lang="en-US" sz="1600" dirty="0" smtClean="0"/>
          </a:p>
          <a:p>
            <a:pPr algn="just"/>
            <a:r>
              <a:rPr lang="en-US" sz="1600" dirty="0" smtClean="0"/>
              <a:t>Sensors can survive up to 1.9K temperature but no sensitivity under 50K. Amplification of the </a:t>
            </a:r>
            <a:r>
              <a:rPr lang="en-US" sz="1600" dirty="0" smtClean="0">
                <a:latin typeface="Symbol" pitchFamily="18" charset="2"/>
              </a:rPr>
              <a:t>L</a:t>
            </a:r>
            <a:r>
              <a:rPr lang="en-US" sz="1600" dirty="0" smtClean="0"/>
              <a:t> shift is efficient with some base materials but still limitations are seen below 50 K for most of them.</a:t>
            </a:r>
          </a:p>
          <a:p>
            <a:pPr algn="just"/>
            <a:endParaRPr lang="en-US" sz="1600" dirty="0" smtClean="0"/>
          </a:p>
          <a:p>
            <a:pPr algn="just"/>
            <a:r>
              <a:rPr lang="en-US" sz="1600" dirty="0" smtClean="0"/>
              <a:t>Some materials can give the sensitivity up to 4.2 K. The glue between the fiber and the base material has an impact on the results at low temperature. The interface between the fiber and a base material (glues and techniques of gluing) has to be studied.</a:t>
            </a:r>
          </a:p>
          <a:p>
            <a:pPr algn="just"/>
            <a:endParaRPr lang="en-US" sz="1600" dirty="0" smtClean="0"/>
          </a:p>
          <a:p>
            <a:pPr algn="just"/>
            <a:r>
              <a:rPr lang="en-US" sz="1600" dirty="0" smtClean="0"/>
              <a:t>Measurements of strain is more a question of the set up (similar as for resistive gages). Measurements have been done recently by an other team at CERN EN-MME and the feasibility was demonstrated.</a:t>
            </a:r>
          </a:p>
          <a:p>
            <a:pPr algn="just"/>
            <a:endParaRPr lang="en-US" sz="1600" dirty="0" smtClean="0"/>
          </a:p>
          <a:p>
            <a:pPr algn="just"/>
            <a:endParaRPr lang="en-US" sz="1600" dirty="0" smtClean="0"/>
          </a:p>
          <a:p>
            <a:pPr algn="just"/>
            <a:endParaRPr lang="en-US" sz="1600" dirty="0" smtClean="0"/>
          </a:p>
          <a:p>
            <a:pPr algn="just"/>
            <a:r>
              <a:rPr lang="en-US" sz="1600" b="1" dirty="0" smtClean="0"/>
              <a:t>Statistics with different base materials and glues has to be made to prove the principle of measurements at low temperature based on FBG technique. An adequate database and data analysis technique has to be agreed. Procedure of measurements and documentation of each of them is crucial.</a:t>
            </a:r>
            <a:endParaRPr lang="en-US" sz="16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052736"/>
            <a:ext cx="8229600" cy="5328592"/>
          </a:xfrm>
        </p:spPr>
        <p:txBody>
          <a:bodyPr>
            <a:normAutofit/>
          </a:bodyPr>
          <a:lstStyle/>
          <a:p>
            <a:pPr>
              <a:buNone/>
            </a:pPr>
            <a:r>
              <a:rPr lang="en-US" sz="2000" b="1" dirty="0" smtClean="0">
                <a:solidFill>
                  <a:schemeClr val="tx2"/>
                </a:solidFill>
              </a:rPr>
              <a:t>Temperature</a:t>
            </a:r>
          </a:p>
          <a:p>
            <a:pPr>
              <a:buNone/>
            </a:pPr>
            <a:r>
              <a:rPr lang="en-US" sz="1800" i="1" dirty="0" smtClean="0">
                <a:solidFill>
                  <a:schemeClr val="tx2"/>
                </a:solidFill>
              </a:rPr>
              <a:t>	</a:t>
            </a:r>
            <a:r>
              <a:rPr lang="en-US" sz="1800" i="1" u="sng" dirty="0" smtClean="0">
                <a:solidFill>
                  <a:schemeClr val="tx2"/>
                </a:solidFill>
              </a:rPr>
              <a:t>Measurements on the exiting fibers (and specially the one on Teflon) </a:t>
            </a:r>
          </a:p>
          <a:p>
            <a:pPr lvl="1">
              <a:buFont typeface="Courier New" pitchFamily="49" charset="0"/>
              <a:buChar char="o"/>
            </a:pPr>
            <a:r>
              <a:rPr lang="en-US" sz="1800" dirty="0" smtClean="0"/>
              <a:t>at warm to test the data acquisition and data base connection</a:t>
            </a:r>
          </a:p>
          <a:p>
            <a:pPr lvl="1">
              <a:buFont typeface="Courier New" pitchFamily="49" charset="0"/>
              <a:buChar char="o"/>
            </a:pPr>
            <a:r>
              <a:rPr lang="en-US" sz="1800" dirty="0" smtClean="0"/>
              <a:t>at low temperature</a:t>
            </a:r>
          </a:p>
          <a:p>
            <a:pPr marL="1314450" lvl="2" indent="-457200">
              <a:lnSpc>
                <a:spcPct val="115000"/>
              </a:lnSpc>
              <a:buFont typeface="+mj-lt"/>
              <a:buAutoNum type="alphaLcPeriod"/>
            </a:pPr>
            <a:r>
              <a:rPr lang="en-US" sz="1800" dirty="0" smtClean="0">
                <a:ea typeface="Calibri"/>
                <a:cs typeface="Times New Roman"/>
              </a:rPr>
              <a:t>In a LN up to 77 K</a:t>
            </a:r>
          </a:p>
          <a:p>
            <a:pPr marL="1314450" lvl="2" indent="-457200">
              <a:lnSpc>
                <a:spcPct val="115000"/>
              </a:lnSpc>
              <a:buFont typeface="+mj-lt"/>
              <a:buAutoNum type="alphaLcPeriod"/>
            </a:pPr>
            <a:r>
              <a:rPr lang="en-US" sz="1800" dirty="0" smtClean="0">
                <a:ea typeface="Calibri"/>
                <a:cs typeface="Times New Roman"/>
              </a:rPr>
              <a:t>In the </a:t>
            </a:r>
            <a:r>
              <a:rPr lang="en-US" sz="1800" dirty="0" err="1" smtClean="0">
                <a:ea typeface="Calibri"/>
                <a:cs typeface="Times New Roman"/>
              </a:rPr>
              <a:t>cryopump</a:t>
            </a:r>
            <a:r>
              <a:rPr lang="en-US" sz="1800" dirty="0" smtClean="0">
                <a:ea typeface="Calibri"/>
                <a:cs typeface="Times New Roman"/>
              </a:rPr>
              <a:t> up to 12K</a:t>
            </a:r>
          </a:p>
          <a:p>
            <a:pPr marL="1314450" lvl="2" indent="-457200">
              <a:lnSpc>
                <a:spcPct val="115000"/>
              </a:lnSpc>
              <a:spcAft>
                <a:spcPts val="1000"/>
              </a:spcAft>
              <a:buFont typeface="+mj-lt"/>
              <a:buAutoNum type="alphaLcPeriod"/>
            </a:pPr>
            <a:r>
              <a:rPr lang="en-US" sz="1800" dirty="0" smtClean="0">
                <a:ea typeface="Calibri"/>
                <a:cs typeface="Times New Roman"/>
              </a:rPr>
              <a:t>In LHe</a:t>
            </a:r>
          </a:p>
          <a:p>
            <a:pPr lvl="0">
              <a:buNone/>
            </a:pPr>
            <a:r>
              <a:rPr lang="en-US" sz="1800" i="1" dirty="0" smtClean="0">
                <a:solidFill>
                  <a:schemeClr val="tx2"/>
                </a:solidFill>
              </a:rPr>
              <a:t>	</a:t>
            </a:r>
            <a:r>
              <a:rPr lang="en-US" sz="1800" i="1" u="sng" dirty="0" smtClean="0">
                <a:solidFill>
                  <a:schemeClr val="tx2"/>
                </a:solidFill>
              </a:rPr>
              <a:t>Measurements on the new sensors glued on Teflon and </a:t>
            </a:r>
            <a:r>
              <a:rPr lang="en-US" sz="1800" i="1" u="sng" dirty="0" err="1" smtClean="0">
                <a:solidFill>
                  <a:schemeClr val="tx2"/>
                </a:solidFill>
              </a:rPr>
              <a:t>Plexliglass</a:t>
            </a:r>
            <a:endParaRPr lang="en-US" sz="1800" i="1" u="sng" dirty="0" smtClean="0">
              <a:solidFill>
                <a:schemeClr val="tx2"/>
              </a:solidFill>
            </a:endParaRPr>
          </a:p>
          <a:p>
            <a:pPr lvl="1">
              <a:buFont typeface="Courier New" pitchFamily="49" charset="0"/>
              <a:buChar char="o"/>
            </a:pPr>
            <a:r>
              <a:rPr lang="en-US" sz="1800" dirty="0" smtClean="0"/>
              <a:t>Thermal cycles in LN</a:t>
            </a:r>
          </a:p>
          <a:p>
            <a:pPr lvl="1">
              <a:buFont typeface="Courier New" pitchFamily="49" charset="0"/>
              <a:buChar char="o"/>
            </a:pPr>
            <a:r>
              <a:rPr lang="en-US" sz="1800" dirty="0" smtClean="0"/>
              <a:t>Measurements at warm, at 77K, at 12K and only if those measurements gives a consistent and good results we would go to LHe</a:t>
            </a:r>
          </a:p>
          <a:p>
            <a:pPr lvl="0">
              <a:buNone/>
            </a:pPr>
            <a:r>
              <a:rPr lang="en-US" sz="2000" b="1" dirty="0" smtClean="0">
                <a:solidFill>
                  <a:schemeClr val="tx2"/>
                </a:solidFill>
              </a:rPr>
              <a:t>Strain</a:t>
            </a:r>
          </a:p>
          <a:p>
            <a:pPr lvl="0">
              <a:buNone/>
            </a:pPr>
            <a:r>
              <a:rPr lang="en-US" sz="1800" i="1" dirty="0" smtClean="0">
                <a:solidFill>
                  <a:schemeClr val="tx2"/>
                </a:solidFill>
              </a:rPr>
              <a:t>	</a:t>
            </a:r>
            <a:r>
              <a:rPr lang="en-US" sz="1800" i="1" u="sng" dirty="0" smtClean="0">
                <a:solidFill>
                  <a:schemeClr val="tx2"/>
                </a:solidFill>
              </a:rPr>
              <a:t>Measurements on the new sensors</a:t>
            </a:r>
            <a:endParaRPr lang="en-US" sz="1800" b="1" i="1" u="sng" dirty="0" smtClean="0">
              <a:solidFill>
                <a:schemeClr val="tx2"/>
              </a:solidFill>
            </a:endParaRPr>
          </a:p>
          <a:p>
            <a:pPr lvl="1">
              <a:buFont typeface="Courier New" pitchFamily="49" charset="0"/>
              <a:buChar char="o"/>
            </a:pPr>
            <a:r>
              <a:rPr lang="en-US" sz="1800" dirty="0" smtClean="0"/>
              <a:t>Thermal cycles in LN</a:t>
            </a:r>
          </a:p>
          <a:p>
            <a:pPr lvl="1">
              <a:buFont typeface="Courier New" pitchFamily="49" charset="0"/>
              <a:buChar char="o"/>
            </a:pPr>
            <a:r>
              <a:rPr lang="en-US" sz="1800" dirty="0" smtClean="0"/>
              <a:t>Installation in a </a:t>
            </a:r>
            <a:r>
              <a:rPr lang="en-US" sz="1800" dirty="0" err="1" smtClean="0"/>
              <a:t>cryo</a:t>
            </a:r>
            <a:r>
              <a:rPr lang="en-US" sz="1800" dirty="0" smtClean="0"/>
              <a:t>-traction machine and make the cool down </a:t>
            </a:r>
          </a:p>
          <a:p>
            <a:pPr lvl="1">
              <a:lnSpc>
                <a:spcPct val="115000"/>
              </a:lnSpc>
              <a:spcAft>
                <a:spcPts val="1000"/>
              </a:spcAft>
              <a:buNone/>
            </a:pPr>
            <a:endParaRPr lang="en-US" sz="2000" dirty="0" smtClean="0"/>
          </a:p>
          <a:p>
            <a:pPr lvl="1">
              <a:lnSpc>
                <a:spcPct val="115000"/>
              </a:lnSpc>
              <a:spcAft>
                <a:spcPts val="1000"/>
              </a:spcAft>
              <a:buFont typeface="+mj-lt"/>
              <a:buAutoNum type="alphaLcPeriod"/>
            </a:pPr>
            <a:endParaRPr lang="en-US" sz="2000" dirty="0" smtClean="0">
              <a:ea typeface="Calibri"/>
              <a:cs typeface="Times New Roman"/>
            </a:endParaRPr>
          </a:p>
          <a:p>
            <a:pPr lvl="1">
              <a:lnSpc>
                <a:spcPct val="115000"/>
              </a:lnSpc>
              <a:spcAft>
                <a:spcPts val="1000"/>
              </a:spcAft>
              <a:buFont typeface="+mj-lt"/>
              <a:buAutoNum type="alphaLcPeriod"/>
            </a:pPr>
            <a:endParaRPr lang="en-US" sz="2000" dirty="0" smtClean="0">
              <a:ea typeface="Calibri"/>
              <a:cs typeface="Times New Roman"/>
            </a:endParaRPr>
          </a:p>
          <a:p>
            <a:endParaRPr lang="it-IT" sz="2000" dirty="0"/>
          </a:p>
        </p:txBody>
      </p:sp>
      <p:sp>
        <p:nvSpPr>
          <p:cNvPr id="7" name="Segnaposto numero diapositiva 6"/>
          <p:cNvSpPr>
            <a:spLocks noGrp="1"/>
          </p:cNvSpPr>
          <p:nvPr>
            <p:ph type="sldNum" sz="quarter" idx="12"/>
          </p:nvPr>
        </p:nvSpPr>
        <p:spPr/>
        <p:txBody>
          <a:bodyPr/>
          <a:lstStyle/>
          <a:p>
            <a:fld id="{2D08A595-6B88-410B-92A3-9372CECB3ECE}" type="slidenum">
              <a:rPr lang="en-US" smtClean="0"/>
              <a:pPr/>
              <a:t>18</a:t>
            </a:fld>
            <a:endParaRPr lang="en-US"/>
          </a:p>
        </p:txBody>
      </p:sp>
      <p:sp>
        <p:nvSpPr>
          <p:cNvPr id="6" name="Titolo 1"/>
          <p:cNvSpPr txBox="1">
            <a:spLocks/>
          </p:cNvSpPr>
          <p:nvPr/>
        </p:nvSpPr>
        <p:spPr>
          <a:xfrm>
            <a:off x="467544"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0" i="0" u="none" strike="noStrike" kern="1200" cap="none" spc="0" normalizeH="0" baseline="0" noProof="0" dirty="0" smtClean="0">
                <a:ln>
                  <a:noFill/>
                </a:ln>
                <a:solidFill>
                  <a:schemeClr val="tx2"/>
                </a:solidFill>
                <a:effectLst/>
                <a:uLnTx/>
                <a:uFillTx/>
                <a:latin typeface="+mj-lt"/>
                <a:ea typeface="+mj-ea"/>
                <a:cs typeface="+mj-cs"/>
              </a:rPr>
              <a:t>Next steps</a:t>
            </a:r>
            <a:endParaRPr kumimoji="0" lang="it-IT" sz="44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2D08A595-6B88-410B-92A3-9372CECB3ECE}" type="slidenum">
              <a:rPr lang="en-US" smtClean="0"/>
              <a:pPr/>
              <a:t>19</a:t>
            </a:fld>
            <a:endParaRPr lang="en-US"/>
          </a:p>
        </p:txBody>
      </p:sp>
      <p:sp>
        <p:nvSpPr>
          <p:cNvPr id="5" name="Title 1"/>
          <p:cNvSpPr txBox="1">
            <a:spLocks/>
          </p:cNvSpPr>
          <p:nvPr/>
        </p:nvSpPr>
        <p:spPr>
          <a:xfrm>
            <a:off x="685800" y="2174999"/>
            <a:ext cx="7772400" cy="1470025"/>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uLnTx/>
                <a:uFillTx/>
                <a:latin typeface="+mj-lt"/>
                <a:ea typeface="+mj-ea"/>
                <a:cs typeface="+mj-cs"/>
              </a:rPr>
              <a:t>Thank you</a:t>
            </a:r>
            <a:r>
              <a:rPr kumimoji="0" lang="en-US" sz="4000" b="1" i="0" u="none" strike="noStrike" kern="1200" cap="none" spc="0" normalizeH="0" noProof="0" dirty="0" smtClean="0">
                <a:ln>
                  <a:noFill/>
                </a:ln>
                <a:solidFill>
                  <a:schemeClr val="tx2"/>
                </a:solidFill>
                <a:effectLst/>
                <a:uLnTx/>
                <a:uFillTx/>
                <a:latin typeface="+mj-lt"/>
                <a:ea typeface="+mj-ea"/>
                <a:cs typeface="+mj-cs"/>
              </a:rPr>
              <a:t> for your attention!</a:t>
            </a:r>
            <a:endParaRPr kumimoji="0" lang="en-US" sz="4000" b="1" i="0" u="none" strike="noStrike" kern="1200" cap="none" spc="0" normalizeH="0" baseline="0" noProof="0" dirty="0">
              <a:ln>
                <a:noFill/>
              </a:ln>
              <a:solidFill>
                <a:schemeClr val="tx2"/>
              </a:solidFill>
              <a:effectLst/>
              <a:uLnTx/>
              <a:uFillTx/>
              <a:latin typeface="+mj-lt"/>
              <a:ea typeface="+mj-ea"/>
              <a:cs typeface="+mj-cs"/>
            </a:endParaRPr>
          </a:p>
        </p:txBody>
      </p:sp>
      <p:grpSp>
        <p:nvGrpSpPr>
          <p:cNvPr id="12" name="Gruppo 11"/>
          <p:cNvGrpSpPr/>
          <p:nvPr/>
        </p:nvGrpSpPr>
        <p:grpSpPr>
          <a:xfrm>
            <a:off x="3779912" y="3491716"/>
            <a:ext cx="1368152" cy="1233428"/>
            <a:chOff x="3779912" y="3356992"/>
            <a:chExt cx="1368152" cy="1233428"/>
          </a:xfrm>
        </p:grpSpPr>
        <p:sp>
          <p:nvSpPr>
            <p:cNvPr id="6" name="CasellaDiTesto 5"/>
            <p:cNvSpPr txBox="1"/>
            <p:nvPr/>
          </p:nvSpPr>
          <p:spPr>
            <a:xfrm>
              <a:off x="3923928" y="3356992"/>
              <a:ext cx="1224136" cy="461665"/>
            </a:xfrm>
            <a:prstGeom prst="rect">
              <a:avLst/>
            </a:prstGeom>
            <a:noFill/>
          </p:spPr>
          <p:txBody>
            <a:bodyPr wrap="square" rtlCol="0">
              <a:spAutoFit/>
            </a:bodyPr>
            <a:lstStyle/>
            <a:p>
              <a:r>
                <a:rPr lang="it-IT" sz="2400" dirty="0" smtClean="0">
                  <a:solidFill>
                    <a:schemeClr val="tx2"/>
                  </a:solidFill>
                </a:rPr>
                <a:t>Grazie!</a:t>
              </a:r>
              <a:endParaRPr lang="it-IT" sz="2400" dirty="0">
                <a:solidFill>
                  <a:schemeClr val="tx2"/>
                </a:solidFill>
              </a:endParaRPr>
            </a:p>
          </p:txBody>
        </p:sp>
        <p:sp>
          <p:nvSpPr>
            <p:cNvPr id="7" name="CasellaDiTesto 6"/>
            <p:cNvSpPr txBox="1"/>
            <p:nvPr/>
          </p:nvSpPr>
          <p:spPr>
            <a:xfrm>
              <a:off x="4067944" y="4221088"/>
              <a:ext cx="936104" cy="369332"/>
            </a:xfrm>
            <a:prstGeom prst="rect">
              <a:avLst/>
            </a:prstGeom>
            <a:noFill/>
          </p:spPr>
          <p:txBody>
            <a:bodyPr wrap="square" rtlCol="0">
              <a:spAutoFit/>
            </a:bodyPr>
            <a:lstStyle/>
            <a:p>
              <a:r>
                <a:rPr lang="it-IT" dirty="0" smtClean="0">
                  <a:solidFill>
                    <a:schemeClr val="tx2"/>
                  </a:solidFill>
                </a:rPr>
                <a:t>Merci!</a:t>
              </a:r>
              <a:endParaRPr lang="it-IT" dirty="0">
                <a:solidFill>
                  <a:schemeClr val="tx2"/>
                </a:solidFill>
              </a:endParaRPr>
            </a:p>
          </p:txBody>
        </p:sp>
        <p:sp>
          <p:nvSpPr>
            <p:cNvPr id="9" name="CasellaDiTesto 8"/>
            <p:cNvSpPr txBox="1"/>
            <p:nvPr/>
          </p:nvSpPr>
          <p:spPr>
            <a:xfrm>
              <a:off x="3779912" y="3789040"/>
              <a:ext cx="1334340" cy="400110"/>
            </a:xfrm>
            <a:prstGeom prst="rect">
              <a:avLst/>
            </a:prstGeom>
            <a:noFill/>
          </p:spPr>
          <p:txBody>
            <a:bodyPr wrap="none" rtlCol="0">
              <a:spAutoFit/>
            </a:bodyPr>
            <a:lstStyle/>
            <a:p>
              <a:r>
                <a:rPr lang="it-IT" sz="2000" dirty="0" err="1" smtClean="0">
                  <a:solidFill>
                    <a:schemeClr val="tx2"/>
                  </a:solidFill>
                </a:rPr>
                <a:t>Köszönöm</a:t>
              </a:r>
              <a:r>
                <a:rPr lang="it-IT" sz="2000" dirty="0" smtClean="0">
                  <a:solidFill>
                    <a:schemeClr val="tx2"/>
                  </a:solidFill>
                </a:rPr>
                <a:t>!</a:t>
              </a:r>
              <a:endParaRPr lang="it-IT" sz="2000" dirty="0">
                <a:solidFill>
                  <a:schemeClr val="tx2"/>
                </a:solidFill>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b="1" dirty="0" smtClean="0">
                <a:solidFill>
                  <a:schemeClr val="tx2"/>
                </a:solidFill>
              </a:rPr>
              <a:t>Contents</a:t>
            </a:r>
            <a:endParaRPr lang="en-US" b="1" dirty="0">
              <a:solidFill>
                <a:schemeClr val="tx2"/>
              </a:solidFill>
            </a:endParaRPr>
          </a:p>
        </p:txBody>
      </p:sp>
      <p:sp>
        <p:nvSpPr>
          <p:cNvPr id="3" name="Content Placeholder 2"/>
          <p:cNvSpPr>
            <a:spLocks noGrp="1"/>
          </p:cNvSpPr>
          <p:nvPr>
            <p:ph idx="1"/>
          </p:nvPr>
        </p:nvSpPr>
        <p:spPr/>
        <p:txBody>
          <a:bodyPr/>
          <a:lstStyle/>
          <a:p>
            <a:r>
              <a:rPr lang="en-US" dirty="0" smtClean="0">
                <a:solidFill>
                  <a:schemeClr val="tx2"/>
                </a:solidFill>
              </a:rPr>
              <a:t>Goals of the experiments</a:t>
            </a:r>
          </a:p>
          <a:p>
            <a:r>
              <a:rPr lang="en-US" dirty="0" smtClean="0">
                <a:solidFill>
                  <a:schemeClr val="tx2"/>
                </a:solidFill>
              </a:rPr>
              <a:t>List of the experiments</a:t>
            </a:r>
          </a:p>
          <a:p>
            <a:r>
              <a:rPr lang="en-US" dirty="0" smtClean="0">
                <a:solidFill>
                  <a:schemeClr val="tx2"/>
                </a:solidFill>
              </a:rPr>
              <a:t>What we measure</a:t>
            </a:r>
          </a:p>
          <a:p>
            <a:r>
              <a:rPr lang="en-US" dirty="0" smtClean="0">
                <a:solidFill>
                  <a:schemeClr val="tx2"/>
                </a:solidFill>
              </a:rPr>
              <a:t>Overview on the experiments</a:t>
            </a:r>
          </a:p>
          <a:p>
            <a:r>
              <a:rPr lang="en-US" dirty="0" smtClean="0">
                <a:solidFill>
                  <a:schemeClr val="tx2"/>
                </a:solidFill>
              </a:rPr>
              <a:t>Experiments</a:t>
            </a:r>
          </a:p>
          <a:p>
            <a:r>
              <a:rPr lang="en-US" dirty="0" smtClean="0">
                <a:solidFill>
                  <a:schemeClr val="tx2"/>
                </a:solidFill>
              </a:rPr>
              <a:t>Conclusions</a:t>
            </a:r>
          </a:p>
          <a:p>
            <a:r>
              <a:rPr lang="en-US" dirty="0" smtClean="0">
                <a:solidFill>
                  <a:schemeClr val="tx2"/>
                </a:solidFill>
              </a:rPr>
              <a:t>Next steps</a:t>
            </a:r>
            <a:endParaRPr lang="en-US" dirty="0">
              <a:solidFill>
                <a:schemeClr val="tx2"/>
              </a:solidFill>
            </a:endParaRPr>
          </a:p>
        </p:txBody>
      </p:sp>
      <p:sp>
        <p:nvSpPr>
          <p:cNvPr id="7" name="Segnaposto numero diapositiva 6"/>
          <p:cNvSpPr>
            <a:spLocks noGrp="1"/>
          </p:cNvSpPr>
          <p:nvPr>
            <p:ph type="sldNum" sz="quarter" idx="12"/>
          </p:nvPr>
        </p:nvSpPr>
        <p:spPr/>
        <p:txBody>
          <a:bodyPr/>
          <a:lstStyle/>
          <a:p>
            <a:fld id="{2D08A595-6B88-410B-92A3-9372CECB3ECE}"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it-IT" b="1" dirty="0" smtClean="0">
                <a:solidFill>
                  <a:schemeClr val="tx2"/>
                </a:solidFill>
              </a:rPr>
              <a:t>Goals of the experiments</a:t>
            </a:r>
            <a:endParaRPr lang="it-IT" b="1" dirty="0">
              <a:solidFill>
                <a:schemeClr val="tx2"/>
              </a:solidFill>
            </a:endParaRPr>
          </a:p>
        </p:txBody>
      </p:sp>
      <p:sp>
        <p:nvSpPr>
          <p:cNvPr id="3" name="Segnaposto contenuto 2"/>
          <p:cNvSpPr>
            <a:spLocks noGrp="1"/>
          </p:cNvSpPr>
          <p:nvPr>
            <p:ph idx="1"/>
          </p:nvPr>
        </p:nvSpPr>
        <p:spPr>
          <a:xfrm>
            <a:off x="323528" y="1268760"/>
            <a:ext cx="8229600" cy="4525963"/>
          </a:xfrm>
        </p:spPr>
        <p:txBody>
          <a:bodyPr>
            <a:normAutofit/>
          </a:bodyPr>
          <a:lstStyle/>
          <a:p>
            <a:pPr algn="just"/>
            <a:r>
              <a:rPr lang="en-US" sz="2400" dirty="0" smtClean="0">
                <a:solidFill>
                  <a:schemeClr val="tx2"/>
                </a:solidFill>
              </a:rPr>
              <a:t>The </a:t>
            </a:r>
            <a:r>
              <a:rPr lang="en-US" sz="2400" b="1" dirty="0" smtClean="0">
                <a:solidFill>
                  <a:schemeClr val="tx2"/>
                </a:solidFill>
              </a:rPr>
              <a:t>feasibility</a:t>
            </a:r>
            <a:r>
              <a:rPr lang="en-US" sz="2400" dirty="0" smtClean="0">
                <a:solidFill>
                  <a:schemeClr val="tx2"/>
                </a:solidFill>
              </a:rPr>
              <a:t> of the measurements at low temperature: very first experiments to check the capability of the fibers and the sensors to </a:t>
            </a:r>
            <a:r>
              <a:rPr lang="hu-HU" sz="2400" dirty="0" smtClean="0">
                <a:solidFill>
                  <a:schemeClr val="tx2"/>
                </a:solidFill>
              </a:rPr>
              <a:t>stand the liquid</a:t>
            </a:r>
            <a:r>
              <a:rPr lang="it-IT" sz="2400" dirty="0" smtClean="0">
                <a:solidFill>
                  <a:schemeClr val="tx2"/>
                </a:solidFill>
              </a:rPr>
              <a:t> </a:t>
            </a:r>
            <a:r>
              <a:rPr lang="it-IT" sz="2400" dirty="0" err="1" smtClean="0">
                <a:solidFill>
                  <a:schemeClr val="tx2"/>
                </a:solidFill>
              </a:rPr>
              <a:t>Nitrogen</a:t>
            </a:r>
            <a:r>
              <a:rPr lang="it-IT" sz="2400" dirty="0" smtClean="0">
                <a:solidFill>
                  <a:schemeClr val="tx2"/>
                </a:solidFill>
              </a:rPr>
              <a:t> LN and</a:t>
            </a:r>
            <a:r>
              <a:rPr lang="hu-HU" sz="2400" dirty="0" smtClean="0">
                <a:solidFill>
                  <a:schemeClr val="tx2"/>
                </a:solidFill>
              </a:rPr>
              <a:t> </a:t>
            </a:r>
            <a:r>
              <a:rPr lang="it-IT" sz="2400" dirty="0" smtClean="0">
                <a:solidFill>
                  <a:schemeClr val="tx2"/>
                </a:solidFill>
              </a:rPr>
              <a:t>Liquid Helium </a:t>
            </a:r>
            <a:r>
              <a:rPr lang="hu-HU" sz="2400" dirty="0" smtClean="0">
                <a:solidFill>
                  <a:schemeClr val="tx2"/>
                </a:solidFill>
              </a:rPr>
              <a:t>L</a:t>
            </a:r>
            <a:r>
              <a:rPr lang="en-US" sz="2400" dirty="0" smtClean="0">
                <a:solidFill>
                  <a:schemeClr val="tx2"/>
                </a:solidFill>
              </a:rPr>
              <a:t>H</a:t>
            </a:r>
            <a:r>
              <a:rPr lang="hu-HU" sz="2400" dirty="0" smtClean="0">
                <a:solidFill>
                  <a:schemeClr val="tx2"/>
                </a:solidFill>
              </a:rPr>
              <a:t>e temperature (</a:t>
            </a:r>
            <a:r>
              <a:rPr lang="it-IT" sz="2400" dirty="0" smtClean="0">
                <a:solidFill>
                  <a:schemeClr val="tx2"/>
                </a:solidFill>
              </a:rPr>
              <a:t>77K and </a:t>
            </a:r>
            <a:r>
              <a:rPr lang="hu-HU" sz="2400" dirty="0" smtClean="0">
                <a:solidFill>
                  <a:schemeClr val="tx2"/>
                </a:solidFill>
              </a:rPr>
              <a:t>4.2K</a:t>
            </a:r>
            <a:r>
              <a:rPr lang="en-US" sz="2400" dirty="0" smtClean="0">
                <a:solidFill>
                  <a:schemeClr val="tx2"/>
                </a:solidFill>
              </a:rPr>
              <a:t> respectively</a:t>
            </a:r>
            <a:r>
              <a:rPr lang="hu-HU" sz="2400" dirty="0" smtClean="0">
                <a:solidFill>
                  <a:schemeClr val="tx2"/>
                </a:solidFill>
              </a:rPr>
              <a:t>).  </a:t>
            </a:r>
            <a:endParaRPr lang="en-US" sz="2400" dirty="0" smtClean="0">
              <a:solidFill>
                <a:schemeClr val="tx2"/>
              </a:solidFill>
            </a:endParaRPr>
          </a:p>
          <a:p>
            <a:pPr algn="just"/>
            <a:endParaRPr lang="it-IT" sz="2400" dirty="0" smtClean="0">
              <a:solidFill>
                <a:schemeClr val="tx2"/>
              </a:solidFill>
            </a:endParaRPr>
          </a:p>
          <a:p>
            <a:pPr algn="just"/>
            <a:r>
              <a:rPr lang="en-US" sz="2400" dirty="0" smtClean="0">
                <a:solidFill>
                  <a:schemeClr val="tx2"/>
                </a:solidFill>
              </a:rPr>
              <a:t>To profit of the occasion of a prepared test of a magnet at low temperature: test </a:t>
            </a:r>
            <a:r>
              <a:rPr lang="en-US" sz="2400" b="1" dirty="0" smtClean="0">
                <a:solidFill>
                  <a:schemeClr val="tx2"/>
                </a:solidFill>
              </a:rPr>
              <a:t>strain and temperature </a:t>
            </a:r>
            <a:r>
              <a:rPr lang="en-US" sz="2400" dirty="0" smtClean="0">
                <a:solidFill>
                  <a:schemeClr val="tx2"/>
                </a:solidFill>
              </a:rPr>
              <a:t>probes (eventually also @ 1.9K)</a:t>
            </a:r>
          </a:p>
          <a:p>
            <a:pPr algn="just"/>
            <a:endParaRPr lang="en-US" sz="2400" dirty="0" smtClean="0">
              <a:solidFill>
                <a:schemeClr val="tx2"/>
              </a:solidFill>
            </a:endParaRPr>
          </a:p>
          <a:p>
            <a:pPr algn="just">
              <a:buNone/>
            </a:pPr>
            <a:endParaRPr lang="it-IT" sz="2400" dirty="0">
              <a:solidFill>
                <a:schemeClr val="tx2"/>
              </a:solidFill>
            </a:endParaRPr>
          </a:p>
        </p:txBody>
      </p:sp>
      <p:sp>
        <p:nvSpPr>
          <p:cNvPr id="7" name="Segnaposto numero diapositiva 6"/>
          <p:cNvSpPr>
            <a:spLocks noGrp="1"/>
          </p:cNvSpPr>
          <p:nvPr>
            <p:ph type="sldNum" sz="quarter" idx="12"/>
          </p:nvPr>
        </p:nvSpPr>
        <p:spPr/>
        <p:txBody>
          <a:bodyPr/>
          <a:lstStyle/>
          <a:p>
            <a:fld id="{2D08A595-6B88-410B-92A3-9372CECB3ECE}"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b="1" dirty="0" smtClean="0">
                <a:solidFill>
                  <a:schemeClr val="tx2"/>
                </a:solidFill>
              </a:rPr>
              <a:t>Experiments</a:t>
            </a:r>
            <a:endParaRPr lang="en-US" b="1" dirty="0">
              <a:solidFill>
                <a:schemeClr val="tx2"/>
              </a:solidFill>
            </a:endParaRPr>
          </a:p>
        </p:txBody>
      </p:sp>
      <p:graphicFrame>
        <p:nvGraphicFramePr>
          <p:cNvPr id="6" name="Table 5"/>
          <p:cNvGraphicFramePr>
            <a:graphicFrameLocks noGrp="1"/>
          </p:cNvGraphicFramePr>
          <p:nvPr/>
        </p:nvGraphicFramePr>
        <p:xfrm>
          <a:off x="611560" y="1196752"/>
          <a:ext cx="7920880" cy="4997170"/>
        </p:xfrm>
        <a:graphic>
          <a:graphicData uri="http://schemas.openxmlformats.org/drawingml/2006/table">
            <a:tbl>
              <a:tblPr firstRow="1" bandRow="1">
                <a:tableStyleId>{7DF18680-E054-41AD-8BC1-D1AEF772440D}</a:tableStyleId>
              </a:tblPr>
              <a:tblGrid>
                <a:gridCol w="3280367"/>
                <a:gridCol w="4640513"/>
              </a:tblGrid>
              <a:tr h="469566">
                <a:tc>
                  <a:txBody>
                    <a:bodyPr/>
                    <a:lstStyle/>
                    <a:p>
                      <a:r>
                        <a:rPr lang="en-US" sz="2000" dirty="0" smtClean="0">
                          <a:solidFill>
                            <a:schemeClr val="tx2"/>
                          </a:solidFill>
                        </a:rPr>
                        <a:t>Date</a:t>
                      </a:r>
                      <a:endParaRPr lang="en-US" sz="2000" dirty="0">
                        <a:solidFill>
                          <a:schemeClr val="tx2"/>
                        </a:solidFill>
                      </a:endParaRPr>
                    </a:p>
                  </a:txBody>
                  <a:tcPr/>
                </a:tc>
                <a:tc>
                  <a:txBody>
                    <a:bodyPr/>
                    <a:lstStyle/>
                    <a:p>
                      <a:r>
                        <a:rPr lang="en-US" sz="2000" dirty="0" smtClean="0">
                          <a:solidFill>
                            <a:schemeClr val="tx2"/>
                          </a:solidFill>
                        </a:rPr>
                        <a:t>Test</a:t>
                      </a:r>
                      <a:endParaRPr lang="en-US" sz="2000" dirty="0">
                        <a:solidFill>
                          <a:schemeClr val="tx2"/>
                        </a:solidFill>
                      </a:endParaRPr>
                    </a:p>
                  </a:txBody>
                  <a:tcPr/>
                </a:tc>
              </a:tr>
              <a:tr h="611464">
                <a:tc>
                  <a:txBody>
                    <a:bodyPr/>
                    <a:lstStyle/>
                    <a:p>
                      <a:r>
                        <a:rPr lang="en-US" b="1" dirty="0" smtClean="0">
                          <a:solidFill>
                            <a:schemeClr val="tx2"/>
                          </a:solidFill>
                        </a:rPr>
                        <a:t>August 20</a:t>
                      </a:r>
                      <a:r>
                        <a:rPr lang="en-US" b="1" baseline="30000" dirty="0" smtClean="0">
                          <a:solidFill>
                            <a:schemeClr val="tx2"/>
                          </a:solidFill>
                        </a:rPr>
                        <a:t>th</a:t>
                      </a:r>
                      <a:r>
                        <a:rPr lang="en-US" b="1" dirty="0" smtClean="0">
                          <a:solidFill>
                            <a:schemeClr val="tx2"/>
                          </a:solidFill>
                        </a:rPr>
                        <a:t> , 2010</a:t>
                      </a:r>
                      <a:endParaRPr lang="en-US" b="1" dirty="0">
                        <a:solidFill>
                          <a:schemeClr val="tx2"/>
                        </a:solidFill>
                      </a:endParaRPr>
                    </a:p>
                  </a:txBody>
                  <a:tcPr/>
                </a:tc>
                <a:tc>
                  <a:txBody>
                    <a:bodyPr/>
                    <a:lstStyle/>
                    <a:p>
                      <a:r>
                        <a:rPr lang="en-US" b="1" dirty="0" smtClean="0">
                          <a:solidFill>
                            <a:schemeClr val="tx2"/>
                          </a:solidFill>
                        </a:rPr>
                        <a:t>Temperature measurements with </a:t>
                      </a:r>
                      <a:r>
                        <a:rPr lang="en-US" b="1" baseline="0" dirty="0" smtClean="0">
                          <a:solidFill>
                            <a:schemeClr val="tx2"/>
                          </a:solidFill>
                        </a:rPr>
                        <a:t>LN at 77 K</a:t>
                      </a:r>
                      <a:endParaRPr lang="en-US" b="1" dirty="0">
                        <a:solidFill>
                          <a:schemeClr val="tx2"/>
                        </a:solidFill>
                      </a:endParaRPr>
                    </a:p>
                  </a:txBody>
                  <a:tcPr/>
                </a:tc>
              </a:tr>
              <a:tr h="611464">
                <a:tc>
                  <a:txBody>
                    <a:bodyPr/>
                    <a:lstStyle/>
                    <a:p>
                      <a:r>
                        <a:rPr lang="en-US" b="1" dirty="0" smtClean="0">
                          <a:solidFill>
                            <a:schemeClr val="tx2"/>
                          </a:solidFill>
                        </a:rPr>
                        <a:t>August 25</a:t>
                      </a:r>
                      <a:r>
                        <a:rPr lang="en-US" b="1" baseline="30000" dirty="0" smtClean="0">
                          <a:solidFill>
                            <a:schemeClr val="tx2"/>
                          </a:solidFill>
                        </a:rPr>
                        <a:t>th</a:t>
                      </a:r>
                      <a:r>
                        <a:rPr lang="en-US" b="1" baseline="0" dirty="0" smtClean="0">
                          <a:solidFill>
                            <a:schemeClr val="tx2"/>
                          </a:solidFill>
                        </a:rPr>
                        <a:t> , 2010</a:t>
                      </a:r>
                      <a:endParaRPr lang="en-US" b="1" dirty="0">
                        <a:solidFill>
                          <a:schemeClr val="tx2"/>
                        </a:solidFill>
                      </a:endParaRPr>
                    </a:p>
                  </a:txBody>
                  <a:tcPr/>
                </a:tc>
                <a:tc>
                  <a:txBody>
                    <a:bodyPr/>
                    <a:lstStyle/>
                    <a:p>
                      <a:r>
                        <a:rPr lang="en-US" b="1" dirty="0" smtClean="0">
                          <a:solidFill>
                            <a:schemeClr val="tx2"/>
                          </a:solidFill>
                        </a:rPr>
                        <a:t>Temperature measurements with</a:t>
                      </a:r>
                      <a:r>
                        <a:rPr lang="en-US" b="1" baseline="0" dirty="0" smtClean="0">
                          <a:solidFill>
                            <a:schemeClr val="tx2"/>
                          </a:solidFill>
                        </a:rPr>
                        <a:t> </a:t>
                      </a:r>
                      <a:r>
                        <a:rPr lang="en-US" b="1" dirty="0" smtClean="0">
                          <a:solidFill>
                            <a:schemeClr val="tx2"/>
                          </a:solidFill>
                        </a:rPr>
                        <a:t>LHe at 4.2 K</a:t>
                      </a:r>
                      <a:endParaRPr lang="en-US" b="1" dirty="0">
                        <a:solidFill>
                          <a:schemeClr val="tx2"/>
                        </a:solidFill>
                      </a:endParaRPr>
                    </a:p>
                  </a:txBody>
                  <a:tcPr/>
                </a:tc>
              </a:tr>
              <a:tr h="611464">
                <a:tc>
                  <a:txBody>
                    <a:bodyPr/>
                    <a:lstStyle/>
                    <a:p>
                      <a:r>
                        <a:rPr lang="en-US" b="1" dirty="0" smtClean="0">
                          <a:solidFill>
                            <a:schemeClr val="tx2"/>
                          </a:solidFill>
                        </a:rPr>
                        <a:t>September 17</a:t>
                      </a:r>
                      <a:r>
                        <a:rPr lang="en-US" b="1" baseline="30000" dirty="0" smtClean="0">
                          <a:solidFill>
                            <a:schemeClr val="tx2"/>
                          </a:solidFill>
                        </a:rPr>
                        <a:t>th</a:t>
                      </a:r>
                      <a:r>
                        <a:rPr lang="en-US" b="1" dirty="0" smtClean="0">
                          <a:solidFill>
                            <a:schemeClr val="tx2"/>
                          </a:solidFill>
                        </a:rPr>
                        <a:t> , 2010</a:t>
                      </a:r>
                      <a:endParaRPr lang="en-US" b="1" dirty="0">
                        <a:solidFill>
                          <a:schemeClr val="tx2"/>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2"/>
                          </a:solidFill>
                        </a:rPr>
                        <a:t>Temperature measurements with </a:t>
                      </a:r>
                      <a:r>
                        <a:rPr lang="en-US" b="1" baseline="0" dirty="0" smtClean="0">
                          <a:solidFill>
                            <a:schemeClr val="tx2"/>
                          </a:solidFill>
                        </a:rPr>
                        <a:t>LN at 77 K</a:t>
                      </a:r>
                      <a:endParaRPr lang="en-US" b="1" dirty="0" smtClean="0">
                        <a:solidFill>
                          <a:schemeClr val="tx2"/>
                        </a:solidFill>
                      </a:endParaRPr>
                    </a:p>
                  </a:txBody>
                  <a:tcPr/>
                </a:tc>
              </a:tr>
              <a:tr h="6114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2"/>
                          </a:solidFill>
                        </a:rPr>
                        <a:t>September 22</a:t>
                      </a:r>
                      <a:r>
                        <a:rPr lang="en-US" b="1" baseline="30000" dirty="0" smtClean="0">
                          <a:solidFill>
                            <a:schemeClr val="tx2"/>
                          </a:solidFill>
                        </a:rPr>
                        <a:t>nd</a:t>
                      </a:r>
                      <a:r>
                        <a:rPr lang="en-US" b="1" baseline="0" dirty="0" smtClean="0">
                          <a:solidFill>
                            <a:schemeClr val="tx2"/>
                          </a:solidFill>
                        </a:rPr>
                        <a:t> ,</a:t>
                      </a:r>
                      <a:r>
                        <a:rPr lang="en-US" b="1" dirty="0" smtClean="0">
                          <a:solidFill>
                            <a:schemeClr val="tx2"/>
                          </a:solidFill>
                        </a:rPr>
                        <a:t> 2010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2"/>
                          </a:solidFill>
                        </a:rPr>
                        <a:t>Temperature measurements with </a:t>
                      </a:r>
                      <a:r>
                        <a:rPr lang="en-US" b="1" baseline="0" dirty="0" smtClean="0">
                          <a:solidFill>
                            <a:schemeClr val="tx2"/>
                          </a:solidFill>
                        </a:rPr>
                        <a:t>LN at 77 K</a:t>
                      </a:r>
                      <a:endParaRPr lang="en-US" b="1" dirty="0" smtClean="0">
                        <a:solidFill>
                          <a:schemeClr val="tx2"/>
                        </a:solidFill>
                      </a:endParaRPr>
                    </a:p>
                  </a:txBody>
                  <a:tcPr/>
                </a:tc>
              </a:tr>
              <a:tr h="6114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2"/>
                          </a:solidFill>
                        </a:rPr>
                        <a:t>September 24</a:t>
                      </a:r>
                      <a:r>
                        <a:rPr lang="en-US" b="1" baseline="30000" dirty="0" smtClean="0">
                          <a:solidFill>
                            <a:schemeClr val="tx2"/>
                          </a:solidFill>
                        </a:rPr>
                        <a:t>th</a:t>
                      </a:r>
                      <a:r>
                        <a:rPr lang="en-US" b="1" dirty="0" smtClean="0">
                          <a:solidFill>
                            <a:schemeClr val="tx2"/>
                          </a:solidFill>
                        </a:rPr>
                        <a:t> , 2010</a:t>
                      </a:r>
                    </a:p>
                  </a:txBody>
                  <a:tcPr/>
                </a:tc>
                <a:tc>
                  <a:txBody>
                    <a:bodyPr/>
                    <a:lstStyle/>
                    <a:p>
                      <a:r>
                        <a:rPr lang="en-US" b="1" dirty="0" smtClean="0">
                          <a:solidFill>
                            <a:schemeClr val="tx2"/>
                          </a:solidFill>
                        </a:rPr>
                        <a:t>Temperature</a:t>
                      </a:r>
                      <a:r>
                        <a:rPr lang="en-US" b="1" baseline="0" dirty="0" smtClean="0">
                          <a:solidFill>
                            <a:schemeClr val="tx2"/>
                          </a:solidFill>
                        </a:rPr>
                        <a:t> and Strain measurements with LHe at 4.2 K</a:t>
                      </a:r>
                      <a:endParaRPr lang="en-US" b="1" dirty="0">
                        <a:solidFill>
                          <a:schemeClr val="tx2"/>
                        </a:solidFill>
                      </a:endParaRPr>
                    </a:p>
                  </a:txBody>
                  <a:tcPr/>
                </a:tc>
              </a:tr>
              <a:tr h="6114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2"/>
                          </a:solidFill>
                        </a:rPr>
                        <a:t>September 30</a:t>
                      </a:r>
                      <a:r>
                        <a:rPr lang="en-US" b="1" baseline="30000" dirty="0" smtClean="0">
                          <a:solidFill>
                            <a:schemeClr val="tx2"/>
                          </a:solidFill>
                        </a:rPr>
                        <a:t>th</a:t>
                      </a:r>
                      <a:r>
                        <a:rPr lang="en-US" b="1" dirty="0" smtClean="0">
                          <a:solidFill>
                            <a:schemeClr val="tx2"/>
                          </a:solidFill>
                        </a:rPr>
                        <a:t> , 2010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2"/>
                          </a:solidFill>
                        </a:rPr>
                        <a:t>Temperature</a:t>
                      </a:r>
                      <a:r>
                        <a:rPr lang="en-US" b="1" baseline="0" dirty="0" smtClean="0">
                          <a:solidFill>
                            <a:schemeClr val="tx2"/>
                          </a:solidFill>
                        </a:rPr>
                        <a:t> measurements with LHe at 4.2 K</a:t>
                      </a:r>
                      <a:endParaRPr lang="en-US" b="1" dirty="0" smtClean="0">
                        <a:solidFill>
                          <a:schemeClr val="tx2"/>
                        </a:solidFill>
                      </a:endParaRPr>
                    </a:p>
                  </a:txBody>
                  <a:tcPr/>
                </a:tc>
              </a:tr>
              <a:tr h="830204">
                <a:tc>
                  <a:txBody>
                    <a:bodyPr/>
                    <a:lstStyle/>
                    <a:p>
                      <a:r>
                        <a:rPr lang="en-US" b="1" dirty="0" smtClean="0">
                          <a:solidFill>
                            <a:schemeClr val="tx2"/>
                          </a:solidFill>
                        </a:rPr>
                        <a:t>October 4</a:t>
                      </a:r>
                      <a:r>
                        <a:rPr lang="en-US" b="1" baseline="30000" dirty="0" smtClean="0">
                          <a:solidFill>
                            <a:schemeClr val="tx2"/>
                          </a:solidFill>
                        </a:rPr>
                        <a:t>th</a:t>
                      </a:r>
                      <a:r>
                        <a:rPr lang="en-US" b="1" dirty="0" smtClean="0">
                          <a:solidFill>
                            <a:schemeClr val="tx2"/>
                          </a:solidFill>
                        </a:rPr>
                        <a:t> , 2010</a:t>
                      </a:r>
                      <a:endParaRPr lang="en-US" b="1" dirty="0">
                        <a:solidFill>
                          <a:schemeClr val="tx2"/>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2"/>
                          </a:solidFill>
                        </a:rPr>
                        <a:t>Temperature</a:t>
                      </a:r>
                      <a:r>
                        <a:rPr lang="en-US" b="1" baseline="0" dirty="0" smtClean="0">
                          <a:solidFill>
                            <a:schemeClr val="tx2"/>
                          </a:solidFill>
                        </a:rPr>
                        <a:t> and Strain measurements with LHe at 4.2 K </a:t>
                      </a:r>
                      <a:r>
                        <a:rPr lang="en-US" b="1" dirty="0" smtClean="0">
                          <a:solidFill>
                            <a:schemeClr val="tx2"/>
                          </a:solidFill>
                        </a:rPr>
                        <a:t>and 1.9 K</a:t>
                      </a:r>
                    </a:p>
                  </a:txBody>
                  <a:tcPr/>
                </a:tc>
              </a:tr>
            </a:tbl>
          </a:graphicData>
        </a:graphic>
      </p:graphicFrame>
      <p:sp>
        <p:nvSpPr>
          <p:cNvPr id="9" name="Segnaposto numero diapositiva 8"/>
          <p:cNvSpPr>
            <a:spLocks noGrp="1"/>
          </p:cNvSpPr>
          <p:nvPr>
            <p:ph type="sldNum" sz="quarter" idx="12"/>
          </p:nvPr>
        </p:nvSpPr>
        <p:spPr/>
        <p:txBody>
          <a:bodyPr/>
          <a:lstStyle/>
          <a:p>
            <a:fld id="{2D08A595-6B88-410B-92A3-9372CECB3ECE}"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b="1" dirty="0" smtClean="0">
                <a:solidFill>
                  <a:schemeClr val="tx2"/>
                </a:solidFill>
              </a:rPr>
              <a:t>What we measure</a:t>
            </a:r>
            <a:endParaRPr lang="en-US" b="1" dirty="0">
              <a:solidFill>
                <a:schemeClr val="tx2"/>
              </a:solidFill>
            </a:endParaRPr>
          </a:p>
        </p:txBody>
      </p:sp>
      <p:pic>
        <p:nvPicPr>
          <p:cNvPr id="1026" name="Picture 2"/>
          <p:cNvPicPr>
            <a:picLocks noChangeAspect="1" noChangeArrowheads="1"/>
          </p:cNvPicPr>
          <p:nvPr/>
        </p:nvPicPr>
        <p:blipFill>
          <a:blip r:embed="rId3" cstate="print"/>
          <a:srcRect/>
          <a:stretch>
            <a:fillRect/>
          </a:stretch>
        </p:blipFill>
        <p:spPr bwMode="auto">
          <a:xfrm>
            <a:off x="467544" y="2996953"/>
            <a:ext cx="3456384" cy="1080120"/>
          </a:xfrm>
          <a:prstGeom prst="rect">
            <a:avLst/>
          </a:prstGeom>
          <a:noFill/>
          <a:ln w="9525">
            <a:noFill/>
            <a:miter lim="800000"/>
            <a:headEnd/>
            <a:tailEnd/>
          </a:ln>
        </p:spPr>
      </p:pic>
      <p:sp>
        <p:nvSpPr>
          <p:cNvPr id="12" name="Rectangle 11"/>
          <p:cNvSpPr/>
          <p:nvPr/>
        </p:nvSpPr>
        <p:spPr>
          <a:xfrm>
            <a:off x="539552" y="1196752"/>
            <a:ext cx="8208912" cy="1200329"/>
          </a:xfrm>
          <a:prstGeom prst="rect">
            <a:avLst/>
          </a:prstGeom>
        </p:spPr>
        <p:txBody>
          <a:bodyPr wrap="square">
            <a:spAutoFit/>
          </a:bodyPr>
          <a:lstStyle/>
          <a:p>
            <a:pPr algn="just"/>
            <a:r>
              <a:rPr lang="en-US" sz="2400" dirty="0" smtClean="0">
                <a:cs typeface="Times New Roman" pitchFamily="18" charset="0"/>
              </a:rPr>
              <a:t>Each “Fiber Bragg Grating” (FBG) reflects a single Bragg wavelength </a:t>
            </a:r>
            <a:r>
              <a:rPr lang="el-GR" sz="2400" dirty="0" smtClean="0">
                <a:cs typeface="Times New Roman" pitchFamily="18" charset="0"/>
              </a:rPr>
              <a:t>λ</a:t>
            </a:r>
            <a:r>
              <a:rPr lang="en-US" sz="1600" dirty="0" smtClean="0">
                <a:cs typeface="Times New Roman" pitchFamily="18" charset="0"/>
              </a:rPr>
              <a:t>B</a:t>
            </a:r>
            <a:r>
              <a:rPr lang="en-US" sz="2400" dirty="0" smtClean="0">
                <a:cs typeface="Times New Roman" pitchFamily="18" charset="0"/>
              </a:rPr>
              <a:t>. </a:t>
            </a:r>
            <a:r>
              <a:rPr lang="en-US" sz="2400" dirty="0" smtClean="0">
                <a:solidFill>
                  <a:schemeClr val="tx2"/>
                </a:solidFill>
                <a:cs typeface="Times New Roman" pitchFamily="18" charset="0"/>
              </a:rPr>
              <a:t>Changes in the </a:t>
            </a:r>
            <a:r>
              <a:rPr lang="en-US" sz="2400" b="1" dirty="0" smtClean="0">
                <a:solidFill>
                  <a:schemeClr val="tx2"/>
                </a:solidFill>
                <a:cs typeface="Times New Roman" pitchFamily="18" charset="0"/>
              </a:rPr>
              <a:t>temperature</a:t>
            </a:r>
            <a:r>
              <a:rPr lang="en-US" sz="2400" dirty="0" smtClean="0">
                <a:solidFill>
                  <a:schemeClr val="tx2"/>
                </a:solidFill>
                <a:cs typeface="Times New Roman" pitchFamily="18" charset="0"/>
              </a:rPr>
              <a:t> and </a:t>
            </a:r>
            <a:r>
              <a:rPr lang="en-US" sz="2400" b="1" dirty="0" smtClean="0">
                <a:solidFill>
                  <a:schemeClr val="tx2"/>
                </a:solidFill>
                <a:cs typeface="Times New Roman" pitchFamily="18" charset="0"/>
              </a:rPr>
              <a:t>strain</a:t>
            </a:r>
            <a:r>
              <a:rPr lang="en-US" sz="2400" dirty="0" smtClean="0">
                <a:solidFill>
                  <a:schemeClr val="tx2"/>
                </a:solidFill>
                <a:cs typeface="Times New Roman" pitchFamily="18" charset="0"/>
              </a:rPr>
              <a:t> state of the fiber change the </a:t>
            </a:r>
            <a:r>
              <a:rPr lang="el-GR" sz="2400" dirty="0" smtClean="0">
                <a:solidFill>
                  <a:schemeClr val="tx2"/>
                </a:solidFill>
                <a:cs typeface="Times New Roman" pitchFamily="18" charset="0"/>
              </a:rPr>
              <a:t>λ</a:t>
            </a:r>
            <a:r>
              <a:rPr lang="en-US" sz="1600" dirty="0" smtClean="0">
                <a:solidFill>
                  <a:schemeClr val="tx2"/>
                </a:solidFill>
                <a:cs typeface="Times New Roman" pitchFamily="18" charset="0"/>
              </a:rPr>
              <a:t>B</a:t>
            </a:r>
            <a:r>
              <a:rPr lang="en-US" sz="2400" dirty="0" smtClean="0">
                <a:solidFill>
                  <a:schemeClr val="tx2"/>
                </a:solidFill>
                <a:cs typeface="Times New Roman" pitchFamily="18" charset="0"/>
              </a:rPr>
              <a:t>. </a:t>
            </a:r>
          </a:p>
        </p:txBody>
      </p:sp>
      <p:sp>
        <p:nvSpPr>
          <p:cNvPr id="14" name="TextBox 13"/>
          <p:cNvSpPr txBox="1"/>
          <p:nvPr/>
        </p:nvSpPr>
        <p:spPr>
          <a:xfrm>
            <a:off x="4427984" y="2708920"/>
            <a:ext cx="4104456" cy="2308324"/>
          </a:xfrm>
          <a:prstGeom prst="rect">
            <a:avLst/>
          </a:prstGeom>
          <a:noFill/>
        </p:spPr>
        <p:txBody>
          <a:bodyPr wrap="square" rtlCol="0">
            <a:spAutoFit/>
          </a:bodyPr>
          <a:lstStyle/>
          <a:p>
            <a:pPr algn="just"/>
            <a:r>
              <a:rPr lang="en-US" dirty="0" smtClean="0">
                <a:cs typeface="Times New Roman" pitchFamily="18" charset="0"/>
              </a:rPr>
              <a:t>Obtaining the lambda-shift from measured </a:t>
            </a:r>
            <a:r>
              <a:rPr lang="el-GR" dirty="0" smtClean="0">
                <a:cs typeface="Times New Roman" pitchFamily="18" charset="0"/>
              </a:rPr>
              <a:t>λ</a:t>
            </a:r>
            <a:r>
              <a:rPr lang="en-US" sz="1400" dirty="0" smtClean="0">
                <a:cs typeface="Times New Roman" pitchFamily="18" charset="0"/>
              </a:rPr>
              <a:t>B</a:t>
            </a:r>
            <a:r>
              <a:rPr lang="en-US" dirty="0" smtClean="0">
                <a:cs typeface="Times New Roman" pitchFamily="18" charset="0"/>
              </a:rPr>
              <a:t>, the following measurements are obtained in</a:t>
            </a:r>
          </a:p>
          <a:p>
            <a:endParaRPr lang="en-US" dirty="0" smtClean="0">
              <a:solidFill>
                <a:schemeClr val="tx2"/>
              </a:solidFill>
              <a:cs typeface="Times New Roman" pitchFamily="18" charset="0"/>
            </a:endParaRPr>
          </a:p>
          <a:p>
            <a:pPr>
              <a:buFont typeface="Arial" pitchFamily="34" charset="0"/>
              <a:buChar char="•"/>
            </a:pPr>
            <a:r>
              <a:rPr lang="en-US" b="1" dirty="0" smtClean="0">
                <a:solidFill>
                  <a:schemeClr val="tx2"/>
                </a:solidFill>
                <a:cs typeface="Times New Roman" pitchFamily="18" charset="0"/>
              </a:rPr>
              <a:t>  Temperature</a:t>
            </a:r>
          </a:p>
          <a:p>
            <a:endParaRPr lang="en-US" dirty="0" smtClean="0">
              <a:solidFill>
                <a:schemeClr val="tx2"/>
              </a:solidFill>
              <a:cs typeface="Times New Roman" pitchFamily="18" charset="0"/>
            </a:endParaRPr>
          </a:p>
          <a:p>
            <a:endParaRPr lang="en-US" dirty="0">
              <a:cs typeface="Times New Roman" pitchFamily="18" charset="0"/>
            </a:endParaRPr>
          </a:p>
          <a:p>
            <a:pPr>
              <a:buFont typeface="Arial" pitchFamily="34" charset="0"/>
              <a:buChar char="•"/>
            </a:pPr>
            <a:r>
              <a:rPr lang="en-US" b="1" dirty="0" smtClean="0">
                <a:solidFill>
                  <a:schemeClr val="tx2"/>
                </a:solidFill>
                <a:cs typeface="Times New Roman" pitchFamily="18" charset="0"/>
              </a:rPr>
              <a:t>  Strain</a:t>
            </a:r>
            <a:endParaRPr lang="en-US" b="1" dirty="0">
              <a:solidFill>
                <a:schemeClr val="tx2"/>
              </a:solidFill>
              <a:cs typeface="Times New Roman" pitchFamily="18" charset="0"/>
            </a:endParaRPr>
          </a:p>
        </p:txBody>
      </p:sp>
      <p:graphicFrame>
        <p:nvGraphicFramePr>
          <p:cNvPr id="15" name="Object 14"/>
          <p:cNvGraphicFramePr>
            <a:graphicFrameLocks noChangeAspect="1"/>
          </p:cNvGraphicFramePr>
          <p:nvPr/>
        </p:nvGraphicFramePr>
        <p:xfrm>
          <a:off x="6061075" y="3789363"/>
          <a:ext cx="2568575" cy="431800"/>
        </p:xfrm>
        <a:graphic>
          <a:graphicData uri="http://schemas.openxmlformats.org/presentationml/2006/ole">
            <p:oleObj spid="_x0000_s1028" name="Equation" r:id="rId4" imgW="1295280" imgH="215640" progId="Equation.3">
              <p:embed/>
            </p:oleObj>
          </a:graphicData>
        </a:graphic>
      </p:graphicFrame>
      <p:graphicFrame>
        <p:nvGraphicFramePr>
          <p:cNvPr id="1029" name="Object 5"/>
          <p:cNvGraphicFramePr>
            <a:graphicFrameLocks noChangeAspect="1"/>
          </p:cNvGraphicFramePr>
          <p:nvPr/>
        </p:nvGraphicFramePr>
        <p:xfrm>
          <a:off x="6046788" y="4508500"/>
          <a:ext cx="2595562" cy="433388"/>
        </p:xfrm>
        <a:graphic>
          <a:graphicData uri="http://schemas.openxmlformats.org/presentationml/2006/ole">
            <p:oleObj spid="_x0000_s1029" name="Equation" r:id="rId5" imgW="1307880" imgH="228600" progId="Equation.3">
              <p:embed/>
            </p:oleObj>
          </a:graphicData>
        </a:graphic>
      </p:graphicFrame>
      <p:sp>
        <p:nvSpPr>
          <p:cNvPr id="20" name="TextBox 19"/>
          <p:cNvSpPr txBox="1"/>
          <p:nvPr/>
        </p:nvSpPr>
        <p:spPr>
          <a:xfrm>
            <a:off x="4391472" y="5229200"/>
            <a:ext cx="4284984" cy="1754326"/>
          </a:xfrm>
          <a:prstGeom prst="rect">
            <a:avLst/>
          </a:prstGeom>
          <a:noFill/>
        </p:spPr>
        <p:txBody>
          <a:bodyPr wrap="square" rtlCol="0">
            <a:spAutoFit/>
          </a:bodyPr>
          <a:lstStyle/>
          <a:p>
            <a:pPr algn="just"/>
            <a:r>
              <a:rPr lang="en-US" dirty="0" smtClean="0">
                <a:latin typeface="Times New Roman" pitchFamily="18" charset="0"/>
                <a:cs typeface="Times New Roman" pitchFamily="18" charset="0"/>
              </a:rPr>
              <a:t>                </a:t>
            </a:r>
            <a:r>
              <a:rPr lang="en-US" dirty="0" smtClean="0">
                <a:cs typeface="Times New Roman" pitchFamily="18" charset="0"/>
              </a:rPr>
              <a:t>: temperature and strain induced 	   Bragg wavelength shifts</a:t>
            </a:r>
          </a:p>
          <a:p>
            <a:pPr algn="just"/>
            <a:r>
              <a:rPr lang="el-GR" dirty="0" smtClean="0">
                <a:cs typeface="Times New Roman" pitchFamily="18" charset="0"/>
              </a:rPr>
              <a:t>α</a:t>
            </a:r>
            <a:r>
              <a:rPr lang="en-US" dirty="0" smtClean="0">
                <a:cs typeface="Times New Roman" pitchFamily="18" charset="0"/>
              </a:rPr>
              <a:t> : coefficient of thermal expansion</a:t>
            </a:r>
          </a:p>
          <a:p>
            <a:pPr algn="just"/>
            <a:r>
              <a:rPr lang="en-US" dirty="0" smtClean="0">
                <a:cs typeface="Times New Roman" pitchFamily="18" charset="0"/>
              </a:rPr>
              <a:t> </a:t>
            </a:r>
            <a:r>
              <a:rPr lang="el-GR" dirty="0" smtClean="0">
                <a:cs typeface="Times New Roman" pitchFamily="18" charset="0"/>
              </a:rPr>
              <a:t>ξ</a:t>
            </a:r>
            <a:r>
              <a:rPr lang="en-US" dirty="0" smtClean="0">
                <a:cs typeface="Times New Roman" pitchFamily="18" charset="0"/>
              </a:rPr>
              <a:t> : thermo-optic coefficient</a:t>
            </a:r>
          </a:p>
          <a:p>
            <a:pPr algn="just"/>
            <a:r>
              <a:rPr lang="en-US" dirty="0">
                <a:cs typeface="Times New Roman" pitchFamily="18" charset="0"/>
              </a:rPr>
              <a:t> </a:t>
            </a:r>
            <a:r>
              <a:rPr lang="en-US" dirty="0" smtClean="0">
                <a:cs typeface="Times New Roman" pitchFamily="18" charset="0"/>
              </a:rPr>
              <a:t>    : photo elastic coefficient of the fiber</a:t>
            </a:r>
            <a:endParaRPr lang="en-US" dirty="0">
              <a:cs typeface="Times New Roman" pitchFamily="18" charset="0"/>
            </a:endParaRPr>
          </a:p>
          <a:p>
            <a:r>
              <a:rPr lang="en-US" dirty="0" smtClean="0"/>
              <a:t> </a:t>
            </a:r>
            <a:endParaRPr lang="en-US" dirty="0"/>
          </a:p>
        </p:txBody>
      </p:sp>
      <p:graphicFrame>
        <p:nvGraphicFramePr>
          <p:cNvPr id="1032" name="Object 8"/>
          <p:cNvGraphicFramePr>
            <a:graphicFrameLocks noChangeAspect="1"/>
          </p:cNvGraphicFramePr>
          <p:nvPr/>
        </p:nvGraphicFramePr>
        <p:xfrm>
          <a:off x="4283968" y="5229200"/>
          <a:ext cx="1082675" cy="401638"/>
        </p:xfrm>
        <a:graphic>
          <a:graphicData uri="http://schemas.openxmlformats.org/presentationml/2006/ole">
            <p:oleObj spid="_x0000_s1032" name="Equation" r:id="rId6" imgW="761760" imgH="241200" progId="Equation.3">
              <p:embed/>
            </p:oleObj>
          </a:graphicData>
        </a:graphic>
      </p:graphicFrame>
      <p:graphicFrame>
        <p:nvGraphicFramePr>
          <p:cNvPr id="1034" name="Object 10"/>
          <p:cNvGraphicFramePr>
            <a:graphicFrameLocks noChangeAspect="1"/>
          </p:cNvGraphicFramePr>
          <p:nvPr/>
        </p:nvGraphicFramePr>
        <p:xfrm>
          <a:off x="4427984" y="6309320"/>
          <a:ext cx="347216" cy="390618"/>
        </p:xfrm>
        <a:graphic>
          <a:graphicData uri="http://schemas.openxmlformats.org/presentationml/2006/ole">
            <p:oleObj spid="_x0000_s1034" name="Equation" r:id="rId7" imgW="203040" imgH="228600" progId="Equation.3">
              <p:embed/>
            </p:oleObj>
          </a:graphicData>
        </a:graphic>
      </p:graphicFrame>
      <p:sp>
        <p:nvSpPr>
          <p:cNvPr id="17" name="Segnaposto numero diapositiva 16"/>
          <p:cNvSpPr>
            <a:spLocks noGrp="1"/>
          </p:cNvSpPr>
          <p:nvPr>
            <p:ph type="sldNum" sz="quarter" idx="12"/>
          </p:nvPr>
        </p:nvSpPr>
        <p:spPr/>
        <p:txBody>
          <a:bodyPr/>
          <a:lstStyle/>
          <a:p>
            <a:fld id="{2D08A595-6B88-410B-92A3-9372CECB3ECE}" type="slidenum">
              <a:rPr lang="en-US" smtClean="0"/>
              <a:pPr/>
              <a:t>5</a:t>
            </a:fld>
            <a:endParaRPr lang="en-US" dirty="0"/>
          </a:p>
        </p:txBody>
      </p:sp>
      <p:grpSp>
        <p:nvGrpSpPr>
          <p:cNvPr id="18" name="Group 17"/>
          <p:cNvGrpSpPr/>
          <p:nvPr/>
        </p:nvGrpSpPr>
        <p:grpSpPr>
          <a:xfrm>
            <a:off x="467544" y="4653136"/>
            <a:ext cx="3467100" cy="1352550"/>
            <a:chOff x="467544" y="4653136"/>
            <a:chExt cx="3467100" cy="1352550"/>
          </a:xfrm>
        </p:grpSpPr>
        <p:pic>
          <p:nvPicPr>
            <p:cNvPr id="1035" name="Picture 11"/>
            <p:cNvPicPr>
              <a:picLocks noChangeAspect="1" noChangeArrowheads="1"/>
            </p:cNvPicPr>
            <p:nvPr/>
          </p:nvPicPr>
          <p:blipFill>
            <a:blip r:embed="rId8" cstate="print"/>
            <a:srcRect/>
            <a:stretch>
              <a:fillRect/>
            </a:stretch>
          </p:blipFill>
          <p:spPr bwMode="auto">
            <a:xfrm>
              <a:off x="467544" y="4653136"/>
              <a:ext cx="3467100" cy="1352550"/>
            </a:xfrm>
            <a:prstGeom prst="rect">
              <a:avLst/>
            </a:prstGeom>
            <a:noFill/>
            <a:ln w="9525">
              <a:noFill/>
              <a:miter lim="800000"/>
              <a:headEnd/>
              <a:tailEnd/>
            </a:ln>
          </p:spPr>
        </p:pic>
        <p:sp>
          <p:nvSpPr>
            <p:cNvPr id="16" name="Right Arrow 15"/>
            <p:cNvSpPr/>
            <p:nvPr/>
          </p:nvSpPr>
          <p:spPr>
            <a:xfrm>
              <a:off x="1979712" y="5301208"/>
              <a:ext cx="28803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it-IT" b="1" dirty="0" err="1" smtClean="0">
                <a:solidFill>
                  <a:schemeClr val="tx2"/>
                </a:solidFill>
              </a:rPr>
              <a:t>Overview</a:t>
            </a:r>
            <a:endParaRPr lang="it-IT" b="1" dirty="0">
              <a:solidFill>
                <a:schemeClr val="tx2"/>
              </a:solidFill>
            </a:endParaRPr>
          </a:p>
        </p:txBody>
      </p:sp>
      <p:sp>
        <p:nvSpPr>
          <p:cNvPr id="7" name="CasellaDiTesto 6"/>
          <p:cNvSpPr txBox="1"/>
          <p:nvPr/>
        </p:nvSpPr>
        <p:spPr>
          <a:xfrm>
            <a:off x="395536" y="1052736"/>
            <a:ext cx="4104456" cy="2616101"/>
          </a:xfrm>
          <a:prstGeom prst="rect">
            <a:avLst/>
          </a:prstGeom>
          <a:noFill/>
        </p:spPr>
        <p:txBody>
          <a:bodyPr wrap="square" rtlCol="0">
            <a:spAutoFit/>
          </a:bodyPr>
          <a:lstStyle/>
          <a:p>
            <a:pPr marL="108000" algn="ctr"/>
            <a:r>
              <a:rPr lang="it-IT" sz="2400" b="1" dirty="0" err="1" smtClean="0">
                <a:solidFill>
                  <a:schemeClr val="tx2"/>
                </a:solidFill>
              </a:rPr>
              <a:t>Sensors</a:t>
            </a:r>
            <a:endParaRPr lang="it-IT" sz="2400" b="1" dirty="0" smtClean="0">
              <a:solidFill>
                <a:schemeClr val="tx2"/>
              </a:solidFill>
            </a:endParaRPr>
          </a:p>
          <a:p>
            <a:pPr algn="just">
              <a:buFont typeface="Arial" pitchFamily="34" charset="0"/>
              <a:buChar char="•"/>
            </a:pPr>
            <a:r>
              <a:rPr lang="it-IT" sz="2000" dirty="0" smtClean="0"/>
              <a:t> Polymide coated and un-coated FBGs</a:t>
            </a:r>
          </a:p>
          <a:p>
            <a:pPr algn="just">
              <a:buFont typeface="Arial" pitchFamily="34" charset="0"/>
              <a:buChar char="•"/>
            </a:pPr>
            <a:r>
              <a:rPr lang="it-IT" sz="2000" dirty="0" smtClean="0"/>
              <a:t> Reference sensors :</a:t>
            </a:r>
          </a:p>
          <a:p>
            <a:pPr lvl="1" algn="just">
              <a:buSzPct val="50000"/>
              <a:buFont typeface="Wingdings" pitchFamily="2" charset="2"/>
              <a:buChar char="Ø"/>
            </a:pPr>
            <a:r>
              <a:rPr lang="it-IT" sz="2000" dirty="0" smtClean="0"/>
              <a:t> </a:t>
            </a:r>
            <a:r>
              <a:rPr lang="it-IT" sz="2000" i="1" dirty="0" smtClean="0"/>
              <a:t>Temperature</a:t>
            </a:r>
            <a:r>
              <a:rPr lang="it-IT" sz="2000" dirty="0" smtClean="0"/>
              <a:t>: PT100 and Allen Bradley</a:t>
            </a:r>
          </a:p>
          <a:p>
            <a:pPr lvl="1" algn="just">
              <a:buSzPct val="50000"/>
              <a:buFont typeface="Wingdings" pitchFamily="2" charset="2"/>
              <a:buChar char="Ø"/>
            </a:pPr>
            <a:r>
              <a:rPr lang="it-IT" sz="2000" dirty="0" smtClean="0"/>
              <a:t> </a:t>
            </a:r>
            <a:r>
              <a:rPr lang="it-IT" sz="2000" i="1" dirty="0" smtClean="0"/>
              <a:t>Strain</a:t>
            </a:r>
            <a:r>
              <a:rPr lang="it-IT" sz="2000" dirty="0" smtClean="0"/>
              <a:t>: resistive  gauges </a:t>
            </a:r>
            <a:r>
              <a:rPr lang="en-US" sz="2000" dirty="0" smtClean="0"/>
              <a:t>XC11-3-350 </a:t>
            </a:r>
            <a:r>
              <a:rPr lang="it-IT" sz="2000" dirty="0" smtClean="0"/>
              <a:t>in half bridge configuration</a:t>
            </a:r>
          </a:p>
        </p:txBody>
      </p:sp>
      <p:sp>
        <p:nvSpPr>
          <p:cNvPr id="8" name="CasellaDiTesto 7"/>
          <p:cNvSpPr txBox="1"/>
          <p:nvPr/>
        </p:nvSpPr>
        <p:spPr>
          <a:xfrm>
            <a:off x="4680520" y="1052736"/>
            <a:ext cx="4211960" cy="1661993"/>
          </a:xfrm>
          <a:prstGeom prst="rect">
            <a:avLst/>
          </a:prstGeom>
          <a:noFill/>
        </p:spPr>
        <p:txBody>
          <a:bodyPr wrap="square" rtlCol="0">
            <a:spAutoFit/>
          </a:bodyPr>
          <a:lstStyle/>
          <a:p>
            <a:pPr algn="ctr"/>
            <a:r>
              <a:rPr lang="it-IT" sz="2400" b="1" dirty="0" err="1" smtClean="0">
                <a:solidFill>
                  <a:schemeClr val="tx2"/>
                </a:solidFill>
              </a:rPr>
              <a:t>Devices</a:t>
            </a:r>
            <a:endParaRPr lang="it-IT" sz="2400" b="1" dirty="0" smtClean="0">
              <a:solidFill>
                <a:schemeClr val="tx2"/>
              </a:solidFill>
            </a:endParaRPr>
          </a:p>
          <a:p>
            <a:pPr algn="just">
              <a:buFont typeface="Arial" pitchFamily="34" charset="0"/>
              <a:buChar char="•"/>
            </a:pPr>
            <a:r>
              <a:rPr lang="it-IT" sz="2000" dirty="0" smtClean="0"/>
              <a:t> </a:t>
            </a:r>
            <a:r>
              <a:rPr lang="en-US" sz="2000" dirty="0" smtClean="0"/>
              <a:t>Open </a:t>
            </a:r>
            <a:r>
              <a:rPr lang="en-US" sz="2000" dirty="0" err="1" smtClean="0"/>
              <a:t>dewar</a:t>
            </a:r>
            <a:r>
              <a:rPr lang="en-US" sz="2000" dirty="0" smtClean="0"/>
              <a:t> with LN</a:t>
            </a:r>
          </a:p>
          <a:p>
            <a:pPr algn="just">
              <a:buFont typeface="Arial" pitchFamily="34" charset="0"/>
              <a:buChar char="•"/>
            </a:pPr>
            <a:r>
              <a:rPr lang="en-US" sz="2000" dirty="0" smtClean="0"/>
              <a:t> Cryostat filled with LHe</a:t>
            </a:r>
          </a:p>
          <a:p>
            <a:pPr algn="just">
              <a:buFont typeface="Arial" pitchFamily="34" charset="0"/>
              <a:buChar char="•"/>
            </a:pPr>
            <a:r>
              <a:rPr lang="en-US" sz="2000" dirty="0" smtClean="0"/>
              <a:t> Sm125 Optical Sensing Interrogator</a:t>
            </a:r>
            <a:endParaRPr lang="it-IT" sz="2000" dirty="0" smtClean="0"/>
          </a:p>
          <a:p>
            <a:endParaRPr lang="it-IT" dirty="0"/>
          </a:p>
        </p:txBody>
      </p:sp>
      <p:sp>
        <p:nvSpPr>
          <p:cNvPr id="9" name="CasellaDiTesto 8"/>
          <p:cNvSpPr txBox="1"/>
          <p:nvPr/>
        </p:nvSpPr>
        <p:spPr>
          <a:xfrm>
            <a:off x="395536" y="3723997"/>
            <a:ext cx="3888432" cy="2585323"/>
          </a:xfrm>
          <a:prstGeom prst="rect">
            <a:avLst/>
          </a:prstGeom>
          <a:noFill/>
        </p:spPr>
        <p:txBody>
          <a:bodyPr wrap="square" rtlCol="0">
            <a:spAutoFit/>
          </a:bodyPr>
          <a:lstStyle/>
          <a:p>
            <a:pPr algn="ctr"/>
            <a:r>
              <a:rPr lang="it-IT" sz="2400" b="1" dirty="0" smtClean="0">
                <a:solidFill>
                  <a:schemeClr val="tx2"/>
                </a:solidFill>
              </a:rPr>
              <a:t>Host materials</a:t>
            </a:r>
          </a:p>
          <a:p>
            <a:pPr algn="just">
              <a:buFont typeface="Arial" pitchFamily="34" charset="0"/>
              <a:buChar char="•"/>
            </a:pPr>
            <a:r>
              <a:rPr lang="it-IT" sz="2000" dirty="0" smtClean="0"/>
              <a:t> Aluminium</a:t>
            </a:r>
          </a:p>
          <a:p>
            <a:pPr algn="just">
              <a:buFont typeface="Arial" pitchFamily="34" charset="0"/>
              <a:buChar char="•"/>
            </a:pPr>
            <a:r>
              <a:rPr lang="it-IT" sz="2000" dirty="0" smtClean="0"/>
              <a:t> Ryton</a:t>
            </a:r>
          </a:p>
          <a:p>
            <a:pPr algn="just">
              <a:buFont typeface="Arial" pitchFamily="34" charset="0"/>
              <a:buChar char="•"/>
            </a:pPr>
            <a:r>
              <a:rPr lang="it-IT" sz="2000" dirty="0" smtClean="0"/>
              <a:t> Lead (a)</a:t>
            </a:r>
          </a:p>
          <a:p>
            <a:pPr algn="just">
              <a:buFont typeface="Arial" pitchFamily="34" charset="0"/>
              <a:buChar char="•"/>
            </a:pPr>
            <a:r>
              <a:rPr lang="it-IT" sz="2000" dirty="0" smtClean="0"/>
              <a:t> Plexiglass (PMMA) (b)</a:t>
            </a:r>
          </a:p>
          <a:p>
            <a:pPr algn="just">
              <a:buFont typeface="Arial" pitchFamily="34" charset="0"/>
              <a:buChar char="•"/>
            </a:pPr>
            <a:r>
              <a:rPr lang="it-IT" sz="2000" dirty="0" smtClean="0"/>
              <a:t> Teflon (c)</a:t>
            </a:r>
          </a:p>
          <a:p>
            <a:pPr algn="just">
              <a:buFont typeface="Arial" pitchFamily="34" charset="0"/>
              <a:buChar char="•"/>
            </a:pPr>
            <a:r>
              <a:rPr lang="it-IT" sz="2000" dirty="0" smtClean="0"/>
              <a:t> </a:t>
            </a:r>
            <a:r>
              <a:rPr lang="it-IT" sz="2000" dirty="0" err="1" smtClean="0"/>
              <a:t>Aluminium</a:t>
            </a:r>
            <a:r>
              <a:rPr lang="it-IT" sz="2000" dirty="0" smtClean="0"/>
              <a:t> </a:t>
            </a:r>
            <a:r>
              <a:rPr lang="it-IT" sz="2000" dirty="0" err="1" smtClean="0"/>
              <a:t>shell</a:t>
            </a:r>
            <a:r>
              <a:rPr lang="it-IT" sz="2000" dirty="0" smtClean="0"/>
              <a:t> </a:t>
            </a:r>
            <a:r>
              <a:rPr lang="it-IT" sz="2000" dirty="0" err="1" smtClean="0"/>
              <a:t>of</a:t>
            </a:r>
            <a:r>
              <a:rPr lang="it-IT" sz="2000" dirty="0" smtClean="0"/>
              <a:t> the </a:t>
            </a:r>
            <a:r>
              <a:rPr lang="it-IT" sz="2000" dirty="0" err="1" smtClean="0"/>
              <a:t>magnet</a:t>
            </a:r>
            <a:endParaRPr lang="it-IT" sz="2000" dirty="0" smtClean="0"/>
          </a:p>
          <a:p>
            <a:endParaRPr lang="it-IT" dirty="0"/>
          </a:p>
        </p:txBody>
      </p:sp>
      <p:sp>
        <p:nvSpPr>
          <p:cNvPr id="14" name="CasellaDiTesto 13"/>
          <p:cNvSpPr txBox="1"/>
          <p:nvPr/>
        </p:nvSpPr>
        <p:spPr>
          <a:xfrm>
            <a:off x="1043608" y="6237312"/>
            <a:ext cx="7560840" cy="369332"/>
          </a:xfrm>
          <a:prstGeom prst="rect">
            <a:avLst/>
          </a:prstGeom>
          <a:noFill/>
        </p:spPr>
        <p:txBody>
          <a:bodyPr wrap="square" rtlCol="0">
            <a:spAutoFit/>
          </a:bodyPr>
          <a:lstStyle/>
          <a:p>
            <a:r>
              <a:rPr lang="it-IT" b="1" i="1" dirty="0" err="1" smtClean="0">
                <a:solidFill>
                  <a:schemeClr val="tx2"/>
                </a:solidFill>
              </a:rPr>
              <a:t>FBGs</a:t>
            </a:r>
            <a:r>
              <a:rPr lang="it-IT" b="1" i="1" dirty="0" smtClean="0">
                <a:solidFill>
                  <a:schemeClr val="tx2"/>
                </a:solidFill>
              </a:rPr>
              <a:t> </a:t>
            </a:r>
            <a:r>
              <a:rPr lang="it-IT" b="1" i="1" dirty="0" err="1" smtClean="0">
                <a:solidFill>
                  <a:schemeClr val="tx2"/>
                </a:solidFill>
              </a:rPr>
              <a:t>glued</a:t>
            </a:r>
            <a:r>
              <a:rPr lang="it-IT" b="1" i="1" dirty="0" smtClean="0">
                <a:solidFill>
                  <a:schemeClr val="tx2"/>
                </a:solidFill>
              </a:rPr>
              <a:t> on the </a:t>
            </a:r>
            <a:r>
              <a:rPr lang="it-IT" b="1" i="1" dirty="0" err="1" smtClean="0">
                <a:solidFill>
                  <a:schemeClr val="tx2"/>
                </a:solidFill>
              </a:rPr>
              <a:t>samples</a:t>
            </a:r>
            <a:r>
              <a:rPr lang="it-IT" b="1" i="1" dirty="0" smtClean="0">
                <a:solidFill>
                  <a:schemeClr val="tx2"/>
                </a:solidFill>
              </a:rPr>
              <a:t> </a:t>
            </a:r>
            <a:r>
              <a:rPr lang="it-IT" b="1" i="1" dirty="0" err="1" smtClean="0">
                <a:solidFill>
                  <a:schemeClr val="tx2"/>
                </a:solidFill>
              </a:rPr>
              <a:t>with</a:t>
            </a:r>
            <a:r>
              <a:rPr lang="it-IT" b="1" i="1" dirty="0" smtClean="0">
                <a:solidFill>
                  <a:schemeClr val="tx2"/>
                </a:solidFill>
              </a:rPr>
              <a:t> </a:t>
            </a:r>
            <a:r>
              <a:rPr lang="it-IT" b="1" i="1" dirty="0" err="1" smtClean="0">
                <a:solidFill>
                  <a:schemeClr val="tx2"/>
                </a:solidFill>
              </a:rPr>
              <a:t>Loctite</a:t>
            </a:r>
            <a:r>
              <a:rPr lang="it-IT" b="1" i="1" dirty="0" smtClean="0">
                <a:solidFill>
                  <a:schemeClr val="tx2"/>
                </a:solidFill>
              </a:rPr>
              <a:t> Super </a:t>
            </a:r>
            <a:r>
              <a:rPr lang="it-IT" b="1" i="1" dirty="0" err="1" smtClean="0">
                <a:solidFill>
                  <a:schemeClr val="tx2"/>
                </a:solidFill>
              </a:rPr>
              <a:t>Attack</a:t>
            </a:r>
            <a:r>
              <a:rPr lang="it-IT" b="1" i="1" dirty="0" smtClean="0">
                <a:solidFill>
                  <a:schemeClr val="tx2"/>
                </a:solidFill>
              </a:rPr>
              <a:t>  </a:t>
            </a:r>
            <a:r>
              <a:rPr lang="it-IT" b="1" i="1" dirty="0" err="1" smtClean="0">
                <a:solidFill>
                  <a:schemeClr val="tx2"/>
                </a:solidFill>
              </a:rPr>
              <a:t>Precision</a:t>
            </a:r>
            <a:r>
              <a:rPr lang="it-IT" b="1" i="1" dirty="0" smtClean="0">
                <a:solidFill>
                  <a:schemeClr val="tx2"/>
                </a:solidFill>
              </a:rPr>
              <a:t> </a:t>
            </a:r>
            <a:r>
              <a:rPr lang="it-IT" b="1" i="1" dirty="0" err="1" smtClean="0">
                <a:solidFill>
                  <a:schemeClr val="tx2"/>
                </a:solidFill>
              </a:rPr>
              <a:t>Glue</a:t>
            </a:r>
            <a:endParaRPr lang="it-IT" b="1" i="1" dirty="0">
              <a:solidFill>
                <a:schemeClr val="tx2"/>
              </a:solidFill>
            </a:endParaRPr>
          </a:p>
        </p:txBody>
      </p:sp>
      <p:grpSp>
        <p:nvGrpSpPr>
          <p:cNvPr id="18" name="Gruppo 17"/>
          <p:cNvGrpSpPr/>
          <p:nvPr/>
        </p:nvGrpSpPr>
        <p:grpSpPr>
          <a:xfrm>
            <a:off x="5220072" y="3212976"/>
            <a:ext cx="3300082" cy="3024336"/>
            <a:chOff x="5220072" y="3212976"/>
            <a:chExt cx="3300082" cy="3024336"/>
          </a:xfrm>
        </p:grpSpPr>
        <p:pic>
          <p:nvPicPr>
            <p:cNvPr id="11" name="Picture 5" descr="C:\Users\achiuchi\temp\SensorImages\Plexigluing04.jpg"/>
            <p:cNvPicPr/>
            <p:nvPr/>
          </p:nvPicPr>
          <p:blipFill>
            <a:blip r:embed="rId2" cstate="print"/>
            <a:srcRect/>
            <a:stretch>
              <a:fillRect/>
            </a:stretch>
          </p:blipFill>
          <p:spPr bwMode="auto">
            <a:xfrm>
              <a:off x="6876256" y="3212976"/>
              <a:ext cx="1643898" cy="1506366"/>
            </a:xfrm>
            <a:prstGeom prst="rect">
              <a:avLst/>
            </a:prstGeom>
            <a:noFill/>
            <a:ln w="9525">
              <a:noFill/>
              <a:miter lim="800000"/>
              <a:headEnd/>
              <a:tailEnd/>
            </a:ln>
          </p:spPr>
        </p:pic>
        <p:pic>
          <p:nvPicPr>
            <p:cNvPr id="12" name="Picture 4" descr="C:\Users\achiuchi\temp\SensorImages\LeadGluing00.jpg"/>
            <p:cNvPicPr/>
            <p:nvPr/>
          </p:nvPicPr>
          <p:blipFill>
            <a:blip r:embed="rId3" cstate="print"/>
            <a:srcRect/>
            <a:stretch>
              <a:fillRect/>
            </a:stretch>
          </p:blipFill>
          <p:spPr bwMode="auto">
            <a:xfrm>
              <a:off x="5220072" y="3212976"/>
              <a:ext cx="1554479" cy="1526245"/>
            </a:xfrm>
            <a:prstGeom prst="rect">
              <a:avLst/>
            </a:prstGeom>
            <a:noFill/>
            <a:ln w="9525">
              <a:noFill/>
              <a:miter lim="800000"/>
              <a:headEnd/>
              <a:tailEnd/>
            </a:ln>
          </p:spPr>
        </p:pic>
        <p:pic>
          <p:nvPicPr>
            <p:cNvPr id="13" name="Picture 2" descr="C:\Users\achiuchi\temp\SensorImages\TeflonGluing00.jpg"/>
            <p:cNvPicPr/>
            <p:nvPr/>
          </p:nvPicPr>
          <p:blipFill>
            <a:blip r:embed="rId4" cstate="print"/>
            <a:srcRect/>
            <a:stretch>
              <a:fillRect/>
            </a:stretch>
          </p:blipFill>
          <p:spPr bwMode="auto">
            <a:xfrm>
              <a:off x="6156176" y="4797152"/>
              <a:ext cx="1656184" cy="1440160"/>
            </a:xfrm>
            <a:prstGeom prst="rect">
              <a:avLst/>
            </a:prstGeom>
            <a:noFill/>
            <a:ln w="9525">
              <a:noFill/>
              <a:miter lim="800000"/>
              <a:headEnd/>
              <a:tailEnd/>
            </a:ln>
          </p:spPr>
        </p:pic>
        <p:sp>
          <p:nvSpPr>
            <p:cNvPr id="15" name="CasellaDiTesto 14"/>
            <p:cNvSpPr txBox="1"/>
            <p:nvPr/>
          </p:nvSpPr>
          <p:spPr>
            <a:xfrm>
              <a:off x="5220072" y="4437112"/>
              <a:ext cx="504056" cy="338554"/>
            </a:xfrm>
            <a:prstGeom prst="rect">
              <a:avLst/>
            </a:prstGeom>
            <a:noFill/>
          </p:spPr>
          <p:txBody>
            <a:bodyPr wrap="square" rtlCol="0">
              <a:spAutoFit/>
            </a:bodyPr>
            <a:lstStyle/>
            <a:p>
              <a:r>
                <a:rPr lang="it-IT" sz="1600" dirty="0" smtClean="0">
                  <a:solidFill>
                    <a:srgbClr val="FF0000"/>
                  </a:solidFill>
                </a:rPr>
                <a:t>(a)</a:t>
              </a:r>
              <a:endParaRPr lang="it-IT" sz="1600" dirty="0"/>
            </a:p>
          </p:txBody>
        </p:sp>
        <p:sp>
          <p:nvSpPr>
            <p:cNvPr id="16" name="CasellaDiTesto 15"/>
            <p:cNvSpPr txBox="1"/>
            <p:nvPr/>
          </p:nvSpPr>
          <p:spPr>
            <a:xfrm>
              <a:off x="6876256" y="4437112"/>
              <a:ext cx="504056" cy="338554"/>
            </a:xfrm>
            <a:prstGeom prst="rect">
              <a:avLst/>
            </a:prstGeom>
            <a:noFill/>
          </p:spPr>
          <p:txBody>
            <a:bodyPr wrap="square" rtlCol="0">
              <a:spAutoFit/>
            </a:bodyPr>
            <a:lstStyle/>
            <a:p>
              <a:r>
                <a:rPr lang="it-IT" sz="1600" dirty="0" smtClean="0">
                  <a:solidFill>
                    <a:srgbClr val="FF0000"/>
                  </a:solidFill>
                </a:rPr>
                <a:t>(b)</a:t>
              </a:r>
              <a:endParaRPr lang="it-IT" sz="1600" dirty="0"/>
            </a:p>
          </p:txBody>
        </p:sp>
        <p:sp>
          <p:nvSpPr>
            <p:cNvPr id="17" name="CasellaDiTesto 16"/>
            <p:cNvSpPr txBox="1"/>
            <p:nvPr/>
          </p:nvSpPr>
          <p:spPr>
            <a:xfrm>
              <a:off x="6156176" y="5877272"/>
              <a:ext cx="504056" cy="338554"/>
            </a:xfrm>
            <a:prstGeom prst="rect">
              <a:avLst/>
            </a:prstGeom>
            <a:noFill/>
          </p:spPr>
          <p:txBody>
            <a:bodyPr wrap="square" rtlCol="0">
              <a:spAutoFit/>
            </a:bodyPr>
            <a:lstStyle/>
            <a:p>
              <a:r>
                <a:rPr lang="it-IT" sz="1600" dirty="0" smtClean="0">
                  <a:solidFill>
                    <a:srgbClr val="FF0000"/>
                  </a:solidFill>
                </a:rPr>
                <a:t>(c)</a:t>
              </a:r>
              <a:endParaRPr lang="it-IT" sz="1600" dirty="0"/>
            </a:p>
          </p:txBody>
        </p:sp>
      </p:grpSp>
      <p:sp>
        <p:nvSpPr>
          <p:cNvPr id="21" name="Segnaposto numero diapositiva 20"/>
          <p:cNvSpPr>
            <a:spLocks noGrp="1"/>
          </p:cNvSpPr>
          <p:nvPr>
            <p:ph type="sldNum" sz="quarter" idx="12"/>
          </p:nvPr>
        </p:nvSpPr>
        <p:spPr/>
        <p:txBody>
          <a:bodyPr/>
          <a:lstStyle/>
          <a:p>
            <a:fld id="{2D08A595-6B88-410B-92A3-9372CECB3ECE}"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2D08A595-6B88-410B-92A3-9372CECB3ECE}" type="slidenum">
              <a:rPr lang="en-US" smtClean="0"/>
              <a:pPr/>
              <a:t>7</a:t>
            </a:fld>
            <a:endParaRPr lang="en-US"/>
          </a:p>
        </p:txBody>
      </p:sp>
      <p:pic>
        <p:nvPicPr>
          <p:cNvPr id="8" name="Picture 2" descr="CIMG9409.JPG"/>
          <p:cNvPicPr/>
          <p:nvPr/>
        </p:nvPicPr>
        <p:blipFill>
          <a:blip r:embed="rId2" cstate="print"/>
          <a:srcRect/>
          <a:stretch>
            <a:fillRect/>
          </a:stretch>
        </p:blipFill>
        <p:spPr bwMode="auto">
          <a:xfrm>
            <a:off x="6012160" y="1196752"/>
            <a:ext cx="2780021" cy="2078984"/>
          </a:xfrm>
          <a:prstGeom prst="rect">
            <a:avLst/>
          </a:prstGeom>
          <a:noFill/>
          <a:ln w="9525">
            <a:noFill/>
            <a:miter lim="800000"/>
            <a:headEnd/>
            <a:tailEnd/>
          </a:ln>
        </p:spPr>
      </p:pic>
      <p:pic>
        <p:nvPicPr>
          <p:cNvPr id="9" name="Picture 3" descr="C:\Users\achiuchi\temp\20100820_LN\TestFBG_1.png"/>
          <p:cNvPicPr/>
          <p:nvPr/>
        </p:nvPicPr>
        <p:blipFill>
          <a:blip r:embed="rId3" cstate="print"/>
          <a:srcRect/>
          <a:stretch>
            <a:fillRect/>
          </a:stretch>
        </p:blipFill>
        <p:spPr bwMode="auto">
          <a:xfrm>
            <a:off x="395537" y="2996952"/>
            <a:ext cx="3960440" cy="3666956"/>
          </a:xfrm>
          <a:prstGeom prst="rect">
            <a:avLst/>
          </a:prstGeom>
          <a:noFill/>
          <a:ln w="9525">
            <a:noFill/>
            <a:miter lim="800000"/>
            <a:headEnd/>
            <a:tailEnd/>
          </a:ln>
        </p:spPr>
      </p:pic>
      <p:sp>
        <p:nvSpPr>
          <p:cNvPr id="10" name="CasellaDiTesto 9"/>
          <p:cNvSpPr txBox="1"/>
          <p:nvPr/>
        </p:nvSpPr>
        <p:spPr>
          <a:xfrm>
            <a:off x="323528" y="1304761"/>
            <a:ext cx="5544616" cy="1908215"/>
          </a:xfrm>
          <a:prstGeom prst="rect">
            <a:avLst/>
          </a:prstGeom>
          <a:noFill/>
        </p:spPr>
        <p:txBody>
          <a:bodyPr wrap="square" rtlCol="0">
            <a:spAutoFit/>
          </a:bodyPr>
          <a:lstStyle/>
          <a:p>
            <a:pPr>
              <a:buFont typeface="Arial" pitchFamily="34" charset="0"/>
              <a:buChar char="•"/>
            </a:pPr>
            <a:r>
              <a:rPr lang="it-IT" dirty="0" smtClean="0"/>
              <a:t> </a:t>
            </a:r>
            <a:r>
              <a:rPr lang="it-IT" sz="2000" dirty="0" smtClean="0"/>
              <a:t>An </a:t>
            </a:r>
            <a:r>
              <a:rPr lang="it-IT" sz="2000" dirty="0" err="1" smtClean="0"/>
              <a:t>array</a:t>
            </a:r>
            <a:r>
              <a:rPr lang="it-IT" sz="2000" dirty="0" smtClean="0"/>
              <a:t> </a:t>
            </a:r>
            <a:r>
              <a:rPr lang="it-IT" sz="2000" dirty="0" err="1" smtClean="0"/>
              <a:t>of</a:t>
            </a:r>
            <a:r>
              <a:rPr lang="it-IT" sz="2000" dirty="0" smtClean="0"/>
              <a:t> 4 FBG </a:t>
            </a:r>
            <a:r>
              <a:rPr lang="it-IT" sz="2000" dirty="0" err="1" smtClean="0"/>
              <a:t>fixed</a:t>
            </a:r>
            <a:r>
              <a:rPr lang="it-IT" sz="2000" dirty="0" smtClean="0"/>
              <a:t> on a </a:t>
            </a:r>
            <a:r>
              <a:rPr lang="it-IT" sz="2000" dirty="0" err="1" smtClean="0"/>
              <a:t>carton</a:t>
            </a:r>
            <a:r>
              <a:rPr lang="it-IT" sz="2000" dirty="0" smtClean="0"/>
              <a:t> </a:t>
            </a:r>
            <a:r>
              <a:rPr lang="it-IT" sz="2000" dirty="0" err="1" smtClean="0"/>
              <a:t>support</a:t>
            </a:r>
            <a:r>
              <a:rPr lang="it-IT" sz="2000" dirty="0" smtClean="0"/>
              <a:t>:</a:t>
            </a:r>
          </a:p>
          <a:p>
            <a:pPr lvl="1" algn="just"/>
            <a:r>
              <a:rPr lang="it-IT" sz="2000" dirty="0" smtClean="0"/>
              <a:t>1. </a:t>
            </a:r>
            <a:r>
              <a:rPr lang="it-IT" sz="2000" dirty="0" err="1" smtClean="0"/>
              <a:t>Polymide</a:t>
            </a:r>
            <a:r>
              <a:rPr lang="it-IT" sz="2000" dirty="0" smtClean="0"/>
              <a:t> </a:t>
            </a:r>
            <a:r>
              <a:rPr lang="en-US" sz="2000" dirty="0" smtClean="0"/>
              <a:t>coated FBG glued on Al plate</a:t>
            </a:r>
          </a:p>
          <a:p>
            <a:pPr lvl="1" algn="just"/>
            <a:r>
              <a:rPr lang="en-US" sz="2000" dirty="0" smtClean="0"/>
              <a:t>2. </a:t>
            </a:r>
            <a:r>
              <a:rPr lang="en-US" sz="2000" dirty="0" err="1" smtClean="0"/>
              <a:t>Polymide</a:t>
            </a:r>
            <a:r>
              <a:rPr lang="en-US" sz="2000" dirty="0" smtClean="0"/>
              <a:t> coated free FBG</a:t>
            </a:r>
            <a:endParaRPr lang="it-IT" sz="2000" dirty="0" smtClean="0"/>
          </a:p>
          <a:p>
            <a:pPr lvl="1" algn="just"/>
            <a:r>
              <a:rPr lang="en-US" sz="2000" dirty="0" smtClean="0"/>
              <a:t>3. Uncoated free FBG</a:t>
            </a:r>
            <a:endParaRPr lang="it-IT" sz="2000" dirty="0" smtClean="0"/>
          </a:p>
          <a:p>
            <a:pPr lvl="1" algn="just"/>
            <a:r>
              <a:rPr lang="en-US" sz="2000" dirty="0" smtClean="0"/>
              <a:t>4. </a:t>
            </a:r>
            <a:r>
              <a:rPr lang="en-US" sz="2000" dirty="0" err="1" smtClean="0"/>
              <a:t>Polymide</a:t>
            </a:r>
            <a:r>
              <a:rPr lang="en-US" sz="2000" dirty="0" smtClean="0"/>
              <a:t> coated free FBG</a:t>
            </a:r>
            <a:endParaRPr lang="it-IT" sz="2000" dirty="0" smtClean="0"/>
          </a:p>
          <a:p>
            <a:endParaRPr lang="it-IT" dirty="0" smtClean="0"/>
          </a:p>
        </p:txBody>
      </p:sp>
      <p:sp>
        <p:nvSpPr>
          <p:cNvPr id="12" name="CasellaDiTesto 11"/>
          <p:cNvSpPr txBox="1"/>
          <p:nvPr/>
        </p:nvSpPr>
        <p:spPr>
          <a:xfrm>
            <a:off x="4499992" y="3645024"/>
            <a:ext cx="4464496" cy="4001095"/>
          </a:xfrm>
          <a:prstGeom prst="rect">
            <a:avLst/>
          </a:prstGeom>
          <a:noFill/>
        </p:spPr>
        <p:txBody>
          <a:bodyPr wrap="square" rtlCol="0">
            <a:spAutoFit/>
          </a:bodyPr>
          <a:lstStyle/>
          <a:p>
            <a:pPr>
              <a:buFont typeface="Arial" pitchFamily="34" charset="0"/>
              <a:buChar char="•"/>
            </a:pPr>
            <a:r>
              <a:rPr lang="it-IT" dirty="0" smtClean="0"/>
              <a:t> </a:t>
            </a:r>
            <a:r>
              <a:rPr lang="en-US" sz="2000" dirty="0" smtClean="0"/>
              <a:t>6 cycles of immersions in the LN at </a:t>
            </a:r>
            <a:r>
              <a:rPr lang="en-US" sz="2000" b="1" dirty="0" smtClean="0"/>
              <a:t>77 K</a:t>
            </a:r>
          </a:p>
          <a:p>
            <a:pPr>
              <a:buFont typeface="Arial" pitchFamily="34" charset="0"/>
              <a:buChar char="•"/>
            </a:pPr>
            <a:endParaRPr lang="en-US" dirty="0" smtClean="0">
              <a:solidFill>
                <a:schemeClr val="tx2"/>
              </a:solidFill>
            </a:endParaRPr>
          </a:p>
          <a:p>
            <a:pPr algn="ctr"/>
            <a:r>
              <a:rPr lang="en-US" sz="2000" b="1" dirty="0" smtClean="0">
                <a:solidFill>
                  <a:schemeClr val="tx2"/>
                </a:solidFill>
              </a:rPr>
              <a:t>Conclusions of the test:</a:t>
            </a:r>
          </a:p>
          <a:p>
            <a:pPr lvl="0" algn="just">
              <a:buFont typeface="Arial" pitchFamily="34" charset="0"/>
              <a:buChar char="•"/>
            </a:pPr>
            <a:r>
              <a:rPr lang="it-IT" sz="2000" dirty="0" smtClean="0"/>
              <a:t> </a:t>
            </a:r>
            <a:r>
              <a:rPr lang="hu-HU" sz="2000" dirty="0" smtClean="0"/>
              <a:t>reproducible peak positions </a:t>
            </a:r>
            <a:endParaRPr lang="it-IT" sz="2000" dirty="0" smtClean="0"/>
          </a:p>
          <a:p>
            <a:pPr lvl="0" algn="just">
              <a:buFont typeface="Arial" pitchFamily="34" charset="0"/>
              <a:buChar char="•"/>
            </a:pPr>
            <a:r>
              <a:rPr lang="it-IT" sz="2000" dirty="0" smtClean="0"/>
              <a:t> g</a:t>
            </a:r>
            <a:r>
              <a:rPr lang="hu-HU" sz="2000" dirty="0" smtClean="0"/>
              <a:t>lued FBG</a:t>
            </a:r>
            <a:r>
              <a:rPr lang="it-IT" sz="2000" dirty="0" smtClean="0"/>
              <a:t> on AL </a:t>
            </a:r>
            <a:r>
              <a:rPr lang="it-IT" sz="2000" dirty="0" err="1" smtClean="0"/>
              <a:t>shows</a:t>
            </a:r>
            <a:r>
              <a:rPr lang="it-IT" sz="2000" dirty="0" smtClean="0"/>
              <a:t> the </a:t>
            </a:r>
            <a:r>
              <a:rPr lang="it-IT" sz="2000" dirty="0" err="1" smtClean="0"/>
              <a:t>biggest</a:t>
            </a:r>
            <a:r>
              <a:rPr lang="it-IT" sz="2000" dirty="0" smtClean="0"/>
              <a:t> </a:t>
            </a:r>
            <a:r>
              <a:rPr lang="it-IT" sz="2000" dirty="0" err="1" smtClean="0"/>
              <a:t>lambda-shift</a:t>
            </a:r>
            <a:r>
              <a:rPr lang="it-IT" sz="2000" dirty="0" smtClean="0"/>
              <a:t> </a:t>
            </a:r>
          </a:p>
          <a:p>
            <a:pPr lvl="0" algn="just">
              <a:buFont typeface="Arial" pitchFamily="34" charset="0"/>
              <a:buChar char="•"/>
            </a:pPr>
            <a:r>
              <a:rPr lang="en-US" sz="2000" dirty="0" smtClean="0"/>
              <a:t> d</a:t>
            </a:r>
            <a:r>
              <a:rPr lang="hu-HU" sz="2000" dirty="0" smtClean="0"/>
              <a:t>egradation of low temperature peak amplitudes</a:t>
            </a:r>
            <a:r>
              <a:rPr lang="it-IT" sz="2000" dirty="0" smtClean="0"/>
              <a:t> </a:t>
            </a:r>
            <a:r>
              <a:rPr lang="it-IT" sz="2000" dirty="0" err="1" smtClean="0"/>
              <a:t>probably</a:t>
            </a:r>
            <a:r>
              <a:rPr lang="it-IT" sz="2000" dirty="0" smtClean="0"/>
              <a:t> due </a:t>
            </a:r>
            <a:r>
              <a:rPr lang="it-IT" sz="2000" dirty="0" err="1" smtClean="0"/>
              <a:t>to</a:t>
            </a:r>
            <a:r>
              <a:rPr lang="it-IT" sz="2000" dirty="0" smtClean="0"/>
              <a:t> a bad </a:t>
            </a:r>
            <a:r>
              <a:rPr lang="it-IT" sz="2000" dirty="0" err="1" smtClean="0"/>
              <a:t>sensors</a:t>
            </a:r>
            <a:r>
              <a:rPr lang="it-IT" sz="2000" dirty="0" smtClean="0"/>
              <a:t> </a:t>
            </a:r>
            <a:r>
              <a:rPr lang="it-IT" sz="2000" dirty="0" err="1" smtClean="0"/>
              <a:t>configuration</a:t>
            </a:r>
            <a:endParaRPr lang="it-IT" sz="2000" dirty="0" smtClean="0"/>
          </a:p>
          <a:p>
            <a:endParaRPr lang="en-US" sz="2000" dirty="0" smtClean="0"/>
          </a:p>
          <a:p>
            <a:endParaRPr lang="en-US" sz="2000" dirty="0" smtClean="0"/>
          </a:p>
          <a:p>
            <a:r>
              <a:rPr lang="it-IT" dirty="0" smtClean="0"/>
              <a:t> </a:t>
            </a:r>
          </a:p>
          <a:p>
            <a:endParaRPr lang="it-IT" dirty="0"/>
          </a:p>
        </p:txBody>
      </p:sp>
      <p:sp>
        <p:nvSpPr>
          <p:cNvPr id="13" name="Titolo 1"/>
          <p:cNvSpPr>
            <a:spLocks noGrp="1"/>
          </p:cNvSpPr>
          <p:nvPr>
            <p:ph type="title"/>
          </p:nvPr>
        </p:nvSpPr>
        <p:spPr>
          <a:xfrm>
            <a:off x="467544" y="0"/>
            <a:ext cx="8229600" cy="1143000"/>
          </a:xfrm>
        </p:spPr>
        <p:txBody>
          <a:bodyPr/>
          <a:lstStyle/>
          <a:p>
            <a:r>
              <a:rPr lang="it-IT" dirty="0" smtClean="0">
                <a:solidFill>
                  <a:schemeClr val="tx2"/>
                </a:solidFill>
              </a:rPr>
              <a:t> </a:t>
            </a:r>
            <a:r>
              <a:rPr lang="it-IT" dirty="0" err="1" smtClean="0">
                <a:solidFill>
                  <a:schemeClr val="tx2"/>
                </a:solidFill>
              </a:rPr>
              <a:t>Feasibility</a:t>
            </a:r>
            <a:r>
              <a:rPr lang="it-IT" dirty="0" smtClean="0">
                <a:solidFill>
                  <a:schemeClr val="tx2"/>
                </a:solidFill>
              </a:rPr>
              <a:t> Test at 77 K</a:t>
            </a:r>
            <a:endParaRPr lang="it-IT" dirty="0">
              <a:solidFill>
                <a:schemeClr val="tx2"/>
              </a:solidFill>
            </a:endParaRPr>
          </a:p>
        </p:txBody>
      </p:sp>
      <p:sp>
        <p:nvSpPr>
          <p:cNvPr id="14" name="CasellaDiTesto 13"/>
          <p:cNvSpPr txBox="1"/>
          <p:nvPr/>
        </p:nvSpPr>
        <p:spPr>
          <a:xfrm>
            <a:off x="395536" y="980728"/>
            <a:ext cx="3672408" cy="369332"/>
          </a:xfrm>
          <a:prstGeom prst="rect">
            <a:avLst/>
          </a:prstGeom>
          <a:noFill/>
        </p:spPr>
        <p:txBody>
          <a:bodyPr wrap="square" rtlCol="0">
            <a:spAutoFit/>
          </a:bodyPr>
          <a:lstStyle/>
          <a:p>
            <a:r>
              <a:rPr lang="it-IT" b="1" i="1" dirty="0" smtClean="0">
                <a:solidFill>
                  <a:schemeClr val="tx2"/>
                </a:solidFill>
              </a:rPr>
              <a:t>August 20th, 2010</a:t>
            </a:r>
            <a:endParaRPr lang="it-IT" b="1" i="1" dirty="0">
              <a:solidFill>
                <a:schemeClr val="tx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2D08A595-6B88-410B-92A3-9372CECB3ECE}" type="slidenum">
              <a:rPr lang="en-US" smtClean="0"/>
              <a:pPr/>
              <a:t>8</a:t>
            </a:fld>
            <a:endParaRPr lang="en-US"/>
          </a:p>
        </p:txBody>
      </p:sp>
      <p:sp>
        <p:nvSpPr>
          <p:cNvPr id="8" name="Titolo 1"/>
          <p:cNvSpPr>
            <a:spLocks noGrp="1"/>
          </p:cNvSpPr>
          <p:nvPr>
            <p:ph type="title"/>
          </p:nvPr>
        </p:nvSpPr>
        <p:spPr>
          <a:xfrm>
            <a:off x="467544" y="0"/>
            <a:ext cx="8229600" cy="1143000"/>
          </a:xfrm>
        </p:spPr>
        <p:txBody>
          <a:bodyPr/>
          <a:lstStyle/>
          <a:p>
            <a:r>
              <a:rPr lang="it-IT" dirty="0" smtClean="0"/>
              <a:t> </a:t>
            </a:r>
            <a:r>
              <a:rPr lang="it-IT" dirty="0" err="1" smtClean="0">
                <a:solidFill>
                  <a:schemeClr val="tx2"/>
                </a:solidFill>
              </a:rPr>
              <a:t>Feasibility</a:t>
            </a:r>
            <a:r>
              <a:rPr lang="it-IT" dirty="0" smtClean="0">
                <a:solidFill>
                  <a:schemeClr val="tx2"/>
                </a:solidFill>
              </a:rPr>
              <a:t> Test at 4.2 K</a:t>
            </a:r>
            <a:endParaRPr lang="it-IT" dirty="0">
              <a:solidFill>
                <a:schemeClr val="tx2"/>
              </a:solidFill>
            </a:endParaRPr>
          </a:p>
        </p:txBody>
      </p:sp>
      <p:sp>
        <p:nvSpPr>
          <p:cNvPr id="9" name="CasellaDiTesto 8"/>
          <p:cNvSpPr txBox="1"/>
          <p:nvPr/>
        </p:nvSpPr>
        <p:spPr>
          <a:xfrm>
            <a:off x="323528" y="2236802"/>
            <a:ext cx="5400600" cy="400110"/>
          </a:xfrm>
          <a:prstGeom prst="rect">
            <a:avLst/>
          </a:prstGeom>
          <a:noFill/>
        </p:spPr>
        <p:txBody>
          <a:bodyPr wrap="square" rtlCol="0">
            <a:spAutoFit/>
          </a:bodyPr>
          <a:lstStyle/>
          <a:p>
            <a:r>
              <a:rPr lang="en-US" sz="2000" dirty="0" smtClean="0"/>
              <a:t>The sensors were dipped into the cryostat at </a:t>
            </a:r>
            <a:r>
              <a:rPr lang="en-US" sz="2000" b="1" dirty="0" smtClean="0"/>
              <a:t>4.2 K</a:t>
            </a:r>
            <a:endParaRPr lang="it-IT" sz="2000" b="1" dirty="0"/>
          </a:p>
        </p:txBody>
      </p:sp>
      <p:sp>
        <p:nvSpPr>
          <p:cNvPr id="10" name="CasellaDiTesto 9"/>
          <p:cNvSpPr txBox="1"/>
          <p:nvPr/>
        </p:nvSpPr>
        <p:spPr>
          <a:xfrm>
            <a:off x="395536" y="1424970"/>
            <a:ext cx="5544616" cy="707886"/>
          </a:xfrm>
          <a:prstGeom prst="rect">
            <a:avLst/>
          </a:prstGeom>
          <a:noFill/>
        </p:spPr>
        <p:txBody>
          <a:bodyPr wrap="square" rtlCol="0">
            <a:spAutoFit/>
          </a:bodyPr>
          <a:lstStyle/>
          <a:p>
            <a:pPr>
              <a:buFont typeface="Arial" pitchFamily="34" charset="0"/>
              <a:buChar char="•"/>
            </a:pPr>
            <a:r>
              <a:rPr lang="it-IT" dirty="0" smtClean="0"/>
              <a:t> </a:t>
            </a:r>
            <a:r>
              <a:rPr lang="it-IT" sz="2000" dirty="0" err="1" smtClean="0"/>
              <a:t>Glued</a:t>
            </a:r>
            <a:r>
              <a:rPr lang="it-IT" sz="2000" dirty="0" smtClean="0"/>
              <a:t> FBG on Al </a:t>
            </a:r>
            <a:r>
              <a:rPr lang="it-IT" sz="2000" dirty="0" err="1" smtClean="0"/>
              <a:t>fixed</a:t>
            </a:r>
            <a:r>
              <a:rPr lang="it-IT" sz="2000" dirty="0" smtClean="0"/>
              <a:t> on a tube</a:t>
            </a:r>
          </a:p>
          <a:p>
            <a:pPr>
              <a:buFont typeface="Arial" pitchFamily="34" charset="0"/>
              <a:buChar char="•"/>
            </a:pPr>
            <a:r>
              <a:rPr lang="it-IT" sz="2000" dirty="0" smtClean="0"/>
              <a:t> </a:t>
            </a:r>
            <a:r>
              <a:rPr lang="en-US" sz="2000" dirty="0" smtClean="0"/>
              <a:t>Two reference temperature sensors</a:t>
            </a:r>
            <a:endParaRPr lang="it-IT" sz="2000" dirty="0" smtClean="0"/>
          </a:p>
        </p:txBody>
      </p:sp>
      <p:pic>
        <p:nvPicPr>
          <p:cNvPr id="11" name="Picture 9" descr="Picture1.jpg"/>
          <p:cNvPicPr/>
          <p:nvPr/>
        </p:nvPicPr>
        <p:blipFill>
          <a:blip r:embed="rId2" cstate="print"/>
          <a:stretch>
            <a:fillRect/>
          </a:stretch>
        </p:blipFill>
        <p:spPr>
          <a:xfrm>
            <a:off x="6012160" y="1052736"/>
            <a:ext cx="2291822" cy="2880320"/>
          </a:xfrm>
          <a:prstGeom prst="rect">
            <a:avLst/>
          </a:prstGeom>
        </p:spPr>
      </p:pic>
      <p:pic>
        <p:nvPicPr>
          <p:cNvPr id="12" name="Picture 7" descr="CryoRefT_magnif.png"/>
          <p:cNvPicPr/>
          <p:nvPr/>
        </p:nvPicPr>
        <p:blipFill>
          <a:blip r:embed="rId3" cstate="print"/>
          <a:srcRect/>
          <a:stretch>
            <a:fillRect/>
          </a:stretch>
        </p:blipFill>
        <p:spPr bwMode="auto">
          <a:xfrm>
            <a:off x="467544" y="3068960"/>
            <a:ext cx="3888432" cy="3369606"/>
          </a:xfrm>
          <a:prstGeom prst="rect">
            <a:avLst/>
          </a:prstGeom>
          <a:noFill/>
          <a:ln w="9525">
            <a:noFill/>
            <a:miter lim="800000"/>
            <a:headEnd/>
            <a:tailEnd/>
          </a:ln>
        </p:spPr>
      </p:pic>
      <p:sp>
        <p:nvSpPr>
          <p:cNvPr id="15" name="CasellaDiTesto 14"/>
          <p:cNvSpPr txBox="1"/>
          <p:nvPr/>
        </p:nvSpPr>
        <p:spPr>
          <a:xfrm>
            <a:off x="4607496" y="4221088"/>
            <a:ext cx="3996952" cy="2246769"/>
          </a:xfrm>
          <a:prstGeom prst="rect">
            <a:avLst/>
          </a:prstGeom>
          <a:noFill/>
        </p:spPr>
        <p:txBody>
          <a:bodyPr wrap="square" rtlCol="0">
            <a:spAutoFit/>
          </a:bodyPr>
          <a:lstStyle/>
          <a:p>
            <a:pPr>
              <a:buFont typeface="Arial" pitchFamily="34" charset="0"/>
              <a:buChar char="•"/>
            </a:pPr>
            <a:endParaRPr lang="en-US" dirty="0" smtClean="0"/>
          </a:p>
          <a:p>
            <a:pPr algn="ctr"/>
            <a:r>
              <a:rPr lang="en-US" sz="2000" b="1" dirty="0" smtClean="0">
                <a:solidFill>
                  <a:schemeClr val="tx2"/>
                </a:solidFill>
              </a:rPr>
              <a:t>Conclusions of the test</a:t>
            </a:r>
          </a:p>
          <a:p>
            <a:pPr lvl="0" algn="just">
              <a:buFont typeface="Arial" pitchFamily="34" charset="0"/>
              <a:buChar char="•"/>
            </a:pPr>
            <a:r>
              <a:rPr lang="it-IT" sz="2000" dirty="0" smtClean="0"/>
              <a:t> g</a:t>
            </a:r>
            <a:r>
              <a:rPr lang="hu-HU" sz="2000" dirty="0" smtClean="0"/>
              <a:t>lued FBG</a:t>
            </a:r>
            <a:r>
              <a:rPr lang="it-IT" sz="2000" dirty="0" smtClean="0"/>
              <a:t> on AL </a:t>
            </a:r>
            <a:r>
              <a:rPr lang="hu-HU" sz="2000" dirty="0" smtClean="0"/>
              <a:t>becomes insensitive at around </a:t>
            </a:r>
            <a:r>
              <a:rPr lang="it-IT" sz="2000" dirty="0" smtClean="0"/>
              <a:t>5</a:t>
            </a:r>
            <a:r>
              <a:rPr lang="hu-HU" sz="2000" dirty="0" smtClean="0"/>
              <a:t>0K</a:t>
            </a:r>
            <a:endParaRPr lang="en-US" sz="2000" dirty="0" smtClean="0"/>
          </a:p>
          <a:p>
            <a:pPr lvl="0" algn="just">
              <a:buFont typeface="Arial" pitchFamily="34" charset="0"/>
              <a:buChar char="•"/>
            </a:pPr>
            <a:endParaRPr lang="en-US" sz="2000" dirty="0" smtClean="0"/>
          </a:p>
          <a:p>
            <a:pPr lvl="0" algn="just"/>
            <a:r>
              <a:rPr lang="en-US" sz="1400" i="1" dirty="0" smtClean="0"/>
              <a:t>To be remarked that the reference sensor </a:t>
            </a:r>
            <a:r>
              <a:rPr lang="hu-HU" sz="1400" i="1" dirty="0" smtClean="0"/>
              <a:t>TI640 </a:t>
            </a:r>
            <a:r>
              <a:rPr lang="en-US" sz="1400" i="1" dirty="0" smtClean="0"/>
              <a:t>is</a:t>
            </a:r>
            <a:r>
              <a:rPr lang="hu-HU" sz="1400" i="1" dirty="0" smtClean="0"/>
              <a:t> not sensitive below 30K</a:t>
            </a:r>
            <a:r>
              <a:rPr lang="it-IT" sz="1400" i="1" dirty="0" smtClean="0"/>
              <a:t> and </a:t>
            </a:r>
            <a:r>
              <a:rPr lang="hu-HU" sz="1400" i="1" dirty="0" smtClean="0"/>
              <a:t>TI652 is not sensitive on high </a:t>
            </a:r>
            <a:r>
              <a:rPr lang="en-US" sz="1400" i="1" dirty="0" smtClean="0"/>
              <a:t>temperate</a:t>
            </a:r>
            <a:endParaRPr lang="it-IT" i="1" dirty="0"/>
          </a:p>
        </p:txBody>
      </p:sp>
      <p:sp>
        <p:nvSpPr>
          <p:cNvPr id="13" name="CasellaDiTesto 12"/>
          <p:cNvSpPr txBox="1"/>
          <p:nvPr/>
        </p:nvSpPr>
        <p:spPr>
          <a:xfrm>
            <a:off x="395536" y="980728"/>
            <a:ext cx="3672408" cy="369332"/>
          </a:xfrm>
          <a:prstGeom prst="rect">
            <a:avLst/>
          </a:prstGeom>
          <a:noFill/>
        </p:spPr>
        <p:txBody>
          <a:bodyPr wrap="square" rtlCol="0">
            <a:spAutoFit/>
          </a:bodyPr>
          <a:lstStyle/>
          <a:p>
            <a:r>
              <a:rPr lang="it-IT" b="1" i="1" dirty="0" smtClean="0">
                <a:solidFill>
                  <a:schemeClr val="tx2"/>
                </a:solidFill>
              </a:rPr>
              <a:t>August 25th, 2010</a:t>
            </a:r>
            <a:endParaRPr lang="it-IT" b="1" i="1" dirty="0">
              <a:solidFill>
                <a:schemeClr val="tx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2D08A595-6B88-410B-92A3-9372CECB3ECE}" type="slidenum">
              <a:rPr lang="en-US" smtClean="0"/>
              <a:pPr/>
              <a:t>9</a:t>
            </a:fld>
            <a:endParaRPr lang="en-US"/>
          </a:p>
        </p:txBody>
      </p:sp>
      <p:sp>
        <p:nvSpPr>
          <p:cNvPr id="6" name="Titolo 1"/>
          <p:cNvSpPr>
            <a:spLocks noGrp="1"/>
          </p:cNvSpPr>
          <p:nvPr>
            <p:ph type="title"/>
          </p:nvPr>
        </p:nvSpPr>
        <p:spPr>
          <a:xfrm>
            <a:off x="467544" y="0"/>
            <a:ext cx="8229600" cy="1143000"/>
          </a:xfrm>
        </p:spPr>
        <p:txBody>
          <a:bodyPr/>
          <a:lstStyle/>
          <a:p>
            <a:r>
              <a:rPr lang="it-IT" dirty="0" smtClean="0"/>
              <a:t> </a:t>
            </a:r>
            <a:r>
              <a:rPr lang="it-IT" dirty="0" smtClean="0">
                <a:solidFill>
                  <a:schemeClr val="tx2"/>
                </a:solidFill>
              </a:rPr>
              <a:t>Temperature </a:t>
            </a:r>
            <a:r>
              <a:rPr lang="it-IT" dirty="0" err="1" smtClean="0">
                <a:solidFill>
                  <a:schemeClr val="tx2"/>
                </a:solidFill>
              </a:rPr>
              <a:t>Tests</a:t>
            </a:r>
            <a:r>
              <a:rPr lang="it-IT" dirty="0" smtClean="0">
                <a:solidFill>
                  <a:schemeClr val="tx2"/>
                </a:solidFill>
              </a:rPr>
              <a:t> at 77 K</a:t>
            </a:r>
            <a:endParaRPr lang="it-IT" dirty="0">
              <a:solidFill>
                <a:schemeClr val="tx2"/>
              </a:solidFill>
            </a:endParaRPr>
          </a:p>
        </p:txBody>
      </p:sp>
      <p:sp>
        <p:nvSpPr>
          <p:cNvPr id="7" name="CasellaDiTesto 6"/>
          <p:cNvSpPr txBox="1"/>
          <p:nvPr/>
        </p:nvSpPr>
        <p:spPr>
          <a:xfrm>
            <a:off x="179512" y="1052736"/>
            <a:ext cx="3600400" cy="1944216"/>
          </a:xfrm>
          <a:prstGeom prst="rect">
            <a:avLst/>
          </a:prstGeom>
          <a:noFill/>
        </p:spPr>
        <p:txBody>
          <a:bodyPr wrap="square" rtlCol="0">
            <a:spAutoFit/>
          </a:bodyPr>
          <a:lstStyle/>
          <a:p>
            <a:r>
              <a:rPr lang="it-IT" b="1" i="1" dirty="0" err="1" smtClean="0">
                <a:solidFill>
                  <a:schemeClr val="tx2"/>
                </a:solidFill>
              </a:rPr>
              <a:t>September</a:t>
            </a:r>
            <a:r>
              <a:rPr lang="it-IT" b="1" i="1" dirty="0" smtClean="0">
                <a:solidFill>
                  <a:schemeClr val="tx2"/>
                </a:solidFill>
              </a:rPr>
              <a:t> 17 </a:t>
            </a:r>
            <a:r>
              <a:rPr lang="it-IT" b="1" i="1" dirty="0" err="1" smtClean="0">
                <a:solidFill>
                  <a:schemeClr val="tx2"/>
                </a:solidFill>
              </a:rPr>
              <a:t>th</a:t>
            </a:r>
            <a:r>
              <a:rPr lang="it-IT" b="1" i="1" dirty="0" smtClean="0">
                <a:solidFill>
                  <a:schemeClr val="tx2"/>
                </a:solidFill>
              </a:rPr>
              <a:t>, 2010</a:t>
            </a:r>
          </a:p>
          <a:p>
            <a:endParaRPr lang="it-IT" sz="2000" dirty="0" smtClean="0"/>
          </a:p>
          <a:p>
            <a:pPr marL="914400" lvl="1" indent="-457200"/>
            <a:r>
              <a:rPr lang="it-IT" sz="2000" dirty="0" smtClean="0"/>
              <a:t>1. </a:t>
            </a:r>
            <a:r>
              <a:rPr lang="en-US" sz="2000" dirty="0" smtClean="0"/>
              <a:t>coated FBG1 on Al plate</a:t>
            </a:r>
          </a:p>
          <a:p>
            <a:pPr lvl="1"/>
            <a:r>
              <a:rPr lang="en-US" sz="2000" dirty="0" smtClean="0"/>
              <a:t>2. coated free FBG2</a:t>
            </a:r>
            <a:endParaRPr lang="it-IT" sz="2000" dirty="0" smtClean="0"/>
          </a:p>
          <a:p>
            <a:pPr lvl="1"/>
            <a:r>
              <a:rPr lang="en-US" sz="2000" dirty="0" smtClean="0"/>
              <a:t>3. free FBG3</a:t>
            </a:r>
            <a:endParaRPr lang="it-IT" sz="2000" dirty="0" smtClean="0"/>
          </a:p>
          <a:p>
            <a:endParaRPr lang="it-IT" dirty="0" smtClean="0"/>
          </a:p>
        </p:txBody>
      </p:sp>
      <p:sp>
        <p:nvSpPr>
          <p:cNvPr id="8" name="CasellaDiTesto 7"/>
          <p:cNvSpPr txBox="1"/>
          <p:nvPr/>
        </p:nvSpPr>
        <p:spPr>
          <a:xfrm>
            <a:off x="179512" y="3972733"/>
            <a:ext cx="3312368" cy="3241913"/>
          </a:xfrm>
          <a:prstGeom prst="rect">
            <a:avLst/>
          </a:prstGeom>
          <a:noFill/>
        </p:spPr>
        <p:txBody>
          <a:bodyPr wrap="square" rtlCol="0">
            <a:spAutoFit/>
          </a:bodyPr>
          <a:lstStyle/>
          <a:p>
            <a:r>
              <a:rPr lang="it-IT" b="1" i="1" dirty="0" err="1" smtClean="0">
                <a:solidFill>
                  <a:schemeClr val="tx2"/>
                </a:solidFill>
              </a:rPr>
              <a:t>September</a:t>
            </a:r>
            <a:r>
              <a:rPr lang="it-IT" b="1" i="1" dirty="0" smtClean="0">
                <a:solidFill>
                  <a:schemeClr val="tx2"/>
                </a:solidFill>
              </a:rPr>
              <a:t> 22 </a:t>
            </a:r>
            <a:r>
              <a:rPr lang="it-IT" b="1" i="1" dirty="0" err="1" smtClean="0">
                <a:solidFill>
                  <a:schemeClr val="tx2"/>
                </a:solidFill>
              </a:rPr>
              <a:t>nd</a:t>
            </a:r>
            <a:r>
              <a:rPr lang="it-IT" b="1" i="1" dirty="0" smtClean="0">
                <a:solidFill>
                  <a:schemeClr val="tx2"/>
                </a:solidFill>
              </a:rPr>
              <a:t>, 2010</a:t>
            </a:r>
          </a:p>
          <a:p>
            <a:endParaRPr lang="it-IT" sz="2000" dirty="0" smtClean="0"/>
          </a:p>
          <a:p>
            <a:pPr lvl="1"/>
            <a:r>
              <a:rPr lang="it-IT" sz="2000" dirty="0" smtClean="0"/>
              <a:t>1. </a:t>
            </a:r>
            <a:r>
              <a:rPr lang="en-US" sz="2000" dirty="0" smtClean="0">
                <a:ea typeface="Calibri"/>
                <a:cs typeface="Times New Roman"/>
              </a:rPr>
              <a:t>coated FBG4a on </a:t>
            </a:r>
            <a:r>
              <a:rPr lang="en-US" sz="2000" dirty="0" err="1" smtClean="0">
                <a:ea typeface="Calibri"/>
                <a:cs typeface="Times New Roman"/>
              </a:rPr>
              <a:t>Ryton</a:t>
            </a:r>
            <a:endParaRPr lang="it-IT" sz="2000" dirty="0" smtClean="0"/>
          </a:p>
          <a:p>
            <a:pPr lvl="1"/>
            <a:r>
              <a:rPr lang="it-IT" sz="2000" dirty="0" smtClean="0"/>
              <a:t>2. </a:t>
            </a:r>
            <a:r>
              <a:rPr lang="en-US" sz="2000" dirty="0" smtClean="0">
                <a:ea typeface="Calibri"/>
                <a:cs typeface="Times New Roman"/>
              </a:rPr>
              <a:t>coated FBG4b on Al</a:t>
            </a:r>
            <a:endParaRPr lang="it-IT" sz="2000" dirty="0" smtClean="0"/>
          </a:p>
          <a:p>
            <a:pPr marL="800100" lvl="1" indent="-342900" algn="just">
              <a:lnSpc>
                <a:spcPct val="115000"/>
              </a:lnSpc>
            </a:pPr>
            <a:r>
              <a:rPr lang="it-IT" sz="2000" dirty="0" smtClean="0"/>
              <a:t>3. </a:t>
            </a:r>
            <a:r>
              <a:rPr lang="en-US" sz="2000" dirty="0" smtClean="0">
                <a:ea typeface="Calibri"/>
                <a:cs typeface="Times New Roman"/>
              </a:rPr>
              <a:t>coated FBG1 on PMMA</a:t>
            </a:r>
            <a:endParaRPr lang="it-IT" sz="2000" dirty="0" smtClean="0">
              <a:ea typeface="Calibri"/>
              <a:cs typeface="Times New Roman"/>
            </a:endParaRPr>
          </a:p>
          <a:p>
            <a:pPr marL="800100" lvl="1" indent="-342900" algn="just">
              <a:lnSpc>
                <a:spcPct val="115000"/>
              </a:lnSpc>
            </a:pPr>
            <a:r>
              <a:rPr lang="en-US" sz="2000" dirty="0" smtClean="0">
                <a:ea typeface="Calibri"/>
                <a:cs typeface="Times New Roman"/>
              </a:rPr>
              <a:t>4. coated FBG2 on Lead</a:t>
            </a:r>
            <a:endParaRPr lang="it-IT" sz="2000" dirty="0" smtClean="0">
              <a:ea typeface="Calibri"/>
              <a:cs typeface="Times New Roman"/>
            </a:endParaRPr>
          </a:p>
          <a:p>
            <a:pPr marL="800100" lvl="1" indent="-342900" algn="just">
              <a:lnSpc>
                <a:spcPct val="115000"/>
              </a:lnSpc>
              <a:spcAft>
                <a:spcPts val="1000"/>
              </a:spcAft>
            </a:pPr>
            <a:r>
              <a:rPr lang="en-US" sz="2000" dirty="0" smtClean="0">
                <a:ea typeface="Calibri"/>
                <a:cs typeface="Times New Roman"/>
              </a:rPr>
              <a:t>5. coated FBG3 on Teflon</a:t>
            </a:r>
          </a:p>
          <a:p>
            <a:pPr marL="342900" lvl="0" indent="-342900" algn="just">
              <a:lnSpc>
                <a:spcPct val="115000"/>
              </a:lnSpc>
              <a:spcAft>
                <a:spcPts val="1000"/>
              </a:spcAft>
            </a:pPr>
            <a:r>
              <a:rPr lang="en-US" sz="2000" dirty="0" smtClean="0">
                <a:ea typeface="Calibri"/>
                <a:cs typeface="Times New Roman"/>
              </a:rPr>
              <a:t> </a:t>
            </a:r>
            <a:endParaRPr lang="it-IT" sz="2000" dirty="0" smtClean="0">
              <a:ea typeface="Calibri"/>
              <a:cs typeface="Times New Roman"/>
            </a:endParaRPr>
          </a:p>
          <a:p>
            <a:endParaRPr lang="it-IT" dirty="0" smtClean="0"/>
          </a:p>
        </p:txBody>
      </p:sp>
      <p:grpSp>
        <p:nvGrpSpPr>
          <p:cNvPr id="229" name="Gruppo 228"/>
          <p:cNvGrpSpPr/>
          <p:nvPr/>
        </p:nvGrpSpPr>
        <p:grpSpPr>
          <a:xfrm>
            <a:off x="3275856" y="1196752"/>
            <a:ext cx="5659313" cy="1712863"/>
            <a:chOff x="3275856" y="1196752"/>
            <a:chExt cx="5659313" cy="1712863"/>
          </a:xfrm>
        </p:grpSpPr>
        <p:pic>
          <p:nvPicPr>
            <p:cNvPr id="21506" name="Object 4"/>
            <p:cNvPicPr>
              <a:picLocks noChangeArrowheads="1"/>
            </p:cNvPicPr>
            <p:nvPr/>
          </p:nvPicPr>
          <p:blipFill>
            <a:blip r:embed="rId2" cstate="print"/>
            <a:srcRect/>
            <a:stretch>
              <a:fillRect/>
            </a:stretch>
          </p:blipFill>
          <p:spPr bwMode="auto">
            <a:xfrm>
              <a:off x="3672408" y="1196752"/>
              <a:ext cx="3131840" cy="720601"/>
            </a:xfrm>
            <a:prstGeom prst="rect">
              <a:avLst/>
            </a:prstGeom>
            <a:noFill/>
            <a:ln w="9525">
              <a:noFill/>
              <a:miter lim="800000"/>
              <a:headEnd/>
              <a:tailEnd/>
            </a:ln>
          </p:spPr>
        </p:pic>
        <p:pic>
          <p:nvPicPr>
            <p:cNvPr id="21507" name="Object 5"/>
            <p:cNvPicPr>
              <a:picLocks noChangeArrowheads="1"/>
            </p:cNvPicPr>
            <p:nvPr/>
          </p:nvPicPr>
          <p:blipFill>
            <a:blip r:embed="rId3" cstate="print"/>
            <a:srcRect/>
            <a:stretch>
              <a:fillRect/>
            </a:stretch>
          </p:blipFill>
          <p:spPr bwMode="auto">
            <a:xfrm>
              <a:off x="3275856" y="2060848"/>
              <a:ext cx="3913461" cy="792088"/>
            </a:xfrm>
            <a:prstGeom prst="rect">
              <a:avLst/>
            </a:prstGeom>
            <a:noFill/>
            <a:ln w="9525">
              <a:noFill/>
              <a:miter lim="800000"/>
              <a:headEnd/>
              <a:tailEnd/>
            </a:ln>
          </p:spPr>
        </p:pic>
        <p:pic>
          <p:nvPicPr>
            <p:cNvPr id="21510" name="Picture 17" descr="Description: CIMG9656.JPG"/>
            <p:cNvPicPr>
              <a:picLocks noChangeAspect="1" noChangeArrowheads="1"/>
            </p:cNvPicPr>
            <p:nvPr/>
          </p:nvPicPr>
          <p:blipFill>
            <a:blip r:embed="rId4" cstate="print"/>
            <a:srcRect/>
            <a:stretch>
              <a:fillRect/>
            </a:stretch>
          </p:blipFill>
          <p:spPr bwMode="auto">
            <a:xfrm>
              <a:off x="7236296" y="1196752"/>
              <a:ext cx="1698873" cy="1712863"/>
            </a:xfrm>
            <a:prstGeom prst="rect">
              <a:avLst/>
            </a:prstGeom>
            <a:noFill/>
            <a:ln w="9525">
              <a:noFill/>
              <a:miter lim="800000"/>
              <a:headEnd/>
              <a:tailEnd/>
            </a:ln>
          </p:spPr>
        </p:pic>
      </p:grpSp>
      <p:grpSp>
        <p:nvGrpSpPr>
          <p:cNvPr id="15" name="Group 14"/>
          <p:cNvGrpSpPr/>
          <p:nvPr/>
        </p:nvGrpSpPr>
        <p:grpSpPr>
          <a:xfrm>
            <a:off x="3527376" y="3212976"/>
            <a:ext cx="5616624" cy="3312368"/>
            <a:chOff x="3527376" y="3212976"/>
            <a:chExt cx="5616624" cy="3312368"/>
          </a:xfrm>
        </p:grpSpPr>
        <p:pic>
          <p:nvPicPr>
            <p:cNvPr id="21508" name="Picture 4"/>
            <p:cNvPicPr>
              <a:picLocks noChangeAspect="1" noChangeArrowheads="1"/>
            </p:cNvPicPr>
            <p:nvPr/>
          </p:nvPicPr>
          <p:blipFill>
            <a:blip r:embed="rId5" cstate="print"/>
            <a:srcRect/>
            <a:stretch>
              <a:fillRect/>
            </a:stretch>
          </p:blipFill>
          <p:spPr bwMode="auto">
            <a:xfrm>
              <a:off x="3527376" y="3212976"/>
              <a:ext cx="5616624" cy="1512193"/>
            </a:xfrm>
            <a:prstGeom prst="rect">
              <a:avLst/>
            </a:prstGeom>
            <a:noFill/>
            <a:ln w="9525">
              <a:noFill/>
              <a:miter lim="800000"/>
              <a:headEnd/>
              <a:tailEnd/>
            </a:ln>
          </p:spPr>
        </p:pic>
        <p:pic>
          <p:nvPicPr>
            <p:cNvPr id="21509" name="Picture 5"/>
            <p:cNvPicPr>
              <a:picLocks noChangeAspect="1" noChangeArrowheads="1"/>
            </p:cNvPicPr>
            <p:nvPr/>
          </p:nvPicPr>
          <p:blipFill>
            <a:blip r:embed="rId6" cstate="print"/>
            <a:srcRect/>
            <a:stretch>
              <a:fillRect/>
            </a:stretch>
          </p:blipFill>
          <p:spPr bwMode="auto">
            <a:xfrm>
              <a:off x="4716016" y="5301208"/>
              <a:ext cx="4264918" cy="936104"/>
            </a:xfrm>
            <a:prstGeom prst="rect">
              <a:avLst/>
            </a:prstGeom>
            <a:noFill/>
            <a:ln w="9525">
              <a:noFill/>
              <a:miter lim="800000"/>
              <a:headEnd/>
              <a:tailEnd/>
            </a:ln>
          </p:spPr>
        </p:pic>
        <p:pic>
          <p:nvPicPr>
            <p:cNvPr id="226" name="Picture 8" descr="CIMG9964.jpg"/>
            <p:cNvPicPr/>
            <p:nvPr/>
          </p:nvPicPr>
          <p:blipFill>
            <a:blip r:embed="rId7" cstate="print"/>
            <a:stretch>
              <a:fillRect/>
            </a:stretch>
          </p:blipFill>
          <p:spPr>
            <a:xfrm>
              <a:off x="3563887" y="4941168"/>
              <a:ext cx="1152129" cy="1584176"/>
            </a:xfrm>
            <a:prstGeom prst="rect">
              <a:avLst/>
            </a:prstGeom>
          </p:spPr>
        </p:pic>
      </p:grpSp>
      <p:sp>
        <p:nvSpPr>
          <p:cNvPr id="228" name="CasellaDiTesto 227"/>
          <p:cNvSpPr txBox="1"/>
          <p:nvPr/>
        </p:nvSpPr>
        <p:spPr>
          <a:xfrm>
            <a:off x="539552" y="2924944"/>
            <a:ext cx="2232248" cy="923330"/>
          </a:xfrm>
          <a:prstGeom prst="rect">
            <a:avLst/>
          </a:prstGeom>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a:effectLst>
            <a:innerShdw blurRad="63500" dist="50800">
              <a:prstClr val="black">
                <a:alpha val="50000"/>
              </a:prstClr>
            </a:innerShdw>
          </a:effectLst>
        </p:spPr>
        <p:txBody>
          <a:bodyPr wrap="square" rtlCol="0">
            <a:spAutoFit/>
          </a:bodyPr>
          <a:lstStyle/>
          <a:p>
            <a:pPr algn="ctr"/>
            <a:r>
              <a:rPr lang="it-IT" i="1" dirty="0" smtClean="0">
                <a:solidFill>
                  <a:schemeClr val="tx2"/>
                </a:solidFill>
              </a:rPr>
              <a:t>The </a:t>
            </a:r>
            <a:r>
              <a:rPr lang="it-IT" i="1" dirty="0" err="1" smtClean="0">
                <a:solidFill>
                  <a:schemeClr val="tx2"/>
                </a:solidFill>
              </a:rPr>
              <a:t>sensors</a:t>
            </a:r>
            <a:r>
              <a:rPr lang="it-IT" i="1" dirty="0" smtClean="0">
                <a:solidFill>
                  <a:schemeClr val="tx2"/>
                </a:solidFill>
              </a:rPr>
              <a:t> and the </a:t>
            </a:r>
            <a:r>
              <a:rPr lang="it-IT" i="1" dirty="0" err="1" smtClean="0">
                <a:solidFill>
                  <a:schemeClr val="tx2"/>
                </a:solidFill>
              </a:rPr>
              <a:t>samples</a:t>
            </a:r>
            <a:r>
              <a:rPr lang="it-IT" i="1" dirty="0" smtClean="0">
                <a:solidFill>
                  <a:schemeClr val="tx2"/>
                </a:solidFill>
              </a:rPr>
              <a:t> </a:t>
            </a:r>
            <a:r>
              <a:rPr lang="it-IT" i="1" dirty="0" err="1" smtClean="0">
                <a:solidFill>
                  <a:schemeClr val="tx2"/>
                </a:solidFill>
              </a:rPr>
              <a:t>where</a:t>
            </a:r>
            <a:r>
              <a:rPr lang="it-IT" i="1" dirty="0" smtClean="0">
                <a:solidFill>
                  <a:schemeClr val="tx2"/>
                </a:solidFill>
              </a:rPr>
              <a:t> </a:t>
            </a:r>
            <a:r>
              <a:rPr lang="it-IT" i="1" dirty="0" err="1" smtClean="0">
                <a:solidFill>
                  <a:schemeClr val="tx2"/>
                </a:solidFill>
              </a:rPr>
              <a:t>glued</a:t>
            </a:r>
            <a:r>
              <a:rPr lang="it-IT" i="1" dirty="0" smtClean="0">
                <a:solidFill>
                  <a:schemeClr val="tx2"/>
                </a:solidFill>
              </a:rPr>
              <a:t> on </a:t>
            </a:r>
            <a:r>
              <a:rPr lang="it-IT" i="1" dirty="0" err="1" smtClean="0">
                <a:solidFill>
                  <a:schemeClr val="tx2"/>
                </a:solidFill>
              </a:rPr>
              <a:t>Vetronite</a:t>
            </a:r>
            <a:r>
              <a:rPr lang="it-IT" i="1" dirty="0" smtClean="0">
                <a:solidFill>
                  <a:schemeClr val="tx2"/>
                </a:solidFill>
              </a:rPr>
              <a:t> </a:t>
            </a:r>
            <a:r>
              <a:rPr lang="it-IT" i="1" dirty="0" err="1" smtClean="0">
                <a:solidFill>
                  <a:schemeClr val="tx2"/>
                </a:solidFill>
              </a:rPr>
              <a:t>tubes</a:t>
            </a:r>
            <a:endParaRPr lang="it-IT" i="1" dirty="0">
              <a:solidFill>
                <a:schemeClr val="tx2"/>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1619</TotalTime>
  <Words>1307</Words>
  <Application>Microsoft Office PowerPoint</Application>
  <PresentationFormat>Presentazione su schermo (4:3)</PresentationFormat>
  <Paragraphs>199</Paragraphs>
  <Slides>19</Slides>
  <Notes>2</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19</vt:i4>
      </vt:variant>
    </vt:vector>
  </HeadingPairs>
  <TitlesOfParts>
    <vt:vector size="21" baseType="lpstr">
      <vt:lpstr>Office Theme</vt:lpstr>
      <vt:lpstr>Equation</vt:lpstr>
      <vt:lpstr>Cryogenic Applications of Sensors based on Optical Fiber Technology</vt:lpstr>
      <vt:lpstr>Contents</vt:lpstr>
      <vt:lpstr>Goals of the experiments</vt:lpstr>
      <vt:lpstr>Experiments</vt:lpstr>
      <vt:lpstr>What we measure</vt:lpstr>
      <vt:lpstr>Overview</vt:lpstr>
      <vt:lpstr> Feasibility Test at 77 K</vt:lpstr>
      <vt:lpstr> Feasibility Test at 4.2 K</vt:lpstr>
      <vt:lpstr> Temperature Tests at 77 K</vt:lpstr>
      <vt:lpstr>Temperature Tests at 77 K</vt:lpstr>
      <vt:lpstr>Temperature and Strain Tests  at 4.2 K and 1.9 K</vt:lpstr>
      <vt:lpstr>Diapositiva 12</vt:lpstr>
      <vt:lpstr>Diapositiva 13</vt:lpstr>
      <vt:lpstr>Diapositiva 14</vt:lpstr>
      <vt:lpstr>Diapositiva 15</vt:lpstr>
      <vt:lpstr>Diapositiva 16</vt:lpstr>
      <vt:lpstr>Diapositiva 17</vt:lpstr>
      <vt:lpstr>Diapositiva 18</vt:lpstr>
      <vt:lpstr>Diapositiva 19</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achiuchi</dc:creator>
  <cp:lastModifiedBy>Anto</cp:lastModifiedBy>
  <cp:revision>177</cp:revision>
  <dcterms:created xsi:type="dcterms:W3CDTF">2011-02-25T14:02:58Z</dcterms:created>
  <dcterms:modified xsi:type="dcterms:W3CDTF">2011-03-02T16:52:44Z</dcterms:modified>
</cp:coreProperties>
</file>