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0" r:id="rId4"/>
    <p:sldId id="262" r:id="rId5"/>
    <p:sldId id="264" r:id="rId6"/>
    <p:sldId id="267" r:id="rId7"/>
    <p:sldId id="266" r:id="rId8"/>
    <p:sldId id="259" r:id="rId9"/>
    <p:sldId id="257" r:id="rId10"/>
    <p:sldId id="258" r:id="rId11"/>
    <p:sldId id="265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315D-27B6-4778-8B98-56E4F2E1770B}" type="datetimeFigureOut">
              <a:rPr lang="it-IT" smtClean="0"/>
              <a:t>02/03/2011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E3A4-ECFB-454C-93E5-BB67F15C256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315D-27B6-4778-8B98-56E4F2E1770B}" type="datetimeFigureOut">
              <a:rPr lang="it-IT" smtClean="0"/>
              <a:t>02/03/2011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E3A4-ECFB-454C-93E5-BB67F15C256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315D-27B6-4778-8B98-56E4F2E1770B}" type="datetimeFigureOut">
              <a:rPr lang="it-IT" smtClean="0"/>
              <a:t>02/03/2011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E3A4-ECFB-454C-93E5-BB67F15C256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315D-27B6-4778-8B98-56E4F2E1770B}" type="datetimeFigureOut">
              <a:rPr lang="it-IT" smtClean="0"/>
              <a:t>02/03/2011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E3A4-ECFB-454C-93E5-BB67F15C256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315D-27B6-4778-8B98-56E4F2E1770B}" type="datetimeFigureOut">
              <a:rPr lang="it-IT" smtClean="0"/>
              <a:t>02/03/2011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E3A4-ECFB-454C-93E5-BB67F15C256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315D-27B6-4778-8B98-56E4F2E1770B}" type="datetimeFigureOut">
              <a:rPr lang="it-IT" smtClean="0"/>
              <a:t>02/03/2011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E3A4-ECFB-454C-93E5-BB67F15C256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315D-27B6-4778-8B98-56E4F2E1770B}" type="datetimeFigureOut">
              <a:rPr lang="it-IT" smtClean="0"/>
              <a:t>02/03/2011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E3A4-ECFB-454C-93E5-BB67F15C256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315D-27B6-4778-8B98-56E4F2E1770B}" type="datetimeFigureOut">
              <a:rPr lang="it-IT" smtClean="0"/>
              <a:t>02/03/2011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E3A4-ECFB-454C-93E5-BB67F15C256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315D-27B6-4778-8B98-56E4F2E1770B}" type="datetimeFigureOut">
              <a:rPr lang="it-IT" smtClean="0"/>
              <a:t>02/03/2011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E3A4-ECFB-454C-93E5-BB67F15C256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315D-27B6-4778-8B98-56E4F2E1770B}" type="datetimeFigureOut">
              <a:rPr lang="it-IT" smtClean="0"/>
              <a:t>02/03/2011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E3A4-ECFB-454C-93E5-BB67F15C256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A315D-27B6-4778-8B98-56E4F2E1770B}" type="datetimeFigureOut">
              <a:rPr lang="it-IT" smtClean="0"/>
              <a:t>02/03/2011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1E3A4-ECFB-454C-93E5-BB67F15C2565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A315D-27B6-4778-8B98-56E4F2E1770B}" type="datetimeFigureOut">
              <a:rPr lang="it-IT" smtClean="0"/>
              <a:t>02/03/2011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1E3A4-ECFB-454C-93E5-BB67F15C2565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95306"/>
            <a:ext cx="7772400" cy="1470025"/>
          </a:xfrm>
        </p:spPr>
        <p:txBody>
          <a:bodyPr/>
          <a:lstStyle/>
          <a:p>
            <a:r>
              <a:rPr lang="it-IT" dirty="0" smtClean="0"/>
              <a:t>FOS4HEP activities at CERN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32412" y="3246120"/>
            <a:ext cx="6400800" cy="1752600"/>
          </a:xfrm>
        </p:spPr>
        <p:txBody>
          <a:bodyPr/>
          <a:lstStyle/>
          <a:p>
            <a:r>
              <a:rPr lang="it-IT" dirty="0" smtClean="0"/>
              <a:t>S. Buontempo</a:t>
            </a:r>
          </a:p>
          <a:p>
            <a:r>
              <a:rPr lang="it-IT" sz="2400" dirty="0" smtClean="0"/>
              <a:t>(on </a:t>
            </a:r>
            <a:r>
              <a:rPr lang="it-IT" sz="2400" dirty="0" err="1" smtClean="0"/>
              <a:t>behalf</a:t>
            </a:r>
            <a:r>
              <a:rPr lang="it-IT" sz="2400" dirty="0" smtClean="0"/>
              <a:t> </a:t>
            </a:r>
            <a:r>
              <a:rPr lang="it-IT" sz="2400" dirty="0" err="1" smtClean="0"/>
              <a:t>of</a:t>
            </a:r>
            <a:r>
              <a:rPr lang="it-IT" sz="2400" dirty="0" smtClean="0"/>
              <a:t> FOS4HEP </a:t>
            </a:r>
            <a:r>
              <a:rPr lang="it-IT" sz="2400" dirty="0" err="1" smtClean="0"/>
              <a:t>group</a:t>
            </a:r>
            <a:r>
              <a:rPr lang="it-IT" sz="2400" dirty="0" smtClean="0"/>
              <a:t>)</a:t>
            </a:r>
            <a:endParaRPr lang="it-IT" sz="2400" dirty="0"/>
          </a:p>
        </p:txBody>
      </p:sp>
      <p:sp>
        <p:nvSpPr>
          <p:cNvPr id="5" name="Sottotitolo 2"/>
          <p:cNvSpPr txBox="1">
            <a:spLocks/>
          </p:cNvSpPr>
          <p:nvPr/>
        </p:nvSpPr>
        <p:spPr>
          <a:xfrm>
            <a:off x="0" y="0"/>
            <a:ext cx="5486400" cy="7315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t-IT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Workshop on </a:t>
            </a:r>
            <a:r>
              <a:rPr kumimoji="0" lang="it-IT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Cryogenic</a:t>
            </a:r>
            <a:r>
              <a:rPr lang="it-IT" dirty="0">
                <a:solidFill>
                  <a:schemeClr val="tx1">
                    <a:tint val="75000"/>
                  </a:schemeClr>
                </a:solidFill>
              </a:rPr>
              <a:t> </a:t>
            </a:r>
            <a:r>
              <a:rPr kumimoji="0" lang="it-IT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application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FOS </a:t>
            </a:r>
            <a:r>
              <a:rPr kumimoji="0" lang="it-IT" b="0" i="0" u="none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techniques</a:t>
            </a: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		</a:t>
            </a:r>
            <a:endParaRPr kumimoji="0" lang="it-IT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ottotitolo 2"/>
          <p:cNvSpPr txBox="1">
            <a:spLocks/>
          </p:cNvSpPr>
          <p:nvPr/>
        </p:nvSpPr>
        <p:spPr>
          <a:xfrm>
            <a:off x="6583680" y="0"/>
            <a:ext cx="2560320" cy="7315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t-IT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CERN, March 3° 2011 			</a:t>
            </a:r>
            <a:endParaRPr kumimoji="0" lang="it-IT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11926" y="275499"/>
            <a:ext cx="7772400" cy="1470025"/>
          </a:xfrm>
        </p:spPr>
        <p:txBody>
          <a:bodyPr/>
          <a:lstStyle/>
          <a:p>
            <a:r>
              <a:rPr lang="it-IT" dirty="0" smtClean="0"/>
              <a:t>FOS4HEP </a:t>
            </a:r>
            <a:r>
              <a:rPr lang="it-IT" dirty="0" err="1" smtClean="0"/>
              <a:t>Fellows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77922"/>
            <a:ext cx="9016627" cy="313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11926" y="-103328"/>
            <a:ext cx="7772400" cy="1470025"/>
          </a:xfrm>
        </p:spPr>
        <p:txBody>
          <a:bodyPr/>
          <a:lstStyle/>
          <a:p>
            <a:r>
              <a:rPr lang="it-IT" dirty="0" smtClean="0"/>
              <a:t>More </a:t>
            </a:r>
            <a:r>
              <a:rPr lang="it-IT" dirty="0" err="1" smtClean="0"/>
              <a:t>R&amp;Ds</a:t>
            </a:r>
            <a:r>
              <a:rPr lang="it-IT" dirty="0" smtClean="0"/>
              <a:t> in “</a:t>
            </a:r>
            <a:r>
              <a:rPr lang="it-IT" dirty="0" err="1" smtClean="0"/>
              <a:t>waiting</a:t>
            </a:r>
            <a:r>
              <a:rPr lang="it-IT" dirty="0" smtClean="0"/>
              <a:t> </a:t>
            </a:r>
            <a:r>
              <a:rPr lang="it-IT" dirty="0" err="1" smtClean="0"/>
              <a:t>list</a:t>
            </a:r>
            <a:r>
              <a:rPr lang="it-IT" dirty="0" smtClean="0"/>
              <a:t>”</a:t>
            </a:r>
            <a:endParaRPr lang="it-IT" dirty="0"/>
          </a:p>
        </p:txBody>
      </p:sp>
      <p:sp>
        <p:nvSpPr>
          <p:cNvPr id="4" name="Sottotitolo 2"/>
          <p:cNvSpPr>
            <a:spLocks noGrp="1"/>
          </p:cNvSpPr>
          <p:nvPr>
            <p:ph type="subTitle" idx="1"/>
          </p:nvPr>
        </p:nvSpPr>
        <p:spPr>
          <a:xfrm>
            <a:off x="104502" y="1469571"/>
            <a:ext cx="9039498" cy="17526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it-IT" dirty="0" smtClean="0"/>
              <a:t> Gas </a:t>
            </a:r>
            <a:r>
              <a:rPr lang="it-IT" dirty="0" err="1" smtClean="0"/>
              <a:t>leak</a:t>
            </a:r>
            <a:r>
              <a:rPr lang="it-IT" dirty="0" smtClean="0"/>
              <a:t> </a:t>
            </a:r>
            <a:r>
              <a:rPr lang="it-IT" dirty="0" err="1" smtClean="0"/>
              <a:t>measurements</a:t>
            </a:r>
            <a:r>
              <a:rPr lang="it-IT" dirty="0" smtClean="0"/>
              <a:t>: </a:t>
            </a:r>
            <a:r>
              <a:rPr lang="it-IT" dirty="0" err="1" smtClean="0"/>
              <a:t>request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R. Guida </a:t>
            </a:r>
            <a:r>
              <a:rPr lang="it-IT" dirty="0" err="1" smtClean="0"/>
              <a:t>to</a:t>
            </a:r>
            <a:r>
              <a:rPr lang="it-IT" dirty="0" smtClean="0"/>
              <a:t> start some </a:t>
            </a:r>
            <a:r>
              <a:rPr lang="it-IT" dirty="0" err="1" smtClean="0"/>
              <a:t>prototyping</a:t>
            </a:r>
            <a:r>
              <a:rPr lang="it-IT" dirty="0" smtClean="0"/>
              <a:t> activities in </a:t>
            </a:r>
            <a:r>
              <a:rPr lang="it-IT" dirty="0" err="1" smtClean="0"/>
              <a:t>his</a:t>
            </a:r>
            <a:r>
              <a:rPr lang="it-IT" dirty="0" smtClean="0"/>
              <a:t> lab</a:t>
            </a:r>
          </a:p>
          <a:p>
            <a:pPr algn="l"/>
            <a:endParaRPr lang="it-IT" dirty="0" smtClean="0"/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 </a:t>
            </a:r>
            <a:r>
              <a:rPr lang="it-IT" dirty="0" err="1" smtClean="0"/>
              <a:t>Dosimetry</a:t>
            </a:r>
            <a:r>
              <a:rPr lang="it-IT" dirty="0" smtClean="0"/>
              <a:t>: </a:t>
            </a:r>
            <a:r>
              <a:rPr lang="it-IT" dirty="0" err="1" smtClean="0"/>
              <a:t>very</a:t>
            </a:r>
            <a:r>
              <a:rPr lang="it-IT" dirty="0" smtClean="0"/>
              <a:t> </a:t>
            </a:r>
            <a:r>
              <a:rPr lang="it-IT" dirty="0" err="1" smtClean="0"/>
              <a:t>preliminary</a:t>
            </a:r>
            <a:r>
              <a:rPr lang="it-IT" dirty="0" smtClean="0"/>
              <a:t> </a:t>
            </a:r>
            <a:r>
              <a:rPr lang="it-IT" dirty="0" err="1" smtClean="0"/>
              <a:t>ideas</a:t>
            </a:r>
            <a:r>
              <a:rPr lang="it-IT" dirty="0" smtClean="0"/>
              <a:t>, </a:t>
            </a:r>
            <a:r>
              <a:rPr lang="it-IT" dirty="0" err="1" smtClean="0"/>
              <a:t>still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defined</a:t>
            </a:r>
            <a:r>
              <a:rPr lang="it-IT" dirty="0" smtClean="0"/>
              <a:t> the </a:t>
            </a:r>
            <a:r>
              <a:rPr lang="it-IT" dirty="0" err="1" smtClean="0"/>
              <a:t>particles</a:t>
            </a:r>
            <a:r>
              <a:rPr lang="it-IT" dirty="0" smtClean="0"/>
              <a:t> and </a:t>
            </a:r>
            <a:r>
              <a:rPr lang="it-IT" dirty="0" err="1" smtClean="0"/>
              <a:t>ranges</a:t>
            </a:r>
            <a:endParaRPr lang="it-IT" dirty="0" smtClean="0"/>
          </a:p>
          <a:p>
            <a:pPr algn="l">
              <a:buFont typeface="Arial" pitchFamily="34" charset="0"/>
              <a:buChar char="•"/>
            </a:pPr>
            <a:endParaRPr lang="it-IT" dirty="0"/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 </a:t>
            </a:r>
            <a:r>
              <a:rPr lang="it-IT" dirty="0" err="1" smtClean="0"/>
              <a:t>Any</a:t>
            </a:r>
            <a:r>
              <a:rPr lang="it-IT" dirty="0" smtClean="0"/>
              <a:t> </a:t>
            </a:r>
            <a:r>
              <a:rPr lang="it-IT" dirty="0" err="1" smtClean="0"/>
              <a:t>further</a:t>
            </a:r>
            <a:r>
              <a:rPr lang="it-IT" dirty="0" smtClean="0"/>
              <a:t> </a:t>
            </a:r>
            <a:r>
              <a:rPr lang="it-IT" dirty="0" err="1" smtClean="0"/>
              <a:t>outcome</a:t>
            </a:r>
            <a:r>
              <a:rPr lang="it-IT" dirty="0" smtClean="0"/>
              <a:t>/idea </a:t>
            </a:r>
            <a:r>
              <a:rPr lang="it-IT" dirty="0" err="1" smtClean="0"/>
              <a:t>from</a:t>
            </a:r>
            <a:r>
              <a:rPr lang="it-IT" dirty="0" smtClean="0"/>
              <a:t> </a:t>
            </a:r>
            <a:r>
              <a:rPr lang="it-IT" dirty="0" err="1" smtClean="0"/>
              <a:t>present</a:t>
            </a:r>
            <a:r>
              <a:rPr lang="it-IT" dirty="0" smtClean="0"/>
              <a:t> WS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99308" y="1816929"/>
            <a:ext cx="2201091" cy="1470025"/>
          </a:xfrm>
        </p:spPr>
        <p:txBody>
          <a:bodyPr/>
          <a:lstStyle/>
          <a:p>
            <a:pPr algn="l"/>
            <a:r>
              <a:rPr lang="it-IT" dirty="0" err="1" smtClean="0"/>
              <a:t>Outline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32412" y="3246120"/>
            <a:ext cx="6400800" cy="17526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it-IT" dirty="0" smtClean="0"/>
              <a:t> FOS @ CERN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 FOS </a:t>
            </a:r>
            <a:r>
              <a:rPr lang="it-IT" dirty="0" err="1" smtClean="0"/>
              <a:t>applications</a:t>
            </a:r>
            <a:r>
              <a:rPr lang="it-IT" dirty="0" smtClean="0"/>
              <a:t> in CMS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 </a:t>
            </a:r>
            <a:r>
              <a:rPr lang="it-IT" dirty="0" err="1" smtClean="0"/>
              <a:t>R&amp;Ds</a:t>
            </a:r>
            <a:r>
              <a:rPr lang="it-IT" dirty="0" smtClean="0"/>
              <a:t> </a:t>
            </a:r>
            <a:r>
              <a:rPr lang="it-IT" dirty="0" err="1" smtClean="0"/>
              <a:t>going</a:t>
            </a:r>
            <a:r>
              <a:rPr lang="it-IT" dirty="0" smtClean="0"/>
              <a:t> on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 FOS4HEP project</a:t>
            </a:r>
          </a:p>
          <a:p>
            <a:pPr algn="l">
              <a:buFont typeface="Arial" pitchFamily="34" charset="0"/>
              <a:buChar char="•"/>
            </a:pPr>
            <a:r>
              <a:rPr lang="it-IT" dirty="0"/>
              <a:t> </a:t>
            </a:r>
            <a:r>
              <a:rPr lang="it-IT" dirty="0" smtClean="0"/>
              <a:t>more </a:t>
            </a:r>
            <a:r>
              <a:rPr lang="it-IT" dirty="0" err="1" smtClean="0"/>
              <a:t>R&amp;Ds</a:t>
            </a:r>
            <a:r>
              <a:rPr lang="it-IT" dirty="0" smtClean="0"/>
              <a:t> in “</a:t>
            </a:r>
            <a:r>
              <a:rPr lang="it-IT" dirty="0" err="1" smtClean="0"/>
              <a:t>waiting</a:t>
            </a:r>
            <a:r>
              <a:rPr lang="it-IT" dirty="0" smtClean="0"/>
              <a:t> </a:t>
            </a:r>
            <a:r>
              <a:rPr lang="it-IT" dirty="0" err="1" smtClean="0"/>
              <a:t>list</a:t>
            </a:r>
            <a:r>
              <a:rPr lang="it-IT" dirty="0" smtClean="0"/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11926" y="-260084"/>
            <a:ext cx="7772400" cy="1470025"/>
          </a:xfrm>
        </p:spPr>
        <p:txBody>
          <a:bodyPr/>
          <a:lstStyle/>
          <a:p>
            <a:r>
              <a:rPr lang="it-IT" dirty="0" smtClean="0"/>
              <a:t>FOS </a:t>
            </a:r>
            <a:r>
              <a:rPr lang="it-IT" dirty="0" err="1" smtClean="0"/>
              <a:t>@CERN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5" name="Sottotitolo 2"/>
          <p:cNvSpPr>
            <a:spLocks noGrp="1"/>
          </p:cNvSpPr>
          <p:nvPr>
            <p:ph type="subTitle" idx="1"/>
          </p:nvPr>
        </p:nvSpPr>
        <p:spPr>
          <a:xfrm>
            <a:off x="313509" y="842543"/>
            <a:ext cx="8373291" cy="17526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it-IT" dirty="0" smtClean="0"/>
              <a:t> </a:t>
            </a:r>
            <a:r>
              <a:rPr lang="it-IT" dirty="0" err="1"/>
              <a:t>A</a:t>
            </a:r>
            <a:r>
              <a:rPr lang="it-IT" dirty="0" err="1" smtClean="0"/>
              <a:t>ll</a:t>
            </a:r>
            <a:r>
              <a:rPr lang="it-IT" dirty="0" smtClean="0"/>
              <a:t> activities </a:t>
            </a:r>
            <a:r>
              <a:rPr lang="it-IT" dirty="0" err="1" smtClean="0"/>
              <a:t>triggered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a </a:t>
            </a:r>
            <a:r>
              <a:rPr lang="it-IT" dirty="0" err="1" smtClean="0"/>
              <a:t>technical</a:t>
            </a:r>
            <a:r>
              <a:rPr lang="it-IT" dirty="0" smtClean="0"/>
              <a:t> seminar in CMS </a:t>
            </a:r>
            <a:r>
              <a:rPr lang="it-IT" dirty="0" err="1" smtClean="0"/>
              <a:t>by</a:t>
            </a:r>
            <a:r>
              <a:rPr lang="it-IT" dirty="0" smtClean="0"/>
              <a:t> G. </a:t>
            </a:r>
            <a:r>
              <a:rPr lang="it-IT" dirty="0"/>
              <a:t>B</a:t>
            </a:r>
            <a:r>
              <a:rPr lang="it-IT" dirty="0" smtClean="0"/>
              <a:t>reglio and M. Giordano in </a:t>
            </a:r>
            <a:r>
              <a:rPr lang="it-IT" dirty="0" err="1"/>
              <a:t>A</a:t>
            </a:r>
            <a:r>
              <a:rPr lang="it-IT" dirty="0" err="1" smtClean="0"/>
              <a:t>pril</a:t>
            </a:r>
            <a:r>
              <a:rPr lang="it-IT" dirty="0" smtClean="0"/>
              <a:t> 2009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 </a:t>
            </a:r>
            <a:r>
              <a:rPr lang="it-IT" dirty="0" err="1"/>
              <a:t>D</a:t>
            </a:r>
            <a:r>
              <a:rPr lang="it-IT" dirty="0" err="1" smtClean="0"/>
              <a:t>efined</a:t>
            </a:r>
            <a:r>
              <a:rPr lang="it-IT" dirty="0" smtClean="0"/>
              <a:t> and </a:t>
            </a:r>
            <a:r>
              <a:rPr lang="it-IT" dirty="0" err="1" smtClean="0"/>
              <a:t>started</a:t>
            </a:r>
            <a:r>
              <a:rPr lang="it-IT" dirty="0" smtClean="0"/>
              <a:t> in </a:t>
            </a:r>
            <a:r>
              <a:rPr lang="it-IT" dirty="0" err="1" smtClean="0"/>
              <a:t>July</a:t>
            </a:r>
            <a:r>
              <a:rPr lang="it-IT" dirty="0" smtClean="0"/>
              <a:t> 2009 a </a:t>
            </a:r>
            <a:r>
              <a:rPr lang="it-IT" dirty="0" err="1" smtClean="0"/>
              <a:t>plan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test </a:t>
            </a:r>
            <a:r>
              <a:rPr lang="it-IT" dirty="0" err="1" smtClean="0"/>
              <a:t>measurements</a:t>
            </a:r>
            <a:r>
              <a:rPr lang="it-IT" dirty="0" smtClean="0"/>
              <a:t> in CMS detector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both</a:t>
            </a:r>
            <a:r>
              <a:rPr lang="it-IT" dirty="0" smtClean="0"/>
              <a:t> T and strain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 </a:t>
            </a:r>
            <a:r>
              <a:rPr lang="it-IT" dirty="0" err="1" smtClean="0"/>
              <a:t>List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additional</a:t>
            </a:r>
            <a:r>
              <a:rPr lang="it-IT" dirty="0" smtClean="0"/>
              <a:t> </a:t>
            </a:r>
            <a:r>
              <a:rPr lang="it-IT" dirty="0" err="1" smtClean="0"/>
              <a:t>field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interest </a:t>
            </a:r>
            <a:r>
              <a:rPr lang="it-IT" dirty="0" err="1" smtClean="0"/>
              <a:t>collected</a:t>
            </a:r>
            <a:r>
              <a:rPr lang="it-IT" dirty="0" smtClean="0"/>
              <a:t>: </a:t>
            </a:r>
            <a:r>
              <a:rPr lang="it-IT" dirty="0" err="1" smtClean="0"/>
              <a:t>R&amp;D</a:t>
            </a:r>
            <a:r>
              <a:rPr lang="it-IT" dirty="0" smtClean="0"/>
              <a:t> </a:t>
            </a:r>
            <a:r>
              <a:rPr lang="it-IT" dirty="0" err="1" smtClean="0"/>
              <a:t>program</a:t>
            </a:r>
            <a:r>
              <a:rPr lang="it-IT" dirty="0" smtClean="0"/>
              <a:t> </a:t>
            </a:r>
            <a:r>
              <a:rPr lang="it-IT" dirty="0" err="1" smtClean="0"/>
              <a:t>defined</a:t>
            </a:r>
            <a:r>
              <a:rPr lang="it-IT" dirty="0" smtClean="0"/>
              <a:t> and </a:t>
            </a:r>
            <a:r>
              <a:rPr lang="it-IT" dirty="0" err="1" smtClean="0"/>
              <a:t>started</a:t>
            </a:r>
            <a:r>
              <a:rPr lang="it-IT" dirty="0" smtClean="0"/>
              <a:t> in 2010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 FOS4HEP(1) project </a:t>
            </a:r>
            <a:r>
              <a:rPr lang="it-IT" dirty="0" err="1" smtClean="0"/>
              <a:t>submitted</a:t>
            </a:r>
            <a:r>
              <a:rPr lang="it-IT" dirty="0" smtClean="0"/>
              <a:t> in </a:t>
            </a:r>
            <a:r>
              <a:rPr lang="it-IT" dirty="0" err="1" smtClean="0"/>
              <a:t>dec</a:t>
            </a:r>
            <a:r>
              <a:rPr lang="it-IT" dirty="0" smtClean="0"/>
              <a:t> 2009</a:t>
            </a:r>
          </a:p>
          <a:p>
            <a:pPr algn="l">
              <a:buFont typeface="Arial" pitchFamily="34" charset="0"/>
              <a:buChar char="•"/>
            </a:pPr>
            <a:r>
              <a:rPr lang="it-IT" dirty="0"/>
              <a:t> </a:t>
            </a:r>
            <a:r>
              <a:rPr lang="it-IT" dirty="0" smtClean="0"/>
              <a:t>FOS seminar </a:t>
            </a:r>
            <a:r>
              <a:rPr lang="it-IT" dirty="0" err="1" smtClean="0"/>
              <a:t>to</a:t>
            </a:r>
            <a:r>
              <a:rPr lang="it-IT" dirty="0" smtClean="0"/>
              <a:t> Marta’s team </a:t>
            </a:r>
            <a:r>
              <a:rPr lang="it-IT" dirty="0" err="1" smtClean="0"/>
              <a:t>by</a:t>
            </a:r>
            <a:r>
              <a:rPr lang="it-IT" dirty="0" smtClean="0"/>
              <a:t> S. Buontempo in </a:t>
            </a:r>
            <a:r>
              <a:rPr lang="it-IT" dirty="0" err="1" smtClean="0"/>
              <a:t>July</a:t>
            </a:r>
            <a:r>
              <a:rPr lang="it-IT" dirty="0" smtClean="0"/>
              <a:t> 2010: test </a:t>
            </a:r>
            <a:r>
              <a:rPr lang="it-IT" dirty="0" err="1" smtClean="0"/>
              <a:t>measurements</a:t>
            </a:r>
            <a:r>
              <a:rPr lang="it-IT" dirty="0" smtClean="0"/>
              <a:t> </a:t>
            </a:r>
            <a:r>
              <a:rPr lang="it-IT" dirty="0" err="1" smtClean="0"/>
              <a:t>started</a:t>
            </a:r>
            <a:r>
              <a:rPr lang="it-IT" dirty="0" smtClean="0"/>
              <a:t> </a:t>
            </a:r>
          </a:p>
          <a:p>
            <a:pPr algn="l">
              <a:buFont typeface="Arial" pitchFamily="34" charset="0"/>
              <a:buChar char="•"/>
            </a:pPr>
            <a:r>
              <a:rPr lang="it-IT" dirty="0"/>
              <a:t> </a:t>
            </a:r>
            <a:r>
              <a:rPr lang="it-IT" dirty="0" smtClean="0"/>
              <a:t>FOS4HEP (2) </a:t>
            </a:r>
            <a:r>
              <a:rPr lang="it-IT" dirty="0" err="1" smtClean="0"/>
              <a:t>submitted</a:t>
            </a:r>
            <a:r>
              <a:rPr lang="it-IT" dirty="0" smtClean="0"/>
              <a:t> in Jan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11926" y="275499"/>
            <a:ext cx="7772400" cy="1470025"/>
          </a:xfrm>
        </p:spPr>
        <p:txBody>
          <a:bodyPr/>
          <a:lstStyle/>
          <a:p>
            <a:r>
              <a:rPr lang="it-IT" dirty="0" smtClean="0"/>
              <a:t>FOS in CMS</a:t>
            </a:r>
            <a:endParaRPr lang="it-I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0337" y="1409748"/>
            <a:ext cx="6016729" cy="411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ottotitolo 2"/>
          <p:cNvSpPr>
            <a:spLocks noGrp="1"/>
          </p:cNvSpPr>
          <p:nvPr>
            <p:ph type="subTitle" idx="1"/>
          </p:nvPr>
        </p:nvSpPr>
        <p:spPr>
          <a:xfrm>
            <a:off x="104503" y="1469571"/>
            <a:ext cx="3122023" cy="17526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it-IT" dirty="0" smtClean="0"/>
              <a:t> 20 T FOS in CMS </a:t>
            </a:r>
            <a:r>
              <a:rPr lang="it-IT" dirty="0" err="1" smtClean="0"/>
              <a:t>tracker</a:t>
            </a:r>
            <a:r>
              <a:rPr lang="it-IT" dirty="0"/>
              <a:t> </a:t>
            </a:r>
            <a:r>
              <a:rPr lang="it-IT" dirty="0" err="1" smtClean="0"/>
              <a:t>bulkhead</a:t>
            </a:r>
            <a:r>
              <a:rPr lang="it-IT" dirty="0" smtClean="0"/>
              <a:t> (fig4)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 20 strain FOS in CMS HF </a:t>
            </a:r>
            <a:r>
              <a:rPr lang="it-IT" dirty="0" err="1" smtClean="0"/>
              <a:t>structure</a:t>
            </a:r>
            <a:endParaRPr lang="it-IT" dirty="0" smtClean="0"/>
          </a:p>
          <a:p>
            <a:pPr algn="l"/>
            <a:r>
              <a:rPr lang="it-IT" dirty="0" smtClean="0"/>
              <a:t>(</a:t>
            </a:r>
            <a:r>
              <a:rPr lang="it-IT" dirty="0" err="1" smtClean="0"/>
              <a:t>fig</a:t>
            </a:r>
            <a:r>
              <a:rPr lang="it-IT" dirty="0" smtClean="0"/>
              <a:t> 2,3)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 60 T </a:t>
            </a:r>
            <a:r>
              <a:rPr lang="it-IT" dirty="0" err="1" smtClean="0"/>
              <a:t>sensors</a:t>
            </a:r>
            <a:r>
              <a:rPr lang="it-IT" dirty="0" smtClean="0"/>
              <a:t> in CMS </a:t>
            </a:r>
            <a:r>
              <a:rPr lang="it-IT" dirty="0" err="1" smtClean="0"/>
              <a:t>cavern</a:t>
            </a:r>
            <a:endParaRPr lang="it-IT" dirty="0" smtClean="0"/>
          </a:p>
          <a:p>
            <a:pPr algn="l"/>
            <a:r>
              <a:rPr lang="it-IT" dirty="0" err="1" smtClean="0"/>
              <a:t>See</a:t>
            </a:r>
            <a:r>
              <a:rPr lang="it-IT" dirty="0" smtClean="0"/>
              <a:t> </a:t>
            </a:r>
            <a:r>
              <a:rPr lang="it-IT" dirty="0" err="1" smtClean="0"/>
              <a:t>Zoltan</a:t>
            </a:r>
            <a:r>
              <a:rPr lang="it-IT" dirty="0" smtClean="0"/>
              <a:t> talk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11926" y="-103328"/>
            <a:ext cx="7772400" cy="1470025"/>
          </a:xfrm>
        </p:spPr>
        <p:txBody>
          <a:bodyPr/>
          <a:lstStyle/>
          <a:p>
            <a:r>
              <a:rPr lang="it-IT" dirty="0" err="1" smtClean="0"/>
              <a:t>R&amp;Ds</a:t>
            </a:r>
            <a:r>
              <a:rPr lang="it-IT" dirty="0" smtClean="0"/>
              <a:t> </a:t>
            </a:r>
            <a:r>
              <a:rPr lang="it-IT" dirty="0" err="1" smtClean="0"/>
              <a:t>going</a:t>
            </a:r>
            <a:r>
              <a:rPr lang="it-IT" dirty="0" smtClean="0"/>
              <a:t> on</a:t>
            </a:r>
            <a:endParaRPr lang="it-IT" dirty="0"/>
          </a:p>
        </p:txBody>
      </p:sp>
      <p:sp>
        <p:nvSpPr>
          <p:cNvPr id="4" name="Sottotitolo 2"/>
          <p:cNvSpPr>
            <a:spLocks noGrp="1"/>
          </p:cNvSpPr>
          <p:nvPr>
            <p:ph type="subTitle" idx="1"/>
          </p:nvPr>
        </p:nvSpPr>
        <p:spPr>
          <a:xfrm>
            <a:off x="104502" y="907862"/>
            <a:ext cx="9039498" cy="17526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it-IT" dirty="0" smtClean="0"/>
              <a:t> CRDC &amp; </a:t>
            </a:r>
            <a:r>
              <a:rPr lang="it-IT" dirty="0" err="1" smtClean="0"/>
              <a:t>Optosmart</a:t>
            </a:r>
            <a:r>
              <a:rPr lang="it-IT" dirty="0" smtClean="0"/>
              <a:t> </a:t>
            </a:r>
            <a:r>
              <a:rPr lang="it-IT" dirty="0" err="1" smtClean="0"/>
              <a:t>teams</a:t>
            </a:r>
            <a:r>
              <a:rPr lang="it-IT" dirty="0" smtClean="0"/>
              <a:t>: </a:t>
            </a:r>
            <a:r>
              <a:rPr lang="it-IT" dirty="0" err="1" smtClean="0"/>
              <a:t>sinergy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know-hows</a:t>
            </a:r>
            <a:endParaRPr lang="it-IT" dirty="0" smtClean="0"/>
          </a:p>
          <a:p>
            <a:pPr algn="l">
              <a:buFont typeface="Arial" pitchFamily="34" charset="0"/>
              <a:buChar char="•"/>
            </a:pPr>
            <a:r>
              <a:rPr lang="it-IT" dirty="0"/>
              <a:t> </a:t>
            </a:r>
            <a:r>
              <a:rPr lang="it-IT" dirty="0" smtClean="0"/>
              <a:t>Precise Relative </a:t>
            </a:r>
            <a:r>
              <a:rPr lang="it-IT" dirty="0" err="1" smtClean="0"/>
              <a:t>Humidity</a:t>
            </a:r>
            <a:r>
              <a:rPr lang="it-IT" dirty="0" smtClean="0"/>
              <a:t> up </a:t>
            </a:r>
            <a:r>
              <a:rPr lang="it-IT" dirty="0" err="1" smtClean="0"/>
              <a:t>to</a:t>
            </a:r>
            <a:r>
              <a:rPr lang="it-IT" dirty="0" smtClean="0"/>
              <a:t> -20C T ( CMS </a:t>
            </a:r>
            <a:r>
              <a:rPr lang="it-IT" dirty="0" err="1" smtClean="0"/>
              <a:t>inner</a:t>
            </a:r>
            <a:r>
              <a:rPr lang="it-IT" dirty="0" smtClean="0"/>
              <a:t> </a:t>
            </a:r>
            <a:r>
              <a:rPr lang="it-IT" dirty="0" err="1" smtClean="0"/>
              <a:t>tracker</a:t>
            </a:r>
            <a:r>
              <a:rPr lang="it-IT" dirty="0" smtClean="0"/>
              <a:t> </a:t>
            </a:r>
            <a:r>
              <a:rPr lang="it-IT" dirty="0" err="1" smtClean="0"/>
              <a:t>environment</a:t>
            </a:r>
            <a:r>
              <a:rPr lang="it-IT" dirty="0" smtClean="0"/>
              <a:t>)</a:t>
            </a:r>
            <a:r>
              <a:rPr lang="it-IT" dirty="0"/>
              <a:t> </a:t>
            </a:r>
            <a:r>
              <a:rPr lang="it-IT" dirty="0" err="1"/>
              <a:t>s</a:t>
            </a:r>
            <a:r>
              <a:rPr lang="it-IT" dirty="0" err="1" smtClean="0"/>
              <a:t>ee</a:t>
            </a:r>
            <a:r>
              <a:rPr lang="it-IT" dirty="0" smtClean="0"/>
              <a:t> P. </a:t>
            </a:r>
            <a:r>
              <a:rPr lang="it-IT" dirty="0" err="1" smtClean="0"/>
              <a:t>Petagna</a:t>
            </a:r>
            <a:r>
              <a:rPr lang="it-IT" dirty="0" smtClean="0"/>
              <a:t> talk</a:t>
            </a:r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 B </a:t>
            </a:r>
            <a:r>
              <a:rPr lang="it-IT" dirty="0" err="1" smtClean="0"/>
              <a:t>field</a:t>
            </a:r>
            <a:r>
              <a:rPr lang="it-IT" dirty="0" smtClean="0"/>
              <a:t> in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ranges</a:t>
            </a:r>
            <a:r>
              <a:rPr lang="it-IT" dirty="0" smtClean="0"/>
              <a:t>: 0-0.5T (</a:t>
            </a:r>
            <a:r>
              <a:rPr lang="it-IT" dirty="0" err="1" smtClean="0"/>
              <a:t>fringe</a:t>
            </a:r>
            <a:r>
              <a:rPr lang="it-IT" dirty="0" smtClean="0"/>
              <a:t> </a:t>
            </a:r>
            <a:r>
              <a:rPr lang="it-IT" dirty="0" err="1" smtClean="0"/>
              <a:t>field</a:t>
            </a:r>
            <a:r>
              <a:rPr lang="it-IT" dirty="0" smtClean="0"/>
              <a:t>) and 3-5T (</a:t>
            </a:r>
            <a:r>
              <a:rPr lang="it-IT" dirty="0" err="1" smtClean="0"/>
              <a:t>field</a:t>
            </a:r>
            <a:r>
              <a:rPr lang="it-IT" dirty="0" smtClean="0"/>
              <a:t> </a:t>
            </a:r>
            <a:r>
              <a:rPr lang="it-IT" dirty="0" err="1" smtClean="0"/>
              <a:t>map</a:t>
            </a:r>
            <a:r>
              <a:rPr lang="it-IT" dirty="0" smtClean="0"/>
              <a:t>), </a:t>
            </a:r>
            <a:r>
              <a:rPr lang="it-IT" dirty="0" err="1" smtClean="0"/>
              <a:t>see</a:t>
            </a:r>
            <a:r>
              <a:rPr lang="it-IT" dirty="0" smtClean="0"/>
              <a:t> A. </a:t>
            </a:r>
            <a:r>
              <a:rPr lang="it-IT" dirty="0" err="1" smtClean="0"/>
              <a:t>Gaddi</a:t>
            </a:r>
            <a:r>
              <a:rPr lang="it-IT" dirty="0" smtClean="0"/>
              <a:t> talk</a:t>
            </a:r>
            <a:endParaRPr lang="it-IT" dirty="0"/>
          </a:p>
          <a:p>
            <a:pPr algn="l">
              <a:buFont typeface="Arial" pitchFamily="34" charset="0"/>
              <a:buChar char="•"/>
            </a:pPr>
            <a:r>
              <a:rPr lang="it-IT" dirty="0" smtClean="0"/>
              <a:t> </a:t>
            </a:r>
            <a:r>
              <a:rPr lang="it-IT" dirty="0" err="1" smtClean="0"/>
              <a:t>Cryogenic</a:t>
            </a:r>
            <a:r>
              <a:rPr lang="it-IT" dirty="0" smtClean="0"/>
              <a:t> T and strain </a:t>
            </a:r>
            <a:r>
              <a:rPr lang="it-IT" dirty="0" err="1" smtClean="0"/>
              <a:t>measurements</a:t>
            </a:r>
            <a:r>
              <a:rPr lang="it-IT" dirty="0" smtClean="0"/>
              <a:t>, </a:t>
            </a:r>
            <a:r>
              <a:rPr lang="it-IT" dirty="0" err="1" smtClean="0"/>
              <a:t>see</a:t>
            </a:r>
            <a:r>
              <a:rPr lang="it-IT" dirty="0" smtClean="0"/>
              <a:t> M. </a:t>
            </a:r>
            <a:r>
              <a:rPr lang="it-IT" dirty="0" err="1" smtClean="0"/>
              <a:t>Bajko</a:t>
            </a:r>
            <a:r>
              <a:rPr lang="it-IT" dirty="0" smtClean="0"/>
              <a:t> talk</a:t>
            </a:r>
          </a:p>
          <a:p>
            <a:pPr algn="l">
              <a:buFont typeface="Arial" pitchFamily="34" charset="0"/>
              <a:buChar char="•"/>
            </a:pPr>
            <a:endParaRPr lang="it-IT" sz="2800" dirty="0"/>
          </a:p>
          <a:p>
            <a:pPr algn="l"/>
            <a:r>
              <a:rPr lang="it-IT" sz="2800" dirty="0" err="1" smtClean="0"/>
              <a:t>For</a:t>
            </a:r>
            <a:r>
              <a:rPr lang="it-IT" sz="2800" dirty="0" smtClean="0"/>
              <a:t> </a:t>
            </a:r>
            <a:r>
              <a:rPr lang="it-IT" sz="2800" dirty="0" err="1" smtClean="0"/>
              <a:t>all</a:t>
            </a:r>
            <a:r>
              <a:rPr lang="it-IT" sz="2800" dirty="0" smtClean="0"/>
              <a:t> </a:t>
            </a:r>
            <a:r>
              <a:rPr lang="it-IT" sz="2800" dirty="0" err="1" smtClean="0"/>
              <a:t>of</a:t>
            </a:r>
            <a:r>
              <a:rPr lang="it-IT" sz="2800" dirty="0" smtClean="0"/>
              <a:t> </a:t>
            </a:r>
            <a:r>
              <a:rPr lang="it-IT" sz="2800" dirty="0" err="1" smtClean="0"/>
              <a:t>them</a:t>
            </a:r>
            <a:r>
              <a:rPr lang="it-IT" sz="2800" dirty="0" smtClean="0"/>
              <a:t> a precise </a:t>
            </a:r>
            <a:r>
              <a:rPr lang="it-IT" sz="2800" dirty="0" err="1" smtClean="0"/>
              <a:t>plan</a:t>
            </a:r>
            <a:r>
              <a:rPr lang="it-IT" sz="2800" dirty="0" smtClean="0"/>
              <a:t> </a:t>
            </a:r>
            <a:r>
              <a:rPr lang="it-IT" sz="2800" dirty="0" err="1" smtClean="0"/>
              <a:t>of</a:t>
            </a:r>
            <a:r>
              <a:rPr lang="it-IT" sz="2800" dirty="0" smtClean="0"/>
              <a:t> activities and </a:t>
            </a:r>
            <a:r>
              <a:rPr lang="it-IT" sz="2800" dirty="0" err="1" smtClean="0"/>
              <a:t>applications</a:t>
            </a:r>
            <a:r>
              <a:rPr lang="it-IT" sz="2800" dirty="0" smtClean="0"/>
              <a:t> </a:t>
            </a:r>
            <a:r>
              <a:rPr lang="it-IT" sz="2800" dirty="0" err="1" smtClean="0"/>
              <a:t>defined</a:t>
            </a:r>
            <a:r>
              <a:rPr lang="it-IT" sz="2800" dirty="0"/>
              <a:t> </a:t>
            </a:r>
            <a:r>
              <a:rPr lang="it-IT" sz="2800" dirty="0" smtClean="0"/>
              <a:t>and </a:t>
            </a:r>
            <a:r>
              <a:rPr lang="it-IT" sz="2800" dirty="0" err="1" smtClean="0"/>
              <a:t>being</a:t>
            </a:r>
            <a:r>
              <a:rPr lang="it-IT" sz="2800" dirty="0" smtClean="0"/>
              <a:t> </a:t>
            </a:r>
            <a:r>
              <a:rPr lang="it-IT" sz="2800" dirty="0" err="1" smtClean="0"/>
              <a:t>implemented</a:t>
            </a:r>
            <a:r>
              <a:rPr lang="it-IT" sz="2800" dirty="0" smtClean="0"/>
              <a:t> (</a:t>
            </a:r>
            <a:r>
              <a:rPr lang="it-IT" sz="2800" dirty="0" err="1" smtClean="0"/>
              <a:t>rad</a:t>
            </a:r>
            <a:r>
              <a:rPr lang="it-IT" sz="2800" dirty="0" smtClean="0"/>
              <a:t> </a:t>
            </a:r>
            <a:r>
              <a:rPr lang="it-IT" sz="2800" dirty="0" err="1" smtClean="0"/>
              <a:t>hardness</a:t>
            </a:r>
            <a:r>
              <a:rPr lang="it-IT" sz="2800" dirty="0" smtClean="0"/>
              <a:t> </a:t>
            </a:r>
            <a:r>
              <a:rPr lang="it-IT" sz="2800" dirty="0" err="1" smtClean="0"/>
              <a:t>campaign</a:t>
            </a:r>
            <a:r>
              <a:rPr lang="it-IT" sz="2800" dirty="0" smtClean="0"/>
              <a:t> </a:t>
            </a:r>
            <a:r>
              <a:rPr lang="it-IT" sz="2800" dirty="0" err="1" smtClean="0"/>
              <a:t>included</a:t>
            </a:r>
            <a:r>
              <a:rPr lang="it-IT" sz="28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ím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hu-HU" dirty="0" smtClean="0"/>
              <a:t>SX5 FOS </a:t>
            </a:r>
            <a:r>
              <a:rPr lang="hu-HU" dirty="0" smtClean="0"/>
              <a:t>lab</a:t>
            </a:r>
            <a:endParaRPr lang="en-US" dirty="0" smtClean="0"/>
          </a:p>
        </p:txBody>
      </p:sp>
      <p:grpSp>
        <p:nvGrpSpPr>
          <p:cNvPr id="2" name="Csoportba foglalás 47"/>
          <p:cNvGrpSpPr>
            <a:grpSpLocks/>
          </p:cNvGrpSpPr>
          <p:nvPr/>
        </p:nvGrpSpPr>
        <p:grpSpPr bwMode="auto">
          <a:xfrm>
            <a:off x="4013200" y="5214938"/>
            <a:ext cx="1295400" cy="904875"/>
            <a:chOff x="2428860" y="5214950"/>
            <a:chExt cx="1296000" cy="904944"/>
          </a:xfrm>
        </p:grpSpPr>
        <p:sp>
          <p:nvSpPr>
            <p:cNvPr id="4146" name="chair1"/>
            <p:cNvSpPr>
              <a:spLocks noEditPoints="1" noChangeArrowheads="1"/>
            </p:cNvSpPr>
            <p:nvPr/>
          </p:nvSpPr>
          <p:spPr bwMode="auto">
            <a:xfrm>
              <a:off x="2738723" y="5214950"/>
              <a:ext cx="676275" cy="676275"/>
            </a:xfrm>
            <a:custGeom>
              <a:avLst/>
              <a:gdLst>
                <a:gd name="T0" fmla="*/ 331461419 w 21600"/>
                <a:gd name="T1" fmla="*/ 0 h 21600"/>
                <a:gd name="T2" fmla="*/ 662921836 w 21600"/>
                <a:gd name="T3" fmla="*/ 331461419 h 21600"/>
                <a:gd name="T4" fmla="*/ 331461419 w 21600"/>
                <a:gd name="T5" fmla="*/ 662921836 h 21600"/>
                <a:gd name="T6" fmla="*/ 0 w 21600"/>
                <a:gd name="T7" fmla="*/ 331461419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593 w 21600"/>
                <a:gd name="T13" fmla="*/ 7848 h 21600"/>
                <a:gd name="T14" fmla="*/ 20317 w 21600"/>
                <a:gd name="T15" fmla="*/ 175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7752" y="5993"/>
                  </a:moveTo>
                  <a:lnTo>
                    <a:pt x="13862" y="5993"/>
                  </a:lnTo>
                  <a:lnTo>
                    <a:pt x="13862" y="3443"/>
                  </a:lnTo>
                  <a:lnTo>
                    <a:pt x="18455" y="3443"/>
                  </a:lnTo>
                  <a:lnTo>
                    <a:pt x="18952" y="3443"/>
                  </a:lnTo>
                  <a:lnTo>
                    <a:pt x="19448" y="3354"/>
                  </a:lnTo>
                  <a:lnTo>
                    <a:pt x="19697" y="3220"/>
                  </a:lnTo>
                  <a:lnTo>
                    <a:pt x="20234" y="3041"/>
                  </a:lnTo>
                  <a:lnTo>
                    <a:pt x="20566" y="2817"/>
                  </a:lnTo>
                  <a:lnTo>
                    <a:pt x="20731" y="2460"/>
                  </a:lnTo>
                  <a:lnTo>
                    <a:pt x="20897" y="2102"/>
                  </a:lnTo>
                  <a:lnTo>
                    <a:pt x="20897" y="1744"/>
                  </a:lnTo>
                  <a:lnTo>
                    <a:pt x="20897" y="1431"/>
                  </a:lnTo>
                  <a:lnTo>
                    <a:pt x="20731" y="1073"/>
                  </a:lnTo>
                  <a:lnTo>
                    <a:pt x="20566" y="716"/>
                  </a:lnTo>
                  <a:lnTo>
                    <a:pt x="20234" y="492"/>
                  </a:lnTo>
                  <a:lnTo>
                    <a:pt x="19697" y="224"/>
                  </a:lnTo>
                  <a:lnTo>
                    <a:pt x="19448" y="134"/>
                  </a:lnTo>
                  <a:lnTo>
                    <a:pt x="18952" y="0"/>
                  </a:lnTo>
                  <a:lnTo>
                    <a:pt x="18455" y="0"/>
                  </a:lnTo>
                  <a:lnTo>
                    <a:pt x="10966" y="0"/>
                  </a:lnTo>
                  <a:lnTo>
                    <a:pt x="3641" y="0"/>
                  </a:lnTo>
                  <a:lnTo>
                    <a:pt x="3145" y="0"/>
                  </a:lnTo>
                  <a:lnTo>
                    <a:pt x="2648" y="134"/>
                  </a:lnTo>
                  <a:lnTo>
                    <a:pt x="2276" y="224"/>
                  </a:lnTo>
                  <a:lnTo>
                    <a:pt x="1945" y="492"/>
                  </a:lnTo>
                  <a:lnTo>
                    <a:pt x="1697" y="716"/>
                  </a:lnTo>
                  <a:lnTo>
                    <a:pt x="1366" y="1073"/>
                  </a:lnTo>
                  <a:lnTo>
                    <a:pt x="1200" y="1431"/>
                  </a:lnTo>
                  <a:lnTo>
                    <a:pt x="1200" y="1744"/>
                  </a:lnTo>
                  <a:lnTo>
                    <a:pt x="1200" y="2102"/>
                  </a:lnTo>
                  <a:lnTo>
                    <a:pt x="1366" y="2460"/>
                  </a:lnTo>
                  <a:lnTo>
                    <a:pt x="1697" y="2817"/>
                  </a:lnTo>
                  <a:lnTo>
                    <a:pt x="1945" y="3041"/>
                  </a:lnTo>
                  <a:lnTo>
                    <a:pt x="2276" y="3220"/>
                  </a:lnTo>
                  <a:lnTo>
                    <a:pt x="2648" y="3354"/>
                  </a:lnTo>
                  <a:lnTo>
                    <a:pt x="3145" y="3443"/>
                  </a:lnTo>
                  <a:lnTo>
                    <a:pt x="3641" y="3443"/>
                  </a:lnTo>
                  <a:lnTo>
                    <a:pt x="8152" y="3443"/>
                  </a:lnTo>
                  <a:lnTo>
                    <a:pt x="8152" y="5993"/>
                  </a:lnTo>
                  <a:lnTo>
                    <a:pt x="3890" y="5993"/>
                  </a:lnTo>
                  <a:lnTo>
                    <a:pt x="3145" y="6127"/>
                  </a:lnTo>
                  <a:lnTo>
                    <a:pt x="2276" y="6306"/>
                  </a:lnTo>
                  <a:lnTo>
                    <a:pt x="1697" y="6663"/>
                  </a:lnTo>
                  <a:lnTo>
                    <a:pt x="1200" y="7155"/>
                  </a:lnTo>
                  <a:lnTo>
                    <a:pt x="662" y="7737"/>
                  </a:lnTo>
                  <a:lnTo>
                    <a:pt x="166" y="8273"/>
                  </a:lnTo>
                  <a:lnTo>
                    <a:pt x="0" y="8989"/>
                  </a:lnTo>
                  <a:lnTo>
                    <a:pt x="0" y="9525"/>
                  </a:lnTo>
                  <a:lnTo>
                    <a:pt x="0" y="10822"/>
                  </a:lnTo>
                  <a:lnTo>
                    <a:pt x="0" y="15831"/>
                  </a:lnTo>
                  <a:lnTo>
                    <a:pt x="166" y="16547"/>
                  </a:lnTo>
                  <a:lnTo>
                    <a:pt x="662" y="17307"/>
                  </a:lnTo>
                  <a:lnTo>
                    <a:pt x="1697" y="18380"/>
                  </a:lnTo>
                  <a:lnTo>
                    <a:pt x="2814" y="19275"/>
                  </a:lnTo>
                  <a:lnTo>
                    <a:pt x="3641" y="19766"/>
                  </a:lnTo>
                  <a:lnTo>
                    <a:pt x="4428" y="20169"/>
                  </a:lnTo>
                  <a:lnTo>
                    <a:pt x="5421" y="20527"/>
                  </a:lnTo>
                  <a:lnTo>
                    <a:pt x="6372" y="20884"/>
                  </a:lnTo>
                  <a:lnTo>
                    <a:pt x="7572" y="21242"/>
                  </a:lnTo>
                  <a:lnTo>
                    <a:pt x="8648" y="21466"/>
                  </a:lnTo>
                  <a:lnTo>
                    <a:pt x="9766" y="21600"/>
                  </a:lnTo>
                  <a:lnTo>
                    <a:pt x="11131" y="21600"/>
                  </a:lnTo>
                  <a:lnTo>
                    <a:pt x="12414" y="21600"/>
                  </a:lnTo>
                  <a:lnTo>
                    <a:pt x="13779" y="21466"/>
                  </a:lnTo>
                  <a:lnTo>
                    <a:pt x="14855" y="21242"/>
                  </a:lnTo>
                  <a:lnTo>
                    <a:pt x="15807" y="20884"/>
                  </a:lnTo>
                  <a:lnTo>
                    <a:pt x="16841" y="20527"/>
                  </a:lnTo>
                  <a:lnTo>
                    <a:pt x="17669" y="20169"/>
                  </a:lnTo>
                  <a:lnTo>
                    <a:pt x="18455" y="19766"/>
                  </a:lnTo>
                  <a:lnTo>
                    <a:pt x="19117" y="19275"/>
                  </a:lnTo>
                  <a:lnTo>
                    <a:pt x="20234" y="18380"/>
                  </a:lnTo>
                  <a:lnTo>
                    <a:pt x="21062" y="17307"/>
                  </a:lnTo>
                  <a:lnTo>
                    <a:pt x="21600" y="16547"/>
                  </a:lnTo>
                  <a:lnTo>
                    <a:pt x="21600" y="15831"/>
                  </a:lnTo>
                  <a:lnTo>
                    <a:pt x="21600" y="10733"/>
                  </a:lnTo>
                  <a:lnTo>
                    <a:pt x="21600" y="9525"/>
                  </a:lnTo>
                  <a:lnTo>
                    <a:pt x="21600" y="8989"/>
                  </a:lnTo>
                  <a:lnTo>
                    <a:pt x="21434" y="8273"/>
                  </a:lnTo>
                  <a:lnTo>
                    <a:pt x="21062" y="7737"/>
                  </a:lnTo>
                  <a:lnTo>
                    <a:pt x="20566" y="7155"/>
                  </a:lnTo>
                  <a:lnTo>
                    <a:pt x="19903" y="6663"/>
                  </a:lnTo>
                  <a:lnTo>
                    <a:pt x="19283" y="6306"/>
                  </a:lnTo>
                  <a:lnTo>
                    <a:pt x="18621" y="6127"/>
                  </a:lnTo>
                  <a:lnTo>
                    <a:pt x="17752" y="5993"/>
                  </a:lnTo>
                  <a:close/>
                </a:path>
                <a:path w="21600" h="21600" extrusionOk="0">
                  <a:moveTo>
                    <a:pt x="8152" y="3443"/>
                  </a:moveTo>
                  <a:lnTo>
                    <a:pt x="13862" y="3443"/>
                  </a:lnTo>
                </a:path>
                <a:path w="21600" h="21600" extrusionOk="0">
                  <a:moveTo>
                    <a:pt x="8152" y="5993"/>
                  </a:moveTo>
                  <a:lnTo>
                    <a:pt x="13862" y="5993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147" name="desk1"/>
            <p:cNvSpPr>
              <a:spLocks noChangeAspect="1" noEditPoints="1" noChangeArrowheads="1"/>
            </p:cNvSpPr>
            <p:nvPr/>
          </p:nvSpPr>
          <p:spPr bwMode="auto">
            <a:xfrm>
              <a:off x="2428860" y="5471894"/>
              <a:ext cx="1296000" cy="6480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0 h 21600"/>
                <a:gd name="T4" fmla="*/ 2147483647 w 21600"/>
                <a:gd name="T5" fmla="*/ 583200029 h 21600"/>
                <a:gd name="T6" fmla="*/ 0 w 21600"/>
                <a:gd name="T7" fmla="*/ 583200029 h 21600"/>
                <a:gd name="T8" fmla="*/ 2147483647 w 21600"/>
                <a:gd name="T9" fmla="*/ 0 h 21600"/>
                <a:gd name="T10" fmla="*/ 2147483647 w 21600"/>
                <a:gd name="T11" fmla="*/ 291600015 h 21600"/>
                <a:gd name="T12" fmla="*/ 2147483647 w 21600"/>
                <a:gd name="T13" fmla="*/ 583200029 h 21600"/>
                <a:gd name="T14" fmla="*/ 0 w 21600"/>
                <a:gd name="T15" fmla="*/ 29160001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00 w 21600"/>
                <a:gd name="T25" fmla="*/ 1000 h 21600"/>
                <a:gd name="T26" fmla="*/ 20600 w 21600"/>
                <a:gd name="T27" fmla="*/ 206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3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148" name="Szövegdoboz 36"/>
            <p:cNvSpPr txBox="1">
              <a:spLocks noChangeArrowheads="1"/>
            </p:cNvSpPr>
            <p:nvPr/>
          </p:nvSpPr>
          <p:spPr bwMode="auto">
            <a:xfrm>
              <a:off x="2737055" y="5611228"/>
              <a:ext cx="6796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u-HU">
                  <a:latin typeface="Calibri" pitchFamily="34" charset="0"/>
                </a:rPr>
                <a:t>Table</a:t>
              </a:r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3" name="Csoportba foglalás 59"/>
          <p:cNvGrpSpPr>
            <a:grpSpLocks/>
          </p:cNvGrpSpPr>
          <p:nvPr/>
        </p:nvGrpSpPr>
        <p:grpSpPr bwMode="auto">
          <a:xfrm>
            <a:off x="2928938" y="1857375"/>
            <a:ext cx="1295400" cy="904875"/>
            <a:chOff x="2852992" y="1857364"/>
            <a:chExt cx="1296000" cy="904943"/>
          </a:xfrm>
        </p:grpSpPr>
        <p:sp>
          <p:nvSpPr>
            <p:cNvPr id="4143" name="chair1"/>
            <p:cNvSpPr>
              <a:spLocks noEditPoints="1" noChangeArrowheads="1"/>
            </p:cNvSpPr>
            <p:nvPr/>
          </p:nvSpPr>
          <p:spPr bwMode="auto">
            <a:xfrm rot="10800000">
              <a:off x="3162854" y="2086032"/>
              <a:ext cx="676275" cy="676275"/>
            </a:xfrm>
            <a:custGeom>
              <a:avLst/>
              <a:gdLst>
                <a:gd name="T0" fmla="*/ 331461419 w 21600"/>
                <a:gd name="T1" fmla="*/ 0 h 21600"/>
                <a:gd name="T2" fmla="*/ 662921836 w 21600"/>
                <a:gd name="T3" fmla="*/ 331461419 h 21600"/>
                <a:gd name="T4" fmla="*/ 331461419 w 21600"/>
                <a:gd name="T5" fmla="*/ 662921836 h 21600"/>
                <a:gd name="T6" fmla="*/ 0 w 21600"/>
                <a:gd name="T7" fmla="*/ 331461419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593 w 21600"/>
                <a:gd name="T13" fmla="*/ 7848 h 21600"/>
                <a:gd name="T14" fmla="*/ 20317 w 21600"/>
                <a:gd name="T15" fmla="*/ 175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7752" y="5993"/>
                  </a:moveTo>
                  <a:lnTo>
                    <a:pt x="13862" y="5993"/>
                  </a:lnTo>
                  <a:lnTo>
                    <a:pt x="13862" y="3443"/>
                  </a:lnTo>
                  <a:lnTo>
                    <a:pt x="18455" y="3443"/>
                  </a:lnTo>
                  <a:lnTo>
                    <a:pt x="18952" y="3443"/>
                  </a:lnTo>
                  <a:lnTo>
                    <a:pt x="19448" y="3354"/>
                  </a:lnTo>
                  <a:lnTo>
                    <a:pt x="19697" y="3220"/>
                  </a:lnTo>
                  <a:lnTo>
                    <a:pt x="20234" y="3041"/>
                  </a:lnTo>
                  <a:lnTo>
                    <a:pt x="20566" y="2817"/>
                  </a:lnTo>
                  <a:lnTo>
                    <a:pt x="20731" y="2460"/>
                  </a:lnTo>
                  <a:lnTo>
                    <a:pt x="20897" y="2102"/>
                  </a:lnTo>
                  <a:lnTo>
                    <a:pt x="20897" y="1744"/>
                  </a:lnTo>
                  <a:lnTo>
                    <a:pt x="20897" y="1431"/>
                  </a:lnTo>
                  <a:lnTo>
                    <a:pt x="20731" y="1073"/>
                  </a:lnTo>
                  <a:lnTo>
                    <a:pt x="20566" y="716"/>
                  </a:lnTo>
                  <a:lnTo>
                    <a:pt x="20234" y="492"/>
                  </a:lnTo>
                  <a:lnTo>
                    <a:pt x="19697" y="224"/>
                  </a:lnTo>
                  <a:lnTo>
                    <a:pt x="19448" y="134"/>
                  </a:lnTo>
                  <a:lnTo>
                    <a:pt x="18952" y="0"/>
                  </a:lnTo>
                  <a:lnTo>
                    <a:pt x="18455" y="0"/>
                  </a:lnTo>
                  <a:lnTo>
                    <a:pt x="10966" y="0"/>
                  </a:lnTo>
                  <a:lnTo>
                    <a:pt x="3641" y="0"/>
                  </a:lnTo>
                  <a:lnTo>
                    <a:pt x="3145" y="0"/>
                  </a:lnTo>
                  <a:lnTo>
                    <a:pt x="2648" y="134"/>
                  </a:lnTo>
                  <a:lnTo>
                    <a:pt x="2276" y="224"/>
                  </a:lnTo>
                  <a:lnTo>
                    <a:pt x="1945" y="492"/>
                  </a:lnTo>
                  <a:lnTo>
                    <a:pt x="1697" y="716"/>
                  </a:lnTo>
                  <a:lnTo>
                    <a:pt x="1366" y="1073"/>
                  </a:lnTo>
                  <a:lnTo>
                    <a:pt x="1200" y="1431"/>
                  </a:lnTo>
                  <a:lnTo>
                    <a:pt x="1200" y="1744"/>
                  </a:lnTo>
                  <a:lnTo>
                    <a:pt x="1200" y="2102"/>
                  </a:lnTo>
                  <a:lnTo>
                    <a:pt x="1366" y="2460"/>
                  </a:lnTo>
                  <a:lnTo>
                    <a:pt x="1697" y="2817"/>
                  </a:lnTo>
                  <a:lnTo>
                    <a:pt x="1945" y="3041"/>
                  </a:lnTo>
                  <a:lnTo>
                    <a:pt x="2276" y="3220"/>
                  </a:lnTo>
                  <a:lnTo>
                    <a:pt x="2648" y="3354"/>
                  </a:lnTo>
                  <a:lnTo>
                    <a:pt x="3145" y="3443"/>
                  </a:lnTo>
                  <a:lnTo>
                    <a:pt x="3641" y="3443"/>
                  </a:lnTo>
                  <a:lnTo>
                    <a:pt x="8152" y="3443"/>
                  </a:lnTo>
                  <a:lnTo>
                    <a:pt x="8152" y="5993"/>
                  </a:lnTo>
                  <a:lnTo>
                    <a:pt x="3890" y="5993"/>
                  </a:lnTo>
                  <a:lnTo>
                    <a:pt x="3145" y="6127"/>
                  </a:lnTo>
                  <a:lnTo>
                    <a:pt x="2276" y="6306"/>
                  </a:lnTo>
                  <a:lnTo>
                    <a:pt x="1697" y="6663"/>
                  </a:lnTo>
                  <a:lnTo>
                    <a:pt x="1200" y="7155"/>
                  </a:lnTo>
                  <a:lnTo>
                    <a:pt x="662" y="7737"/>
                  </a:lnTo>
                  <a:lnTo>
                    <a:pt x="166" y="8273"/>
                  </a:lnTo>
                  <a:lnTo>
                    <a:pt x="0" y="8989"/>
                  </a:lnTo>
                  <a:lnTo>
                    <a:pt x="0" y="9525"/>
                  </a:lnTo>
                  <a:lnTo>
                    <a:pt x="0" y="10822"/>
                  </a:lnTo>
                  <a:lnTo>
                    <a:pt x="0" y="15831"/>
                  </a:lnTo>
                  <a:lnTo>
                    <a:pt x="166" y="16547"/>
                  </a:lnTo>
                  <a:lnTo>
                    <a:pt x="662" y="17307"/>
                  </a:lnTo>
                  <a:lnTo>
                    <a:pt x="1697" y="18380"/>
                  </a:lnTo>
                  <a:lnTo>
                    <a:pt x="2814" y="19275"/>
                  </a:lnTo>
                  <a:lnTo>
                    <a:pt x="3641" y="19766"/>
                  </a:lnTo>
                  <a:lnTo>
                    <a:pt x="4428" y="20169"/>
                  </a:lnTo>
                  <a:lnTo>
                    <a:pt x="5421" y="20527"/>
                  </a:lnTo>
                  <a:lnTo>
                    <a:pt x="6372" y="20884"/>
                  </a:lnTo>
                  <a:lnTo>
                    <a:pt x="7572" y="21242"/>
                  </a:lnTo>
                  <a:lnTo>
                    <a:pt x="8648" y="21466"/>
                  </a:lnTo>
                  <a:lnTo>
                    <a:pt x="9766" y="21600"/>
                  </a:lnTo>
                  <a:lnTo>
                    <a:pt x="11131" y="21600"/>
                  </a:lnTo>
                  <a:lnTo>
                    <a:pt x="12414" y="21600"/>
                  </a:lnTo>
                  <a:lnTo>
                    <a:pt x="13779" y="21466"/>
                  </a:lnTo>
                  <a:lnTo>
                    <a:pt x="14855" y="21242"/>
                  </a:lnTo>
                  <a:lnTo>
                    <a:pt x="15807" y="20884"/>
                  </a:lnTo>
                  <a:lnTo>
                    <a:pt x="16841" y="20527"/>
                  </a:lnTo>
                  <a:lnTo>
                    <a:pt x="17669" y="20169"/>
                  </a:lnTo>
                  <a:lnTo>
                    <a:pt x="18455" y="19766"/>
                  </a:lnTo>
                  <a:lnTo>
                    <a:pt x="19117" y="19275"/>
                  </a:lnTo>
                  <a:lnTo>
                    <a:pt x="20234" y="18380"/>
                  </a:lnTo>
                  <a:lnTo>
                    <a:pt x="21062" y="17307"/>
                  </a:lnTo>
                  <a:lnTo>
                    <a:pt x="21600" y="16547"/>
                  </a:lnTo>
                  <a:lnTo>
                    <a:pt x="21600" y="15831"/>
                  </a:lnTo>
                  <a:lnTo>
                    <a:pt x="21600" y="10733"/>
                  </a:lnTo>
                  <a:lnTo>
                    <a:pt x="21600" y="9525"/>
                  </a:lnTo>
                  <a:lnTo>
                    <a:pt x="21600" y="8989"/>
                  </a:lnTo>
                  <a:lnTo>
                    <a:pt x="21434" y="8273"/>
                  </a:lnTo>
                  <a:lnTo>
                    <a:pt x="21062" y="7737"/>
                  </a:lnTo>
                  <a:lnTo>
                    <a:pt x="20566" y="7155"/>
                  </a:lnTo>
                  <a:lnTo>
                    <a:pt x="19903" y="6663"/>
                  </a:lnTo>
                  <a:lnTo>
                    <a:pt x="19283" y="6306"/>
                  </a:lnTo>
                  <a:lnTo>
                    <a:pt x="18621" y="6127"/>
                  </a:lnTo>
                  <a:lnTo>
                    <a:pt x="17752" y="5993"/>
                  </a:lnTo>
                  <a:close/>
                </a:path>
                <a:path w="21600" h="21600" extrusionOk="0">
                  <a:moveTo>
                    <a:pt x="8152" y="3443"/>
                  </a:moveTo>
                  <a:lnTo>
                    <a:pt x="13862" y="3443"/>
                  </a:lnTo>
                </a:path>
                <a:path w="21600" h="21600" extrusionOk="0">
                  <a:moveTo>
                    <a:pt x="8152" y="5993"/>
                  </a:moveTo>
                  <a:lnTo>
                    <a:pt x="13862" y="5993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144" name="desk1"/>
            <p:cNvSpPr>
              <a:spLocks noChangeAspect="1" noEditPoints="1" noChangeArrowheads="1"/>
            </p:cNvSpPr>
            <p:nvPr/>
          </p:nvSpPr>
          <p:spPr bwMode="auto">
            <a:xfrm rot="10800000">
              <a:off x="2852992" y="1857364"/>
              <a:ext cx="1296000" cy="6480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0 h 21600"/>
                <a:gd name="T4" fmla="*/ 2147483647 w 21600"/>
                <a:gd name="T5" fmla="*/ 583200029 h 21600"/>
                <a:gd name="T6" fmla="*/ 0 w 21600"/>
                <a:gd name="T7" fmla="*/ 583200029 h 21600"/>
                <a:gd name="T8" fmla="*/ 2147483647 w 21600"/>
                <a:gd name="T9" fmla="*/ 0 h 21600"/>
                <a:gd name="T10" fmla="*/ 2147483647 w 21600"/>
                <a:gd name="T11" fmla="*/ 291600015 h 21600"/>
                <a:gd name="T12" fmla="*/ 2147483647 w 21600"/>
                <a:gd name="T13" fmla="*/ 583200029 h 21600"/>
                <a:gd name="T14" fmla="*/ 0 w 21600"/>
                <a:gd name="T15" fmla="*/ 29160001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00 w 21600"/>
                <a:gd name="T25" fmla="*/ 1000 h 21600"/>
                <a:gd name="T26" fmla="*/ 20600 w 21600"/>
                <a:gd name="T27" fmla="*/ 206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3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145" name="Szövegdoboz 37"/>
            <p:cNvSpPr txBox="1">
              <a:spLocks noChangeArrowheads="1"/>
            </p:cNvSpPr>
            <p:nvPr/>
          </p:nvSpPr>
          <p:spPr bwMode="auto">
            <a:xfrm>
              <a:off x="3161186" y="1996698"/>
              <a:ext cx="6796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u-HU">
                  <a:latin typeface="Calibri" pitchFamily="34" charset="0"/>
                </a:rPr>
                <a:t>Table</a:t>
              </a:r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6" name="Csoportba foglalás 50"/>
          <p:cNvGrpSpPr>
            <a:grpSpLocks/>
          </p:cNvGrpSpPr>
          <p:nvPr/>
        </p:nvGrpSpPr>
        <p:grpSpPr bwMode="auto">
          <a:xfrm rot="10800000">
            <a:off x="1143000" y="4740275"/>
            <a:ext cx="919163" cy="1296988"/>
            <a:chOff x="5538799" y="3347446"/>
            <a:chExt cx="919397" cy="1296000"/>
          </a:xfrm>
        </p:grpSpPr>
        <p:sp>
          <p:nvSpPr>
            <p:cNvPr id="4140" name="chair1"/>
            <p:cNvSpPr>
              <a:spLocks noEditPoints="1" noChangeArrowheads="1"/>
            </p:cNvSpPr>
            <p:nvPr/>
          </p:nvSpPr>
          <p:spPr bwMode="auto">
            <a:xfrm rot="-5400000">
              <a:off x="5538799" y="3657308"/>
              <a:ext cx="676275" cy="676275"/>
            </a:xfrm>
            <a:custGeom>
              <a:avLst/>
              <a:gdLst>
                <a:gd name="T0" fmla="*/ 331461419 w 21600"/>
                <a:gd name="T1" fmla="*/ 0 h 21600"/>
                <a:gd name="T2" fmla="*/ 662921836 w 21600"/>
                <a:gd name="T3" fmla="*/ 331461419 h 21600"/>
                <a:gd name="T4" fmla="*/ 331461419 w 21600"/>
                <a:gd name="T5" fmla="*/ 662921836 h 21600"/>
                <a:gd name="T6" fmla="*/ 0 w 21600"/>
                <a:gd name="T7" fmla="*/ 331461419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1593 w 21600"/>
                <a:gd name="T13" fmla="*/ 7848 h 21600"/>
                <a:gd name="T14" fmla="*/ 20317 w 21600"/>
                <a:gd name="T15" fmla="*/ 1757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 extrusionOk="0">
                  <a:moveTo>
                    <a:pt x="17752" y="5993"/>
                  </a:moveTo>
                  <a:lnTo>
                    <a:pt x="13862" y="5993"/>
                  </a:lnTo>
                  <a:lnTo>
                    <a:pt x="13862" y="3443"/>
                  </a:lnTo>
                  <a:lnTo>
                    <a:pt x="18455" y="3443"/>
                  </a:lnTo>
                  <a:lnTo>
                    <a:pt x="18952" y="3443"/>
                  </a:lnTo>
                  <a:lnTo>
                    <a:pt x="19448" y="3354"/>
                  </a:lnTo>
                  <a:lnTo>
                    <a:pt x="19697" y="3220"/>
                  </a:lnTo>
                  <a:lnTo>
                    <a:pt x="20234" y="3041"/>
                  </a:lnTo>
                  <a:lnTo>
                    <a:pt x="20566" y="2817"/>
                  </a:lnTo>
                  <a:lnTo>
                    <a:pt x="20731" y="2460"/>
                  </a:lnTo>
                  <a:lnTo>
                    <a:pt x="20897" y="2102"/>
                  </a:lnTo>
                  <a:lnTo>
                    <a:pt x="20897" y="1744"/>
                  </a:lnTo>
                  <a:lnTo>
                    <a:pt x="20897" y="1431"/>
                  </a:lnTo>
                  <a:lnTo>
                    <a:pt x="20731" y="1073"/>
                  </a:lnTo>
                  <a:lnTo>
                    <a:pt x="20566" y="716"/>
                  </a:lnTo>
                  <a:lnTo>
                    <a:pt x="20234" y="492"/>
                  </a:lnTo>
                  <a:lnTo>
                    <a:pt x="19697" y="224"/>
                  </a:lnTo>
                  <a:lnTo>
                    <a:pt x="19448" y="134"/>
                  </a:lnTo>
                  <a:lnTo>
                    <a:pt x="18952" y="0"/>
                  </a:lnTo>
                  <a:lnTo>
                    <a:pt x="18455" y="0"/>
                  </a:lnTo>
                  <a:lnTo>
                    <a:pt x="10966" y="0"/>
                  </a:lnTo>
                  <a:lnTo>
                    <a:pt x="3641" y="0"/>
                  </a:lnTo>
                  <a:lnTo>
                    <a:pt x="3145" y="0"/>
                  </a:lnTo>
                  <a:lnTo>
                    <a:pt x="2648" y="134"/>
                  </a:lnTo>
                  <a:lnTo>
                    <a:pt x="2276" y="224"/>
                  </a:lnTo>
                  <a:lnTo>
                    <a:pt x="1945" y="492"/>
                  </a:lnTo>
                  <a:lnTo>
                    <a:pt x="1697" y="716"/>
                  </a:lnTo>
                  <a:lnTo>
                    <a:pt x="1366" y="1073"/>
                  </a:lnTo>
                  <a:lnTo>
                    <a:pt x="1200" y="1431"/>
                  </a:lnTo>
                  <a:lnTo>
                    <a:pt x="1200" y="1744"/>
                  </a:lnTo>
                  <a:lnTo>
                    <a:pt x="1200" y="2102"/>
                  </a:lnTo>
                  <a:lnTo>
                    <a:pt x="1366" y="2460"/>
                  </a:lnTo>
                  <a:lnTo>
                    <a:pt x="1697" y="2817"/>
                  </a:lnTo>
                  <a:lnTo>
                    <a:pt x="1945" y="3041"/>
                  </a:lnTo>
                  <a:lnTo>
                    <a:pt x="2276" y="3220"/>
                  </a:lnTo>
                  <a:lnTo>
                    <a:pt x="2648" y="3354"/>
                  </a:lnTo>
                  <a:lnTo>
                    <a:pt x="3145" y="3443"/>
                  </a:lnTo>
                  <a:lnTo>
                    <a:pt x="3641" y="3443"/>
                  </a:lnTo>
                  <a:lnTo>
                    <a:pt x="8152" y="3443"/>
                  </a:lnTo>
                  <a:lnTo>
                    <a:pt x="8152" y="5993"/>
                  </a:lnTo>
                  <a:lnTo>
                    <a:pt x="3890" y="5993"/>
                  </a:lnTo>
                  <a:lnTo>
                    <a:pt x="3145" y="6127"/>
                  </a:lnTo>
                  <a:lnTo>
                    <a:pt x="2276" y="6306"/>
                  </a:lnTo>
                  <a:lnTo>
                    <a:pt x="1697" y="6663"/>
                  </a:lnTo>
                  <a:lnTo>
                    <a:pt x="1200" y="7155"/>
                  </a:lnTo>
                  <a:lnTo>
                    <a:pt x="662" y="7737"/>
                  </a:lnTo>
                  <a:lnTo>
                    <a:pt x="166" y="8273"/>
                  </a:lnTo>
                  <a:lnTo>
                    <a:pt x="0" y="8989"/>
                  </a:lnTo>
                  <a:lnTo>
                    <a:pt x="0" y="9525"/>
                  </a:lnTo>
                  <a:lnTo>
                    <a:pt x="0" y="10822"/>
                  </a:lnTo>
                  <a:lnTo>
                    <a:pt x="0" y="15831"/>
                  </a:lnTo>
                  <a:lnTo>
                    <a:pt x="166" y="16547"/>
                  </a:lnTo>
                  <a:lnTo>
                    <a:pt x="662" y="17307"/>
                  </a:lnTo>
                  <a:lnTo>
                    <a:pt x="1697" y="18380"/>
                  </a:lnTo>
                  <a:lnTo>
                    <a:pt x="2814" y="19275"/>
                  </a:lnTo>
                  <a:lnTo>
                    <a:pt x="3641" y="19766"/>
                  </a:lnTo>
                  <a:lnTo>
                    <a:pt x="4428" y="20169"/>
                  </a:lnTo>
                  <a:lnTo>
                    <a:pt x="5421" y="20527"/>
                  </a:lnTo>
                  <a:lnTo>
                    <a:pt x="6372" y="20884"/>
                  </a:lnTo>
                  <a:lnTo>
                    <a:pt x="7572" y="21242"/>
                  </a:lnTo>
                  <a:lnTo>
                    <a:pt x="8648" y="21466"/>
                  </a:lnTo>
                  <a:lnTo>
                    <a:pt x="9766" y="21600"/>
                  </a:lnTo>
                  <a:lnTo>
                    <a:pt x="11131" y="21600"/>
                  </a:lnTo>
                  <a:lnTo>
                    <a:pt x="12414" y="21600"/>
                  </a:lnTo>
                  <a:lnTo>
                    <a:pt x="13779" y="21466"/>
                  </a:lnTo>
                  <a:lnTo>
                    <a:pt x="14855" y="21242"/>
                  </a:lnTo>
                  <a:lnTo>
                    <a:pt x="15807" y="20884"/>
                  </a:lnTo>
                  <a:lnTo>
                    <a:pt x="16841" y="20527"/>
                  </a:lnTo>
                  <a:lnTo>
                    <a:pt x="17669" y="20169"/>
                  </a:lnTo>
                  <a:lnTo>
                    <a:pt x="18455" y="19766"/>
                  </a:lnTo>
                  <a:lnTo>
                    <a:pt x="19117" y="19275"/>
                  </a:lnTo>
                  <a:lnTo>
                    <a:pt x="20234" y="18380"/>
                  </a:lnTo>
                  <a:lnTo>
                    <a:pt x="21062" y="17307"/>
                  </a:lnTo>
                  <a:lnTo>
                    <a:pt x="21600" y="16547"/>
                  </a:lnTo>
                  <a:lnTo>
                    <a:pt x="21600" y="15831"/>
                  </a:lnTo>
                  <a:lnTo>
                    <a:pt x="21600" y="10733"/>
                  </a:lnTo>
                  <a:lnTo>
                    <a:pt x="21600" y="9525"/>
                  </a:lnTo>
                  <a:lnTo>
                    <a:pt x="21600" y="8989"/>
                  </a:lnTo>
                  <a:lnTo>
                    <a:pt x="21434" y="8273"/>
                  </a:lnTo>
                  <a:lnTo>
                    <a:pt x="21062" y="7737"/>
                  </a:lnTo>
                  <a:lnTo>
                    <a:pt x="20566" y="7155"/>
                  </a:lnTo>
                  <a:lnTo>
                    <a:pt x="19903" y="6663"/>
                  </a:lnTo>
                  <a:lnTo>
                    <a:pt x="19283" y="6306"/>
                  </a:lnTo>
                  <a:lnTo>
                    <a:pt x="18621" y="6127"/>
                  </a:lnTo>
                  <a:lnTo>
                    <a:pt x="17752" y="5993"/>
                  </a:lnTo>
                  <a:close/>
                </a:path>
                <a:path w="21600" h="21600" extrusionOk="0">
                  <a:moveTo>
                    <a:pt x="8152" y="3443"/>
                  </a:moveTo>
                  <a:lnTo>
                    <a:pt x="13862" y="3443"/>
                  </a:lnTo>
                </a:path>
                <a:path w="21600" h="21600" extrusionOk="0">
                  <a:moveTo>
                    <a:pt x="8152" y="5993"/>
                  </a:moveTo>
                  <a:lnTo>
                    <a:pt x="13862" y="5993"/>
                  </a:lnTo>
                </a:path>
              </a:pathLst>
            </a:cu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141" name="desk1"/>
            <p:cNvSpPr>
              <a:spLocks noChangeAspect="1" noEditPoints="1" noChangeArrowheads="1"/>
            </p:cNvSpPr>
            <p:nvPr/>
          </p:nvSpPr>
          <p:spPr bwMode="auto">
            <a:xfrm rot="-5400000">
              <a:off x="5486196" y="3671446"/>
              <a:ext cx="1296000" cy="6480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0 h 21600"/>
                <a:gd name="T4" fmla="*/ 2147483647 w 21600"/>
                <a:gd name="T5" fmla="*/ 583200029 h 21600"/>
                <a:gd name="T6" fmla="*/ 0 w 21600"/>
                <a:gd name="T7" fmla="*/ 583200029 h 21600"/>
                <a:gd name="T8" fmla="*/ 2147483647 w 21600"/>
                <a:gd name="T9" fmla="*/ 0 h 21600"/>
                <a:gd name="T10" fmla="*/ 2147483647 w 21600"/>
                <a:gd name="T11" fmla="*/ 291600015 h 21600"/>
                <a:gd name="T12" fmla="*/ 2147483647 w 21600"/>
                <a:gd name="T13" fmla="*/ 583200029 h 21600"/>
                <a:gd name="T14" fmla="*/ 0 w 21600"/>
                <a:gd name="T15" fmla="*/ 291600015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00 w 21600"/>
                <a:gd name="T25" fmla="*/ 1000 h 21600"/>
                <a:gd name="T26" fmla="*/ 20600 w 21600"/>
                <a:gd name="T27" fmla="*/ 206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663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142" name="Szövegdoboz 38"/>
            <p:cNvSpPr txBox="1">
              <a:spLocks noChangeArrowheads="1"/>
            </p:cNvSpPr>
            <p:nvPr/>
          </p:nvSpPr>
          <p:spPr bwMode="auto">
            <a:xfrm rot="-5400000">
              <a:off x="5794391" y="3810780"/>
              <a:ext cx="67961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u-HU">
                  <a:latin typeface="Calibri" pitchFamily="34" charset="0"/>
                </a:rPr>
                <a:t>Table</a:t>
              </a:r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7" name="Csoportba foglalás 53"/>
          <p:cNvGrpSpPr>
            <a:grpSpLocks/>
          </p:cNvGrpSpPr>
          <p:nvPr/>
        </p:nvGrpSpPr>
        <p:grpSpPr bwMode="auto">
          <a:xfrm>
            <a:off x="2681288" y="5543550"/>
            <a:ext cx="1295400" cy="576263"/>
            <a:chOff x="3821807" y="5543894"/>
            <a:chExt cx="1296000" cy="576000"/>
          </a:xfrm>
        </p:grpSpPr>
        <p:sp>
          <p:nvSpPr>
            <p:cNvPr id="26" name="desk1"/>
            <p:cNvSpPr>
              <a:spLocks noEditPoints="1" noChangeArrowheads="1"/>
            </p:cNvSpPr>
            <p:nvPr/>
          </p:nvSpPr>
          <p:spPr bwMode="auto">
            <a:xfrm>
              <a:off x="3821807" y="5543894"/>
              <a:ext cx="1296000" cy="576000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10800 w 21600"/>
                <a:gd name="T9" fmla="*/ 0 h 21600"/>
                <a:gd name="T10" fmla="*/ 21600 w 21600"/>
                <a:gd name="T11" fmla="*/ 10800 h 21600"/>
                <a:gd name="T12" fmla="*/ 10800 w 21600"/>
                <a:gd name="T13" fmla="*/ 21600 h 21600"/>
                <a:gd name="T14" fmla="*/ 0 w 21600"/>
                <a:gd name="T15" fmla="*/ 10800 h 21600"/>
                <a:gd name="T16" fmla="*/ 1000 w 21600"/>
                <a:gd name="T17" fmla="*/ 1000 h 21600"/>
                <a:gd name="T18" fmla="*/ 20600 w 21600"/>
                <a:gd name="T19" fmla="*/ 20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4139" name="Szövegdoboz 39"/>
            <p:cNvSpPr txBox="1">
              <a:spLocks noChangeArrowheads="1"/>
            </p:cNvSpPr>
            <p:nvPr/>
          </p:nvSpPr>
          <p:spPr bwMode="auto">
            <a:xfrm>
              <a:off x="3978294" y="5647228"/>
              <a:ext cx="98302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u-HU">
                  <a:latin typeface="Calibri" pitchFamily="34" charset="0"/>
                </a:rPr>
                <a:t>Cupoard</a:t>
              </a:r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9" name="Csoportba foglalás 52"/>
          <p:cNvGrpSpPr>
            <a:grpSpLocks/>
          </p:cNvGrpSpPr>
          <p:nvPr/>
        </p:nvGrpSpPr>
        <p:grpSpPr bwMode="auto">
          <a:xfrm rot="-5400000">
            <a:off x="5522119" y="3717132"/>
            <a:ext cx="1295400" cy="576262"/>
            <a:chOff x="5167254" y="5543894"/>
            <a:chExt cx="1296000" cy="576000"/>
          </a:xfrm>
        </p:grpSpPr>
        <p:sp>
          <p:nvSpPr>
            <p:cNvPr id="25" name="desk1"/>
            <p:cNvSpPr>
              <a:spLocks noEditPoints="1" noChangeArrowheads="1"/>
            </p:cNvSpPr>
            <p:nvPr/>
          </p:nvSpPr>
          <p:spPr bwMode="auto">
            <a:xfrm>
              <a:off x="5167254" y="5543894"/>
              <a:ext cx="1296000" cy="576000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10800 w 21600"/>
                <a:gd name="T9" fmla="*/ 0 h 21600"/>
                <a:gd name="T10" fmla="*/ 21600 w 21600"/>
                <a:gd name="T11" fmla="*/ 10800 h 21600"/>
                <a:gd name="T12" fmla="*/ 10800 w 21600"/>
                <a:gd name="T13" fmla="*/ 21600 h 21600"/>
                <a:gd name="T14" fmla="*/ 0 w 21600"/>
                <a:gd name="T15" fmla="*/ 10800 h 21600"/>
                <a:gd name="T16" fmla="*/ 1000 w 21600"/>
                <a:gd name="T17" fmla="*/ 1000 h 21600"/>
                <a:gd name="T18" fmla="*/ 20600 w 21600"/>
                <a:gd name="T19" fmla="*/ 20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4137" name="Szövegdoboz 40"/>
            <p:cNvSpPr txBox="1">
              <a:spLocks noChangeArrowheads="1"/>
            </p:cNvSpPr>
            <p:nvPr/>
          </p:nvSpPr>
          <p:spPr bwMode="auto">
            <a:xfrm>
              <a:off x="5323741" y="5647228"/>
              <a:ext cx="98302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u-HU">
                  <a:latin typeface="Calibri" pitchFamily="34" charset="0"/>
                </a:rPr>
                <a:t>Cupoard</a:t>
              </a:r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10" name="Csoportba foglalás 56"/>
          <p:cNvGrpSpPr>
            <a:grpSpLocks/>
          </p:cNvGrpSpPr>
          <p:nvPr/>
        </p:nvGrpSpPr>
        <p:grpSpPr bwMode="auto">
          <a:xfrm>
            <a:off x="5881688" y="4705350"/>
            <a:ext cx="576262" cy="1295400"/>
            <a:chOff x="1142976" y="1565642"/>
            <a:chExt cx="576000" cy="1296000"/>
          </a:xfrm>
        </p:grpSpPr>
        <p:sp>
          <p:nvSpPr>
            <p:cNvPr id="30" name="desk1"/>
            <p:cNvSpPr>
              <a:spLocks noEditPoints="1" noChangeArrowheads="1"/>
            </p:cNvSpPr>
            <p:nvPr/>
          </p:nvSpPr>
          <p:spPr bwMode="auto">
            <a:xfrm rot="5400000">
              <a:off x="782976" y="1925642"/>
              <a:ext cx="1296000" cy="576000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0 h 21600"/>
                <a:gd name="T4" fmla="*/ 21600 w 21600"/>
                <a:gd name="T5" fmla="*/ 21600 h 21600"/>
                <a:gd name="T6" fmla="*/ 0 w 21600"/>
                <a:gd name="T7" fmla="*/ 21600 h 21600"/>
                <a:gd name="T8" fmla="*/ 10800 w 21600"/>
                <a:gd name="T9" fmla="*/ 0 h 21600"/>
                <a:gd name="T10" fmla="*/ 21600 w 21600"/>
                <a:gd name="T11" fmla="*/ 10800 h 21600"/>
                <a:gd name="T12" fmla="*/ 10800 w 21600"/>
                <a:gd name="T13" fmla="*/ 21600 h 21600"/>
                <a:gd name="T14" fmla="*/ 0 w 21600"/>
                <a:gd name="T15" fmla="*/ 10800 h 21600"/>
                <a:gd name="T16" fmla="*/ 1000 w 21600"/>
                <a:gd name="T17" fmla="*/ 1000 h 21600"/>
                <a:gd name="T18" fmla="*/ 20600 w 21600"/>
                <a:gd name="T19" fmla="*/ 20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4135" name="Szövegdoboz 41"/>
            <p:cNvSpPr txBox="1">
              <a:spLocks noChangeArrowheads="1"/>
            </p:cNvSpPr>
            <p:nvPr/>
          </p:nvSpPr>
          <p:spPr bwMode="auto">
            <a:xfrm rot="-5400000">
              <a:off x="939463" y="2028977"/>
              <a:ext cx="98302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u-HU">
                  <a:latin typeface="Calibri" pitchFamily="34" charset="0"/>
                </a:rPr>
                <a:t>Cupoard</a:t>
              </a:r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11" name="Csoportba foglalás 46"/>
          <p:cNvGrpSpPr>
            <a:grpSpLocks/>
          </p:cNvGrpSpPr>
          <p:nvPr/>
        </p:nvGrpSpPr>
        <p:grpSpPr bwMode="auto">
          <a:xfrm rot="-5400000">
            <a:off x="1143000" y="3492500"/>
            <a:ext cx="1079500" cy="1079500"/>
            <a:chOff x="1131101" y="5036261"/>
            <a:chExt cx="1080000" cy="1080000"/>
          </a:xfrm>
        </p:grpSpPr>
        <p:sp>
          <p:nvSpPr>
            <p:cNvPr id="4132" name="desk1"/>
            <p:cNvSpPr>
              <a:spLocks noEditPoints="1" noChangeArrowheads="1"/>
            </p:cNvSpPr>
            <p:nvPr/>
          </p:nvSpPr>
          <p:spPr bwMode="auto">
            <a:xfrm>
              <a:off x="1131101" y="5036261"/>
              <a:ext cx="1080000" cy="10800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0 h 21600"/>
                <a:gd name="T4" fmla="*/ 2147483647 w 21600"/>
                <a:gd name="T5" fmla="*/ 2147483647 h 21600"/>
                <a:gd name="T6" fmla="*/ 0 w 21600"/>
                <a:gd name="T7" fmla="*/ 2147483647 h 21600"/>
                <a:gd name="T8" fmla="*/ 1349999912 w 21600"/>
                <a:gd name="T9" fmla="*/ 0 h 21600"/>
                <a:gd name="T10" fmla="*/ 2147483647 w 21600"/>
                <a:gd name="T11" fmla="*/ 1349999912 h 21600"/>
                <a:gd name="T12" fmla="*/ 1349999912 w 21600"/>
                <a:gd name="T13" fmla="*/ 2147483647 h 21600"/>
                <a:gd name="T14" fmla="*/ 0 w 21600"/>
                <a:gd name="T15" fmla="*/ 134999991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00 w 21600"/>
                <a:gd name="T25" fmla="*/ 1000 h 21600"/>
                <a:gd name="T26" fmla="*/ 20600 w 21600"/>
                <a:gd name="T27" fmla="*/ 206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133" name="Szövegdoboz 42"/>
            <p:cNvSpPr txBox="1">
              <a:spLocks noChangeArrowheads="1"/>
            </p:cNvSpPr>
            <p:nvPr/>
          </p:nvSpPr>
          <p:spPr bwMode="auto">
            <a:xfrm>
              <a:off x="1357290" y="5391595"/>
              <a:ext cx="6222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u-HU">
                  <a:latin typeface="Calibri" pitchFamily="34" charset="0"/>
                </a:rPr>
                <a:t>Rack</a:t>
              </a:r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13" name="Csoportba foglalás 45"/>
          <p:cNvGrpSpPr>
            <a:grpSpLocks/>
          </p:cNvGrpSpPr>
          <p:nvPr/>
        </p:nvGrpSpPr>
        <p:grpSpPr bwMode="auto">
          <a:xfrm rot="5400000">
            <a:off x="1143000" y="1857375"/>
            <a:ext cx="1079500" cy="1079500"/>
            <a:chOff x="1142976" y="3563446"/>
            <a:chExt cx="1080000" cy="1080000"/>
          </a:xfrm>
        </p:grpSpPr>
        <p:sp>
          <p:nvSpPr>
            <p:cNvPr id="4130" name="desk1"/>
            <p:cNvSpPr>
              <a:spLocks noEditPoints="1" noChangeArrowheads="1"/>
            </p:cNvSpPr>
            <p:nvPr/>
          </p:nvSpPr>
          <p:spPr bwMode="auto">
            <a:xfrm rot="-5400000">
              <a:off x="1142976" y="3563446"/>
              <a:ext cx="1080000" cy="10800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0 h 21600"/>
                <a:gd name="T4" fmla="*/ 2147483647 w 21600"/>
                <a:gd name="T5" fmla="*/ 2147483647 h 21600"/>
                <a:gd name="T6" fmla="*/ 0 w 21600"/>
                <a:gd name="T7" fmla="*/ 2147483647 h 21600"/>
                <a:gd name="T8" fmla="*/ 1349999912 w 21600"/>
                <a:gd name="T9" fmla="*/ 0 h 21600"/>
                <a:gd name="T10" fmla="*/ 2147483647 w 21600"/>
                <a:gd name="T11" fmla="*/ 1349999912 h 21600"/>
                <a:gd name="T12" fmla="*/ 1349999912 w 21600"/>
                <a:gd name="T13" fmla="*/ 2147483647 h 21600"/>
                <a:gd name="T14" fmla="*/ 0 w 21600"/>
                <a:gd name="T15" fmla="*/ 1349999912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00 w 21600"/>
                <a:gd name="T25" fmla="*/ 1000 h 21600"/>
                <a:gd name="T26" fmla="*/ 20600 w 21600"/>
                <a:gd name="T27" fmla="*/ 206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6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131" name="Szövegdoboz 43"/>
            <p:cNvSpPr txBox="1">
              <a:spLocks noChangeArrowheads="1"/>
            </p:cNvSpPr>
            <p:nvPr/>
          </p:nvSpPr>
          <p:spPr bwMode="auto">
            <a:xfrm rot="-5400000">
              <a:off x="1285852" y="3918780"/>
              <a:ext cx="7948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u-HU">
                  <a:latin typeface="Calibri" pitchFamily="34" charset="0"/>
                </a:rPr>
                <a:t>Dewar</a:t>
              </a:r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18" name="Csoportba foglalás 57"/>
          <p:cNvGrpSpPr>
            <a:grpSpLocks/>
          </p:cNvGrpSpPr>
          <p:nvPr/>
        </p:nvGrpSpPr>
        <p:grpSpPr bwMode="auto">
          <a:xfrm>
            <a:off x="4251325" y="1857375"/>
            <a:ext cx="574675" cy="576263"/>
            <a:chOff x="4210314" y="1857364"/>
            <a:chExt cx="576000" cy="576000"/>
          </a:xfrm>
        </p:grpSpPr>
        <p:sp>
          <p:nvSpPr>
            <p:cNvPr id="4128" name="desk1"/>
            <p:cNvSpPr>
              <a:spLocks noEditPoints="1" noChangeArrowheads="1"/>
            </p:cNvSpPr>
            <p:nvPr/>
          </p:nvSpPr>
          <p:spPr bwMode="auto">
            <a:xfrm>
              <a:off x="4210314" y="1857364"/>
              <a:ext cx="576000" cy="576000"/>
            </a:xfrm>
            <a:custGeom>
              <a:avLst/>
              <a:gdLst>
                <a:gd name="T0" fmla="*/ 0 w 21600"/>
                <a:gd name="T1" fmla="*/ 0 h 21600"/>
                <a:gd name="T2" fmla="*/ 409599959 w 21600"/>
                <a:gd name="T3" fmla="*/ 0 h 21600"/>
                <a:gd name="T4" fmla="*/ 409599959 w 21600"/>
                <a:gd name="T5" fmla="*/ 409599959 h 21600"/>
                <a:gd name="T6" fmla="*/ 0 w 21600"/>
                <a:gd name="T7" fmla="*/ 409599959 h 21600"/>
                <a:gd name="T8" fmla="*/ 204799979 w 21600"/>
                <a:gd name="T9" fmla="*/ 0 h 21600"/>
                <a:gd name="T10" fmla="*/ 409599959 w 21600"/>
                <a:gd name="T11" fmla="*/ 204799979 h 21600"/>
                <a:gd name="T12" fmla="*/ 204799979 w 21600"/>
                <a:gd name="T13" fmla="*/ 409599959 h 21600"/>
                <a:gd name="T14" fmla="*/ 0 w 21600"/>
                <a:gd name="T15" fmla="*/ 204799979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1000 w 21600"/>
                <a:gd name="T25" fmla="*/ 1000 h 21600"/>
                <a:gd name="T26" fmla="*/ 20600 w 21600"/>
                <a:gd name="T27" fmla="*/ 2060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129" name="Szövegdoboz 44"/>
            <p:cNvSpPr txBox="1">
              <a:spLocks noChangeArrowheads="1"/>
            </p:cNvSpPr>
            <p:nvPr/>
          </p:nvSpPr>
          <p:spPr bwMode="auto">
            <a:xfrm>
              <a:off x="4212659" y="2006865"/>
              <a:ext cx="57131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hu-HU" sz="1200">
                  <a:latin typeface="Calibri" pitchFamily="34" charset="0"/>
                </a:rPr>
                <a:t>Fridge</a:t>
              </a:r>
              <a:endParaRPr lang="en-US" sz="1200">
                <a:latin typeface="Calibri" pitchFamily="34" charset="0"/>
              </a:endParaRPr>
            </a:p>
          </p:txBody>
        </p:sp>
      </p:grpSp>
      <p:cxnSp>
        <p:nvCxnSpPr>
          <p:cNvPr id="49" name="Egyenes összekötő 48"/>
          <p:cNvCxnSpPr/>
          <p:nvPr/>
        </p:nvCxnSpPr>
        <p:spPr bwMode="auto">
          <a:xfrm>
            <a:off x="5000625" y="1820863"/>
            <a:ext cx="973138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Csoportba foglalás 53"/>
          <p:cNvGrpSpPr>
            <a:grpSpLocks/>
          </p:cNvGrpSpPr>
          <p:nvPr/>
        </p:nvGrpSpPr>
        <p:grpSpPr bwMode="auto">
          <a:xfrm>
            <a:off x="5143500" y="581025"/>
            <a:ext cx="2538413" cy="2538413"/>
            <a:chOff x="5059245" y="577455"/>
            <a:chExt cx="2538091" cy="2538086"/>
          </a:xfrm>
        </p:grpSpPr>
        <p:sp>
          <p:nvSpPr>
            <p:cNvPr id="50" name="Ív 49"/>
            <p:cNvSpPr>
              <a:spLocks noChangeAspect="1"/>
            </p:cNvSpPr>
            <p:nvPr/>
          </p:nvSpPr>
          <p:spPr bwMode="auto">
            <a:xfrm rot="10800000">
              <a:off x="5059245" y="577455"/>
              <a:ext cx="2538091" cy="2538086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52" name="Egyenes összekötő 51"/>
            <p:cNvCxnSpPr/>
            <p:nvPr/>
          </p:nvCxnSpPr>
          <p:spPr bwMode="auto">
            <a:xfrm rot="5400000">
              <a:off x="5697340" y="2466337"/>
              <a:ext cx="1296821" cy="1588"/>
            </a:xfrm>
            <a:prstGeom prst="line">
              <a:avLst/>
            </a:prstGeom>
            <a:ln w="381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Csoportba foglalás 65"/>
          <p:cNvGrpSpPr>
            <a:grpSpLocks/>
          </p:cNvGrpSpPr>
          <p:nvPr/>
        </p:nvGrpSpPr>
        <p:grpSpPr bwMode="auto">
          <a:xfrm>
            <a:off x="201613" y="1214438"/>
            <a:ext cx="6596062" cy="5072062"/>
            <a:chOff x="202140" y="1214422"/>
            <a:chExt cx="6595084" cy="5072098"/>
          </a:xfrm>
        </p:grpSpPr>
        <p:sp>
          <p:nvSpPr>
            <p:cNvPr id="5" name="Téglalap 4"/>
            <p:cNvSpPr/>
            <p:nvPr/>
          </p:nvSpPr>
          <p:spPr>
            <a:xfrm rot="16200000">
              <a:off x="1640660" y="1285485"/>
              <a:ext cx="4319619" cy="539987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pSp>
          <p:nvGrpSpPr>
            <p:cNvPr id="21" name="Csoportba foglalás 64"/>
            <p:cNvGrpSpPr>
              <a:grpSpLocks/>
            </p:cNvGrpSpPr>
            <p:nvPr/>
          </p:nvGrpSpPr>
          <p:grpSpPr bwMode="auto">
            <a:xfrm>
              <a:off x="857224" y="1214422"/>
              <a:ext cx="5940000" cy="442372"/>
              <a:chOff x="857224" y="1214422"/>
              <a:chExt cx="5940000" cy="442372"/>
            </a:xfrm>
          </p:grpSpPr>
          <p:cxnSp>
            <p:nvCxnSpPr>
              <p:cNvPr id="12" name="Egyenes összekötő 11"/>
              <p:cNvCxnSpPr/>
              <p:nvPr/>
            </p:nvCxnSpPr>
            <p:spPr>
              <a:xfrm>
                <a:off x="857680" y="1500174"/>
                <a:ext cx="5939544" cy="15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Egyenes összekötő 13"/>
              <p:cNvCxnSpPr/>
              <p:nvPr/>
            </p:nvCxnSpPr>
            <p:spPr>
              <a:xfrm rot="5400000">
                <a:off x="956862" y="1512080"/>
                <a:ext cx="288927" cy="15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Egyenes összekötő 14"/>
              <p:cNvCxnSpPr/>
              <p:nvPr/>
            </p:nvCxnSpPr>
            <p:spPr>
              <a:xfrm rot="5400000">
                <a:off x="6355148" y="1512080"/>
                <a:ext cx="288927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23" name="Szövegdoboz 54"/>
              <p:cNvSpPr txBox="1">
                <a:spLocks noChangeArrowheads="1"/>
              </p:cNvSpPr>
              <p:nvPr/>
            </p:nvSpPr>
            <p:spPr bwMode="auto">
              <a:xfrm>
                <a:off x="3557810" y="1214422"/>
                <a:ext cx="48603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hu-HU">
                    <a:latin typeface="Calibri" pitchFamily="34" charset="0"/>
                  </a:rPr>
                  <a:t>5m</a:t>
                </a:r>
                <a:endParaRPr lang="en-US">
                  <a:latin typeface="Calibri" pitchFamily="34" charset="0"/>
                </a:endParaRPr>
              </a:p>
            </p:txBody>
          </p:sp>
          <p:cxnSp>
            <p:nvCxnSpPr>
              <p:cNvPr id="59" name="Egyenes összekötő 58"/>
              <p:cNvCxnSpPr/>
              <p:nvPr/>
            </p:nvCxnSpPr>
            <p:spPr>
              <a:xfrm rot="5400000">
                <a:off x="1022741" y="1403349"/>
                <a:ext cx="180976" cy="18094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Egyenes összekötő 61"/>
              <p:cNvCxnSpPr/>
              <p:nvPr/>
            </p:nvCxnSpPr>
            <p:spPr>
              <a:xfrm rot="5400000">
                <a:off x="6428172" y="1404143"/>
                <a:ext cx="179388" cy="18094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Csoportba foglalás 60"/>
            <p:cNvGrpSpPr>
              <a:grpSpLocks/>
            </p:cNvGrpSpPr>
            <p:nvPr/>
          </p:nvGrpSpPr>
          <p:grpSpPr bwMode="auto">
            <a:xfrm>
              <a:off x="202140" y="1715282"/>
              <a:ext cx="445860" cy="4571238"/>
              <a:chOff x="202140" y="1715282"/>
              <a:chExt cx="445860" cy="4571238"/>
            </a:xfrm>
          </p:grpSpPr>
          <p:cxnSp>
            <p:nvCxnSpPr>
              <p:cNvPr id="8" name="Egyenes összekötő 7"/>
              <p:cNvCxnSpPr/>
              <p:nvPr/>
            </p:nvCxnSpPr>
            <p:spPr>
              <a:xfrm rot="16200000" flipV="1">
                <a:off x="-1783883" y="4002092"/>
                <a:ext cx="4568857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Egyenes összekötő 15"/>
              <p:cNvCxnSpPr/>
              <p:nvPr/>
            </p:nvCxnSpPr>
            <p:spPr>
              <a:xfrm rot="10800000">
                <a:off x="359279" y="1827202"/>
                <a:ext cx="288882" cy="158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Egyenes összekötő 16"/>
              <p:cNvCxnSpPr/>
              <p:nvPr/>
            </p:nvCxnSpPr>
            <p:spPr>
              <a:xfrm rot="10800000">
                <a:off x="359279" y="6143644"/>
                <a:ext cx="288882" cy="15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17" name="Szövegdoboz 55"/>
              <p:cNvSpPr txBox="1">
                <a:spLocks noChangeArrowheads="1"/>
              </p:cNvSpPr>
              <p:nvPr/>
            </p:nvSpPr>
            <p:spPr bwMode="auto">
              <a:xfrm rot="-5400000">
                <a:off x="143791" y="3801194"/>
                <a:ext cx="48603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hu-HU">
                    <a:latin typeface="Calibri" pitchFamily="34" charset="0"/>
                  </a:rPr>
                  <a:t>4m</a:t>
                </a:r>
                <a:endParaRPr lang="en-US">
                  <a:latin typeface="Calibri" pitchFamily="34" charset="0"/>
                </a:endParaRPr>
              </a:p>
            </p:txBody>
          </p:sp>
          <p:cxnSp>
            <p:nvCxnSpPr>
              <p:cNvPr id="63" name="Egyenes összekötő 62"/>
              <p:cNvCxnSpPr/>
              <p:nvPr/>
            </p:nvCxnSpPr>
            <p:spPr>
              <a:xfrm rot="5400000">
                <a:off x="417200" y="1750221"/>
                <a:ext cx="180976" cy="17936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Egyenes összekötő 63"/>
              <p:cNvCxnSpPr/>
              <p:nvPr/>
            </p:nvCxnSpPr>
            <p:spPr>
              <a:xfrm rot="5400000">
                <a:off x="417200" y="6058726"/>
                <a:ext cx="179388" cy="180948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3" name="Sottotitolo 2"/>
          <p:cNvSpPr txBox="1">
            <a:spLocks/>
          </p:cNvSpPr>
          <p:nvPr/>
        </p:nvSpPr>
        <p:spPr>
          <a:xfrm>
            <a:off x="6544491" y="2005148"/>
            <a:ext cx="2599509" cy="17526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New FOS lab </a:t>
            </a: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equipped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P5 </a:t>
            </a: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FOS </a:t>
            </a: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calibration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R&amp;D</a:t>
            </a:r>
            <a:r>
              <a:rPr kumimoji="0" lang="it-I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it-IT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tests</a:t>
            </a:r>
            <a:endParaRPr kumimoji="0" lang="it-IT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11926" y="-103328"/>
            <a:ext cx="7772400" cy="1470025"/>
          </a:xfrm>
        </p:spPr>
        <p:txBody>
          <a:bodyPr/>
          <a:lstStyle/>
          <a:p>
            <a:r>
              <a:rPr lang="it-IT" dirty="0" smtClean="0"/>
              <a:t>FOS4HEP project</a:t>
            </a:r>
            <a:endParaRPr lang="it-IT" dirty="0"/>
          </a:p>
        </p:txBody>
      </p:sp>
      <p:sp>
        <p:nvSpPr>
          <p:cNvPr id="4" name="Sottotitolo 2"/>
          <p:cNvSpPr>
            <a:spLocks noGrp="1"/>
          </p:cNvSpPr>
          <p:nvPr>
            <p:ph type="subTitle" idx="1"/>
          </p:nvPr>
        </p:nvSpPr>
        <p:spPr>
          <a:xfrm>
            <a:off x="104502" y="1469571"/>
            <a:ext cx="9039498" cy="17526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it-IT" dirty="0" smtClean="0"/>
              <a:t> idea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profit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any</a:t>
            </a:r>
            <a:r>
              <a:rPr lang="it-IT" dirty="0" smtClean="0"/>
              <a:t> </a:t>
            </a:r>
            <a:r>
              <a:rPr lang="it-IT" dirty="0" err="1" smtClean="0"/>
              <a:t>funding</a:t>
            </a:r>
            <a:r>
              <a:rPr lang="it-IT" dirty="0" smtClean="0"/>
              <a:t> </a:t>
            </a:r>
            <a:r>
              <a:rPr lang="it-IT" dirty="0" err="1" smtClean="0"/>
              <a:t>call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increase</a:t>
            </a:r>
            <a:r>
              <a:rPr lang="it-IT" dirty="0" smtClean="0"/>
              <a:t> the </a:t>
            </a:r>
            <a:r>
              <a:rPr lang="it-IT" dirty="0" err="1" smtClean="0"/>
              <a:t>strengh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FOS activities at CERN and in involved </a:t>
            </a:r>
            <a:r>
              <a:rPr lang="it-IT" dirty="0" err="1" smtClean="0"/>
              <a:t>group</a:t>
            </a:r>
            <a:r>
              <a:rPr lang="it-IT" dirty="0" smtClean="0"/>
              <a:t> </a:t>
            </a:r>
            <a:r>
              <a:rPr lang="it-IT" dirty="0" err="1" smtClean="0"/>
              <a:t>sites</a:t>
            </a:r>
            <a:endParaRPr lang="it-IT" dirty="0" smtClean="0"/>
          </a:p>
          <a:p>
            <a:pPr algn="l">
              <a:buFont typeface="Arial" pitchFamily="34" charset="0"/>
              <a:buChar char="•"/>
            </a:pPr>
            <a:r>
              <a:rPr lang="it-IT" dirty="0"/>
              <a:t> </a:t>
            </a:r>
            <a:r>
              <a:rPr lang="it-IT" dirty="0" smtClean="0"/>
              <a:t>First </a:t>
            </a:r>
            <a:r>
              <a:rPr lang="it-IT" dirty="0" err="1" smtClean="0"/>
              <a:t>proposal</a:t>
            </a:r>
            <a:r>
              <a:rPr lang="it-IT" dirty="0" smtClean="0"/>
              <a:t> </a:t>
            </a:r>
            <a:r>
              <a:rPr lang="it-IT" dirty="0" err="1" smtClean="0"/>
              <a:t>submitted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EU-PEOPLE-MC </a:t>
            </a:r>
            <a:r>
              <a:rPr lang="it-IT" dirty="0" err="1" smtClean="0"/>
              <a:t>call</a:t>
            </a:r>
            <a:r>
              <a:rPr lang="it-IT" dirty="0" smtClean="0"/>
              <a:t> in </a:t>
            </a:r>
            <a:r>
              <a:rPr lang="it-IT" dirty="0" err="1" smtClean="0"/>
              <a:t>dec</a:t>
            </a:r>
            <a:r>
              <a:rPr lang="it-IT" dirty="0" smtClean="0"/>
              <a:t> 2009. </a:t>
            </a:r>
            <a:r>
              <a:rPr lang="it-IT" dirty="0" err="1"/>
              <a:t>F</a:t>
            </a:r>
            <a:r>
              <a:rPr lang="it-IT" dirty="0" err="1" smtClean="0"/>
              <a:t>inal</a:t>
            </a:r>
            <a:r>
              <a:rPr lang="it-IT" dirty="0" smtClean="0"/>
              <a:t> score </a:t>
            </a:r>
            <a:r>
              <a:rPr lang="it-IT" dirty="0" err="1" smtClean="0"/>
              <a:t>was</a:t>
            </a:r>
            <a:r>
              <a:rPr lang="it-IT" dirty="0" smtClean="0"/>
              <a:t> 76/100, </a:t>
            </a:r>
            <a:r>
              <a:rPr lang="it-IT" dirty="0" err="1" smtClean="0"/>
              <a:t>over</a:t>
            </a:r>
            <a:r>
              <a:rPr lang="it-IT" dirty="0" smtClean="0"/>
              <a:t> the </a:t>
            </a:r>
            <a:r>
              <a:rPr lang="it-IT" dirty="0" err="1" smtClean="0"/>
              <a:t>threshold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70/100,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selected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negotiation</a:t>
            </a:r>
            <a:r>
              <a:rPr lang="it-IT" dirty="0" smtClean="0"/>
              <a:t> </a:t>
            </a:r>
            <a:r>
              <a:rPr lang="it-IT" dirty="0" err="1" smtClean="0"/>
              <a:t>phase</a:t>
            </a:r>
            <a:r>
              <a:rPr lang="it-IT" dirty="0" smtClean="0"/>
              <a:t>.</a:t>
            </a:r>
          </a:p>
          <a:p>
            <a:pPr algn="l">
              <a:buFont typeface="Arial" pitchFamily="34" charset="0"/>
              <a:buChar char="•"/>
            </a:pPr>
            <a:r>
              <a:rPr lang="it-IT" dirty="0"/>
              <a:t> </a:t>
            </a:r>
            <a:r>
              <a:rPr lang="it-IT" dirty="0" err="1" smtClean="0"/>
              <a:t>Second</a:t>
            </a:r>
            <a:r>
              <a:rPr lang="it-IT" dirty="0" smtClean="0"/>
              <a:t> </a:t>
            </a:r>
            <a:r>
              <a:rPr lang="it-IT" dirty="0" err="1" smtClean="0"/>
              <a:t>proposal</a:t>
            </a:r>
            <a:r>
              <a:rPr lang="it-IT" dirty="0" smtClean="0"/>
              <a:t> </a:t>
            </a:r>
            <a:r>
              <a:rPr lang="it-IT" dirty="0" err="1" smtClean="0"/>
              <a:t>edited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help </a:t>
            </a:r>
            <a:r>
              <a:rPr lang="it-IT" dirty="0" err="1" smtClean="0"/>
              <a:t>of</a:t>
            </a:r>
            <a:r>
              <a:rPr lang="it-IT" dirty="0" smtClean="0"/>
              <a:t> PNO </a:t>
            </a:r>
            <a:r>
              <a:rPr lang="it-IT" dirty="0" err="1" smtClean="0"/>
              <a:t>external</a:t>
            </a:r>
            <a:r>
              <a:rPr lang="it-IT" dirty="0" smtClean="0"/>
              <a:t> </a:t>
            </a:r>
            <a:r>
              <a:rPr lang="it-IT" dirty="0" err="1" smtClean="0"/>
              <a:t>consultancy</a:t>
            </a:r>
            <a:r>
              <a:rPr lang="it-IT" dirty="0" smtClean="0"/>
              <a:t> and </a:t>
            </a:r>
            <a:r>
              <a:rPr lang="it-IT" dirty="0" err="1" smtClean="0"/>
              <a:t>submitted</a:t>
            </a:r>
            <a:r>
              <a:rPr lang="it-IT" dirty="0" smtClean="0"/>
              <a:t> in EU-PEOPLE-MC </a:t>
            </a:r>
            <a:r>
              <a:rPr lang="it-IT" dirty="0" err="1" smtClean="0"/>
              <a:t>call</a:t>
            </a:r>
            <a:r>
              <a:rPr lang="it-IT" dirty="0" smtClean="0"/>
              <a:t> in </a:t>
            </a:r>
            <a:r>
              <a:rPr lang="it-IT" dirty="0" err="1" smtClean="0"/>
              <a:t>jan</a:t>
            </a:r>
            <a:r>
              <a:rPr lang="it-IT" dirty="0" smtClean="0"/>
              <a:t> 2011. </a:t>
            </a:r>
            <a:r>
              <a:rPr lang="it-IT" dirty="0" err="1"/>
              <a:t>R</a:t>
            </a:r>
            <a:r>
              <a:rPr lang="it-IT" dirty="0" err="1" smtClean="0"/>
              <a:t>esult</a:t>
            </a:r>
            <a:r>
              <a:rPr lang="it-IT" dirty="0" smtClean="0"/>
              <a:t> </a:t>
            </a:r>
            <a:r>
              <a:rPr lang="it-IT" dirty="0" err="1" smtClean="0"/>
              <a:t>expected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May 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-515996" y="0"/>
            <a:ext cx="3912325" cy="1470025"/>
          </a:xfrm>
        </p:spPr>
        <p:txBody>
          <a:bodyPr/>
          <a:lstStyle/>
          <a:p>
            <a:r>
              <a:rPr lang="it-IT" dirty="0" smtClean="0"/>
              <a:t>FOS4HEP </a:t>
            </a:r>
            <a:br>
              <a:rPr lang="it-IT" dirty="0" smtClean="0"/>
            </a:br>
            <a:r>
              <a:rPr lang="it-IT" dirty="0" err="1" smtClean="0"/>
              <a:t>Participants</a:t>
            </a:r>
            <a:endParaRPr lang="it-I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5233" y="-1"/>
            <a:ext cx="6338768" cy="666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ottotitolo 2"/>
          <p:cNvSpPr>
            <a:spLocks noGrp="1"/>
          </p:cNvSpPr>
          <p:nvPr>
            <p:ph type="subTitle" idx="1"/>
          </p:nvPr>
        </p:nvSpPr>
        <p:spPr>
          <a:xfrm>
            <a:off x="104504" y="1469571"/>
            <a:ext cx="2769326" cy="1752600"/>
          </a:xfrm>
        </p:spPr>
        <p:txBody>
          <a:bodyPr>
            <a:noAutofit/>
          </a:bodyPr>
          <a:lstStyle/>
          <a:p>
            <a:pPr algn="l">
              <a:buFont typeface="Arial" pitchFamily="34" charset="0"/>
              <a:buChar char="•"/>
            </a:pPr>
            <a:r>
              <a:rPr lang="it-IT" dirty="0" smtClean="0"/>
              <a:t> 3 </a:t>
            </a:r>
            <a:r>
              <a:rPr lang="it-IT" dirty="0" err="1" smtClean="0"/>
              <a:t>additional</a:t>
            </a:r>
            <a:r>
              <a:rPr lang="it-IT" dirty="0" smtClean="0"/>
              <a:t> </a:t>
            </a:r>
            <a:r>
              <a:rPr lang="it-IT" dirty="0" err="1" smtClean="0"/>
              <a:t>associated</a:t>
            </a:r>
            <a:r>
              <a:rPr lang="it-IT" dirty="0" smtClean="0"/>
              <a:t> </a:t>
            </a:r>
            <a:r>
              <a:rPr lang="it-IT" dirty="0" err="1" smtClean="0"/>
              <a:t>partners</a:t>
            </a:r>
            <a:r>
              <a:rPr lang="it-IT" dirty="0" smtClean="0"/>
              <a:t> (Ansaldo SC, </a:t>
            </a:r>
            <a:r>
              <a:rPr lang="it-IT" dirty="0" err="1" smtClean="0"/>
              <a:t>Babcock</a:t>
            </a:r>
            <a:r>
              <a:rPr lang="it-IT" dirty="0" smtClean="0"/>
              <a:t> </a:t>
            </a:r>
            <a:r>
              <a:rPr lang="it-IT" dirty="0" err="1" smtClean="0"/>
              <a:t>Noell</a:t>
            </a:r>
            <a:r>
              <a:rPr lang="it-IT" dirty="0" smtClean="0"/>
              <a:t>, AMS </a:t>
            </a:r>
            <a:r>
              <a:rPr lang="it-IT" dirty="0" err="1" smtClean="0"/>
              <a:t>techn</a:t>
            </a:r>
            <a:r>
              <a:rPr lang="it-IT" dirty="0" smtClean="0"/>
              <a:t>.)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included</a:t>
            </a:r>
            <a:r>
              <a:rPr lang="it-IT" dirty="0" smtClean="0"/>
              <a:t> due </a:t>
            </a:r>
            <a:r>
              <a:rPr lang="it-IT" dirty="0" err="1" smtClean="0"/>
              <a:t>to</a:t>
            </a:r>
            <a:r>
              <a:rPr lang="it-IT" dirty="0" smtClean="0"/>
              <a:t> late </a:t>
            </a:r>
            <a:r>
              <a:rPr lang="it-IT" dirty="0" err="1" smtClean="0"/>
              <a:t>letter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commitment</a:t>
            </a:r>
            <a:endParaRPr lang="it-IT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11926" y="275499"/>
            <a:ext cx="7772400" cy="1470025"/>
          </a:xfrm>
        </p:spPr>
        <p:txBody>
          <a:bodyPr/>
          <a:lstStyle/>
          <a:p>
            <a:r>
              <a:rPr lang="it-IT" dirty="0" smtClean="0"/>
              <a:t>FOS4HEP </a:t>
            </a:r>
            <a:r>
              <a:rPr lang="it-IT" dirty="0" err="1" smtClean="0"/>
              <a:t>architecture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239" y="1743075"/>
            <a:ext cx="834390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</TotalTime>
  <Words>453</Words>
  <Application>Microsoft Office PowerPoint</Application>
  <PresentationFormat>Presentazione su schermo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Tema di Office</vt:lpstr>
      <vt:lpstr>FOS4HEP activities at CERN</vt:lpstr>
      <vt:lpstr>Outline</vt:lpstr>
      <vt:lpstr>FOS @CERN </vt:lpstr>
      <vt:lpstr>FOS in CMS</vt:lpstr>
      <vt:lpstr>R&amp;Ds going on</vt:lpstr>
      <vt:lpstr>SX5 FOS lab</vt:lpstr>
      <vt:lpstr>FOS4HEP project</vt:lpstr>
      <vt:lpstr>FOS4HEP  Participants</vt:lpstr>
      <vt:lpstr>FOS4HEP architecture</vt:lpstr>
      <vt:lpstr>FOS4HEP Fellows</vt:lpstr>
      <vt:lpstr>More R&amp;Ds in “waiting list”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FOS4HEP project</dc:title>
  <dc:creator> Salvatore Buontempo</dc:creator>
  <cp:lastModifiedBy> Salvatore Buontempo</cp:lastModifiedBy>
  <cp:revision>17</cp:revision>
  <dcterms:created xsi:type="dcterms:W3CDTF">2011-03-02T15:14:22Z</dcterms:created>
  <dcterms:modified xsi:type="dcterms:W3CDTF">2011-03-03T08:10:28Z</dcterms:modified>
</cp:coreProperties>
</file>