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7" r:id="rId1"/>
  </p:sldMasterIdLst>
  <p:notesMasterIdLst>
    <p:notesMasterId r:id="rId10"/>
  </p:notesMasterIdLst>
  <p:handoutMasterIdLst>
    <p:handoutMasterId r:id="rId11"/>
  </p:handoutMasterIdLst>
  <p:sldIdLst>
    <p:sldId id="1755" r:id="rId2"/>
    <p:sldId id="1750" r:id="rId3"/>
    <p:sldId id="1752" r:id="rId4"/>
    <p:sldId id="1751" r:id="rId5"/>
    <p:sldId id="1754" r:id="rId6"/>
    <p:sldId id="847" r:id="rId7"/>
    <p:sldId id="853" r:id="rId8"/>
    <p:sldId id="1756" r:id="rId9"/>
  </p:sldIdLst>
  <p:sldSz cx="12192000" cy="6858000"/>
  <p:notesSz cx="6400800" cy="117316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1AC0"/>
    <a:srgbClr val="00BC00"/>
    <a:srgbClr val="DB3600"/>
    <a:srgbClr val="FF5050"/>
    <a:srgbClr val="970000"/>
    <a:srgbClr val="A1ACFF"/>
    <a:srgbClr val="A20000"/>
    <a:srgbClr val="51C5FF"/>
    <a:srgbClr val="C000C0"/>
    <a:srgbClr val="0000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1" autoAdjust="0"/>
    <p:restoredTop sz="96332" autoAdjust="0"/>
  </p:normalViewPr>
  <p:slideViewPr>
    <p:cSldViewPr snapToGrid="0" snapToObjects="1">
      <p:cViewPr varScale="1">
        <p:scale>
          <a:sx n="121" d="100"/>
          <a:sy n="121" d="100"/>
        </p:scale>
        <p:origin x="184" y="232"/>
      </p:cViewPr>
      <p:guideLst>
        <p:guide orient="horz" pos="2160"/>
        <p:guide pos="3840"/>
      </p:guideLst>
    </p:cSldViewPr>
  </p:slideViewPr>
  <p:notesTextViewPr>
    <p:cViewPr>
      <p:scale>
        <a:sx n="100" d="100"/>
        <a:sy n="100" d="100"/>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6"/>
            <a:ext cx="2773680" cy="586583"/>
          </a:xfrm>
          <a:prstGeom prst="rect">
            <a:avLst/>
          </a:prstGeom>
        </p:spPr>
        <p:txBody>
          <a:bodyPr vert="horz" lIns="108438" tIns="54219" rIns="108438" bIns="54219" rtlCol="0"/>
          <a:lstStyle>
            <a:lvl1pPr algn="l">
              <a:defRPr sz="1400"/>
            </a:lvl1pPr>
          </a:lstStyle>
          <a:p>
            <a:endParaRPr lang="en-US"/>
          </a:p>
        </p:txBody>
      </p:sp>
      <p:sp>
        <p:nvSpPr>
          <p:cNvPr id="3" name="Date Placeholder 2"/>
          <p:cNvSpPr>
            <a:spLocks noGrp="1"/>
          </p:cNvSpPr>
          <p:nvPr>
            <p:ph type="dt" sz="quarter" idx="1"/>
          </p:nvPr>
        </p:nvSpPr>
        <p:spPr>
          <a:xfrm>
            <a:off x="3625643" y="6"/>
            <a:ext cx="2773680" cy="586583"/>
          </a:xfrm>
          <a:prstGeom prst="rect">
            <a:avLst/>
          </a:prstGeom>
        </p:spPr>
        <p:txBody>
          <a:bodyPr vert="horz" lIns="108438" tIns="54219" rIns="108438" bIns="54219" rtlCol="0"/>
          <a:lstStyle>
            <a:lvl1pPr algn="r">
              <a:defRPr sz="1400"/>
            </a:lvl1pPr>
          </a:lstStyle>
          <a:p>
            <a:fld id="{98E88DC4-9F1A-4D40-BD3E-5D42405AE465}" type="datetime1">
              <a:rPr lang="en-US" smtClean="0"/>
              <a:pPr/>
              <a:t>5/24/23</a:t>
            </a:fld>
            <a:endParaRPr lang="en-US"/>
          </a:p>
        </p:txBody>
      </p:sp>
      <p:sp>
        <p:nvSpPr>
          <p:cNvPr id="4" name="Footer Placeholder 3"/>
          <p:cNvSpPr>
            <a:spLocks noGrp="1"/>
          </p:cNvSpPr>
          <p:nvPr>
            <p:ph type="ftr" sz="quarter" idx="2"/>
          </p:nvPr>
        </p:nvSpPr>
        <p:spPr>
          <a:xfrm>
            <a:off x="3" y="11143012"/>
            <a:ext cx="2773680" cy="586583"/>
          </a:xfrm>
          <a:prstGeom prst="rect">
            <a:avLst/>
          </a:prstGeom>
        </p:spPr>
        <p:txBody>
          <a:bodyPr vert="horz" lIns="108438" tIns="54219" rIns="108438" bIns="54219" rtlCol="0" anchor="b"/>
          <a:lstStyle>
            <a:lvl1pPr algn="l">
              <a:defRPr sz="1400"/>
            </a:lvl1pPr>
          </a:lstStyle>
          <a:p>
            <a:endParaRPr lang="en-US"/>
          </a:p>
        </p:txBody>
      </p:sp>
      <p:sp>
        <p:nvSpPr>
          <p:cNvPr id="5" name="Slide Number Placeholder 4"/>
          <p:cNvSpPr>
            <a:spLocks noGrp="1"/>
          </p:cNvSpPr>
          <p:nvPr>
            <p:ph type="sldNum" sz="quarter" idx="3"/>
          </p:nvPr>
        </p:nvSpPr>
        <p:spPr>
          <a:xfrm>
            <a:off x="3625643" y="11143012"/>
            <a:ext cx="2773680" cy="586583"/>
          </a:xfrm>
          <a:prstGeom prst="rect">
            <a:avLst/>
          </a:prstGeom>
        </p:spPr>
        <p:txBody>
          <a:bodyPr vert="horz" lIns="108438" tIns="54219" rIns="108438" bIns="54219" rtlCol="0" anchor="b"/>
          <a:lstStyle>
            <a:lvl1pPr algn="r">
              <a:defRPr sz="1400"/>
            </a:lvl1pPr>
          </a:lstStyle>
          <a:p>
            <a:fld id="{94D2CDFC-C9C8-4F49-BC57-6716D5963F8E}" type="slidenum">
              <a:rPr lang="en-US" smtClean="0"/>
              <a:pPr/>
              <a:t>‹#›</a:t>
            </a:fld>
            <a:endParaRPr lang="en-US"/>
          </a:p>
        </p:txBody>
      </p:sp>
    </p:spTree>
    <p:extLst>
      <p:ext uri="{BB962C8B-B14F-4D97-AF65-F5344CB8AC3E}">
        <p14:creationId xmlns:p14="http://schemas.microsoft.com/office/powerpoint/2010/main" val="36940011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6"/>
            <a:ext cx="2773680" cy="586583"/>
          </a:xfrm>
          <a:prstGeom prst="rect">
            <a:avLst/>
          </a:prstGeom>
        </p:spPr>
        <p:txBody>
          <a:bodyPr vert="horz" lIns="108438" tIns="54219" rIns="108438" bIns="54219" rtlCol="0"/>
          <a:lstStyle>
            <a:lvl1pPr algn="l">
              <a:defRPr sz="1400"/>
            </a:lvl1pPr>
          </a:lstStyle>
          <a:p>
            <a:endParaRPr lang="en-US"/>
          </a:p>
        </p:txBody>
      </p:sp>
      <p:sp>
        <p:nvSpPr>
          <p:cNvPr id="3" name="Date Placeholder 2"/>
          <p:cNvSpPr>
            <a:spLocks noGrp="1"/>
          </p:cNvSpPr>
          <p:nvPr>
            <p:ph type="dt" idx="1"/>
          </p:nvPr>
        </p:nvSpPr>
        <p:spPr>
          <a:xfrm>
            <a:off x="3625643" y="6"/>
            <a:ext cx="2773680" cy="586583"/>
          </a:xfrm>
          <a:prstGeom prst="rect">
            <a:avLst/>
          </a:prstGeom>
        </p:spPr>
        <p:txBody>
          <a:bodyPr vert="horz" lIns="108438" tIns="54219" rIns="108438" bIns="54219" rtlCol="0"/>
          <a:lstStyle>
            <a:lvl1pPr algn="r">
              <a:defRPr sz="1400"/>
            </a:lvl1pPr>
          </a:lstStyle>
          <a:p>
            <a:fld id="{E6D97C1A-A65D-3448-B4DE-9EA30E2A25BF}" type="datetime1">
              <a:rPr lang="en-US" smtClean="0"/>
              <a:pPr/>
              <a:t>5/24/23</a:t>
            </a:fld>
            <a:endParaRPr lang="en-US"/>
          </a:p>
        </p:txBody>
      </p:sp>
      <p:sp>
        <p:nvSpPr>
          <p:cNvPr id="4" name="Slide Image Placeholder 3"/>
          <p:cNvSpPr>
            <a:spLocks noGrp="1" noRot="1" noChangeAspect="1"/>
          </p:cNvSpPr>
          <p:nvPr>
            <p:ph type="sldImg" idx="2"/>
          </p:nvPr>
        </p:nvSpPr>
        <p:spPr>
          <a:xfrm>
            <a:off x="-708025" y="881063"/>
            <a:ext cx="7816850" cy="4397375"/>
          </a:xfrm>
          <a:prstGeom prst="rect">
            <a:avLst/>
          </a:prstGeom>
          <a:noFill/>
          <a:ln w="12700">
            <a:solidFill>
              <a:prstClr val="black"/>
            </a:solidFill>
          </a:ln>
        </p:spPr>
        <p:txBody>
          <a:bodyPr vert="horz" lIns="108438" tIns="54219" rIns="108438" bIns="54219" rtlCol="0" anchor="ctr"/>
          <a:lstStyle/>
          <a:p>
            <a:endParaRPr lang="en-US"/>
          </a:p>
        </p:txBody>
      </p:sp>
      <p:sp>
        <p:nvSpPr>
          <p:cNvPr id="5" name="Notes Placeholder 4"/>
          <p:cNvSpPr>
            <a:spLocks noGrp="1"/>
          </p:cNvSpPr>
          <p:nvPr>
            <p:ph type="body" sz="quarter" idx="3"/>
          </p:nvPr>
        </p:nvSpPr>
        <p:spPr>
          <a:xfrm>
            <a:off x="640080" y="5572527"/>
            <a:ext cx="5120640" cy="5279231"/>
          </a:xfrm>
          <a:prstGeom prst="rect">
            <a:avLst/>
          </a:prstGeom>
        </p:spPr>
        <p:txBody>
          <a:bodyPr vert="horz" lIns="108438" tIns="54219" rIns="108438" bIns="5421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3" y="11143012"/>
            <a:ext cx="2773680" cy="586583"/>
          </a:xfrm>
          <a:prstGeom prst="rect">
            <a:avLst/>
          </a:prstGeom>
        </p:spPr>
        <p:txBody>
          <a:bodyPr vert="horz" lIns="108438" tIns="54219" rIns="108438" bIns="54219" rtlCol="0" anchor="b"/>
          <a:lstStyle>
            <a:lvl1pPr algn="l">
              <a:defRPr sz="1400"/>
            </a:lvl1pPr>
          </a:lstStyle>
          <a:p>
            <a:endParaRPr lang="en-US"/>
          </a:p>
        </p:txBody>
      </p:sp>
      <p:sp>
        <p:nvSpPr>
          <p:cNvPr id="7" name="Slide Number Placeholder 6"/>
          <p:cNvSpPr>
            <a:spLocks noGrp="1"/>
          </p:cNvSpPr>
          <p:nvPr>
            <p:ph type="sldNum" sz="quarter" idx="5"/>
          </p:nvPr>
        </p:nvSpPr>
        <p:spPr>
          <a:xfrm>
            <a:off x="3625643" y="11143012"/>
            <a:ext cx="2773680" cy="586583"/>
          </a:xfrm>
          <a:prstGeom prst="rect">
            <a:avLst/>
          </a:prstGeom>
        </p:spPr>
        <p:txBody>
          <a:bodyPr vert="horz" lIns="108438" tIns="54219" rIns="108438" bIns="54219" rtlCol="0" anchor="b"/>
          <a:lstStyle>
            <a:lvl1pPr algn="r">
              <a:defRPr sz="1400"/>
            </a:lvl1pPr>
          </a:lstStyle>
          <a:p>
            <a:fld id="{5EAB49D7-FFFE-CB40-96E0-8C697DD2A9E7}" type="slidenum">
              <a:rPr lang="en-US" smtClean="0"/>
              <a:pPr/>
              <a:t>‹#›</a:t>
            </a:fld>
            <a:endParaRPr lang="en-US"/>
          </a:p>
        </p:txBody>
      </p:sp>
    </p:spTree>
    <p:extLst>
      <p:ext uri="{BB962C8B-B14F-4D97-AF65-F5344CB8AC3E}">
        <p14:creationId xmlns:p14="http://schemas.microsoft.com/office/powerpoint/2010/main" val="97600005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BB49D105-C3C0-46B3-B123-BFB4E68310F9}" type="datetimeFigureOut">
              <a:rPr lang="en-GB" smtClean="0"/>
              <a:t>24/05/2023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3202835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B49D105-C3C0-46B3-B123-BFB4E68310F9}" type="datetimeFigureOut">
              <a:rPr lang="en-GB" smtClean="0"/>
              <a:t>24/05/2023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pPr defTabSz="914400" hangingPunct="0"/>
            <a:fld id="{86CB4B4D-7CA3-9044-876B-883B54F8677D}" type="slidenum">
              <a:rPr lang="en-GB" kern="0" smtClean="0">
                <a:latin typeface="Calibri"/>
                <a:cs typeface="Calibri"/>
                <a:sym typeface="Calibri"/>
              </a:rPr>
              <a:pPr defTabSz="914400" hangingPunct="0"/>
              <a:t>‹#›</a:t>
            </a:fld>
            <a:endParaRPr lang="en-GB" kern="0">
              <a:latin typeface="Calibri"/>
              <a:cs typeface="Calibri"/>
              <a:sym typeface="Calibri"/>
            </a:endParaRPr>
          </a:p>
        </p:txBody>
      </p:sp>
    </p:spTree>
    <p:extLst>
      <p:ext uri="{BB962C8B-B14F-4D97-AF65-F5344CB8AC3E}">
        <p14:creationId xmlns:p14="http://schemas.microsoft.com/office/powerpoint/2010/main" val="848738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274641"/>
            <a:ext cx="36576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12800" y="274641"/>
            <a:ext cx="107696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B49D105-C3C0-46B3-B123-BFB4E68310F9}" type="datetimeFigureOut">
              <a:rPr lang="en-GB" smtClean="0"/>
              <a:t>24/05/2023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pPr defTabSz="914400" hangingPunct="0"/>
            <a:fld id="{86CB4B4D-7CA3-9044-876B-883B54F8677D}" type="slidenum">
              <a:rPr lang="en-GB" kern="0" smtClean="0">
                <a:latin typeface="Calibri"/>
                <a:cs typeface="Calibri"/>
                <a:sym typeface="Calibri"/>
              </a:rPr>
              <a:pPr defTabSz="914400" hangingPunct="0"/>
              <a:t>‹#›</a:t>
            </a:fld>
            <a:endParaRPr lang="en-GB" kern="0">
              <a:latin typeface="Calibri"/>
              <a:cs typeface="Calibri"/>
              <a:sym typeface="Calibri"/>
            </a:endParaRPr>
          </a:p>
        </p:txBody>
      </p:sp>
    </p:spTree>
    <p:extLst>
      <p:ext uri="{BB962C8B-B14F-4D97-AF65-F5344CB8AC3E}">
        <p14:creationId xmlns:p14="http://schemas.microsoft.com/office/powerpoint/2010/main" val="1794922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BB49D105-C3C0-46B3-B123-BFB4E68310F9}" type="datetimeFigureOut">
              <a:rPr lang="en-GB" smtClean="0"/>
              <a:t>24/05/2023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1558111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B49D105-C3C0-46B3-B123-BFB4E68310F9}" type="datetimeFigureOut">
              <a:rPr lang="en-GB" smtClean="0"/>
              <a:t>24/05/2023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1758713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128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82296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B49D105-C3C0-46B3-B123-BFB4E68310F9}" type="datetimeFigureOut">
              <a:rPr lang="en-GB" smtClean="0"/>
              <a:t>24/05/2023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pPr defTabSz="914400" hangingPunct="0"/>
            <a:fld id="{86CB4B4D-7CA3-9044-876B-883B54F8677D}" type="slidenum">
              <a:rPr lang="en-GB" kern="0" smtClean="0">
                <a:latin typeface="Calibri"/>
                <a:cs typeface="Calibri"/>
                <a:sym typeface="Calibri"/>
              </a:rPr>
              <a:pPr defTabSz="914400" hangingPunct="0"/>
              <a:t>‹#›</a:t>
            </a:fld>
            <a:endParaRPr lang="en-GB" kern="0">
              <a:latin typeface="Calibri"/>
              <a:cs typeface="Calibri"/>
              <a:sym typeface="Calibri"/>
            </a:endParaRPr>
          </a:p>
        </p:txBody>
      </p:sp>
    </p:spTree>
    <p:extLst>
      <p:ext uri="{BB962C8B-B14F-4D97-AF65-F5344CB8AC3E}">
        <p14:creationId xmlns:p14="http://schemas.microsoft.com/office/powerpoint/2010/main" val="2008518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BB49D105-C3C0-46B3-B123-BFB4E68310F9}" type="datetimeFigureOut">
              <a:rPr lang="en-GB" smtClean="0"/>
              <a:t>24/05/2023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pPr defTabSz="914400" hangingPunct="0"/>
            <a:fld id="{86CB4B4D-7CA3-9044-876B-883B54F8677D}" type="slidenum">
              <a:rPr lang="en-GB" kern="0" smtClean="0">
                <a:latin typeface="Calibri"/>
                <a:cs typeface="Calibri"/>
                <a:sym typeface="Calibri"/>
              </a:rPr>
              <a:pPr defTabSz="914400" hangingPunct="0"/>
              <a:t>‹#›</a:t>
            </a:fld>
            <a:endParaRPr lang="en-GB" kern="0">
              <a:latin typeface="Calibri"/>
              <a:cs typeface="Calibri"/>
              <a:sym typeface="Calibri"/>
            </a:endParaRPr>
          </a:p>
        </p:txBody>
      </p:sp>
    </p:spTree>
    <p:extLst>
      <p:ext uri="{BB962C8B-B14F-4D97-AF65-F5344CB8AC3E}">
        <p14:creationId xmlns:p14="http://schemas.microsoft.com/office/powerpoint/2010/main" val="1961008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BB49D105-C3C0-46B3-B123-BFB4E68310F9}" type="datetimeFigureOut">
              <a:rPr lang="en-GB" smtClean="0"/>
              <a:t>24/05/2023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pPr defTabSz="914400" hangingPunct="0"/>
            <a:fld id="{86CB4B4D-7CA3-9044-876B-883B54F8677D}" type="slidenum">
              <a:rPr lang="en-GB" kern="0" smtClean="0">
                <a:latin typeface="Calibri"/>
                <a:cs typeface="Calibri"/>
                <a:sym typeface="Calibri"/>
              </a:rPr>
              <a:pPr defTabSz="914400" hangingPunct="0"/>
              <a:t>‹#›</a:t>
            </a:fld>
            <a:endParaRPr lang="en-GB" kern="0">
              <a:latin typeface="Calibri"/>
              <a:cs typeface="Calibri"/>
              <a:sym typeface="Calibri"/>
            </a:endParaRPr>
          </a:p>
        </p:txBody>
      </p:sp>
    </p:spTree>
    <p:extLst>
      <p:ext uri="{BB962C8B-B14F-4D97-AF65-F5344CB8AC3E}">
        <p14:creationId xmlns:p14="http://schemas.microsoft.com/office/powerpoint/2010/main" val="47679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49D105-C3C0-46B3-B123-BFB4E68310F9}" type="datetimeFigureOut">
              <a:rPr lang="en-GB" smtClean="0"/>
              <a:t>24/05/2023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22295574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B49D105-C3C0-46B3-B123-BFB4E68310F9}" type="datetimeFigureOut">
              <a:rPr lang="en-GB" smtClean="0"/>
              <a:t>24/05/2023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326466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B49D105-C3C0-46B3-B123-BFB4E68310F9}" type="datetimeFigureOut">
              <a:rPr lang="en-GB" smtClean="0"/>
              <a:t>24/05/2023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CB4B4D-7CA3-9044-876B-883B54F8677D}" type="slidenum">
              <a:rPr lang="en-GB" smtClean="0"/>
              <a:pPr/>
              <a:t>‹#›</a:t>
            </a:fld>
            <a:endParaRPr lang="en-GB"/>
          </a:p>
        </p:txBody>
      </p:sp>
    </p:spTree>
    <p:extLst>
      <p:ext uri="{BB962C8B-B14F-4D97-AF65-F5344CB8AC3E}">
        <p14:creationId xmlns:p14="http://schemas.microsoft.com/office/powerpoint/2010/main" val="1533059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dirty="0"/>
              <a:t>21/06/2022</a:t>
            </a:r>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ECFA Detector R&amp;D Roadmap</a:t>
            </a:r>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hangingPunct="0"/>
            <a:fld id="{86CB4B4D-7CA3-9044-876B-883B54F8677D}" type="slidenum">
              <a:rPr lang="en-GB" kern="0" smtClean="0">
                <a:latin typeface="Calibri"/>
                <a:cs typeface="Calibri"/>
                <a:sym typeface="Calibri"/>
              </a:rPr>
              <a:pPr defTabSz="914400" hangingPunct="0"/>
              <a:t>‹#›</a:t>
            </a:fld>
            <a:endParaRPr lang="en-GB" kern="0">
              <a:latin typeface="Calibri"/>
              <a:cs typeface="Calibri"/>
              <a:sym typeface="Calibri"/>
            </a:endParaRPr>
          </a:p>
        </p:txBody>
      </p:sp>
    </p:spTree>
    <p:extLst>
      <p:ext uri="{BB962C8B-B14F-4D97-AF65-F5344CB8AC3E}">
        <p14:creationId xmlns:p14="http://schemas.microsoft.com/office/powerpoint/2010/main" val="2614641440"/>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245751/" TargetMode="External"/><Relationship Id="rId7" Type="http://schemas.openxmlformats.org/officeDocument/2006/relationships/hyperlink" Target="https://indico.cern.ch/event/1214404/"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indico.cern.ch/event/1214404/timetable/#20230420" TargetMode="External"/><Relationship Id="rId5" Type="http://schemas.openxmlformats.org/officeDocument/2006/relationships/hyperlink" Target="https://rd51-public.web.cern.ch/" TargetMode="External"/><Relationship Id="rId4" Type="http://schemas.openxmlformats.org/officeDocument/2006/relationships/hyperlink" Target="https://indico.cern.ch/event/1214405/"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s://indico.cern.ch/event/1214407/" TargetMode="External"/><Relationship Id="rId3" Type="http://schemas.openxmlformats.org/officeDocument/2006/relationships/hyperlink" Target="https://indico.cern.ch/event/1214410/timetable/#20230322.detailed" TargetMode="External"/><Relationship Id="rId7" Type="http://schemas.openxmlformats.org/officeDocument/2006/relationships/hyperlink" Target="https://indico.cern.ch/event/1263731/"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rd42.web.cern.ch/rd42/" TargetMode="External"/><Relationship Id="rId5" Type="http://schemas.openxmlformats.org/officeDocument/2006/relationships/hyperlink" Target="http://rd50.web.cern.ch/" TargetMode="External"/><Relationship Id="rId4" Type="http://schemas.openxmlformats.org/officeDocument/2006/relationships/hyperlink" Target="https://indico.cern.ch/event/1214410/" TargetMode="External"/><Relationship Id="rId9" Type="http://schemas.openxmlformats.org/officeDocument/2006/relationships/hyperlink" Target="https://doser.web.cern.ch/"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www.phys.ttu.edu/~dream/index.html" TargetMode="External"/><Relationship Id="rId3" Type="http://schemas.openxmlformats.org/officeDocument/2006/relationships/hyperlink" Target="https://indico.cern.ch/event/1212696/" TargetMode="External"/><Relationship Id="rId7" Type="http://schemas.openxmlformats.org/officeDocument/2006/relationships/hyperlink" Target="https://crystalclearcollaboration.web.cern.ch/"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twiki.cern.ch/twiki/bin/view/CALICE/WebHome" TargetMode="External"/><Relationship Id="rId5" Type="http://schemas.openxmlformats.org/officeDocument/2006/relationships/hyperlink" Target="https://indico.cern.ch/event/1213733/" TargetMode="External"/><Relationship Id="rId10" Type="http://schemas.openxmlformats.org/officeDocument/2006/relationships/hyperlink" Target="https://indico.cern.ch/event/1270324/contributions/5335654/attachments/2619395/4528429/Organisation%20of%20DRD7%20and%20interaction%20with%20other%20DRDs%20V5%20(1).pdf" TargetMode="External"/><Relationship Id="rId4" Type="http://schemas.openxmlformats.org/officeDocument/2006/relationships/hyperlink" Target="https://indico.cern.ch/event/1246381/" TargetMode="External"/><Relationship Id="rId9" Type="http://schemas.openxmlformats.org/officeDocument/2006/relationships/hyperlink" Target="https://indico.cern.ch/event/1214423/timetable/#20230314"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eb.infn.it/EURO-LABS/" TargetMode="External"/><Relationship Id="rId3" Type="http://schemas.openxmlformats.org/officeDocument/2006/relationships/hyperlink" Target="https://indico.cern.ch/event/1228295/" TargetMode="External"/><Relationship Id="rId7" Type="http://schemas.openxmlformats.org/officeDocument/2006/relationships/hyperlink" Target="https://aidainnova.web.cern.ch/" TargetMode="Externa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hyperlink" Target="https://ep-rnd.web.cern.ch/" TargetMode="External"/><Relationship Id="rId5" Type="http://schemas.openxmlformats.org/officeDocument/2006/relationships/hyperlink" Target="https://indico.cern.ch/event/1270365/" TargetMode="External"/><Relationship Id="rId4" Type="http://schemas.openxmlformats.org/officeDocument/2006/relationships/hyperlink" Target="https://indico.desy.de/event/38365/" TargetMode="External"/><Relationship Id="rId9" Type="http://schemas.openxmlformats.org/officeDocument/2006/relationships/hyperlink" Target="https://indico.cern.ch/event/957057/page/20875-panel-members-and-task-forc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europeanstrategyupdate.web.cern.ch/"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s://indico.cern.ch/e/ECFADetectorRDRoadmap"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hyperlink" Target="https://cds.cern.ch/record/2784893"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indico.cern.ch/event/1197445/contributions/5034860/attachments/2517863/4329123/spc-e-1190-c-e-3679-Implementation_Detector_Roadmap.pdf" TargetMode="External"/><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Picture 6"/>
          <p:cNvPicPr>
            <a:picLocks noChangeAspect="1"/>
          </p:cNvPicPr>
          <p:nvPr/>
        </p:nvPicPr>
        <p:blipFill>
          <a:blip r:embed="rId2"/>
          <a:stretch>
            <a:fillRect/>
          </a:stretch>
        </p:blipFill>
        <p:spPr>
          <a:xfrm>
            <a:off x="1" y="0"/>
            <a:ext cx="6988793" cy="720000"/>
          </a:xfrm>
          <a:prstGeom prst="rect">
            <a:avLst/>
          </a:prstGeom>
          <a:ln w="12700">
            <a:miter lim="400000"/>
          </a:ln>
        </p:spPr>
      </p:pic>
      <p:sp>
        <p:nvSpPr>
          <p:cNvPr id="6" name="TextBox 18"/>
          <p:cNvSpPr txBox="1"/>
          <p:nvPr/>
        </p:nvSpPr>
        <p:spPr>
          <a:xfrm>
            <a:off x="7193280" y="-22811"/>
            <a:ext cx="4767266" cy="10156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a:defRPr sz="3000">
                <a:solidFill>
                  <a:srgbClr val="8497B0"/>
                </a:solidFill>
                <a:latin typeface="Arial"/>
                <a:ea typeface="Arial"/>
                <a:cs typeface="Arial"/>
                <a:sym typeface="Arial"/>
              </a:defRPr>
            </a:lvl1pPr>
          </a:lstStyle>
          <a:p>
            <a:pPr defTabSz="914400" hangingPunct="0"/>
            <a:r>
              <a:rPr lang="en-GB" kern="0" dirty="0"/>
              <a:t>DRD Collaboration Progress Overview</a:t>
            </a:r>
            <a:endParaRPr kern="0" dirty="0"/>
          </a:p>
        </p:txBody>
      </p:sp>
      <p:sp>
        <p:nvSpPr>
          <p:cNvPr id="17" name="TextBox 16">
            <a:extLst>
              <a:ext uri="{FF2B5EF4-FFF2-40B4-BE49-F238E27FC236}">
                <a16:creationId xmlns:a16="http://schemas.microsoft.com/office/drawing/2014/main" id="{253665BB-8E36-6C28-C3EA-C6A44216FD69}"/>
              </a:ext>
            </a:extLst>
          </p:cNvPr>
          <p:cNvSpPr txBox="1"/>
          <p:nvPr/>
        </p:nvSpPr>
        <p:spPr>
          <a:xfrm>
            <a:off x="7465921" y="6521955"/>
            <a:ext cx="5272323" cy="276999"/>
          </a:xfrm>
          <a:prstGeom prst="rect">
            <a:avLst/>
          </a:prstGeom>
          <a:noFill/>
        </p:spPr>
        <p:txBody>
          <a:bodyPr wrap="square" rtlCol="0">
            <a:spAutoFit/>
          </a:bodyPr>
          <a:lstStyle/>
          <a:p>
            <a:pPr defTabSz="914400">
              <a:defRPr/>
            </a:pPr>
            <a:r>
              <a:rPr lang="en-GB" sz="1200" dirty="0">
                <a:solidFill>
                  <a:srgbClr val="0070C0"/>
                </a:solidFill>
                <a:latin typeface="Arial" panose="020B0604020202020204" pitchFamily="34" charset="0"/>
                <a:cs typeface="Arial" panose="020B0604020202020204" pitchFamily="34" charset="0"/>
                <a:sym typeface="Calibri"/>
              </a:rPr>
              <a:t>*community feedback via RECFA delegates and National Contacts</a:t>
            </a:r>
          </a:p>
        </p:txBody>
      </p:sp>
      <p:sp>
        <p:nvSpPr>
          <p:cNvPr id="18" name="Rectangle 1">
            <a:extLst>
              <a:ext uri="{FF2B5EF4-FFF2-40B4-BE49-F238E27FC236}">
                <a16:creationId xmlns:a16="http://schemas.microsoft.com/office/drawing/2014/main" id="{8CC33FFA-A56D-9694-9303-DA37C44E0224}"/>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sp>
        <p:nvSpPr>
          <p:cNvPr id="19" name="Text Box 4">
            <a:extLst>
              <a:ext uri="{FF2B5EF4-FFF2-40B4-BE49-F238E27FC236}">
                <a16:creationId xmlns:a16="http://schemas.microsoft.com/office/drawing/2014/main" id="{16121C54-6930-DB58-AD08-187CDE9DDDF1}"/>
              </a:ext>
            </a:extLst>
          </p:cNvPr>
          <p:cNvSpPr txBox="1">
            <a:spLocks noChangeArrowheads="1"/>
          </p:cNvSpPr>
          <p:nvPr/>
        </p:nvSpPr>
        <p:spPr bwMode="auto">
          <a:xfrm>
            <a:off x="1836737" y="6634561"/>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algn="ctr" defTabSz="914400">
              <a:lnSpc>
                <a:spcPct val="93000"/>
              </a:lnSpc>
              <a:buClr>
                <a:srgbClr val="000000"/>
              </a:buClr>
              <a:buSzPct val="100000"/>
              <a:buFont typeface="Times New Roman" charset="0"/>
              <a:buNone/>
              <a:defRPr/>
            </a:pPr>
            <a:endParaRPr lang="x-none" altLang="x-none" sz="1600">
              <a:solidFill>
                <a:srgbClr val="FFFFFF"/>
              </a:solidFill>
              <a:latin typeface="Arial" charset="0"/>
              <a:ea typeface="Arial Unicode MS" charset="0"/>
              <a:cs typeface="Arial Unicode MS" charset="0"/>
              <a:sym typeface="Calibri"/>
            </a:endParaRPr>
          </a:p>
        </p:txBody>
      </p:sp>
      <p:sp>
        <p:nvSpPr>
          <p:cNvPr id="20" name="Text Box 5">
            <a:extLst>
              <a:ext uri="{FF2B5EF4-FFF2-40B4-BE49-F238E27FC236}">
                <a16:creationId xmlns:a16="http://schemas.microsoft.com/office/drawing/2014/main" id="{5D33733B-BE02-30B4-CAEC-966B3C73D5D6}"/>
              </a:ext>
            </a:extLst>
          </p:cNvPr>
          <p:cNvSpPr txBox="1">
            <a:spLocks noChangeArrowheads="1"/>
          </p:cNvSpPr>
          <p:nvPr/>
        </p:nvSpPr>
        <p:spPr bwMode="auto">
          <a:xfrm>
            <a:off x="10614025" y="6606894"/>
            <a:ext cx="1441451"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algn="r" defTabSz="914400">
              <a:lnSpc>
                <a:spcPct val="93000"/>
              </a:lnSpc>
              <a:buClr>
                <a:srgbClr val="000000"/>
              </a:buClr>
              <a:buSzPct val="100000"/>
              <a:buFont typeface="Times New Roman" charset="0"/>
              <a:buNone/>
              <a:defRPr/>
            </a:pPr>
            <a:fld id="{C29590A0-6A90-2C40-A486-A733B5887438}" type="slidenum">
              <a:rPr lang="en-GB" altLang="x-none" sz="1400">
                <a:solidFill>
                  <a:srgbClr val="FFFFFF"/>
                </a:solidFill>
                <a:latin typeface="Arial" charset="0"/>
                <a:ea typeface="Arial Unicode MS" charset="0"/>
                <a:cs typeface="Arial Unicode MS" charset="0"/>
                <a:sym typeface="Calibri"/>
              </a:rPr>
              <a:pPr algn="r" defTabSz="914400">
                <a:lnSpc>
                  <a:spcPct val="93000"/>
                </a:lnSpc>
                <a:buClr>
                  <a:srgbClr val="000000"/>
                </a:buClr>
                <a:buSzPct val="100000"/>
                <a:buFont typeface="Times New Roman" charset="0"/>
                <a:buNone/>
                <a:defRPr/>
              </a:pPr>
              <a:t>1</a:t>
            </a:fld>
            <a:endParaRPr lang="en-GB" altLang="x-none" sz="1400" dirty="0">
              <a:solidFill>
                <a:srgbClr val="FFFFFF"/>
              </a:solidFill>
              <a:latin typeface="Arial" charset="0"/>
              <a:ea typeface="Arial Unicode MS" charset="0"/>
              <a:cs typeface="Arial Unicode MS" charset="0"/>
              <a:sym typeface="Calibri"/>
            </a:endParaRPr>
          </a:p>
        </p:txBody>
      </p:sp>
      <p:sp>
        <p:nvSpPr>
          <p:cNvPr id="21" name="AutoShape 1">
            <a:extLst>
              <a:ext uri="{FF2B5EF4-FFF2-40B4-BE49-F238E27FC236}">
                <a16:creationId xmlns:a16="http://schemas.microsoft.com/office/drawing/2014/main" id="{3605A479-5189-7F5D-59B0-1D54235CB5C3}"/>
              </a:ext>
            </a:extLst>
          </p:cNvPr>
          <p:cNvSpPr>
            <a:spLocks noChangeArrowheads="1"/>
          </p:cNvSpPr>
          <p:nvPr/>
        </p:nvSpPr>
        <p:spPr bwMode="auto">
          <a:xfrm>
            <a:off x="31750"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solidFill>
                <a:prstClr val="black"/>
              </a:solidFill>
              <a:latin typeface="Calibri" panose="020F0502020204030204"/>
              <a:sym typeface="Calibri"/>
            </a:endParaRPr>
          </a:p>
        </p:txBody>
      </p:sp>
      <p:sp>
        <p:nvSpPr>
          <p:cNvPr id="22" name="Rectangle 5">
            <a:extLst>
              <a:ext uri="{FF2B5EF4-FFF2-40B4-BE49-F238E27FC236}">
                <a16:creationId xmlns:a16="http://schemas.microsoft.com/office/drawing/2014/main" id="{EE64C2C6-78FC-87A8-4AFA-79DCC8A26A0A}"/>
              </a:ext>
            </a:extLst>
          </p:cNvPr>
          <p:cNvSpPr txBox="1">
            <a:spLocks noChangeArrowheads="1"/>
          </p:cNvSpPr>
          <p:nvPr/>
        </p:nvSpPr>
        <p:spPr bwMode="auto">
          <a:xfrm>
            <a:off x="609600" y="6624003"/>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defPPr>
              <a:defRPr lang="x-none"/>
            </a:defPPr>
            <a:lvl1pPr marL="0" algn="ctr"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ltLang="x-none">
                <a:sym typeface="Calibri"/>
              </a:rPr>
              <a:t>ECFA Detector R&amp;D Roadmap</a:t>
            </a:r>
            <a:endParaRPr lang="de-DE" altLang="x-none" dirty="0">
              <a:sym typeface="Calibri"/>
            </a:endParaRPr>
          </a:p>
        </p:txBody>
      </p:sp>
      <p:sp>
        <p:nvSpPr>
          <p:cNvPr id="2" name="TextBox 1">
            <a:extLst>
              <a:ext uri="{FF2B5EF4-FFF2-40B4-BE49-F238E27FC236}">
                <a16:creationId xmlns:a16="http://schemas.microsoft.com/office/drawing/2014/main" id="{BC0F7667-7342-AF6D-F787-412035A6232B}"/>
              </a:ext>
            </a:extLst>
          </p:cNvPr>
          <p:cNvSpPr txBox="1"/>
          <p:nvPr/>
        </p:nvSpPr>
        <p:spPr>
          <a:xfrm>
            <a:off x="421113" y="1703494"/>
            <a:ext cx="11445065" cy="4708981"/>
          </a:xfrm>
          <a:prstGeom prst="rect">
            <a:avLst/>
          </a:prstGeom>
          <a:noFill/>
        </p:spPr>
        <p:txBody>
          <a:bodyPr wrap="square" rtlCol="0">
            <a:spAutoFit/>
          </a:bodyPr>
          <a:lstStyle/>
          <a:p>
            <a:r>
              <a:rPr lang="en-GB" b="1" dirty="0">
                <a:solidFill>
                  <a:srgbClr val="221AC0"/>
                </a:solidFill>
              </a:rPr>
              <a:t>DRD1</a:t>
            </a:r>
            <a:r>
              <a:rPr lang="en-GB" b="1" dirty="0"/>
              <a:t> Gaseous Detectors (TF Convenors: </a:t>
            </a:r>
            <a:r>
              <a:rPr lang="en-GB" i="1" dirty="0"/>
              <a:t>Anna Colaleo (INFN Bari (IT)), Leszek Ropelewski (CERN)</a:t>
            </a:r>
            <a:r>
              <a:rPr lang="en-GB" b="1" dirty="0"/>
              <a:t>)</a:t>
            </a:r>
          </a:p>
          <a:p>
            <a:pPr algn="l"/>
            <a:r>
              <a:rPr lang="en-GB" b="1" dirty="0"/>
              <a:t>Scientific organisation well defined with eight Technology/Activity Working Groups and work-packages of sub-groups of institutes towards common deliverables, workplans and sharing of resources.</a:t>
            </a:r>
          </a:p>
          <a:p>
            <a:r>
              <a:rPr lang="en-GB" b="1" dirty="0"/>
              <a:t>Draft proposal release followed by community meeting to </a:t>
            </a:r>
            <a:r>
              <a:rPr lang="en-GB" b="1" dirty="0">
                <a:solidFill>
                  <a:srgbClr val="C00000"/>
                </a:solidFill>
              </a:rPr>
              <a:t>finalise proposal in mid-June </a:t>
            </a:r>
            <a:r>
              <a:rPr lang="en-GB" b="1" dirty="0"/>
              <a:t>with submission in July.</a:t>
            </a:r>
          </a:p>
          <a:p>
            <a:r>
              <a:rPr lang="en-GB" dirty="0"/>
              <a:t>Community meeting: 1</a:t>
            </a:r>
            <a:r>
              <a:rPr lang="en-GB" baseline="30000" dirty="0"/>
              <a:t>st</a:t>
            </a:r>
            <a:r>
              <a:rPr lang="en-GB" dirty="0"/>
              <a:t>-3</a:t>
            </a:r>
            <a:r>
              <a:rPr lang="en-GB" baseline="30000" dirty="0"/>
              <a:t>rd</a:t>
            </a:r>
            <a:r>
              <a:rPr lang="en-GB" dirty="0"/>
              <a:t>  March 2023 </a:t>
            </a:r>
            <a:r>
              <a:rPr lang="en-GB" dirty="0">
                <a:hlinkClick r:id="rId3"/>
              </a:rPr>
              <a:t>https://indico.cern.ch/event/1245751/</a:t>
            </a:r>
            <a:r>
              <a:rPr lang="en-GB" dirty="0"/>
              <a:t> </a:t>
            </a:r>
          </a:p>
          <a:p>
            <a:r>
              <a:rPr lang="en-GB" dirty="0"/>
              <a:t>Organisation and workplan at </a:t>
            </a:r>
            <a:r>
              <a:rPr lang="en-GB" dirty="0">
                <a:hlinkClick r:id="rId4"/>
              </a:rPr>
              <a:t>https://indico.cern.ch/event/1214405/</a:t>
            </a:r>
            <a:endParaRPr lang="en-GB" dirty="0"/>
          </a:p>
          <a:p>
            <a:r>
              <a:rPr lang="en-GB" dirty="0"/>
              <a:t>(Also, for RD51 see </a:t>
            </a:r>
            <a:r>
              <a:rPr lang="en-GB" dirty="0">
                <a:hlinkClick r:id="rId5"/>
              </a:rPr>
              <a:t>https://rd51-public.web.cern.ch/</a:t>
            </a:r>
            <a:r>
              <a:rPr lang="en-GB" dirty="0"/>
              <a:t>)</a:t>
            </a:r>
          </a:p>
          <a:p>
            <a:endParaRPr lang="en-GB" sz="1600" dirty="0"/>
          </a:p>
          <a:p>
            <a:r>
              <a:rPr lang="en-GB" b="1" dirty="0">
                <a:solidFill>
                  <a:srgbClr val="221AC0"/>
                </a:solidFill>
              </a:rPr>
              <a:t>DRD2</a:t>
            </a:r>
            <a:r>
              <a:rPr lang="en-GB" b="1" dirty="0"/>
              <a:t> Liquid Detectors (TF Convenors: </a:t>
            </a:r>
            <a:r>
              <a:rPr lang="en-GB" i="1" dirty="0"/>
              <a:t>Jocelyn Monroe (RHUL (GB)), Roxanne Guenette (Manchester (GB))</a:t>
            </a:r>
            <a:r>
              <a:rPr lang="en-GB" b="1" dirty="0"/>
              <a:t>)</a:t>
            </a:r>
          </a:p>
          <a:p>
            <a:r>
              <a:rPr lang="en-GB" b="1" dirty="0"/>
              <a:t>Four main work-packages defined with sub-projects</a:t>
            </a:r>
            <a:r>
              <a:rPr lang="en-GB" sz="1600" b="1" dirty="0"/>
              <a:t>. </a:t>
            </a:r>
          </a:p>
          <a:p>
            <a:r>
              <a:rPr lang="en-GB" sz="1800" b="1" i="0" u="none" strike="noStrike" baseline="0" dirty="0"/>
              <a:t>Technical Areas (TAs) clearly established and supported by community feedback.</a:t>
            </a:r>
          </a:p>
          <a:p>
            <a:r>
              <a:rPr lang="en-GB" sz="1800" b="1" i="0" u="none" strike="noStrike" baseline="0" dirty="0"/>
              <a:t>Deliverables tables for each TA being finalized. Most FTE/resources/facility (both available and needed) have been collected. Proposal writing underway with goal to have </a:t>
            </a:r>
            <a:r>
              <a:rPr lang="en-GB" sz="1800" b="1" i="0" u="none" strike="noStrike" baseline="0" dirty="0">
                <a:solidFill>
                  <a:srgbClr val="C00000"/>
                </a:solidFill>
              </a:rPr>
              <a:t>full draft early June</a:t>
            </a:r>
            <a:r>
              <a:rPr lang="en-GB" sz="1800" b="1" i="0" u="none" strike="noStrike" baseline="0" dirty="0"/>
              <a:t>.</a:t>
            </a:r>
            <a:endParaRPr lang="en-GB" sz="1600" b="1" dirty="0"/>
          </a:p>
          <a:p>
            <a:r>
              <a:rPr lang="en-GB" dirty="0"/>
              <a:t>Community meeting: 20</a:t>
            </a:r>
            <a:r>
              <a:rPr lang="en-GB" baseline="30000" dirty="0"/>
              <a:t>th</a:t>
            </a:r>
            <a:r>
              <a:rPr lang="en-GB" dirty="0"/>
              <a:t> April 2023 </a:t>
            </a:r>
            <a:r>
              <a:rPr lang="en-GB" dirty="0">
                <a:hlinkClick r:id="rId6"/>
              </a:rPr>
              <a:t>https://indico.cern.ch/event/1214404/timetable/#20230420</a:t>
            </a:r>
            <a:endParaRPr lang="en-GB" dirty="0"/>
          </a:p>
          <a:p>
            <a:r>
              <a:rPr lang="en-GB" dirty="0"/>
              <a:t>Organisation and workplan at </a:t>
            </a:r>
            <a:r>
              <a:rPr lang="en-GB" dirty="0">
                <a:hlinkClick r:id="rId7"/>
              </a:rPr>
              <a:t>https://indico.cern.ch/event/1214404/</a:t>
            </a:r>
            <a:endParaRPr lang="en-GB" dirty="0"/>
          </a:p>
          <a:p>
            <a:r>
              <a:rPr lang="en-GB" sz="1600" dirty="0"/>
              <a:t>  </a:t>
            </a:r>
          </a:p>
          <a:p>
            <a:endParaRPr lang="en-GB" sz="1600" dirty="0"/>
          </a:p>
        </p:txBody>
      </p:sp>
      <p:sp>
        <p:nvSpPr>
          <p:cNvPr id="4" name="TextBox 3">
            <a:extLst>
              <a:ext uri="{FF2B5EF4-FFF2-40B4-BE49-F238E27FC236}">
                <a16:creationId xmlns:a16="http://schemas.microsoft.com/office/drawing/2014/main" id="{21A51D7D-1C96-C49A-6642-CA32A9EFF140}"/>
              </a:ext>
            </a:extLst>
          </p:cNvPr>
          <p:cNvSpPr txBox="1"/>
          <p:nvPr/>
        </p:nvSpPr>
        <p:spPr>
          <a:xfrm>
            <a:off x="235794" y="1114764"/>
            <a:ext cx="8681287" cy="523220"/>
          </a:xfrm>
          <a:prstGeom prst="rect">
            <a:avLst/>
          </a:prstGeom>
          <a:noFill/>
        </p:spPr>
        <p:txBody>
          <a:bodyPr wrap="none" rtlCol="0">
            <a:spAutoFit/>
          </a:bodyPr>
          <a:lstStyle/>
          <a:p>
            <a:r>
              <a:rPr lang="en-GB" sz="2800" b="1" dirty="0">
                <a:solidFill>
                  <a:srgbClr val="221AC0"/>
                </a:solidFill>
              </a:rPr>
              <a:t>International Detector R&amp;D (DRD) Collaboration Progress</a:t>
            </a:r>
          </a:p>
        </p:txBody>
      </p:sp>
      <p:sp>
        <p:nvSpPr>
          <p:cNvPr id="8" name="Text Box 6">
            <a:extLst>
              <a:ext uri="{FF2B5EF4-FFF2-40B4-BE49-F238E27FC236}">
                <a16:creationId xmlns:a16="http://schemas.microsoft.com/office/drawing/2014/main" id="{EEF36C3D-3CEB-6C2D-30AC-9B274C05FFAF}"/>
              </a:ext>
            </a:extLst>
          </p:cNvPr>
          <p:cNvSpPr txBox="1">
            <a:spLocks noChangeArrowheads="1"/>
          </p:cNvSpPr>
          <p:nvPr/>
        </p:nvSpPr>
        <p:spPr bwMode="auto">
          <a:xfrm>
            <a:off x="235794" y="6645582"/>
            <a:ext cx="2153838"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defTabSz="914400">
              <a:lnSpc>
                <a:spcPct val="93000"/>
              </a:lnSpc>
              <a:buClr>
                <a:srgbClr val="000000"/>
              </a:buClr>
              <a:buSzPct val="100000"/>
              <a:buFont typeface="Times New Roman" charset="0"/>
              <a:buNone/>
              <a:defRPr/>
            </a:pPr>
            <a:r>
              <a:rPr lang="en-GB" altLang="x-none" sz="1600" dirty="0">
                <a:solidFill>
                  <a:srgbClr val="FFFFFF"/>
                </a:solidFill>
                <a:latin typeface="Arial" charset="0"/>
                <a:ea typeface="Arial Unicode MS" charset="0"/>
                <a:cs typeface="Arial Unicode MS" charset="0"/>
                <a:sym typeface="Calibri"/>
              </a:rPr>
              <a:t>24</a:t>
            </a:r>
            <a:r>
              <a:rPr lang="en-GB" altLang="x-none" sz="1600" baseline="30000" dirty="0">
                <a:solidFill>
                  <a:srgbClr val="FFFFFF"/>
                </a:solidFill>
                <a:latin typeface="Arial" charset="0"/>
                <a:ea typeface="Arial Unicode MS" charset="0"/>
                <a:cs typeface="Arial Unicode MS" charset="0"/>
                <a:sym typeface="Calibri"/>
              </a:rPr>
              <a:t>th</a:t>
            </a:r>
            <a:r>
              <a:rPr lang="en-GB" altLang="x-none" sz="1600" dirty="0">
                <a:solidFill>
                  <a:srgbClr val="FFFFFF"/>
                </a:solidFill>
                <a:latin typeface="Arial" charset="0"/>
                <a:ea typeface="Arial Unicode MS" charset="0"/>
                <a:cs typeface="Arial Unicode MS" charset="0"/>
                <a:sym typeface="Calibri"/>
              </a:rPr>
              <a:t> May 2023</a:t>
            </a:r>
            <a:endParaRPr lang="x-none" altLang="x-none" sz="1600" dirty="0">
              <a:solidFill>
                <a:srgbClr val="FFFFFF"/>
              </a:solidFill>
              <a:latin typeface="Arial" charset="0"/>
              <a:ea typeface="Arial Unicode MS" charset="0"/>
              <a:cs typeface="Arial Unicode MS" charset="0"/>
              <a:sym typeface="Calibri"/>
            </a:endParaRPr>
          </a:p>
        </p:txBody>
      </p:sp>
    </p:spTree>
    <p:extLst>
      <p:ext uri="{BB962C8B-B14F-4D97-AF65-F5344CB8AC3E}">
        <p14:creationId xmlns:p14="http://schemas.microsoft.com/office/powerpoint/2010/main" val="2518476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Picture 6"/>
          <p:cNvPicPr>
            <a:picLocks noChangeAspect="1"/>
          </p:cNvPicPr>
          <p:nvPr/>
        </p:nvPicPr>
        <p:blipFill>
          <a:blip r:embed="rId2"/>
          <a:stretch>
            <a:fillRect/>
          </a:stretch>
        </p:blipFill>
        <p:spPr>
          <a:xfrm>
            <a:off x="1" y="0"/>
            <a:ext cx="6988793" cy="720000"/>
          </a:xfrm>
          <a:prstGeom prst="rect">
            <a:avLst/>
          </a:prstGeom>
          <a:ln w="12700">
            <a:miter lim="400000"/>
          </a:ln>
        </p:spPr>
      </p:pic>
      <p:sp>
        <p:nvSpPr>
          <p:cNvPr id="6" name="TextBox 18"/>
          <p:cNvSpPr txBox="1"/>
          <p:nvPr/>
        </p:nvSpPr>
        <p:spPr>
          <a:xfrm>
            <a:off x="7193280" y="-22811"/>
            <a:ext cx="4767266" cy="1015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a:defRPr sz="3000">
                <a:solidFill>
                  <a:srgbClr val="8497B0"/>
                </a:solidFill>
                <a:latin typeface="Arial"/>
                <a:ea typeface="Arial"/>
                <a:cs typeface="Arial"/>
                <a:sym typeface="Arial"/>
              </a:defRPr>
            </a:lvl1pPr>
          </a:lstStyle>
          <a:p>
            <a:pPr defTabSz="914400" hangingPunct="0"/>
            <a:r>
              <a:rPr lang="en-GB" kern="0" dirty="0"/>
              <a:t>DRD Collaboration Progress Overview</a:t>
            </a:r>
            <a:endParaRPr kern="0" dirty="0"/>
          </a:p>
        </p:txBody>
      </p:sp>
      <p:sp>
        <p:nvSpPr>
          <p:cNvPr id="17" name="TextBox 16">
            <a:extLst>
              <a:ext uri="{FF2B5EF4-FFF2-40B4-BE49-F238E27FC236}">
                <a16:creationId xmlns:a16="http://schemas.microsoft.com/office/drawing/2014/main" id="{253665BB-8E36-6C28-C3EA-C6A44216FD69}"/>
              </a:ext>
            </a:extLst>
          </p:cNvPr>
          <p:cNvSpPr txBox="1"/>
          <p:nvPr/>
        </p:nvSpPr>
        <p:spPr>
          <a:xfrm>
            <a:off x="7465921" y="6521955"/>
            <a:ext cx="5272323" cy="276999"/>
          </a:xfrm>
          <a:prstGeom prst="rect">
            <a:avLst/>
          </a:prstGeom>
          <a:noFill/>
        </p:spPr>
        <p:txBody>
          <a:bodyPr wrap="square" rtlCol="0">
            <a:spAutoFit/>
          </a:bodyPr>
          <a:lstStyle/>
          <a:p>
            <a:pPr defTabSz="914400">
              <a:defRPr/>
            </a:pPr>
            <a:r>
              <a:rPr lang="en-GB" sz="1200" dirty="0">
                <a:solidFill>
                  <a:srgbClr val="0070C0"/>
                </a:solidFill>
                <a:latin typeface="Arial" panose="020B0604020202020204" pitchFamily="34" charset="0"/>
                <a:cs typeface="Arial" panose="020B0604020202020204" pitchFamily="34" charset="0"/>
                <a:sym typeface="Calibri"/>
              </a:rPr>
              <a:t>*community feedback via RECFA delegates and National Contacts</a:t>
            </a:r>
          </a:p>
        </p:txBody>
      </p:sp>
      <p:sp>
        <p:nvSpPr>
          <p:cNvPr id="18" name="Rectangle 1">
            <a:extLst>
              <a:ext uri="{FF2B5EF4-FFF2-40B4-BE49-F238E27FC236}">
                <a16:creationId xmlns:a16="http://schemas.microsoft.com/office/drawing/2014/main" id="{8CC33FFA-A56D-9694-9303-DA37C44E0224}"/>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sp>
        <p:nvSpPr>
          <p:cNvPr id="19" name="Text Box 4">
            <a:extLst>
              <a:ext uri="{FF2B5EF4-FFF2-40B4-BE49-F238E27FC236}">
                <a16:creationId xmlns:a16="http://schemas.microsoft.com/office/drawing/2014/main" id="{16121C54-6930-DB58-AD08-187CDE9DDDF1}"/>
              </a:ext>
            </a:extLst>
          </p:cNvPr>
          <p:cNvSpPr txBox="1">
            <a:spLocks noChangeArrowheads="1"/>
          </p:cNvSpPr>
          <p:nvPr/>
        </p:nvSpPr>
        <p:spPr bwMode="auto">
          <a:xfrm>
            <a:off x="1836737" y="6634561"/>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algn="ctr" defTabSz="914400">
              <a:lnSpc>
                <a:spcPct val="93000"/>
              </a:lnSpc>
              <a:buClr>
                <a:srgbClr val="000000"/>
              </a:buClr>
              <a:buSzPct val="100000"/>
              <a:buFont typeface="Times New Roman" charset="0"/>
              <a:buNone/>
              <a:defRPr/>
            </a:pPr>
            <a:endParaRPr lang="x-none" altLang="x-none" sz="1600">
              <a:solidFill>
                <a:srgbClr val="FFFFFF"/>
              </a:solidFill>
              <a:latin typeface="Arial" charset="0"/>
              <a:ea typeface="Arial Unicode MS" charset="0"/>
              <a:cs typeface="Arial Unicode MS" charset="0"/>
              <a:sym typeface="Calibri"/>
            </a:endParaRPr>
          </a:p>
        </p:txBody>
      </p:sp>
      <p:sp>
        <p:nvSpPr>
          <p:cNvPr id="20" name="Text Box 5">
            <a:extLst>
              <a:ext uri="{FF2B5EF4-FFF2-40B4-BE49-F238E27FC236}">
                <a16:creationId xmlns:a16="http://schemas.microsoft.com/office/drawing/2014/main" id="{5D33733B-BE02-30B4-CAEC-966B3C73D5D6}"/>
              </a:ext>
            </a:extLst>
          </p:cNvPr>
          <p:cNvSpPr txBox="1">
            <a:spLocks noChangeArrowheads="1"/>
          </p:cNvSpPr>
          <p:nvPr/>
        </p:nvSpPr>
        <p:spPr bwMode="auto">
          <a:xfrm>
            <a:off x="10614025" y="6606894"/>
            <a:ext cx="1441451"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algn="r" defTabSz="914400">
              <a:lnSpc>
                <a:spcPct val="93000"/>
              </a:lnSpc>
              <a:buClr>
                <a:srgbClr val="000000"/>
              </a:buClr>
              <a:buSzPct val="100000"/>
              <a:buFont typeface="Times New Roman" charset="0"/>
              <a:buNone/>
              <a:defRPr/>
            </a:pPr>
            <a:fld id="{C29590A0-6A90-2C40-A486-A733B5887438}" type="slidenum">
              <a:rPr lang="en-GB" altLang="x-none" sz="1400">
                <a:solidFill>
                  <a:srgbClr val="FFFFFF"/>
                </a:solidFill>
                <a:latin typeface="Arial" charset="0"/>
                <a:ea typeface="Arial Unicode MS" charset="0"/>
                <a:cs typeface="Arial Unicode MS" charset="0"/>
                <a:sym typeface="Calibri"/>
              </a:rPr>
              <a:pPr algn="r" defTabSz="914400">
                <a:lnSpc>
                  <a:spcPct val="93000"/>
                </a:lnSpc>
                <a:buClr>
                  <a:srgbClr val="000000"/>
                </a:buClr>
                <a:buSzPct val="100000"/>
                <a:buFont typeface="Times New Roman" charset="0"/>
                <a:buNone/>
                <a:defRPr/>
              </a:pPr>
              <a:t>2</a:t>
            </a:fld>
            <a:endParaRPr lang="en-GB" altLang="x-none" sz="1400" dirty="0">
              <a:solidFill>
                <a:srgbClr val="FFFFFF"/>
              </a:solidFill>
              <a:latin typeface="Arial" charset="0"/>
              <a:ea typeface="Arial Unicode MS" charset="0"/>
              <a:cs typeface="Arial Unicode MS" charset="0"/>
              <a:sym typeface="Calibri"/>
            </a:endParaRPr>
          </a:p>
        </p:txBody>
      </p:sp>
      <p:sp>
        <p:nvSpPr>
          <p:cNvPr id="21" name="AutoShape 1">
            <a:extLst>
              <a:ext uri="{FF2B5EF4-FFF2-40B4-BE49-F238E27FC236}">
                <a16:creationId xmlns:a16="http://schemas.microsoft.com/office/drawing/2014/main" id="{3605A479-5189-7F5D-59B0-1D54235CB5C3}"/>
              </a:ext>
            </a:extLst>
          </p:cNvPr>
          <p:cNvSpPr>
            <a:spLocks noChangeArrowheads="1"/>
          </p:cNvSpPr>
          <p:nvPr/>
        </p:nvSpPr>
        <p:spPr bwMode="auto">
          <a:xfrm>
            <a:off x="31750"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solidFill>
                <a:prstClr val="black"/>
              </a:solidFill>
              <a:latin typeface="Calibri" panose="020F0502020204030204"/>
              <a:sym typeface="Calibri"/>
            </a:endParaRPr>
          </a:p>
        </p:txBody>
      </p:sp>
      <p:sp>
        <p:nvSpPr>
          <p:cNvPr id="22" name="Rectangle 5">
            <a:extLst>
              <a:ext uri="{FF2B5EF4-FFF2-40B4-BE49-F238E27FC236}">
                <a16:creationId xmlns:a16="http://schemas.microsoft.com/office/drawing/2014/main" id="{EE64C2C6-78FC-87A8-4AFA-79DCC8A26A0A}"/>
              </a:ext>
            </a:extLst>
          </p:cNvPr>
          <p:cNvSpPr txBox="1">
            <a:spLocks noChangeArrowheads="1"/>
          </p:cNvSpPr>
          <p:nvPr/>
        </p:nvSpPr>
        <p:spPr bwMode="auto">
          <a:xfrm>
            <a:off x="609600" y="6624003"/>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defPPr>
              <a:defRPr lang="x-none"/>
            </a:defPPr>
            <a:lvl1pPr marL="0" algn="ctr"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ltLang="x-none">
                <a:sym typeface="Calibri"/>
              </a:rPr>
              <a:t>ECFA Detector R&amp;D Roadmap</a:t>
            </a:r>
            <a:endParaRPr lang="de-DE" altLang="x-none" dirty="0">
              <a:sym typeface="Calibri"/>
            </a:endParaRPr>
          </a:p>
        </p:txBody>
      </p:sp>
      <p:sp>
        <p:nvSpPr>
          <p:cNvPr id="2" name="TextBox 1">
            <a:extLst>
              <a:ext uri="{FF2B5EF4-FFF2-40B4-BE49-F238E27FC236}">
                <a16:creationId xmlns:a16="http://schemas.microsoft.com/office/drawing/2014/main" id="{BC0F7667-7342-AF6D-F787-412035A6232B}"/>
              </a:ext>
            </a:extLst>
          </p:cNvPr>
          <p:cNvSpPr txBox="1"/>
          <p:nvPr/>
        </p:nvSpPr>
        <p:spPr>
          <a:xfrm>
            <a:off x="431800" y="958139"/>
            <a:ext cx="11623676" cy="5632311"/>
          </a:xfrm>
          <a:prstGeom prst="rect">
            <a:avLst/>
          </a:prstGeom>
          <a:noFill/>
        </p:spPr>
        <p:txBody>
          <a:bodyPr wrap="square" rtlCol="0">
            <a:spAutoFit/>
          </a:bodyPr>
          <a:lstStyle/>
          <a:p>
            <a:r>
              <a:rPr lang="en-GB" b="1" dirty="0">
                <a:solidFill>
                  <a:srgbClr val="221AC0"/>
                </a:solidFill>
              </a:rPr>
              <a:t>DRD3 </a:t>
            </a:r>
            <a:r>
              <a:rPr lang="en-GB" b="1" dirty="0"/>
              <a:t>Solid State Detectors (TF Convenors: </a:t>
            </a:r>
            <a:r>
              <a:rPr lang="en-GB" i="1" dirty="0"/>
              <a:t>Giulio Pellegrini (IMB-CNM-CSIC) (ES)), Nicolo Cartiglia (INFN Torino (IT))</a:t>
            </a:r>
            <a:r>
              <a:rPr lang="en-GB" b="1" dirty="0"/>
              <a:t>)</a:t>
            </a:r>
          </a:p>
          <a:p>
            <a:r>
              <a:rPr lang="en-GB" b="1" dirty="0"/>
              <a:t>Detector R&amp;D Themes (DRDTs) define the work-packages with seven Working Groups to organise the proposal deliverables with WG milestones already defined.</a:t>
            </a:r>
          </a:p>
          <a:p>
            <a:r>
              <a:rPr lang="en-GB" b="1" dirty="0"/>
              <a:t>First full draft of proposal targeted for end of May, with further iterations on resources estimates with institutes before proposal preparation process aimed to conclude around the </a:t>
            </a:r>
            <a:r>
              <a:rPr lang="en-GB" b="1" dirty="0">
                <a:solidFill>
                  <a:srgbClr val="C00000"/>
                </a:solidFill>
              </a:rPr>
              <a:t>end of June</a:t>
            </a:r>
            <a:r>
              <a:rPr lang="en-GB" b="1" dirty="0"/>
              <a:t>.</a:t>
            </a:r>
          </a:p>
          <a:p>
            <a:r>
              <a:rPr lang="en-GB" dirty="0"/>
              <a:t>Community meeting: 22</a:t>
            </a:r>
            <a:r>
              <a:rPr lang="en-GB" baseline="30000" dirty="0"/>
              <a:t>nd</a:t>
            </a:r>
            <a:r>
              <a:rPr lang="en-GB" dirty="0"/>
              <a:t>-23</a:t>
            </a:r>
            <a:r>
              <a:rPr lang="en-GB" baseline="30000" dirty="0"/>
              <a:t>rd</a:t>
            </a:r>
            <a:r>
              <a:rPr lang="en-GB" dirty="0"/>
              <a:t> March 2023 </a:t>
            </a:r>
            <a:r>
              <a:rPr lang="en-GB" dirty="0">
                <a:hlinkClick r:id="rId3"/>
              </a:rPr>
              <a:t>https://indico.cern.ch/event/1214410/timetable/#20230322.detailed</a:t>
            </a:r>
            <a:r>
              <a:rPr lang="en-GB" dirty="0"/>
              <a:t> </a:t>
            </a:r>
          </a:p>
          <a:p>
            <a:r>
              <a:rPr lang="en-GB" dirty="0"/>
              <a:t>Further organisation information at </a:t>
            </a:r>
            <a:r>
              <a:rPr lang="en-GB" dirty="0">
                <a:hlinkClick r:id="rId4"/>
              </a:rPr>
              <a:t>https://indico.cern.ch/event/1214410/</a:t>
            </a:r>
            <a:r>
              <a:rPr lang="en-GB" dirty="0"/>
              <a:t> </a:t>
            </a:r>
          </a:p>
          <a:p>
            <a:r>
              <a:rPr lang="en-GB" dirty="0"/>
              <a:t>(Also, for RD50 see </a:t>
            </a:r>
            <a:r>
              <a:rPr lang="en-GB" dirty="0">
                <a:hlinkClick r:id="rId5"/>
              </a:rPr>
              <a:t>http://rd50.web.cern.ch/</a:t>
            </a:r>
            <a:r>
              <a:rPr lang="en-GB" dirty="0"/>
              <a:t> and for RD42 see </a:t>
            </a:r>
            <a:r>
              <a:rPr lang="en-GB" dirty="0">
                <a:hlinkClick r:id="rId6"/>
              </a:rPr>
              <a:t>https://rd42.web.cern.ch/rd42/</a:t>
            </a:r>
            <a:r>
              <a:rPr lang="en-GB" dirty="0"/>
              <a:t>)</a:t>
            </a:r>
          </a:p>
          <a:p>
            <a:endParaRPr lang="en-GB" dirty="0"/>
          </a:p>
          <a:p>
            <a:r>
              <a:rPr lang="en-GB" b="1" dirty="0">
                <a:solidFill>
                  <a:srgbClr val="221AC0"/>
                </a:solidFill>
              </a:rPr>
              <a:t>DRD4</a:t>
            </a:r>
            <a:r>
              <a:rPr lang="en-GB" b="1" dirty="0"/>
              <a:t> Particle ID and Photon Detectors (TF Convenors: </a:t>
            </a:r>
            <a:r>
              <a:rPr lang="en-GB" i="1" dirty="0"/>
              <a:t>Christian Joram (CERN), Peter Krizan (JSI (SI))</a:t>
            </a:r>
            <a:r>
              <a:rPr lang="en-GB" b="1" dirty="0"/>
              <a:t>)</a:t>
            </a:r>
          </a:p>
          <a:p>
            <a:r>
              <a:rPr lang="en-GB" b="1" dirty="0">
                <a:ea typeface="Times New Roman" panose="02020603050405020304" pitchFamily="18" charset="0"/>
              </a:rPr>
              <a:t>C</a:t>
            </a:r>
            <a:r>
              <a:rPr lang="en-GB" sz="1800" b="1" dirty="0">
                <a:effectLst/>
                <a:ea typeface="Times New Roman" panose="02020603050405020304" pitchFamily="18" charset="0"/>
              </a:rPr>
              <a:t>ommunity meeting discussed draft collaboration structure. </a:t>
            </a:r>
          </a:p>
          <a:p>
            <a:r>
              <a:rPr lang="en-GB" sz="1800" b="1" dirty="0">
                <a:effectLst/>
                <a:ea typeface="Times New Roman" panose="02020603050405020304" pitchFamily="18" charset="0"/>
              </a:rPr>
              <a:t>Work on the proposal and MoU </a:t>
            </a:r>
            <a:r>
              <a:rPr lang="en-GB" b="1" dirty="0">
                <a:ea typeface="Times New Roman" panose="02020603050405020304" pitchFamily="18" charset="0"/>
              </a:rPr>
              <a:t>underway for </a:t>
            </a:r>
            <a:r>
              <a:rPr lang="en-GB" b="1" dirty="0">
                <a:solidFill>
                  <a:srgbClr val="C00000"/>
                </a:solidFill>
                <a:ea typeface="Times New Roman" panose="02020603050405020304" pitchFamily="18" charset="0"/>
              </a:rPr>
              <a:t>July 2023</a:t>
            </a:r>
            <a:r>
              <a:rPr lang="en-GB" b="1" dirty="0">
                <a:ea typeface="Times New Roman" panose="02020603050405020304" pitchFamily="18" charset="0"/>
              </a:rPr>
              <a:t>.</a:t>
            </a:r>
            <a:endParaRPr lang="en-GB" b="1" dirty="0"/>
          </a:p>
          <a:p>
            <a:r>
              <a:rPr lang="en-GB" dirty="0"/>
              <a:t>Community meeting: 6</a:t>
            </a:r>
            <a:r>
              <a:rPr lang="en-GB" baseline="30000" dirty="0"/>
              <a:t>th</a:t>
            </a:r>
            <a:r>
              <a:rPr lang="en-GB" dirty="0"/>
              <a:t>-17</a:t>
            </a:r>
            <a:r>
              <a:rPr lang="en-GB" baseline="30000" dirty="0"/>
              <a:t>th</a:t>
            </a:r>
            <a:r>
              <a:rPr lang="en-GB" dirty="0"/>
              <a:t> May 2023 </a:t>
            </a:r>
            <a:r>
              <a:rPr lang="en-GB" dirty="0">
                <a:hlinkClick r:id="rId7"/>
              </a:rPr>
              <a:t>https://indico.cern.ch/event/1263731/</a:t>
            </a:r>
            <a:r>
              <a:rPr lang="en-GB" dirty="0"/>
              <a:t> </a:t>
            </a:r>
          </a:p>
          <a:p>
            <a:r>
              <a:rPr lang="en-GB" dirty="0"/>
              <a:t>Further background at </a:t>
            </a:r>
            <a:r>
              <a:rPr lang="en-GB" dirty="0">
                <a:hlinkClick r:id="rId8"/>
              </a:rPr>
              <a:t>https://indico.cern.ch/event/1214407/</a:t>
            </a:r>
            <a:endParaRPr lang="en-GB" dirty="0"/>
          </a:p>
          <a:p>
            <a:endParaRPr lang="en-GB" dirty="0"/>
          </a:p>
          <a:p>
            <a:r>
              <a:rPr lang="en-GB" b="1" dirty="0">
                <a:solidFill>
                  <a:srgbClr val="221AC0"/>
                </a:solidFill>
              </a:rPr>
              <a:t>DRD5</a:t>
            </a:r>
            <a:r>
              <a:rPr lang="en-GB" b="1" dirty="0"/>
              <a:t> Quantum and Emerging Technologies (TF Convenors</a:t>
            </a:r>
            <a:r>
              <a:rPr lang="en-GB" b="1" i="1" dirty="0"/>
              <a:t>: </a:t>
            </a:r>
            <a:r>
              <a:rPr lang="fr-FR" i="1" dirty="0"/>
              <a:t>Marcel Demarteau (ORNL), Michael Doser (CERN)</a:t>
            </a:r>
            <a:r>
              <a:rPr lang="fr-FR" b="1" dirty="0"/>
              <a:t>)</a:t>
            </a:r>
            <a:endParaRPr lang="en-GB" b="1" dirty="0"/>
          </a:p>
          <a:p>
            <a:r>
              <a:rPr lang="en-GB" b="1" dirty="0"/>
              <a:t>Very different and diverse community with many interfaces to other programmes and science areas.</a:t>
            </a:r>
          </a:p>
          <a:p>
            <a:r>
              <a:rPr lang="en-GB" b="1" dirty="0"/>
              <a:t>“White paper” document prepared and in circulation for comments until </a:t>
            </a:r>
            <a:r>
              <a:rPr lang="en-GB" b="1" dirty="0">
                <a:solidFill>
                  <a:srgbClr val="C00000"/>
                </a:solidFill>
              </a:rPr>
              <a:t>mid-June</a:t>
            </a:r>
            <a:r>
              <a:rPr lang="en-GB" b="1" dirty="0"/>
              <a:t> with </a:t>
            </a:r>
            <a:r>
              <a:rPr lang="en-GB" b="1" dirty="0" err="1">
                <a:solidFill>
                  <a:srgbClr val="C00000"/>
                </a:solidFill>
              </a:rPr>
              <a:t>LoI</a:t>
            </a:r>
            <a:r>
              <a:rPr lang="en-GB" b="1" dirty="0">
                <a:solidFill>
                  <a:srgbClr val="C00000"/>
                </a:solidFill>
              </a:rPr>
              <a:t> </a:t>
            </a:r>
            <a:r>
              <a:rPr lang="en-GB" b="1" dirty="0"/>
              <a:t>targeted for </a:t>
            </a:r>
            <a:r>
              <a:rPr lang="en-GB" b="1" dirty="0">
                <a:solidFill>
                  <a:srgbClr val="C00000"/>
                </a:solidFill>
              </a:rPr>
              <a:t>July 2023 </a:t>
            </a:r>
            <a:r>
              <a:rPr lang="en-GB" b="1" dirty="0"/>
              <a:t>with full proposal before the end the year, given specific issues of overlaps etc with funded initiatives outside PP.</a:t>
            </a:r>
          </a:p>
          <a:p>
            <a:r>
              <a:rPr lang="en-GB" dirty="0"/>
              <a:t>Draft of web pages explaining six quantum sensing families at </a:t>
            </a:r>
            <a:r>
              <a:rPr lang="en-GB" dirty="0">
                <a:hlinkClick r:id="rId9"/>
              </a:rPr>
              <a:t>https://doser.web.cern.ch/</a:t>
            </a:r>
            <a:r>
              <a:rPr lang="en-GB" dirty="0"/>
              <a:t>.</a:t>
            </a:r>
          </a:p>
        </p:txBody>
      </p:sp>
      <p:sp>
        <p:nvSpPr>
          <p:cNvPr id="3" name="Text Box 6">
            <a:extLst>
              <a:ext uri="{FF2B5EF4-FFF2-40B4-BE49-F238E27FC236}">
                <a16:creationId xmlns:a16="http://schemas.microsoft.com/office/drawing/2014/main" id="{804E3E0E-85FD-6D64-24F7-5370DB33DC68}"/>
              </a:ext>
            </a:extLst>
          </p:cNvPr>
          <p:cNvSpPr txBox="1">
            <a:spLocks noChangeArrowheads="1"/>
          </p:cNvSpPr>
          <p:nvPr/>
        </p:nvSpPr>
        <p:spPr bwMode="auto">
          <a:xfrm>
            <a:off x="235794" y="6645582"/>
            <a:ext cx="2153838"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defTabSz="914400">
              <a:lnSpc>
                <a:spcPct val="93000"/>
              </a:lnSpc>
              <a:buClr>
                <a:srgbClr val="000000"/>
              </a:buClr>
              <a:buSzPct val="100000"/>
              <a:buFont typeface="Times New Roman" charset="0"/>
              <a:buNone/>
              <a:defRPr/>
            </a:pPr>
            <a:r>
              <a:rPr lang="en-GB" altLang="x-none" sz="1600" dirty="0">
                <a:solidFill>
                  <a:srgbClr val="FFFFFF"/>
                </a:solidFill>
                <a:latin typeface="Arial" charset="0"/>
                <a:ea typeface="Arial Unicode MS" charset="0"/>
                <a:cs typeface="Arial Unicode MS" charset="0"/>
                <a:sym typeface="Calibri"/>
              </a:rPr>
              <a:t>24</a:t>
            </a:r>
            <a:r>
              <a:rPr lang="en-GB" altLang="x-none" sz="1600" baseline="30000" dirty="0">
                <a:solidFill>
                  <a:srgbClr val="FFFFFF"/>
                </a:solidFill>
                <a:latin typeface="Arial" charset="0"/>
                <a:ea typeface="Arial Unicode MS" charset="0"/>
                <a:cs typeface="Arial Unicode MS" charset="0"/>
                <a:sym typeface="Calibri"/>
              </a:rPr>
              <a:t>th</a:t>
            </a:r>
            <a:r>
              <a:rPr lang="en-GB" altLang="x-none" sz="1600" dirty="0">
                <a:solidFill>
                  <a:srgbClr val="FFFFFF"/>
                </a:solidFill>
                <a:latin typeface="Arial" charset="0"/>
                <a:ea typeface="Arial Unicode MS" charset="0"/>
                <a:cs typeface="Arial Unicode MS" charset="0"/>
                <a:sym typeface="Calibri"/>
              </a:rPr>
              <a:t> May 2023</a:t>
            </a:r>
            <a:endParaRPr lang="x-none" altLang="x-none" sz="1600" dirty="0">
              <a:solidFill>
                <a:srgbClr val="FFFFFF"/>
              </a:solidFill>
              <a:latin typeface="Arial" charset="0"/>
              <a:ea typeface="Arial Unicode MS" charset="0"/>
              <a:cs typeface="Arial Unicode MS" charset="0"/>
              <a:sym typeface="Calibri"/>
            </a:endParaRPr>
          </a:p>
        </p:txBody>
      </p:sp>
    </p:spTree>
    <p:extLst>
      <p:ext uri="{BB962C8B-B14F-4D97-AF65-F5344CB8AC3E}">
        <p14:creationId xmlns:p14="http://schemas.microsoft.com/office/powerpoint/2010/main" val="663235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Picture 6"/>
          <p:cNvPicPr>
            <a:picLocks noChangeAspect="1"/>
          </p:cNvPicPr>
          <p:nvPr/>
        </p:nvPicPr>
        <p:blipFill>
          <a:blip r:embed="rId2"/>
          <a:stretch>
            <a:fillRect/>
          </a:stretch>
        </p:blipFill>
        <p:spPr>
          <a:xfrm>
            <a:off x="1" y="0"/>
            <a:ext cx="6988793" cy="720000"/>
          </a:xfrm>
          <a:prstGeom prst="rect">
            <a:avLst/>
          </a:prstGeom>
          <a:ln w="12700">
            <a:miter lim="400000"/>
          </a:ln>
        </p:spPr>
      </p:pic>
      <p:sp>
        <p:nvSpPr>
          <p:cNvPr id="6" name="TextBox 18"/>
          <p:cNvSpPr txBox="1"/>
          <p:nvPr/>
        </p:nvSpPr>
        <p:spPr>
          <a:xfrm>
            <a:off x="7193280" y="-22811"/>
            <a:ext cx="4767266" cy="1015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a:defRPr sz="3000">
                <a:solidFill>
                  <a:srgbClr val="8497B0"/>
                </a:solidFill>
                <a:latin typeface="Arial"/>
                <a:ea typeface="Arial"/>
                <a:cs typeface="Arial"/>
                <a:sym typeface="Arial"/>
              </a:defRPr>
            </a:lvl1pPr>
          </a:lstStyle>
          <a:p>
            <a:pPr defTabSz="914400" hangingPunct="0"/>
            <a:r>
              <a:rPr lang="en-GB" kern="0" dirty="0"/>
              <a:t>DRD Collaboration Progress Overview</a:t>
            </a:r>
            <a:endParaRPr kern="0" dirty="0"/>
          </a:p>
        </p:txBody>
      </p:sp>
      <p:sp>
        <p:nvSpPr>
          <p:cNvPr id="17" name="TextBox 16">
            <a:extLst>
              <a:ext uri="{FF2B5EF4-FFF2-40B4-BE49-F238E27FC236}">
                <a16:creationId xmlns:a16="http://schemas.microsoft.com/office/drawing/2014/main" id="{253665BB-8E36-6C28-C3EA-C6A44216FD69}"/>
              </a:ext>
            </a:extLst>
          </p:cNvPr>
          <p:cNvSpPr txBox="1"/>
          <p:nvPr/>
        </p:nvSpPr>
        <p:spPr>
          <a:xfrm>
            <a:off x="7465921" y="6521955"/>
            <a:ext cx="5272323" cy="276999"/>
          </a:xfrm>
          <a:prstGeom prst="rect">
            <a:avLst/>
          </a:prstGeom>
          <a:noFill/>
        </p:spPr>
        <p:txBody>
          <a:bodyPr wrap="square" rtlCol="0">
            <a:spAutoFit/>
          </a:bodyPr>
          <a:lstStyle/>
          <a:p>
            <a:pPr defTabSz="914400">
              <a:defRPr/>
            </a:pPr>
            <a:r>
              <a:rPr lang="en-GB" sz="1200" dirty="0">
                <a:solidFill>
                  <a:srgbClr val="0070C0"/>
                </a:solidFill>
                <a:latin typeface="Arial" panose="020B0604020202020204" pitchFamily="34" charset="0"/>
                <a:cs typeface="Arial" panose="020B0604020202020204" pitchFamily="34" charset="0"/>
                <a:sym typeface="Calibri"/>
              </a:rPr>
              <a:t>*community feedback via RECFA delegates and National Contacts</a:t>
            </a:r>
          </a:p>
        </p:txBody>
      </p:sp>
      <p:sp>
        <p:nvSpPr>
          <p:cNvPr id="18" name="Rectangle 1">
            <a:extLst>
              <a:ext uri="{FF2B5EF4-FFF2-40B4-BE49-F238E27FC236}">
                <a16:creationId xmlns:a16="http://schemas.microsoft.com/office/drawing/2014/main" id="{8CC33FFA-A56D-9694-9303-DA37C44E0224}"/>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sp>
        <p:nvSpPr>
          <p:cNvPr id="19" name="Text Box 4">
            <a:extLst>
              <a:ext uri="{FF2B5EF4-FFF2-40B4-BE49-F238E27FC236}">
                <a16:creationId xmlns:a16="http://schemas.microsoft.com/office/drawing/2014/main" id="{16121C54-6930-DB58-AD08-187CDE9DDDF1}"/>
              </a:ext>
            </a:extLst>
          </p:cNvPr>
          <p:cNvSpPr txBox="1">
            <a:spLocks noChangeArrowheads="1"/>
          </p:cNvSpPr>
          <p:nvPr/>
        </p:nvSpPr>
        <p:spPr bwMode="auto">
          <a:xfrm>
            <a:off x="1836737" y="6634561"/>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algn="ctr" defTabSz="914400">
              <a:lnSpc>
                <a:spcPct val="93000"/>
              </a:lnSpc>
              <a:buClr>
                <a:srgbClr val="000000"/>
              </a:buClr>
              <a:buSzPct val="100000"/>
              <a:buFont typeface="Times New Roman" charset="0"/>
              <a:buNone/>
              <a:defRPr/>
            </a:pPr>
            <a:endParaRPr lang="x-none" altLang="x-none" sz="1600">
              <a:solidFill>
                <a:srgbClr val="FFFFFF"/>
              </a:solidFill>
              <a:latin typeface="Arial" charset="0"/>
              <a:ea typeface="Arial Unicode MS" charset="0"/>
              <a:cs typeface="Arial Unicode MS" charset="0"/>
              <a:sym typeface="Calibri"/>
            </a:endParaRPr>
          </a:p>
        </p:txBody>
      </p:sp>
      <p:sp>
        <p:nvSpPr>
          <p:cNvPr id="20" name="Text Box 5">
            <a:extLst>
              <a:ext uri="{FF2B5EF4-FFF2-40B4-BE49-F238E27FC236}">
                <a16:creationId xmlns:a16="http://schemas.microsoft.com/office/drawing/2014/main" id="{5D33733B-BE02-30B4-CAEC-966B3C73D5D6}"/>
              </a:ext>
            </a:extLst>
          </p:cNvPr>
          <p:cNvSpPr txBox="1">
            <a:spLocks noChangeArrowheads="1"/>
          </p:cNvSpPr>
          <p:nvPr/>
        </p:nvSpPr>
        <p:spPr bwMode="auto">
          <a:xfrm>
            <a:off x="10614025" y="6606894"/>
            <a:ext cx="1441451"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algn="r" defTabSz="914400">
              <a:lnSpc>
                <a:spcPct val="93000"/>
              </a:lnSpc>
              <a:buClr>
                <a:srgbClr val="000000"/>
              </a:buClr>
              <a:buSzPct val="100000"/>
              <a:buFont typeface="Times New Roman" charset="0"/>
              <a:buNone/>
              <a:defRPr/>
            </a:pPr>
            <a:fld id="{C29590A0-6A90-2C40-A486-A733B5887438}" type="slidenum">
              <a:rPr lang="en-GB" altLang="x-none" sz="1400">
                <a:solidFill>
                  <a:srgbClr val="FFFFFF"/>
                </a:solidFill>
                <a:latin typeface="Arial" charset="0"/>
                <a:ea typeface="Arial Unicode MS" charset="0"/>
                <a:cs typeface="Arial Unicode MS" charset="0"/>
                <a:sym typeface="Calibri"/>
              </a:rPr>
              <a:pPr algn="r" defTabSz="914400">
                <a:lnSpc>
                  <a:spcPct val="93000"/>
                </a:lnSpc>
                <a:buClr>
                  <a:srgbClr val="000000"/>
                </a:buClr>
                <a:buSzPct val="100000"/>
                <a:buFont typeface="Times New Roman" charset="0"/>
                <a:buNone/>
                <a:defRPr/>
              </a:pPr>
              <a:t>3</a:t>
            </a:fld>
            <a:endParaRPr lang="en-GB" altLang="x-none" sz="1400" dirty="0">
              <a:solidFill>
                <a:srgbClr val="FFFFFF"/>
              </a:solidFill>
              <a:latin typeface="Arial" charset="0"/>
              <a:ea typeface="Arial Unicode MS" charset="0"/>
              <a:cs typeface="Arial Unicode MS" charset="0"/>
              <a:sym typeface="Calibri"/>
            </a:endParaRPr>
          </a:p>
        </p:txBody>
      </p:sp>
      <p:sp>
        <p:nvSpPr>
          <p:cNvPr id="21" name="AutoShape 1">
            <a:extLst>
              <a:ext uri="{FF2B5EF4-FFF2-40B4-BE49-F238E27FC236}">
                <a16:creationId xmlns:a16="http://schemas.microsoft.com/office/drawing/2014/main" id="{3605A479-5189-7F5D-59B0-1D54235CB5C3}"/>
              </a:ext>
            </a:extLst>
          </p:cNvPr>
          <p:cNvSpPr>
            <a:spLocks noChangeArrowheads="1"/>
          </p:cNvSpPr>
          <p:nvPr/>
        </p:nvSpPr>
        <p:spPr bwMode="auto">
          <a:xfrm>
            <a:off x="31750"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solidFill>
                <a:prstClr val="black"/>
              </a:solidFill>
              <a:latin typeface="Calibri" panose="020F0502020204030204"/>
              <a:sym typeface="Calibri"/>
            </a:endParaRPr>
          </a:p>
        </p:txBody>
      </p:sp>
      <p:sp>
        <p:nvSpPr>
          <p:cNvPr id="22" name="Rectangle 5">
            <a:extLst>
              <a:ext uri="{FF2B5EF4-FFF2-40B4-BE49-F238E27FC236}">
                <a16:creationId xmlns:a16="http://schemas.microsoft.com/office/drawing/2014/main" id="{EE64C2C6-78FC-87A8-4AFA-79DCC8A26A0A}"/>
              </a:ext>
            </a:extLst>
          </p:cNvPr>
          <p:cNvSpPr txBox="1">
            <a:spLocks noChangeArrowheads="1"/>
          </p:cNvSpPr>
          <p:nvPr/>
        </p:nvSpPr>
        <p:spPr bwMode="auto">
          <a:xfrm>
            <a:off x="609600" y="6624003"/>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defPPr>
              <a:defRPr lang="x-none"/>
            </a:defPPr>
            <a:lvl1pPr marL="0" algn="ctr"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ltLang="x-none">
                <a:sym typeface="Calibri"/>
              </a:rPr>
              <a:t>ECFA Detector R&amp;D Roadmap</a:t>
            </a:r>
            <a:endParaRPr lang="de-DE" altLang="x-none" dirty="0">
              <a:sym typeface="Calibri"/>
            </a:endParaRPr>
          </a:p>
        </p:txBody>
      </p:sp>
      <p:sp>
        <p:nvSpPr>
          <p:cNvPr id="2" name="TextBox 1">
            <a:extLst>
              <a:ext uri="{FF2B5EF4-FFF2-40B4-BE49-F238E27FC236}">
                <a16:creationId xmlns:a16="http://schemas.microsoft.com/office/drawing/2014/main" id="{BC0F7667-7342-AF6D-F787-412035A6232B}"/>
              </a:ext>
            </a:extLst>
          </p:cNvPr>
          <p:cNvSpPr txBox="1"/>
          <p:nvPr/>
        </p:nvSpPr>
        <p:spPr>
          <a:xfrm>
            <a:off x="373467" y="1097953"/>
            <a:ext cx="11445065" cy="5601533"/>
          </a:xfrm>
          <a:prstGeom prst="rect">
            <a:avLst/>
          </a:prstGeom>
          <a:noFill/>
        </p:spPr>
        <p:txBody>
          <a:bodyPr wrap="square" rtlCol="0">
            <a:spAutoFit/>
          </a:bodyPr>
          <a:lstStyle/>
          <a:p>
            <a:r>
              <a:rPr lang="en-GB" b="1" dirty="0">
                <a:solidFill>
                  <a:srgbClr val="221AC0"/>
                </a:solidFill>
              </a:rPr>
              <a:t>DRD6</a:t>
            </a:r>
            <a:r>
              <a:rPr lang="en-GB" b="1" dirty="0"/>
              <a:t>  Calorimetry (TF Convenors: </a:t>
            </a:r>
            <a:r>
              <a:rPr lang="en-GB" i="1" dirty="0"/>
              <a:t>Roberto Ferrari (INFN Pavia (IT)), Roman Poeschl (Université Paris-</a:t>
            </a:r>
            <a:r>
              <a:rPr lang="en-GB" i="1" dirty="0" err="1"/>
              <a:t>Saclay</a:t>
            </a:r>
            <a:r>
              <a:rPr lang="en-GB" i="1" dirty="0"/>
              <a:t> (FR))</a:t>
            </a:r>
            <a:r>
              <a:rPr lang="en-GB" b="1" dirty="0"/>
              <a:t>)</a:t>
            </a:r>
          </a:p>
          <a:p>
            <a:pPr algn="l"/>
            <a:r>
              <a:rPr lang="en-GB" b="1" dirty="0"/>
              <a:t>Scientific organisation well advanced with four separate tracks defined and required resources identified including significant test-beam availability after 2025.</a:t>
            </a:r>
          </a:p>
          <a:p>
            <a:r>
              <a:rPr lang="en-GB" b="1" dirty="0"/>
              <a:t>Draft proposal ready by start of June, </a:t>
            </a:r>
            <a:r>
              <a:rPr lang="en-GB" b="1" dirty="0">
                <a:solidFill>
                  <a:srgbClr val="C00000"/>
                </a:solidFill>
              </a:rPr>
              <a:t>second draft mid-June</a:t>
            </a:r>
            <a:r>
              <a:rPr lang="en-GB" b="1" dirty="0"/>
              <a:t>, target proposal readiness in mid July.  </a:t>
            </a:r>
          </a:p>
          <a:p>
            <a:r>
              <a:rPr lang="en-GB" dirty="0"/>
              <a:t>Community meetings: 12</a:t>
            </a:r>
            <a:r>
              <a:rPr lang="en-GB" baseline="30000" dirty="0"/>
              <a:t>th</a:t>
            </a:r>
            <a:r>
              <a:rPr lang="en-GB" dirty="0"/>
              <a:t> January 2023 </a:t>
            </a:r>
            <a:r>
              <a:rPr lang="en-GB" dirty="0">
                <a:hlinkClick r:id="rId3"/>
              </a:rPr>
              <a:t>https://indico.cern.ch/event/1212696/</a:t>
            </a:r>
            <a:r>
              <a:rPr lang="en-GB" dirty="0"/>
              <a:t> and 20</a:t>
            </a:r>
            <a:r>
              <a:rPr lang="en-GB" baseline="30000" dirty="0"/>
              <a:t>th</a:t>
            </a:r>
            <a:r>
              <a:rPr lang="en-GB" dirty="0"/>
              <a:t> April 2023 </a:t>
            </a:r>
            <a:r>
              <a:rPr lang="en-GB" b="0" i="0" dirty="0">
                <a:solidFill>
                  <a:srgbClr val="242424"/>
                </a:solidFill>
                <a:effectLst/>
                <a:latin typeface="Segoe UI" panose="020B0502040204020203" pitchFamily="34" charset="0"/>
                <a:hlinkClick r:id="rId4"/>
              </a:rPr>
              <a:t>https://indico.cern.ch/event/1246381/</a:t>
            </a:r>
            <a:r>
              <a:rPr lang="en-GB" b="0" i="0" dirty="0">
                <a:solidFill>
                  <a:srgbClr val="242424"/>
                </a:solidFill>
                <a:effectLst/>
                <a:latin typeface="Segoe UI" panose="020B0502040204020203" pitchFamily="34" charset="0"/>
              </a:rPr>
              <a:t> .</a:t>
            </a:r>
            <a:endParaRPr lang="en-GB" dirty="0"/>
          </a:p>
          <a:p>
            <a:r>
              <a:rPr lang="en-GB" dirty="0"/>
              <a:t>Organisation, workplan and proposal status at </a:t>
            </a:r>
            <a:r>
              <a:rPr lang="en-GB" dirty="0">
                <a:hlinkClick r:id="rId5"/>
              </a:rPr>
              <a:t>https://indico.cern.ch/event/1213733/</a:t>
            </a:r>
            <a:endParaRPr lang="en-GB" dirty="0"/>
          </a:p>
          <a:p>
            <a:r>
              <a:rPr lang="en-GB" dirty="0"/>
              <a:t>(Also for CALICE see </a:t>
            </a:r>
            <a:r>
              <a:rPr lang="en-GB" dirty="0">
                <a:hlinkClick r:id="rId6"/>
              </a:rPr>
              <a:t>https://twiki.cern.ch/twiki/bin/view/CALICE/WebHome</a:t>
            </a:r>
            <a:r>
              <a:rPr lang="en-GB" dirty="0"/>
              <a:t>, for Crystal Clear see </a:t>
            </a:r>
            <a:r>
              <a:rPr lang="en-GB" dirty="0">
                <a:hlinkClick r:id="rId7"/>
              </a:rPr>
              <a:t>https://crystalclearcollaboration.web.cern.ch/</a:t>
            </a:r>
            <a:r>
              <a:rPr lang="en-GB" dirty="0"/>
              <a:t> and for RD52 see </a:t>
            </a:r>
            <a:r>
              <a:rPr lang="en-GB" dirty="0">
                <a:hlinkClick r:id="rId8"/>
              </a:rPr>
              <a:t>http://www.phys.ttu.edu/~dream/index.html</a:t>
            </a:r>
            <a:r>
              <a:rPr lang="en-GB" dirty="0"/>
              <a:t>.)</a:t>
            </a:r>
          </a:p>
          <a:p>
            <a:endParaRPr lang="en-GB" b="1" dirty="0"/>
          </a:p>
          <a:p>
            <a:r>
              <a:rPr lang="en-GB" b="1" dirty="0">
                <a:solidFill>
                  <a:srgbClr val="221AC0"/>
                </a:solidFill>
              </a:rPr>
              <a:t>DRD7</a:t>
            </a:r>
            <a:r>
              <a:rPr lang="en-GB" b="1" dirty="0"/>
              <a:t> Electronics (TF Convenors: </a:t>
            </a:r>
            <a:r>
              <a:rPr lang="en-GB" i="1" dirty="0"/>
              <a:t>Dave Newbold (STFC (GB)), Francois Vasey (CERN)</a:t>
            </a:r>
            <a:r>
              <a:rPr lang="en-GB" b="1" dirty="0"/>
              <a:t>)</a:t>
            </a:r>
          </a:p>
          <a:p>
            <a:r>
              <a:rPr lang="en-GB" b="1" i="0" dirty="0">
                <a:solidFill>
                  <a:srgbClr val="424242"/>
                </a:solidFill>
                <a:effectLst/>
                <a:latin typeface="Calibri" panose="020F0502020204030204" pitchFamily="34" charset="0"/>
              </a:rPr>
              <a:t>With TF8, TF9 and “Transversal” topic area with seven Working Groups whose scope depends on the content of other DRD proposals.</a:t>
            </a:r>
            <a:endParaRPr lang="en-GB" sz="1800" b="1" i="0" u="none" strike="noStrike" baseline="0" dirty="0">
              <a:solidFill>
                <a:srgbClr val="000000"/>
              </a:solidFill>
              <a:latin typeface="Calibri" panose="020F0502020204030204" pitchFamily="34" charset="0"/>
            </a:endParaRPr>
          </a:p>
          <a:p>
            <a:r>
              <a:rPr lang="en-GB" sz="1800" b="1" i="0" u="none" strike="noStrike" baseline="0" dirty="0">
                <a:solidFill>
                  <a:srgbClr val="000000"/>
                </a:solidFill>
                <a:latin typeface="Calibri" panose="020F0502020204030204" pitchFamily="34" charset="0"/>
              </a:rPr>
              <a:t>Each WG hosts projects to implement its objectives which then need to be aggregated into a coherent proposal to be submitted to DRDC.</a:t>
            </a:r>
          </a:p>
          <a:p>
            <a:r>
              <a:rPr lang="en-GB" sz="1800" b="1" i="0" u="none" strike="noStrike" baseline="0" dirty="0">
                <a:solidFill>
                  <a:srgbClr val="000000"/>
                </a:solidFill>
                <a:latin typeface="Calibri" panose="020F0502020204030204" pitchFamily="34" charset="0"/>
              </a:rPr>
              <a:t>Before reaching the proposal an </a:t>
            </a:r>
            <a:r>
              <a:rPr lang="en-GB" sz="1800" b="1" i="0" u="none" strike="noStrike" baseline="0" dirty="0" err="1">
                <a:solidFill>
                  <a:srgbClr val="C00000"/>
                </a:solidFill>
                <a:latin typeface="Calibri" panose="020F0502020204030204" pitchFamily="34" charset="0"/>
              </a:rPr>
              <a:t>LoI</a:t>
            </a:r>
            <a:r>
              <a:rPr lang="en-GB" sz="1800" b="1" i="0" u="none" strike="noStrike" baseline="0" dirty="0">
                <a:solidFill>
                  <a:srgbClr val="C00000"/>
                </a:solidFill>
                <a:latin typeface="Calibri" panose="020F0502020204030204" pitchFamily="34" charset="0"/>
              </a:rPr>
              <a:t> </a:t>
            </a:r>
            <a:r>
              <a:rPr lang="en-GB" sz="1800" b="1" i="0" u="none" strike="noStrike" baseline="0" dirty="0">
                <a:solidFill>
                  <a:srgbClr val="000000"/>
                </a:solidFill>
                <a:latin typeface="Calibri" panose="020F0502020204030204" pitchFamily="34" charset="0"/>
              </a:rPr>
              <a:t>will be submitted in </a:t>
            </a:r>
            <a:r>
              <a:rPr lang="en-GB" sz="1800" b="1" i="0" u="none" strike="noStrike" baseline="0" dirty="0">
                <a:solidFill>
                  <a:srgbClr val="C00000"/>
                </a:solidFill>
                <a:latin typeface="Calibri" panose="020F0502020204030204" pitchFamily="34" charset="0"/>
              </a:rPr>
              <a:t>July 2023 </a:t>
            </a:r>
            <a:r>
              <a:rPr lang="en-GB" sz="1800" b="1" i="0" u="none" strike="noStrike" baseline="0" dirty="0">
                <a:solidFill>
                  <a:srgbClr val="000000"/>
                </a:solidFill>
                <a:latin typeface="Calibri" panose="020F0502020204030204" pitchFamily="34" charset="0"/>
              </a:rPr>
              <a:t>which also contains ballpark resource estimates with full proposal before the end of the year.</a:t>
            </a:r>
            <a:endParaRPr lang="en-GB" b="0" i="0" dirty="0">
              <a:solidFill>
                <a:srgbClr val="424242"/>
              </a:solidFill>
              <a:effectLst/>
              <a:latin typeface="Calibri" panose="020F0502020204030204" pitchFamily="34" charset="0"/>
            </a:endParaRPr>
          </a:p>
          <a:p>
            <a:r>
              <a:rPr lang="en-GB" dirty="0"/>
              <a:t>Community meeting: </a:t>
            </a:r>
            <a:r>
              <a:rPr lang="en-GB" b="0" i="0" dirty="0">
                <a:solidFill>
                  <a:srgbClr val="424242"/>
                </a:solidFill>
                <a:effectLst/>
                <a:latin typeface="Calibri" panose="020F0502020204030204" pitchFamily="34" charset="0"/>
              </a:rPr>
              <a:t>14</a:t>
            </a:r>
            <a:r>
              <a:rPr lang="en-GB" b="0" i="0" baseline="30000" dirty="0">
                <a:solidFill>
                  <a:srgbClr val="424242"/>
                </a:solidFill>
                <a:effectLst/>
                <a:latin typeface="Calibri" panose="020F0502020204030204" pitchFamily="34" charset="0"/>
              </a:rPr>
              <a:t>th</a:t>
            </a:r>
            <a:r>
              <a:rPr lang="en-GB" b="0" i="0" dirty="0">
                <a:solidFill>
                  <a:srgbClr val="424242"/>
                </a:solidFill>
                <a:effectLst/>
                <a:latin typeface="Calibri" panose="020F0502020204030204" pitchFamily="34" charset="0"/>
              </a:rPr>
              <a:t>-15 March 2023</a:t>
            </a:r>
            <a:r>
              <a:rPr lang="en-GB" dirty="0"/>
              <a:t> </a:t>
            </a:r>
            <a:r>
              <a:rPr lang="en-GB" dirty="0">
                <a:hlinkClick r:id="rId9"/>
              </a:rPr>
              <a:t>https://indico.cern.ch/event/1214423/timetable/#20230314</a:t>
            </a:r>
            <a:r>
              <a:rPr lang="en-GB" dirty="0"/>
              <a:t>. </a:t>
            </a:r>
          </a:p>
          <a:p>
            <a:r>
              <a:rPr lang="en-GB" dirty="0"/>
              <a:t>Organisation and planning are also detailed in the draft “</a:t>
            </a:r>
            <a:r>
              <a:rPr lang="en-GB" dirty="0">
                <a:hlinkClick r:id="rId10"/>
              </a:rPr>
              <a:t>Organisation of the DRD7 Collaboration. Version 5</a:t>
            </a:r>
            <a:r>
              <a:rPr lang="en-GB" dirty="0"/>
              <a:t>”</a:t>
            </a:r>
          </a:p>
          <a:p>
            <a:endParaRPr lang="en-GB" sz="1600" dirty="0"/>
          </a:p>
        </p:txBody>
      </p:sp>
      <p:sp>
        <p:nvSpPr>
          <p:cNvPr id="3" name="Text Box 6">
            <a:extLst>
              <a:ext uri="{FF2B5EF4-FFF2-40B4-BE49-F238E27FC236}">
                <a16:creationId xmlns:a16="http://schemas.microsoft.com/office/drawing/2014/main" id="{DD5B41FF-D545-6494-841F-51E1042C5D5E}"/>
              </a:ext>
            </a:extLst>
          </p:cNvPr>
          <p:cNvSpPr txBox="1">
            <a:spLocks noChangeArrowheads="1"/>
          </p:cNvSpPr>
          <p:nvPr/>
        </p:nvSpPr>
        <p:spPr bwMode="auto">
          <a:xfrm>
            <a:off x="235794" y="6645582"/>
            <a:ext cx="2153838"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defTabSz="914400">
              <a:lnSpc>
                <a:spcPct val="93000"/>
              </a:lnSpc>
              <a:buClr>
                <a:srgbClr val="000000"/>
              </a:buClr>
              <a:buSzPct val="100000"/>
              <a:buFont typeface="Times New Roman" charset="0"/>
              <a:buNone/>
              <a:defRPr/>
            </a:pPr>
            <a:r>
              <a:rPr lang="en-GB" altLang="x-none" sz="1600" dirty="0">
                <a:solidFill>
                  <a:srgbClr val="FFFFFF"/>
                </a:solidFill>
                <a:latin typeface="Arial" charset="0"/>
                <a:ea typeface="Arial Unicode MS" charset="0"/>
                <a:cs typeface="Arial Unicode MS" charset="0"/>
                <a:sym typeface="Calibri"/>
              </a:rPr>
              <a:t>24</a:t>
            </a:r>
            <a:r>
              <a:rPr lang="en-GB" altLang="x-none" sz="1600" baseline="30000" dirty="0">
                <a:solidFill>
                  <a:srgbClr val="FFFFFF"/>
                </a:solidFill>
                <a:latin typeface="Arial" charset="0"/>
                <a:ea typeface="Arial Unicode MS" charset="0"/>
                <a:cs typeface="Arial Unicode MS" charset="0"/>
                <a:sym typeface="Calibri"/>
              </a:rPr>
              <a:t>th</a:t>
            </a:r>
            <a:r>
              <a:rPr lang="en-GB" altLang="x-none" sz="1600" dirty="0">
                <a:solidFill>
                  <a:srgbClr val="FFFFFF"/>
                </a:solidFill>
                <a:latin typeface="Arial" charset="0"/>
                <a:ea typeface="Arial Unicode MS" charset="0"/>
                <a:cs typeface="Arial Unicode MS" charset="0"/>
                <a:sym typeface="Calibri"/>
              </a:rPr>
              <a:t> May 2023</a:t>
            </a:r>
            <a:endParaRPr lang="x-none" altLang="x-none" sz="1600" dirty="0">
              <a:solidFill>
                <a:srgbClr val="FFFFFF"/>
              </a:solidFill>
              <a:latin typeface="Arial" charset="0"/>
              <a:ea typeface="Arial Unicode MS" charset="0"/>
              <a:cs typeface="Arial Unicode MS" charset="0"/>
              <a:sym typeface="Calibri"/>
            </a:endParaRPr>
          </a:p>
        </p:txBody>
      </p:sp>
    </p:spTree>
    <p:extLst>
      <p:ext uri="{BB962C8B-B14F-4D97-AF65-F5344CB8AC3E}">
        <p14:creationId xmlns:p14="http://schemas.microsoft.com/office/powerpoint/2010/main" val="2194256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Picture 6"/>
          <p:cNvPicPr>
            <a:picLocks noChangeAspect="1"/>
          </p:cNvPicPr>
          <p:nvPr/>
        </p:nvPicPr>
        <p:blipFill>
          <a:blip r:embed="rId2"/>
          <a:stretch>
            <a:fillRect/>
          </a:stretch>
        </p:blipFill>
        <p:spPr>
          <a:xfrm>
            <a:off x="1" y="0"/>
            <a:ext cx="6988793" cy="720000"/>
          </a:xfrm>
          <a:prstGeom prst="rect">
            <a:avLst/>
          </a:prstGeom>
          <a:ln w="12700">
            <a:miter lim="400000"/>
          </a:ln>
        </p:spPr>
      </p:pic>
      <p:sp>
        <p:nvSpPr>
          <p:cNvPr id="17" name="TextBox 16">
            <a:extLst>
              <a:ext uri="{FF2B5EF4-FFF2-40B4-BE49-F238E27FC236}">
                <a16:creationId xmlns:a16="http://schemas.microsoft.com/office/drawing/2014/main" id="{253665BB-8E36-6C28-C3EA-C6A44216FD69}"/>
              </a:ext>
            </a:extLst>
          </p:cNvPr>
          <p:cNvSpPr txBox="1"/>
          <p:nvPr/>
        </p:nvSpPr>
        <p:spPr>
          <a:xfrm>
            <a:off x="7465921" y="6521955"/>
            <a:ext cx="5272323" cy="276999"/>
          </a:xfrm>
          <a:prstGeom prst="rect">
            <a:avLst/>
          </a:prstGeom>
          <a:noFill/>
        </p:spPr>
        <p:txBody>
          <a:bodyPr wrap="square" rtlCol="0">
            <a:spAutoFit/>
          </a:bodyPr>
          <a:lstStyle/>
          <a:p>
            <a:pPr defTabSz="914400">
              <a:defRPr/>
            </a:pPr>
            <a:r>
              <a:rPr lang="en-GB" sz="1200" dirty="0">
                <a:solidFill>
                  <a:srgbClr val="0070C0"/>
                </a:solidFill>
                <a:latin typeface="Arial" panose="020B0604020202020204" pitchFamily="34" charset="0"/>
                <a:cs typeface="Arial" panose="020B0604020202020204" pitchFamily="34" charset="0"/>
                <a:sym typeface="Calibri"/>
              </a:rPr>
              <a:t>*community feedback via RECFA delegates and National Contacts</a:t>
            </a:r>
          </a:p>
        </p:txBody>
      </p:sp>
      <p:sp>
        <p:nvSpPr>
          <p:cNvPr id="18" name="Rectangle 1">
            <a:extLst>
              <a:ext uri="{FF2B5EF4-FFF2-40B4-BE49-F238E27FC236}">
                <a16:creationId xmlns:a16="http://schemas.microsoft.com/office/drawing/2014/main" id="{8CC33FFA-A56D-9694-9303-DA37C44E0224}"/>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sp>
        <p:nvSpPr>
          <p:cNvPr id="19" name="Text Box 4">
            <a:extLst>
              <a:ext uri="{FF2B5EF4-FFF2-40B4-BE49-F238E27FC236}">
                <a16:creationId xmlns:a16="http://schemas.microsoft.com/office/drawing/2014/main" id="{16121C54-6930-DB58-AD08-187CDE9DDDF1}"/>
              </a:ext>
            </a:extLst>
          </p:cNvPr>
          <p:cNvSpPr txBox="1">
            <a:spLocks noChangeArrowheads="1"/>
          </p:cNvSpPr>
          <p:nvPr/>
        </p:nvSpPr>
        <p:spPr bwMode="auto">
          <a:xfrm>
            <a:off x="1836737" y="6634561"/>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algn="ctr" defTabSz="914400">
              <a:lnSpc>
                <a:spcPct val="93000"/>
              </a:lnSpc>
              <a:buClr>
                <a:srgbClr val="000000"/>
              </a:buClr>
              <a:buSzPct val="100000"/>
              <a:buFont typeface="Times New Roman" charset="0"/>
              <a:buNone/>
              <a:defRPr/>
            </a:pPr>
            <a:endParaRPr lang="x-none" altLang="x-none" sz="1600">
              <a:solidFill>
                <a:srgbClr val="FFFFFF"/>
              </a:solidFill>
              <a:latin typeface="Arial" charset="0"/>
              <a:ea typeface="Arial Unicode MS" charset="0"/>
              <a:cs typeface="Arial Unicode MS" charset="0"/>
              <a:sym typeface="Calibri"/>
            </a:endParaRPr>
          </a:p>
        </p:txBody>
      </p:sp>
      <p:sp>
        <p:nvSpPr>
          <p:cNvPr id="20" name="Text Box 5">
            <a:extLst>
              <a:ext uri="{FF2B5EF4-FFF2-40B4-BE49-F238E27FC236}">
                <a16:creationId xmlns:a16="http://schemas.microsoft.com/office/drawing/2014/main" id="{5D33733B-BE02-30B4-CAEC-966B3C73D5D6}"/>
              </a:ext>
            </a:extLst>
          </p:cNvPr>
          <p:cNvSpPr txBox="1">
            <a:spLocks noChangeArrowheads="1"/>
          </p:cNvSpPr>
          <p:nvPr/>
        </p:nvSpPr>
        <p:spPr bwMode="auto">
          <a:xfrm>
            <a:off x="10614025" y="6606894"/>
            <a:ext cx="1441451"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algn="r" defTabSz="914400">
              <a:lnSpc>
                <a:spcPct val="93000"/>
              </a:lnSpc>
              <a:buClr>
                <a:srgbClr val="000000"/>
              </a:buClr>
              <a:buSzPct val="100000"/>
              <a:buFont typeface="Times New Roman" charset="0"/>
              <a:buNone/>
              <a:defRPr/>
            </a:pPr>
            <a:fld id="{C29590A0-6A90-2C40-A486-A733B5887438}" type="slidenum">
              <a:rPr lang="en-GB" altLang="x-none" sz="1400">
                <a:solidFill>
                  <a:srgbClr val="FFFFFF"/>
                </a:solidFill>
                <a:latin typeface="Arial" charset="0"/>
                <a:ea typeface="Arial Unicode MS" charset="0"/>
                <a:cs typeface="Arial Unicode MS" charset="0"/>
                <a:sym typeface="Calibri"/>
              </a:rPr>
              <a:pPr algn="r" defTabSz="914400">
                <a:lnSpc>
                  <a:spcPct val="93000"/>
                </a:lnSpc>
                <a:buClr>
                  <a:srgbClr val="000000"/>
                </a:buClr>
                <a:buSzPct val="100000"/>
                <a:buFont typeface="Times New Roman" charset="0"/>
                <a:buNone/>
                <a:defRPr/>
              </a:pPr>
              <a:t>4</a:t>
            </a:fld>
            <a:endParaRPr lang="en-GB" altLang="x-none" sz="1400" dirty="0">
              <a:solidFill>
                <a:srgbClr val="FFFFFF"/>
              </a:solidFill>
              <a:latin typeface="Arial" charset="0"/>
              <a:ea typeface="Arial Unicode MS" charset="0"/>
              <a:cs typeface="Arial Unicode MS" charset="0"/>
              <a:sym typeface="Calibri"/>
            </a:endParaRPr>
          </a:p>
        </p:txBody>
      </p:sp>
      <p:sp>
        <p:nvSpPr>
          <p:cNvPr id="21" name="AutoShape 1">
            <a:extLst>
              <a:ext uri="{FF2B5EF4-FFF2-40B4-BE49-F238E27FC236}">
                <a16:creationId xmlns:a16="http://schemas.microsoft.com/office/drawing/2014/main" id="{3605A479-5189-7F5D-59B0-1D54235CB5C3}"/>
              </a:ext>
            </a:extLst>
          </p:cNvPr>
          <p:cNvSpPr>
            <a:spLocks noChangeArrowheads="1"/>
          </p:cNvSpPr>
          <p:nvPr/>
        </p:nvSpPr>
        <p:spPr bwMode="auto">
          <a:xfrm>
            <a:off x="31750"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solidFill>
                <a:prstClr val="black"/>
              </a:solidFill>
              <a:latin typeface="Calibri" panose="020F0502020204030204"/>
              <a:sym typeface="Calibri"/>
            </a:endParaRPr>
          </a:p>
        </p:txBody>
      </p:sp>
      <p:sp>
        <p:nvSpPr>
          <p:cNvPr id="22" name="Rectangle 5">
            <a:extLst>
              <a:ext uri="{FF2B5EF4-FFF2-40B4-BE49-F238E27FC236}">
                <a16:creationId xmlns:a16="http://schemas.microsoft.com/office/drawing/2014/main" id="{EE64C2C6-78FC-87A8-4AFA-79DCC8A26A0A}"/>
              </a:ext>
            </a:extLst>
          </p:cNvPr>
          <p:cNvSpPr txBox="1">
            <a:spLocks noChangeArrowheads="1"/>
          </p:cNvSpPr>
          <p:nvPr/>
        </p:nvSpPr>
        <p:spPr bwMode="auto">
          <a:xfrm>
            <a:off x="609600" y="6624003"/>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defPPr>
              <a:defRPr lang="x-none"/>
            </a:defPPr>
            <a:lvl1pPr marL="0" algn="ctr"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ltLang="x-none">
                <a:sym typeface="Calibri"/>
              </a:rPr>
              <a:t>ECFA Detector R&amp;D Roadmap</a:t>
            </a:r>
            <a:endParaRPr lang="de-DE" altLang="x-none" dirty="0">
              <a:sym typeface="Calibri"/>
            </a:endParaRPr>
          </a:p>
        </p:txBody>
      </p:sp>
      <p:sp>
        <p:nvSpPr>
          <p:cNvPr id="2" name="TextBox 1">
            <a:extLst>
              <a:ext uri="{FF2B5EF4-FFF2-40B4-BE49-F238E27FC236}">
                <a16:creationId xmlns:a16="http://schemas.microsoft.com/office/drawing/2014/main" id="{BC0F7667-7342-AF6D-F787-412035A6232B}"/>
              </a:ext>
            </a:extLst>
          </p:cNvPr>
          <p:cNvSpPr txBox="1"/>
          <p:nvPr/>
        </p:nvSpPr>
        <p:spPr>
          <a:xfrm>
            <a:off x="286811" y="917318"/>
            <a:ext cx="11380252" cy="5586145"/>
          </a:xfrm>
          <a:prstGeom prst="rect">
            <a:avLst/>
          </a:prstGeom>
          <a:noFill/>
        </p:spPr>
        <p:txBody>
          <a:bodyPr wrap="square" rtlCol="0">
            <a:spAutoFit/>
          </a:bodyPr>
          <a:lstStyle/>
          <a:p>
            <a:endParaRPr lang="en-GB" sz="1600" b="1" dirty="0"/>
          </a:p>
          <a:p>
            <a:r>
              <a:rPr lang="en-GB" b="1" dirty="0">
                <a:solidFill>
                  <a:srgbClr val="221AC0"/>
                </a:solidFill>
              </a:rPr>
              <a:t>TF8</a:t>
            </a:r>
            <a:r>
              <a:rPr lang="en-GB" b="1" dirty="0">
                <a:solidFill>
                  <a:srgbClr val="7030A0"/>
                </a:solidFill>
              </a:rPr>
              <a:t> </a:t>
            </a:r>
            <a:r>
              <a:rPr lang="en-GB" b="1" dirty="0"/>
              <a:t>Integration (TF Convenors: </a:t>
            </a:r>
            <a:r>
              <a:rPr lang="en-GB" i="1" dirty="0"/>
              <a:t>Frank Hartmann (KIT (DE)), Werner Riegler (CERN)</a:t>
            </a:r>
            <a:r>
              <a:rPr lang="en-GB" b="1" dirty="0"/>
              <a:t>)</a:t>
            </a:r>
            <a:endParaRPr lang="en-GB" dirty="0"/>
          </a:p>
          <a:p>
            <a:r>
              <a:rPr lang="en-GB" b="1" dirty="0"/>
              <a:t>Survey launched to gauge community appetite for DRD in the areas on 23</a:t>
            </a:r>
            <a:r>
              <a:rPr lang="en-GB" b="1" baseline="30000" dirty="0"/>
              <a:t>rd</a:t>
            </a:r>
            <a:r>
              <a:rPr lang="en-GB" b="1" dirty="0"/>
              <a:t> March 2023 to all those who registered interest. Results are returned and have been analysed. </a:t>
            </a:r>
          </a:p>
          <a:p>
            <a:r>
              <a:rPr lang="en-GB" dirty="0">
                <a:hlinkClick r:id="rId3"/>
              </a:rPr>
              <a:t>Forum on Tracking Detector Mechanics 2023</a:t>
            </a:r>
            <a:r>
              <a:rPr lang="en-GB" dirty="0"/>
              <a:t>  31</a:t>
            </a:r>
            <a:r>
              <a:rPr lang="en-GB" baseline="30000" dirty="0"/>
              <a:t>st</a:t>
            </a:r>
            <a:r>
              <a:rPr lang="en-GB" dirty="0"/>
              <a:t> May to 2</a:t>
            </a:r>
            <a:r>
              <a:rPr lang="en-GB" baseline="30000" dirty="0"/>
              <a:t>nd</a:t>
            </a:r>
            <a:r>
              <a:rPr lang="en-GB" dirty="0"/>
              <a:t> June seen as opportunity for the mechanics and local colling community to discuss possible interest in forming a DRD for their specific area. </a:t>
            </a:r>
          </a:p>
          <a:p>
            <a:r>
              <a:rPr lang="en-GB" dirty="0"/>
              <a:t>Other TF8 topics seen as equally important to the future of the field and funding mechanisms for these are needed, but they are not thought to be appropriate subjects for a DRD collaboration.</a:t>
            </a:r>
          </a:p>
          <a:p>
            <a:endParaRPr lang="en-GB" dirty="0"/>
          </a:p>
          <a:p>
            <a:r>
              <a:rPr lang="en-GB" b="1" dirty="0">
                <a:solidFill>
                  <a:srgbClr val="221AC0"/>
                </a:solidFill>
              </a:rPr>
              <a:t>TF9</a:t>
            </a:r>
            <a:r>
              <a:rPr lang="en-GB" b="1" dirty="0"/>
              <a:t> Training (TF Convenors: </a:t>
            </a:r>
            <a:r>
              <a:rPr lang="en-GB" i="1" dirty="0"/>
              <a:t>Erika Garutti (Hamburg University (DE)), Johann Collot (university Grenoble Alpes (FR))</a:t>
            </a:r>
            <a:r>
              <a:rPr lang="en-GB" b="1" dirty="0"/>
              <a:t>)</a:t>
            </a:r>
          </a:p>
          <a:p>
            <a:r>
              <a:rPr lang="en-GB" b="1" dirty="0"/>
              <a:t>Now the topic of the dedicated new </a:t>
            </a:r>
            <a:r>
              <a:rPr lang="en-GB" b="1" dirty="0">
                <a:solidFill>
                  <a:srgbClr val="C00000"/>
                </a:solidFill>
              </a:rPr>
              <a:t>ECFA Training Panel</a:t>
            </a:r>
          </a:p>
          <a:p>
            <a:r>
              <a:rPr lang="en-GB" dirty="0"/>
              <a:t>Kick-off meeting on 7</a:t>
            </a:r>
            <a:r>
              <a:rPr lang="en-GB" baseline="30000" dirty="0"/>
              <a:t>th</a:t>
            </a:r>
            <a:r>
              <a:rPr lang="en-GB" dirty="0"/>
              <a:t> March 2023 with agenda at </a:t>
            </a:r>
            <a:r>
              <a:rPr lang="en-GB" dirty="0">
                <a:hlinkClick r:id="rId4"/>
              </a:rPr>
              <a:t>https://indico.desy.de/event/38365/</a:t>
            </a:r>
            <a:r>
              <a:rPr lang="en-GB" dirty="0"/>
              <a:t>. </a:t>
            </a:r>
          </a:p>
          <a:p>
            <a:r>
              <a:rPr lang="en-GB" dirty="0"/>
              <a:t>Web pages etc are being constructed at </a:t>
            </a:r>
            <a:r>
              <a:rPr lang="en-GB" dirty="0">
                <a:hlinkClick r:id="rId5"/>
              </a:rPr>
              <a:t>https://indico.cern.ch/event/1270365/</a:t>
            </a:r>
            <a:r>
              <a:rPr lang="en-GB" dirty="0"/>
              <a:t>.</a:t>
            </a:r>
          </a:p>
          <a:p>
            <a:endParaRPr lang="en-GB" dirty="0"/>
          </a:p>
          <a:p>
            <a:pPr>
              <a:spcBef>
                <a:spcPts val="600"/>
              </a:spcBef>
              <a:spcAft>
                <a:spcPts val="600"/>
              </a:spcAft>
            </a:pPr>
            <a:r>
              <a:rPr lang="en-GB" b="1" dirty="0"/>
              <a:t>CERN EP R&amp;D Programme links at: </a:t>
            </a:r>
            <a:r>
              <a:rPr lang="en-GB" b="1" dirty="0">
                <a:hlinkClick r:id="rId6"/>
              </a:rPr>
              <a:t>Homepage | ep-rnd.web.cern.ch</a:t>
            </a:r>
            <a:r>
              <a:rPr lang="en-GB" b="1" dirty="0"/>
              <a:t>.</a:t>
            </a:r>
          </a:p>
          <a:p>
            <a:pPr>
              <a:spcBef>
                <a:spcPts val="600"/>
              </a:spcBef>
              <a:spcAft>
                <a:spcPts val="600"/>
              </a:spcAft>
            </a:pPr>
            <a:r>
              <a:rPr lang="en-GB" b="1" dirty="0" err="1"/>
              <a:t>AIDAinnova</a:t>
            </a:r>
            <a:r>
              <a:rPr lang="en-GB" b="1" dirty="0"/>
              <a:t> web pages: </a:t>
            </a:r>
            <a:r>
              <a:rPr lang="en-GB" b="1" dirty="0">
                <a:hlinkClick r:id="rId7"/>
              </a:rPr>
              <a:t>https://aidainnova.web.cern.ch/</a:t>
            </a:r>
            <a:r>
              <a:rPr lang="en-GB" b="1" dirty="0"/>
              <a:t> </a:t>
            </a:r>
          </a:p>
          <a:p>
            <a:pPr>
              <a:spcBef>
                <a:spcPts val="600"/>
              </a:spcBef>
              <a:spcAft>
                <a:spcPts val="600"/>
              </a:spcAft>
            </a:pPr>
            <a:r>
              <a:rPr lang="en-GB" b="1" dirty="0"/>
              <a:t>EURO-LABS information at </a:t>
            </a:r>
            <a:r>
              <a:rPr lang="en-GB" b="1" dirty="0">
                <a:hlinkClick r:id="rId8"/>
              </a:rPr>
              <a:t>https://web.infn.it/EURO-LABS/</a:t>
            </a:r>
            <a:r>
              <a:rPr lang="en-GB" b="1" dirty="0"/>
              <a:t> </a:t>
            </a:r>
          </a:p>
          <a:p>
            <a:pPr>
              <a:spcBef>
                <a:spcPts val="600"/>
              </a:spcBef>
              <a:spcAft>
                <a:spcPts val="600"/>
              </a:spcAft>
            </a:pPr>
            <a:r>
              <a:rPr lang="en-GB" b="1" dirty="0"/>
              <a:t>Task force membership at: </a:t>
            </a:r>
            <a:r>
              <a:rPr lang="en-GB" b="1" dirty="0">
                <a:hlinkClick r:id="rId9"/>
              </a:rPr>
              <a:t>https://indico.cern.ch/event/957057/page/20875-panel-members-and-task-forces</a:t>
            </a:r>
            <a:r>
              <a:rPr lang="en-GB" b="1" dirty="0"/>
              <a:t>.</a:t>
            </a:r>
            <a:endParaRPr lang="en-GB" sz="1600" dirty="0"/>
          </a:p>
        </p:txBody>
      </p:sp>
      <p:sp>
        <p:nvSpPr>
          <p:cNvPr id="8" name="TextBox 18">
            <a:extLst>
              <a:ext uri="{FF2B5EF4-FFF2-40B4-BE49-F238E27FC236}">
                <a16:creationId xmlns:a16="http://schemas.microsoft.com/office/drawing/2014/main" id="{13FC03AB-62EC-F701-D613-BDAC1861D3D8}"/>
              </a:ext>
            </a:extLst>
          </p:cNvPr>
          <p:cNvSpPr txBox="1"/>
          <p:nvPr/>
        </p:nvSpPr>
        <p:spPr>
          <a:xfrm>
            <a:off x="7193280" y="-22811"/>
            <a:ext cx="4767266" cy="1015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a:defRPr sz="3000">
                <a:solidFill>
                  <a:srgbClr val="8497B0"/>
                </a:solidFill>
                <a:latin typeface="Arial"/>
                <a:ea typeface="Arial"/>
                <a:cs typeface="Arial"/>
                <a:sym typeface="Arial"/>
              </a:defRPr>
            </a:lvl1pPr>
          </a:lstStyle>
          <a:p>
            <a:pPr defTabSz="914400" hangingPunct="0"/>
            <a:r>
              <a:rPr lang="en-GB" kern="0" dirty="0"/>
              <a:t>DRD Collaboration Progress Overview</a:t>
            </a:r>
            <a:endParaRPr kern="0" dirty="0"/>
          </a:p>
        </p:txBody>
      </p:sp>
      <p:sp>
        <p:nvSpPr>
          <p:cNvPr id="3" name="Text Box 6">
            <a:extLst>
              <a:ext uri="{FF2B5EF4-FFF2-40B4-BE49-F238E27FC236}">
                <a16:creationId xmlns:a16="http://schemas.microsoft.com/office/drawing/2014/main" id="{24834D9B-8D7B-1326-EA65-2500E064C92F}"/>
              </a:ext>
            </a:extLst>
          </p:cNvPr>
          <p:cNvSpPr txBox="1">
            <a:spLocks noChangeArrowheads="1"/>
          </p:cNvSpPr>
          <p:nvPr/>
        </p:nvSpPr>
        <p:spPr bwMode="auto">
          <a:xfrm>
            <a:off x="235794" y="6645582"/>
            <a:ext cx="2153838"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defTabSz="914400">
              <a:lnSpc>
                <a:spcPct val="93000"/>
              </a:lnSpc>
              <a:buClr>
                <a:srgbClr val="000000"/>
              </a:buClr>
              <a:buSzPct val="100000"/>
              <a:buFont typeface="Times New Roman" charset="0"/>
              <a:buNone/>
              <a:defRPr/>
            </a:pPr>
            <a:r>
              <a:rPr lang="en-GB" altLang="x-none" sz="1600" dirty="0">
                <a:solidFill>
                  <a:srgbClr val="FFFFFF"/>
                </a:solidFill>
                <a:latin typeface="Arial" charset="0"/>
                <a:ea typeface="Arial Unicode MS" charset="0"/>
                <a:cs typeface="Arial Unicode MS" charset="0"/>
                <a:sym typeface="Calibri"/>
              </a:rPr>
              <a:t>24</a:t>
            </a:r>
            <a:r>
              <a:rPr lang="en-GB" altLang="x-none" sz="1600" baseline="30000" dirty="0">
                <a:solidFill>
                  <a:srgbClr val="FFFFFF"/>
                </a:solidFill>
                <a:latin typeface="Arial" charset="0"/>
                <a:ea typeface="Arial Unicode MS" charset="0"/>
                <a:cs typeface="Arial Unicode MS" charset="0"/>
                <a:sym typeface="Calibri"/>
              </a:rPr>
              <a:t>th</a:t>
            </a:r>
            <a:r>
              <a:rPr lang="en-GB" altLang="x-none" sz="1600" dirty="0">
                <a:solidFill>
                  <a:srgbClr val="FFFFFF"/>
                </a:solidFill>
                <a:latin typeface="Arial" charset="0"/>
                <a:ea typeface="Arial Unicode MS" charset="0"/>
                <a:cs typeface="Arial Unicode MS" charset="0"/>
                <a:sym typeface="Calibri"/>
              </a:rPr>
              <a:t> May 2023</a:t>
            </a:r>
            <a:endParaRPr lang="x-none" altLang="x-none" sz="1600" dirty="0">
              <a:solidFill>
                <a:srgbClr val="FFFFFF"/>
              </a:solidFill>
              <a:latin typeface="Arial" charset="0"/>
              <a:ea typeface="Arial Unicode MS" charset="0"/>
              <a:cs typeface="Arial Unicode MS" charset="0"/>
              <a:sym typeface="Calibri"/>
            </a:endParaRPr>
          </a:p>
        </p:txBody>
      </p:sp>
    </p:spTree>
    <p:extLst>
      <p:ext uri="{BB962C8B-B14F-4D97-AF65-F5344CB8AC3E}">
        <p14:creationId xmlns:p14="http://schemas.microsoft.com/office/powerpoint/2010/main" val="465596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578BB-5F3A-F4BD-EC6A-E884FEA07BB0}"/>
              </a:ext>
            </a:extLst>
          </p:cNvPr>
          <p:cNvSpPr>
            <a:spLocks noGrp="1"/>
          </p:cNvSpPr>
          <p:nvPr>
            <p:ph type="title"/>
          </p:nvPr>
        </p:nvSpPr>
        <p:spPr>
          <a:xfrm rot="1968430">
            <a:off x="193040" y="3109278"/>
            <a:ext cx="10972800" cy="1143000"/>
          </a:xfrm>
        </p:spPr>
        <p:txBody>
          <a:bodyPr>
            <a:noAutofit/>
          </a:bodyPr>
          <a:lstStyle/>
          <a:p>
            <a:r>
              <a:rPr lang="en-GB" sz="8000" b="1" dirty="0">
                <a:solidFill>
                  <a:srgbClr val="C00000"/>
                </a:solidFill>
              </a:rPr>
              <a:t>BACK</a:t>
            </a:r>
            <a:r>
              <a:rPr lang="en-GB" sz="2000" b="1" dirty="0">
                <a:solidFill>
                  <a:srgbClr val="C00000"/>
                </a:solidFill>
              </a:rPr>
              <a:t> </a:t>
            </a:r>
            <a:r>
              <a:rPr lang="en-GB" sz="8000" b="1" dirty="0">
                <a:solidFill>
                  <a:srgbClr val="C00000"/>
                </a:solidFill>
              </a:rPr>
              <a:t>UP</a:t>
            </a:r>
          </a:p>
        </p:txBody>
      </p:sp>
    </p:spTree>
    <p:extLst>
      <p:ext uri="{BB962C8B-B14F-4D97-AF65-F5344CB8AC3E}">
        <p14:creationId xmlns:p14="http://schemas.microsoft.com/office/powerpoint/2010/main" val="28094698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3"/>
          <p:cNvSpPr txBox="1"/>
          <p:nvPr/>
        </p:nvSpPr>
        <p:spPr>
          <a:xfrm>
            <a:off x="-16435" y="1028010"/>
            <a:ext cx="12102003" cy="58331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4999" tIns="44999" rIns="44999" bIns="44999">
            <a:spAutoFit/>
          </a:bodyPr>
          <a:lstStyle>
            <a:lvl1pPr algn="ctr">
              <a:tabLst>
                <a:tab pos="914400" algn="l"/>
                <a:tab pos="1828800" algn="l"/>
                <a:tab pos="2743200" algn="l"/>
                <a:tab pos="3657600" algn="l"/>
                <a:tab pos="4572000" algn="l"/>
                <a:tab pos="5486400" algn="l"/>
                <a:tab pos="6400800" algn="l"/>
                <a:tab pos="7315200" algn="l"/>
                <a:tab pos="8229600" algn="l"/>
                <a:tab pos="9144000" algn="l"/>
                <a:tab pos="10058400" algn="l"/>
              </a:tabLst>
              <a:defRPr sz="3600">
                <a:latin typeface="Arial"/>
                <a:ea typeface="Arial"/>
                <a:cs typeface="Arial"/>
                <a:sym typeface="Arial"/>
              </a:defRPr>
            </a:lvl1pPr>
          </a:lstStyle>
          <a:p>
            <a:pPr algn="l" defTabSz="914400" hangingPunct="0"/>
            <a:r>
              <a:rPr sz="3200" kern="0" dirty="0">
                <a:solidFill>
                  <a:srgbClr val="000000"/>
                </a:solidFill>
              </a:rPr>
              <a:t>European Particle Physics </a:t>
            </a:r>
            <a:r>
              <a:rPr lang="en-GB" sz="3200" kern="0" dirty="0">
                <a:solidFill>
                  <a:srgbClr val="000000"/>
                </a:solidFill>
              </a:rPr>
              <a:t>Strategy </a:t>
            </a:r>
            <a:r>
              <a:rPr sz="3200" kern="0" dirty="0">
                <a:solidFill>
                  <a:srgbClr val="000000"/>
                </a:solidFill>
              </a:rPr>
              <a:t>Update</a:t>
            </a:r>
            <a:r>
              <a:rPr lang="en-GB" sz="3200" kern="0" dirty="0">
                <a:solidFill>
                  <a:srgbClr val="000000"/>
                </a:solidFill>
              </a:rPr>
              <a:t> Recommendations</a:t>
            </a:r>
            <a:endParaRPr sz="3200" kern="0" dirty="0">
              <a:solidFill>
                <a:srgbClr val="000000"/>
              </a:solidFill>
            </a:endParaRPr>
          </a:p>
        </p:txBody>
      </p:sp>
      <p:sp>
        <p:nvSpPr>
          <p:cNvPr id="132" name="Rectangle 7"/>
          <p:cNvSpPr/>
          <p:nvPr/>
        </p:nvSpPr>
        <p:spPr>
          <a:xfrm>
            <a:off x="228600" y="1792855"/>
            <a:ext cx="11734800" cy="3539430"/>
          </a:xfrm>
          <a:prstGeom prst="rect">
            <a:avLst/>
          </a:prstGeom>
          <a:solidFill>
            <a:srgbClr val="F2F2F2"/>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defTabSz="914400" hangingPunct="0">
              <a:defRPr sz="1600">
                <a:solidFill>
                  <a:srgbClr val="035CDF"/>
                </a:solidFill>
                <a:latin typeface="Arial"/>
                <a:ea typeface="Arial"/>
                <a:cs typeface="Arial"/>
                <a:sym typeface="Arial"/>
              </a:defRPr>
            </a:pPr>
            <a:r>
              <a:rPr sz="1600" kern="0" dirty="0">
                <a:solidFill>
                  <a:srgbClr val="035CDF"/>
                </a:solidFill>
                <a:latin typeface="Arial"/>
                <a:ea typeface="Arial"/>
                <a:cs typeface="Arial"/>
                <a:sym typeface="Arial"/>
              </a:rPr>
              <a:t>“</a:t>
            </a:r>
            <a:r>
              <a:rPr lang="en-GB" sz="1600" b="1" dirty="0">
                <a:solidFill>
                  <a:srgbClr val="C00000"/>
                </a:solidFill>
              </a:rPr>
              <a:t>Main report</a:t>
            </a:r>
            <a:r>
              <a:rPr lang="en-GB" sz="1600" b="1" dirty="0"/>
              <a:t>: </a:t>
            </a:r>
            <a:r>
              <a:rPr lang="en-GB" sz="1600" b="1" i="1" dirty="0"/>
              <a:t>“Recent initiatives with a view towards strategic R&amp;D on detectors are being taken by CERN’s                                            EP department and by the ECFA detector R&amp;D panel, supported by EU-funded programmes such as AIDA                               and ATTRACT.  </a:t>
            </a:r>
            <a:r>
              <a:rPr lang="en-GB" sz="1600" b="1" i="1" dirty="0">
                <a:highlight>
                  <a:srgbClr val="FFFF00"/>
                </a:highlight>
              </a:rPr>
              <a:t>Coordination of R&amp;D activities is critical to maximise the scientific outcomes of these activities                      and to make the most efficient use of resources; as such, there is a clear need to strengthen existing R&amp;D                         collaborative structures, and to create new ones, to address future experimental challenges of the field beyond                                the HL-LHC</a:t>
            </a:r>
            <a:r>
              <a:rPr lang="en-GB" sz="1600" b="1" i="1" dirty="0"/>
              <a:t>. </a:t>
            </a:r>
            <a:r>
              <a:rPr lang="en-GB" sz="1600" b="1" i="1" dirty="0">
                <a:solidFill>
                  <a:srgbClr val="C00000"/>
                </a:solidFill>
              </a:rPr>
              <a:t>Organised by ECFA, a roadmap should be developed by the community to balance the detector R&amp;D efforts in Europe,</a:t>
            </a:r>
            <a:r>
              <a:rPr lang="en-GB" sz="1600" b="1" i="1" dirty="0"/>
              <a:t> taking into account progress with emerging technologies in adjacent fields.”</a:t>
            </a:r>
          </a:p>
          <a:p>
            <a:pPr defTabSz="914400" hangingPunct="0">
              <a:defRPr sz="1600">
                <a:solidFill>
                  <a:srgbClr val="035CDF"/>
                </a:solidFill>
                <a:latin typeface="Arial"/>
                <a:ea typeface="Arial"/>
                <a:cs typeface="Arial"/>
                <a:sym typeface="Arial"/>
              </a:defRPr>
            </a:pPr>
            <a:endParaRPr lang="en-GB" sz="1600" b="1" i="1" dirty="0"/>
          </a:p>
          <a:p>
            <a:pPr defTabSz="914400" hangingPunct="0">
              <a:defRPr sz="1600">
                <a:solidFill>
                  <a:srgbClr val="035CDF"/>
                </a:solidFill>
                <a:latin typeface="Arial"/>
                <a:ea typeface="Arial"/>
                <a:cs typeface="Arial"/>
                <a:sym typeface="Arial"/>
              </a:defRPr>
            </a:pPr>
            <a:r>
              <a:rPr lang="en-GB" sz="1600" b="1" dirty="0">
                <a:solidFill>
                  <a:srgbClr val="C00000"/>
                </a:solidFill>
              </a:rPr>
              <a:t>Deliberation document</a:t>
            </a:r>
            <a:r>
              <a:rPr lang="en-GB" sz="1600" b="1" dirty="0"/>
              <a:t>:  </a:t>
            </a:r>
            <a:r>
              <a:rPr lang="en-GB" sz="1600" b="1" i="1" dirty="0"/>
              <a:t>“Detector R&amp;D programmes and associated infrastructures should be supported at CERN, national institutes, laboratories and universities. Synergies between the needs of different scientific fields and industry should be identified and exploited to boost efficiency in the development process and increase opportunities for more technology transfer benefiting society at large. </a:t>
            </a:r>
            <a:r>
              <a:rPr lang="en-GB" sz="1600" b="1" i="1" dirty="0">
                <a:highlight>
                  <a:srgbClr val="FFFF00"/>
                </a:highlight>
              </a:rPr>
              <a:t>Collaborative platforms and consortia must be adequately supported to provide coherence in these R&amp;D activities</a:t>
            </a:r>
            <a:r>
              <a:rPr lang="en-GB" sz="1600" b="1" i="1" dirty="0"/>
              <a:t>. </a:t>
            </a:r>
            <a:r>
              <a:rPr lang="en-GB" sz="1600" b="1" i="1" dirty="0">
                <a:solidFill>
                  <a:srgbClr val="C00000"/>
                </a:solidFill>
              </a:rPr>
              <a:t>The community should define a global detector R&amp;D  roadmap that should be used to support proposals at the European and national levels</a:t>
            </a:r>
            <a:r>
              <a:rPr lang="en-GB" sz="1600" b="1" i="1" dirty="0"/>
              <a:t>."</a:t>
            </a:r>
          </a:p>
        </p:txBody>
      </p:sp>
      <p:pic>
        <p:nvPicPr>
          <p:cNvPr id="133" name="Picture 8" descr="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20811204">
            <a:off x="11025432" y="1476064"/>
            <a:ext cx="949540" cy="1400491"/>
          </a:xfrm>
          <a:prstGeom prst="rect">
            <a:avLst/>
          </a:prstGeom>
          <a:ln w="12700">
            <a:miter lim="400000"/>
          </a:ln>
        </p:spPr>
      </p:pic>
      <p:sp>
        <p:nvSpPr>
          <p:cNvPr id="134" name="Rectangle 9"/>
          <p:cNvSpPr txBox="1"/>
          <p:nvPr/>
        </p:nvSpPr>
        <p:spPr>
          <a:xfrm>
            <a:off x="334639" y="5496008"/>
            <a:ext cx="11787157" cy="10002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defTabSz="914400" hangingPunct="0">
              <a:defRPr sz="1600" b="1">
                <a:latin typeface="Arial"/>
                <a:ea typeface="Arial"/>
                <a:cs typeface="Arial"/>
                <a:sym typeface="Arial"/>
              </a:defRPr>
            </a:pPr>
            <a:r>
              <a:rPr sz="1600" b="1" kern="0" dirty="0">
                <a:solidFill>
                  <a:srgbClr val="000000"/>
                </a:solidFill>
                <a:latin typeface="Arial"/>
                <a:ea typeface="Arial"/>
                <a:cs typeface="Arial"/>
                <a:sym typeface="Arial"/>
              </a:rPr>
              <a:t>Extracted from the documents of 2020 EPP</a:t>
            </a:r>
            <a:r>
              <a:rPr lang="en-GB" sz="1600" b="1" kern="0" dirty="0">
                <a:solidFill>
                  <a:srgbClr val="000000"/>
                </a:solidFill>
                <a:latin typeface="Arial"/>
                <a:ea typeface="Arial"/>
                <a:cs typeface="Arial"/>
                <a:sym typeface="Arial"/>
              </a:rPr>
              <a:t>S</a:t>
            </a:r>
            <a:r>
              <a:rPr sz="1600" b="1" kern="0" dirty="0">
                <a:solidFill>
                  <a:srgbClr val="000000"/>
                </a:solidFill>
                <a:latin typeface="Arial"/>
                <a:ea typeface="Arial"/>
                <a:cs typeface="Arial"/>
                <a:sym typeface="Arial"/>
              </a:rPr>
              <a:t>U,</a:t>
            </a:r>
            <a:r>
              <a:rPr sz="1600" b="1" kern="0" dirty="0">
                <a:solidFill>
                  <a:srgbClr val="A6A6A6"/>
                </a:solidFill>
                <a:latin typeface="Arial"/>
                <a:ea typeface="Arial"/>
                <a:cs typeface="Arial"/>
                <a:sym typeface="Arial"/>
              </a:rPr>
              <a:t> </a:t>
            </a:r>
            <a:r>
              <a:rPr lang="en-GB" sz="1600" b="1" kern="0" dirty="0">
                <a:solidFill>
                  <a:srgbClr val="A6A6A6"/>
                </a:solidFill>
                <a:latin typeface="Arial"/>
                <a:ea typeface="Arial"/>
                <a:cs typeface="Arial"/>
                <a:sym typeface="Arial"/>
              </a:rPr>
              <a:t> </a:t>
            </a:r>
            <a:r>
              <a:rPr sz="1600" b="1" u="sng" kern="0" dirty="0">
                <a:solidFill>
                  <a:srgbClr val="0563C1"/>
                </a:solidFill>
                <a:uFill>
                  <a:solidFill>
                    <a:srgbClr val="0563C1"/>
                  </a:solidFill>
                </a:uFill>
                <a:latin typeface="Arial"/>
                <a:ea typeface="Arial"/>
                <a:cs typeface="Arial"/>
                <a:sym typeface="Arial"/>
                <a:hlinkClick r:id="rId3"/>
              </a:rPr>
              <a:t>https://europeanstrategyupdate.web.cern.ch/</a:t>
            </a:r>
            <a:endParaRPr sz="1600" b="1" kern="0" dirty="0">
              <a:solidFill>
                <a:srgbClr val="808080"/>
              </a:solidFill>
              <a:latin typeface="Arial"/>
              <a:ea typeface="Arial"/>
              <a:cs typeface="Arial"/>
              <a:sym typeface="Arial"/>
            </a:endParaRPr>
          </a:p>
          <a:p>
            <a:pPr defTabSz="914400" hangingPunct="0">
              <a:defRPr sz="1100" b="1">
                <a:solidFill>
                  <a:srgbClr val="808080"/>
                </a:solidFill>
                <a:latin typeface="Arial"/>
                <a:ea typeface="Arial"/>
                <a:cs typeface="Arial"/>
                <a:sym typeface="Arial"/>
              </a:defRPr>
            </a:pPr>
            <a:endParaRPr sz="1100" b="1" kern="0" dirty="0">
              <a:solidFill>
                <a:srgbClr val="808080"/>
              </a:solidFill>
              <a:latin typeface="Arial"/>
              <a:ea typeface="Arial"/>
              <a:cs typeface="Arial"/>
              <a:sym typeface="Arial"/>
            </a:endParaRPr>
          </a:p>
          <a:p>
            <a:pPr defTabSz="914400" hangingPunct="0">
              <a:defRPr sz="1600" b="1">
                <a:latin typeface="Arial"/>
                <a:ea typeface="Arial"/>
                <a:cs typeface="Arial"/>
                <a:sym typeface="Arial"/>
              </a:defRPr>
            </a:pPr>
            <a:r>
              <a:rPr lang="en-GB" sz="1600" b="1" kern="0" dirty="0">
                <a:solidFill>
                  <a:srgbClr val="000000"/>
                </a:solidFill>
                <a:latin typeface="Arial"/>
                <a:ea typeface="Arial"/>
                <a:cs typeface="Arial"/>
                <a:sym typeface="Arial"/>
              </a:rPr>
              <a:t>Detector R&amp;D R</a:t>
            </a:r>
            <a:r>
              <a:rPr sz="1600" b="1" kern="0" dirty="0" err="1">
                <a:solidFill>
                  <a:srgbClr val="000000"/>
                </a:solidFill>
                <a:latin typeface="Arial"/>
                <a:ea typeface="Arial"/>
                <a:cs typeface="Arial"/>
                <a:sym typeface="Arial"/>
              </a:rPr>
              <a:t>oadmap</a:t>
            </a:r>
            <a:r>
              <a:rPr sz="1600" b="1" kern="0" dirty="0">
                <a:solidFill>
                  <a:srgbClr val="000000"/>
                </a:solidFill>
                <a:latin typeface="Arial"/>
                <a:ea typeface="Arial"/>
                <a:cs typeface="Arial"/>
                <a:sym typeface="Arial"/>
              </a:rPr>
              <a:t> </a:t>
            </a:r>
            <a:r>
              <a:rPr sz="1600" b="1" kern="0" dirty="0">
                <a:solidFill>
                  <a:srgbClr val="000000"/>
                </a:solidFill>
                <a:latin typeface="Arial" panose="020B0604020202020204" pitchFamily="34" charset="0"/>
                <a:ea typeface="Arial"/>
                <a:cs typeface="Arial" panose="020B0604020202020204" pitchFamily="34" charset="0"/>
                <a:sym typeface="Arial"/>
              </a:rPr>
              <a:t>process details at:</a:t>
            </a:r>
            <a:r>
              <a:rPr lang="en-GB" sz="1600" b="1" kern="0" dirty="0">
                <a:solidFill>
                  <a:srgbClr val="000000"/>
                </a:solidFill>
                <a:latin typeface="Arial" panose="020B0604020202020204" pitchFamily="34" charset="0"/>
                <a:ea typeface="Arial"/>
                <a:cs typeface="Arial" panose="020B0604020202020204" pitchFamily="34" charset="0"/>
                <a:sym typeface="Arial"/>
              </a:rPr>
              <a:t>  </a:t>
            </a:r>
            <a:r>
              <a:rPr lang="en-GB" b="1" u="sng" kern="0" dirty="0">
                <a:solidFill>
                  <a:srgbClr val="0563C1"/>
                </a:solidFill>
                <a:uFill>
                  <a:solidFill>
                    <a:srgbClr val="0563C1"/>
                  </a:solidFill>
                </a:uFill>
                <a:latin typeface="Arial" panose="020B0604020202020204" pitchFamily="34" charset="0"/>
                <a:cs typeface="Arial" panose="020B0604020202020204" pitchFamily="34" charset="0"/>
                <a:sym typeface="Calibri"/>
                <a:hlinkClick r:id="rId4"/>
              </a:rPr>
              <a:t>https://indico.cern.ch/e/ECFADetectorRDRoadmap</a:t>
            </a:r>
            <a:r>
              <a:rPr lang="en-GB" b="1" kern="0" dirty="0">
                <a:solidFill>
                  <a:srgbClr val="000000"/>
                </a:solidFill>
                <a:latin typeface="Calibri"/>
                <a:cs typeface="Calibri"/>
                <a:sym typeface="Calibri"/>
              </a:rPr>
              <a:t> </a:t>
            </a:r>
          </a:p>
          <a:p>
            <a:pPr defTabSz="914400" hangingPunct="0">
              <a:defRPr sz="1600" b="1">
                <a:latin typeface="Arial"/>
                <a:ea typeface="Arial"/>
                <a:cs typeface="Arial"/>
                <a:sym typeface="Arial"/>
              </a:defRPr>
            </a:pPr>
            <a:endParaRPr sz="1600" b="1" kern="0" dirty="0">
              <a:solidFill>
                <a:srgbClr val="000000"/>
              </a:solidFill>
              <a:latin typeface="Arial"/>
              <a:ea typeface="Arial"/>
              <a:cs typeface="Arial"/>
              <a:sym typeface="Arial"/>
            </a:endParaRPr>
          </a:p>
        </p:txBody>
      </p:sp>
      <p:pic>
        <p:nvPicPr>
          <p:cNvPr id="13" name="Picture 6" descr="Picture 6"/>
          <p:cNvPicPr>
            <a:picLocks noChangeAspect="1"/>
          </p:cNvPicPr>
          <p:nvPr/>
        </p:nvPicPr>
        <p:blipFill>
          <a:blip r:embed="rId5"/>
          <a:stretch>
            <a:fillRect/>
          </a:stretch>
        </p:blipFill>
        <p:spPr>
          <a:xfrm>
            <a:off x="1" y="0"/>
            <a:ext cx="6988793" cy="720000"/>
          </a:xfrm>
          <a:prstGeom prst="rect">
            <a:avLst/>
          </a:prstGeom>
          <a:ln w="12700">
            <a:miter lim="400000"/>
          </a:ln>
        </p:spPr>
      </p:pic>
      <p:sp>
        <p:nvSpPr>
          <p:cNvPr id="14" name="TextBox 18"/>
          <p:cNvSpPr txBox="1"/>
          <p:nvPr/>
        </p:nvSpPr>
        <p:spPr>
          <a:xfrm>
            <a:off x="6946900" y="0"/>
            <a:ext cx="5141235" cy="1015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a:defRPr sz="3000">
                <a:solidFill>
                  <a:srgbClr val="8497B0"/>
                </a:solidFill>
                <a:latin typeface="Arial"/>
                <a:ea typeface="Arial"/>
                <a:cs typeface="Arial"/>
                <a:sym typeface="Arial"/>
              </a:defRPr>
            </a:lvl1pPr>
          </a:lstStyle>
          <a:p>
            <a:pPr defTabSz="914400" hangingPunct="0"/>
            <a:r>
              <a:rPr kern="0" dirty="0"/>
              <a:t>Detector R&amp;D Roadmap</a:t>
            </a:r>
            <a:r>
              <a:rPr lang="en-GB" kern="0" dirty="0"/>
              <a:t> as Implementation of EPPSU</a:t>
            </a:r>
            <a:endParaRPr kern="0" dirty="0"/>
          </a:p>
        </p:txBody>
      </p:sp>
      <p:sp>
        <p:nvSpPr>
          <p:cNvPr id="15" name="TextBox 14">
            <a:extLst>
              <a:ext uri="{FF2B5EF4-FFF2-40B4-BE49-F238E27FC236}">
                <a16:creationId xmlns:a16="http://schemas.microsoft.com/office/drawing/2014/main" id="{20481A05-4479-BD4F-93C6-D8742BAECD49}"/>
              </a:ext>
            </a:extLst>
          </p:cNvPr>
          <p:cNvSpPr txBox="1"/>
          <p:nvPr/>
        </p:nvSpPr>
        <p:spPr>
          <a:xfrm>
            <a:off x="7465921" y="6521955"/>
            <a:ext cx="5272323" cy="276999"/>
          </a:xfrm>
          <a:prstGeom prst="rect">
            <a:avLst/>
          </a:prstGeom>
          <a:noFill/>
        </p:spPr>
        <p:txBody>
          <a:bodyPr wrap="square" rtlCol="0">
            <a:spAutoFit/>
          </a:bodyPr>
          <a:lstStyle/>
          <a:p>
            <a:pPr defTabSz="914400">
              <a:defRPr/>
            </a:pPr>
            <a:r>
              <a:rPr lang="en-GB" sz="1200" dirty="0">
                <a:solidFill>
                  <a:srgbClr val="0070C0"/>
                </a:solidFill>
                <a:latin typeface="Arial" panose="020B0604020202020204" pitchFamily="34" charset="0"/>
                <a:cs typeface="Arial" panose="020B0604020202020204" pitchFamily="34" charset="0"/>
                <a:sym typeface="Calibri"/>
              </a:rPr>
              <a:t>*community feedback via RECFA delegates and National Contacts</a:t>
            </a:r>
          </a:p>
        </p:txBody>
      </p:sp>
      <p:sp>
        <p:nvSpPr>
          <p:cNvPr id="16" name="Rectangle 1">
            <a:extLst>
              <a:ext uri="{FF2B5EF4-FFF2-40B4-BE49-F238E27FC236}">
                <a16:creationId xmlns:a16="http://schemas.microsoft.com/office/drawing/2014/main" id="{DB7273D6-8EDF-E94C-ADDC-D7186D2577AF}"/>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sp>
        <p:nvSpPr>
          <p:cNvPr id="18" name="Text Box 5">
            <a:extLst>
              <a:ext uri="{FF2B5EF4-FFF2-40B4-BE49-F238E27FC236}">
                <a16:creationId xmlns:a16="http://schemas.microsoft.com/office/drawing/2014/main" id="{1E1D99B3-597F-6944-9A80-0424522C7E51}"/>
              </a:ext>
            </a:extLst>
          </p:cNvPr>
          <p:cNvSpPr txBox="1">
            <a:spLocks noChangeArrowheads="1"/>
          </p:cNvSpPr>
          <p:nvPr/>
        </p:nvSpPr>
        <p:spPr bwMode="auto">
          <a:xfrm>
            <a:off x="10614025" y="6606894"/>
            <a:ext cx="1441451"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algn="r" defTabSz="914400">
              <a:lnSpc>
                <a:spcPct val="93000"/>
              </a:lnSpc>
              <a:buClr>
                <a:srgbClr val="000000"/>
              </a:buClr>
              <a:buSzPct val="100000"/>
              <a:buFont typeface="Times New Roman" charset="0"/>
              <a:buNone/>
              <a:defRPr/>
            </a:pPr>
            <a:fld id="{C29590A0-6A90-2C40-A486-A733B5887438}" type="slidenum">
              <a:rPr lang="en-GB" altLang="x-none" sz="1400">
                <a:solidFill>
                  <a:srgbClr val="FFFFFF"/>
                </a:solidFill>
                <a:latin typeface="Arial" charset="0"/>
                <a:ea typeface="Arial Unicode MS" charset="0"/>
                <a:cs typeface="Arial Unicode MS" charset="0"/>
                <a:sym typeface="Calibri"/>
              </a:rPr>
              <a:pPr algn="r" defTabSz="914400">
                <a:lnSpc>
                  <a:spcPct val="93000"/>
                </a:lnSpc>
                <a:buClr>
                  <a:srgbClr val="000000"/>
                </a:buClr>
                <a:buSzPct val="100000"/>
                <a:buFont typeface="Times New Roman" charset="0"/>
                <a:buNone/>
                <a:defRPr/>
              </a:pPr>
              <a:t>6</a:t>
            </a:fld>
            <a:endParaRPr lang="en-GB" altLang="x-none" sz="1400" dirty="0">
              <a:solidFill>
                <a:srgbClr val="FFFFFF"/>
              </a:solidFill>
              <a:latin typeface="Arial" charset="0"/>
              <a:ea typeface="Arial Unicode MS" charset="0"/>
              <a:cs typeface="Arial Unicode MS" charset="0"/>
              <a:sym typeface="Calibri"/>
            </a:endParaRPr>
          </a:p>
        </p:txBody>
      </p:sp>
      <p:sp>
        <p:nvSpPr>
          <p:cNvPr id="20" name="AutoShape 1">
            <a:extLst>
              <a:ext uri="{FF2B5EF4-FFF2-40B4-BE49-F238E27FC236}">
                <a16:creationId xmlns:a16="http://schemas.microsoft.com/office/drawing/2014/main" id="{053C5E43-FB3C-0241-A90B-37ED1608745A}"/>
              </a:ext>
            </a:extLst>
          </p:cNvPr>
          <p:cNvSpPr>
            <a:spLocks noChangeArrowheads="1"/>
          </p:cNvSpPr>
          <p:nvPr/>
        </p:nvSpPr>
        <p:spPr bwMode="auto">
          <a:xfrm>
            <a:off x="31750"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solidFill>
                <a:prstClr val="black"/>
              </a:solidFill>
              <a:latin typeface="Calibri" panose="020F0502020204030204"/>
              <a:sym typeface="Calibri"/>
            </a:endParaRPr>
          </a:p>
        </p:txBody>
      </p:sp>
      <p:sp>
        <p:nvSpPr>
          <p:cNvPr id="21" name="Rectangle 5">
            <a:extLst>
              <a:ext uri="{FF2B5EF4-FFF2-40B4-BE49-F238E27FC236}">
                <a16:creationId xmlns:a16="http://schemas.microsoft.com/office/drawing/2014/main" id="{88502872-0F3B-4944-93FE-7728BC43507A}"/>
              </a:ext>
            </a:extLst>
          </p:cNvPr>
          <p:cNvSpPr txBox="1">
            <a:spLocks noChangeArrowheads="1"/>
          </p:cNvSpPr>
          <p:nvPr/>
        </p:nvSpPr>
        <p:spPr bwMode="auto">
          <a:xfrm>
            <a:off x="609600" y="6624003"/>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defPPr>
              <a:defRPr lang="x-none"/>
            </a:defPPr>
            <a:lvl1pPr marL="0" algn="ctr"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ltLang="x-none">
                <a:sym typeface="Calibri"/>
              </a:rPr>
              <a:t>ECFA Detector R&amp;D Roadmap</a:t>
            </a:r>
            <a:endParaRPr lang="de-DE" altLang="x-none" dirty="0">
              <a:sym typeface="Calibri"/>
            </a:endParaRPr>
          </a:p>
        </p:txBody>
      </p:sp>
      <p:sp>
        <p:nvSpPr>
          <p:cNvPr id="2" name="Text Box 6">
            <a:extLst>
              <a:ext uri="{FF2B5EF4-FFF2-40B4-BE49-F238E27FC236}">
                <a16:creationId xmlns:a16="http://schemas.microsoft.com/office/drawing/2014/main" id="{AB9FEFFA-B37B-F5FA-8394-9CAA7DFE2C40}"/>
              </a:ext>
            </a:extLst>
          </p:cNvPr>
          <p:cNvSpPr txBox="1">
            <a:spLocks noChangeArrowheads="1"/>
          </p:cNvSpPr>
          <p:nvPr/>
        </p:nvSpPr>
        <p:spPr bwMode="auto">
          <a:xfrm>
            <a:off x="235794" y="6645582"/>
            <a:ext cx="2153838"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defTabSz="914400">
              <a:lnSpc>
                <a:spcPct val="93000"/>
              </a:lnSpc>
              <a:buClr>
                <a:srgbClr val="000000"/>
              </a:buClr>
              <a:buSzPct val="100000"/>
              <a:buFont typeface="Times New Roman" charset="0"/>
              <a:buNone/>
              <a:defRPr/>
            </a:pPr>
            <a:r>
              <a:rPr lang="en-GB" altLang="x-none" sz="1600" dirty="0">
                <a:solidFill>
                  <a:srgbClr val="FFFFFF"/>
                </a:solidFill>
                <a:latin typeface="Arial" charset="0"/>
                <a:ea typeface="Arial Unicode MS" charset="0"/>
                <a:cs typeface="Arial Unicode MS" charset="0"/>
                <a:sym typeface="Calibri"/>
              </a:rPr>
              <a:t>24</a:t>
            </a:r>
            <a:r>
              <a:rPr lang="en-GB" altLang="x-none" sz="1600" baseline="30000" dirty="0">
                <a:solidFill>
                  <a:srgbClr val="FFFFFF"/>
                </a:solidFill>
                <a:latin typeface="Arial" charset="0"/>
                <a:ea typeface="Arial Unicode MS" charset="0"/>
                <a:cs typeface="Arial Unicode MS" charset="0"/>
                <a:sym typeface="Calibri"/>
              </a:rPr>
              <a:t>th</a:t>
            </a:r>
            <a:r>
              <a:rPr lang="en-GB" altLang="x-none" sz="1600" dirty="0">
                <a:solidFill>
                  <a:srgbClr val="FFFFFF"/>
                </a:solidFill>
                <a:latin typeface="Arial" charset="0"/>
                <a:ea typeface="Arial Unicode MS" charset="0"/>
                <a:cs typeface="Arial Unicode MS" charset="0"/>
                <a:sym typeface="Calibri"/>
              </a:rPr>
              <a:t> May 2023</a:t>
            </a:r>
            <a:endParaRPr lang="x-none" altLang="x-none" sz="1600" dirty="0">
              <a:solidFill>
                <a:srgbClr val="FFFFFF"/>
              </a:solidFill>
              <a:latin typeface="Arial" charset="0"/>
              <a:ea typeface="Arial Unicode MS" charset="0"/>
              <a:cs typeface="Arial Unicode MS" charset="0"/>
              <a:sym typeface="Calibri"/>
            </a:endParaRPr>
          </a:p>
        </p:txBody>
      </p:sp>
    </p:spTree>
    <p:extLst>
      <p:ext uri="{BB962C8B-B14F-4D97-AF65-F5344CB8AC3E}">
        <p14:creationId xmlns:p14="http://schemas.microsoft.com/office/powerpoint/2010/main" val="6942593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0" y="-1"/>
            <a:ext cx="4632960" cy="6858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0" name="Picture 1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4666107" y="364427"/>
            <a:ext cx="2321441" cy="2755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1" name="Picture 13"/>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720393" y="3318677"/>
            <a:ext cx="2290808" cy="32040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2" name="Picture 14"/>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7048509" y="126386"/>
            <a:ext cx="2327139" cy="3338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3" name="Picture 15"/>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7107936" y="3428562"/>
            <a:ext cx="2354121" cy="3390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4" name="Picture 16"/>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9668256" y="170688"/>
            <a:ext cx="2182368" cy="2903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6" name="Picture 18"/>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b="-1408"/>
          <a:stretch/>
        </p:blipFill>
        <p:spPr bwMode="auto">
          <a:xfrm>
            <a:off x="9480344" y="3184412"/>
            <a:ext cx="2479639" cy="3496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a:extLst>
              <a:ext uri="{FF2B5EF4-FFF2-40B4-BE49-F238E27FC236}">
                <a16:creationId xmlns:a16="http://schemas.microsoft.com/office/drawing/2014/main" id="{6237BD29-C637-D103-7A1B-619209072E52}"/>
              </a:ext>
            </a:extLst>
          </p:cNvPr>
          <p:cNvSpPr txBox="1"/>
          <p:nvPr/>
        </p:nvSpPr>
        <p:spPr>
          <a:xfrm>
            <a:off x="433758" y="364477"/>
            <a:ext cx="6094140" cy="369332"/>
          </a:xfrm>
          <a:prstGeom prst="rect">
            <a:avLst/>
          </a:prstGeom>
          <a:noFill/>
        </p:spPr>
        <p:txBody>
          <a:bodyPr wrap="square">
            <a:spAutoFit/>
          </a:bodyPr>
          <a:lstStyle/>
          <a:p>
            <a:r>
              <a:rPr lang="en-GB" b="1" dirty="0">
                <a:solidFill>
                  <a:srgbClr val="FFFF00"/>
                </a:solidFill>
              </a:rPr>
              <a:t>(</a:t>
            </a:r>
            <a:r>
              <a:rPr lang="en-GB" b="1" dirty="0">
                <a:solidFill>
                  <a:srgbClr val="FFFF00"/>
                </a:solidFill>
                <a:hlinkClick r:id="rId9">
                  <a:extLst>
                    <a:ext uri="{A12FA001-AC4F-418D-AE19-62706E023703}">
                      <ahyp:hlinkClr xmlns:ahyp="http://schemas.microsoft.com/office/drawing/2018/hyperlinkcolor" val="tx"/>
                    </a:ext>
                  </a:extLst>
                </a:hlinkClick>
              </a:rPr>
              <a:t>https://cds.cern.ch/record/2784893</a:t>
            </a:r>
            <a:r>
              <a:rPr lang="en-GB" b="1" dirty="0">
                <a:solidFill>
                  <a:srgbClr val="FFFF00"/>
                </a:solidFill>
              </a:rPr>
              <a:t>) </a:t>
            </a:r>
          </a:p>
        </p:txBody>
      </p:sp>
      <p:sp>
        <p:nvSpPr>
          <p:cNvPr id="2" name="TextBox 1">
            <a:extLst>
              <a:ext uri="{FF2B5EF4-FFF2-40B4-BE49-F238E27FC236}">
                <a16:creationId xmlns:a16="http://schemas.microsoft.com/office/drawing/2014/main" id="{A5B4030B-C84E-9714-A823-489FD2FA0A09}"/>
              </a:ext>
            </a:extLst>
          </p:cNvPr>
          <p:cNvSpPr txBox="1"/>
          <p:nvPr/>
        </p:nvSpPr>
        <p:spPr>
          <a:xfrm>
            <a:off x="0" y="721503"/>
            <a:ext cx="4632960" cy="800219"/>
          </a:xfrm>
          <a:prstGeom prst="rect">
            <a:avLst/>
          </a:prstGeom>
          <a:noFill/>
        </p:spPr>
        <p:txBody>
          <a:bodyPr wrap="square" rtlCol="0">
            <a:spAutoFit/>
          </a:bodyPr>
          <a:lstStyle/>
          <a:p>
            <a:pPr algn="ctr"/>
            <a:r>
              <a:rPr lang="en-GB" dirty="0">
                <a:solidFill>
                  <a:schemeClr val="bg1"/>
                </a:solidFill>
              </a:rPr>
              <a:t>Also 8 page synopsis document:</a:t>
            </a:r>
          </a:p>
          <a:p>
            <a:pPr algn="ctr"/>
            <a:r>
              <a:rPr lang="en-GB" sz="1400" u="sng" dirty="0">
                <a:solidFill>
                  <a:schemeClr val="bg1"/>
                </a:solidFill>
              </a:rPr>
              <a:t>https://cds.cern.ch/record/2784893/files/Synopsis%20of%20the%20ECFA%20Detector%20R&amp;D%20Roadmap.pdf</a:t>
            </a:r>
          </a:p>
        </p:txBody>
      </p:sp>
      <p:sp>
        <p:nvSpPr>
          <p:cNvPr id="3" name="TextBox 2">
            <a:extLst>
              <a:ext uri="{FF2B5EF4-FFF2-40B4-BE49-F238E27FC236}">
                <a16:creationId xmlns:a16="http://schemas.microsoft.com/office/drawing/2014/main" id="{0BE76DB1-FABB-A07F-86D1-49510601D705}"/>
              </a:ext>
            </a:extLst>
          </p:cNvPr>
          <p:cNvSpPr txBox="1"/>
          <p:nvPr/>
        </p:nvSpPr>
        <p:spPr>
          <a:xfrm>
            <a:off x="4775863" y="-48250"/>
            <a:ext cx="2281523" cy="646331"/>
          </a:xfrm>
          <a:prstGeom prst="rect">
            <a:avLst/>
          </a:prstGeom>
          <a:noFill/>
        </p:spPr>
        <p:txBody>
          <a:bodyPr wrap="none" rtlCol="0">
            <a:spAutoFit/>
          </a:bodyPr>
          <a:lstStyle/>
          <a:p>
            <a:pPr algn="r"/>
            <a:r>
              <a:rPr lang="en-GB" sz="1200" b="1" dirty="0">
                <a:solidFill>
                  <a:srgbClr val="FF0000"/>
                </a:solidFill>
              </a:rPr>
              <a:t>DOI: 10.17181/CERN.XDPL.W2EX</a:t>
            </a:r>
          </a:p>
          <a:p>
            <a:pPr algn="r"/>
            <a:r>
              <a:rPr lang="en-GB" sz="1200" b="1" dirty="0">
                <a:solidFill>
                  <a:srgbClr val="FF0000"/>
                </a:solidFill>
              </a:rPr>
              <a:t>ISBN: 978-92-9083-614-8</a:t>
            </a:r>
          </a:p>
          <a:p>
            <a:pPr algn="r"/>
            <a:r>
              <a:rPr lang="en-GB" sz="1200" b="1" dirty="0">
                <a:solidFill>
                  <a:srgbClr val="C00000"/>
                </a:solidFill>
              </a:rPr>
              <a:t>Published 21.10.2021</a:t>
            </a:r>
          </a:p>
        </p:txBody>
      </p:sp>
      <p:sp>
        <p:nvSpPr>
          <p:cNvPr id="4" name="TextBox 3">
            <a:extLst>
              <a:ext uri="{FF2B5EF4-FFF2-40B4-BE49-F238E27FC236}">
                <a16:creationId xmlns:a16="http://schemas.microsoft.com/office/drawing/2014/main" id="{8D05FC4C-4121-D8E0-17B7-57ECFA6E8F70}"/>
              </a:ext>
            </a:extLst>
          </p:cNvPr>
          <p:cNvSpPr txBox="1"/>
          <p:nvPr/>
        </p:nvSpPr>
        <p:spPr>
          <a:xfrm>
            <a:off x="-28447" y="6416357"/>
            <a:ext cx="1251368" cy="461665"/>
          </a:xfrm>
          <a:prstGeom prst="rect">
            <a:avLst/>
          </a:prstGeom>
          <a:noFill/>
        </p:spPr>
        <p:txBody>
          <a:bodyPr wrap="none" rtlCol="0">
            <a:spAutoFit/>
          </a:bodyPr>
          <a:lstStyle/>
          <a:p>
            <a:r>
              <a:rPr lang="en-GB" sz="1200" b="1" dirty="0">
                <a:solidFill>
                  <a:srgbClr val="FF5050"/>
                </a:solidFill>
              </a:rPr>
              <a:t>CERN-ESU-017</a:t>
            </a:r>
          </a:p>
          <a:p>
            <a:r>
              <a:rPr lang="en-GB" sz="1200" b="1" dirty="0">
                <a:solidFill>
                  <a:srgbClr val="FF5050"/>
                </a:solidFill>
              </a:rPr>
              <a:t>ECFA/RC/21/510</a:t>
            </a:r>
          </a:p>
        </p:txBody>
      </p:sp>
    </p:spTree>
    <p:extLst>
      <p:ext uri="{BB962C8B-B14F-4D97-AF65-F5344CB8AC3E}">
        <p14:creationId xmlns:p14="http://schemas.microsoft.com/office/powerpoint/2010/main" val="1215035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Picture 6"/>
          <p:cNvPicPr>
            <a:picLocks noChangeAspect="1"/>
          </p:cNvPicPr>
          <p:nvPr/>
        </p:nvPicPr>
        <p:blipFill>
          <a:blip r:embed="rId2"/>
          <a:stretch>
            <a:fillRect/>
          </a:stretch>
        </p:blipFill>
        <p:spPr>
          <a:xfrm>
            <a:off x="1" y="0"/>
            <a:ext cx="6988793" cy="720000"/>
          </a:xfrm>
          <a:prstGeom prst="rect">
            <a:avLst/>
          </a:prstGeom>
          <a:ln w="12700">
            <a:miter lim="400000"/>
          </a:ln>
        </p:spPr>
      </p:pic>
      <p:sp>
        <p:nvSpPr>
          <p:cNvPr id="6" name="TextBox 18"/>
          <p:cNvSpPr txBox="1"/>
          <p:nvPr/>
        </p:nvSpPr>
        <p:spPr>
          <a:xfrm>
            <a:off x="6184900" y="-22811"/>
            <a:ext cx="5917886" cy="5539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a:defRPr sz="3000">
                <a:solidFill>
                  <a:srgbClr val="8497B0"/>
                </a:solidFill>
                <a:latin typeface="Arial"/>
                <a:ea typeface="Arial"/>
                <a:cs typeface="Arial"/>
                <a:sym typeface="Arial"/>
              </a:defRPr>
            </a:lvl1pPr>
          </a:lstStyle>
          <a:p>
            <a:pPr defTabSz="914400" hangingPunct="0"/>
            <a:r>
              <a:rPr lang="en-GB" kern="0" dirty="0"/>
              <a:t>DRD Proposal Organisation </a:t>
            </a:r>
            <a:endParaRPr kern="0" dirty="0"/>
          </a:p>
        </p:txBody>
      </p:sp>
      <p:sp>
        <p:nvSpPr>
          <p:cNvPr id="17" name="TextBox 16">
            <a:extLst>
              <a:ext uri="{FF2B5EF4-FFF2-40B4-BE49-F238E27FC236}">
                <a16:creationId xmlns:a16="http://schemas.microsoft.com/office/drawing/2014/main" id="{253665BB-8E36-6C28-C3EA-C6A44216FD69}"/>
              </a:ext>
            </a:extLst>
          </p:cNvPr>
          <p:cNvSpPr txBox="1"/>
          <p:nvPr/>
        </p:nvSpPr>
        <p:spPr>
          <a:xfrm>
            <a:off x="7465921" y="6521955"/>
            <a:ext cx="5272323" cy="276999"/>
          </a:xfrm>
          <a:prstGeom prst="rect">
            <a:avLst/>
          </a:prstGeom>
          <a:noFill/>
        </p:spPr>
        <p:txBody>
          <a:bodyPr wrap="square" rtlCol="0">
            <a:spAutoFit/>
          </a:bodyPr>
          <a:lstStyle/>
          <a:p>
            <a:pPr defTabSz="914400">
              <a:defRPr/>
            </a:pPr>
            <a:r>
              <a:rPr lang="en-GB" sz="1200" dirty="0">
                <a:solidFill>
                  <a:srgbClr val="0070C0"/>
                </a:solidFill>
                <a:latin typeface="Arial" panose="020B0604020202020204" pitchFamily="34" charset="0"/>
                <a:cs typeface="Arial" panose="020B0604020202020204" pitchFamily="34" charset="0"/>
                <a:sym typeface="Calibri"/>
              </a:rPr>
              <a:t>*community feedback via RECFA delegates and National Contacts</a:t>
            </a:r>
          </a:p>
        </p:txBody>
      </p:sp>
      <p:sp>
        <p:nvSpPr>
          <p:cNvPr id="18" name="Rectangle 1">
            <a:extLst>
              <a:ext uri="{FF2B5EF4-FFF2-40B4-BE49-F238E27FC236}">
                <a16:creationId xmlns:a16="http://schemas.microsoft.com/office/drawing/2014/main" id="{8CC33FFA-A56D-9694-9303-DA37C44E0224}"/>
              </a:ext>
            </a:extLst>
          </p:cNvPr>
          <p:cNvSpPr>
            <a:spLocks noChangeArrowheads="1"/>
          </p:cNvSpPr>
          <p:nvPr/>
        </p:nvSpPr>
        <p:spPr bwMode="auto">
          <a:xfrm>
            <a:off x="0" y="6597352"/>
            <a:ext cx="12192000" cy="260350"/>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sp>
        <p:nvSpPr>
          <p:cNvPr id="19" name="Text Box 4">
            <a:extLst>
              <a:ext uri="{FF2B5EF4-FFF2-40B4-BE49-F238E27FC236}">
                <a16:creationId xmlns:a16="http://schemas.microsoft.com/office/drawing/2014/main" id="{16121C54-6930-DB58-AD08-187CDE9DDDF1}"/>
              </a:ext>
            </a:extLst>
          </p:cNvPr>
          <p:cNvSpPr txBox="1">
            <a:spLocks noChangeArrowheads="1"/>
          </p:cNvSpPr>
          <p:nvPr/>
        </p:nvSpPr>
        <p:spPr bwMode="auto">
          <a:xfrm>
            <a:off x="1836737" y="6634561"/>
            <a:ext cx="41402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14112" rIns="0" bIns="0"/>
          <a:lstStyle>
            <a:lvl1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1pPr>
            <a:lvl2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2pPr>
            <a:lvl3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3pPr>
            <a:lvl4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4pPr>
            <a:lvl5pPr>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 pos="1447800" algn="l"/>
                <a:tab pos="2171700" algn="l"/>
                <a:tab pos="2895600" algn="l"/>
                <a:tab pos="3619500" algn="l"/>
              </a:tabLst>
              <a:defRPr>
                <a:solidFill>
                  <a:schemeClr val="bg1"/>
                </a:solidFill>
                <a:latin typeface="Calibri" charset="0"/>
                <a:ea typeface="MS Gothic" charset="-128"/>
                <a:cs typeface="MS Gothic" charset="-128"/>
              </a:defRPr>
            </a:lvl9pPr>
          </a:lstStyle>
          <a:p>
            <a:pPr algn="ctr" defTabSz="914400">
              <a:lnSpc>
                <a:spcPct val="93000"/>
              </a:lnSpc>
              <a:buClr>
                <a:srgbClr val="000000"/>
              </a:buClr>
              <a:buSzPct val="100000"/>
              <a:buFont typeface="Times New Roman" charset="0"/>
              <a:buNone/>
              <a:defRPr/>
            </a:pPr>
            <a:endParaRPr lang="x-none" altLang="x-none" sz="1600">
              <a:solidFill>
                <a:srgbClr val="FFFFFF"/>
              </a:solidFill>
              <a:latin typeface="Arial" charset="0"/>
              <a:ea typeface="Arial Unicode MS" charset="0"/>
              <a:cs typeface="Arial Unicode MS" charset="0"/>
              <a:sym typeface="Calibri"/>
            </a:endParaRPr>
          </a:p>
        </p:txBody>
      </p:sp>
      <p:sp>
        <p:nvSpPr>
          <p:cNvPr id="20" name="Text Box 5">
            <a:extLst>
              <a:ext uri="{FF2B5EF4-FFF2-40B4-BE49-F238E27FC236}">
                <a16:creationId xmlns:a16="http://schemas.microsoft.com/office/drawing/2014/main" id="{5D33733B-BE02-30B4-CAEC-966B3C73D5D6}"/>
              </a:ext>
            </a:extLst>
          </p:cNvPr>
          <p:cNvSpPr txBox="1">
            <a:spLocks noChangeArrowheads="1"/>
          </p:cNvSpPr>
          <p:nvPr/>
        </p:nvSpPr>
        <p:spPr bwMode="auto">
          <a:xfrm>
            <a:off x="10614025" y="6606894"/>
            <a:ext cx="1441451" cy="23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algn="r" defTabSz="914400">
              <a:lnSpc>
                <a:spcPct val="93000"/>
              </a:lnSpc>
              <a:buClr>
                <a:srgbClr val="000000"/>
              </a:buClr>
              <a:buSzPct val="100000"/>
              <a:buFont typeface="Times New Roman" charset="0"/>
              <a:buNone/>
              <a:defRPr/>
            </a:pPr>
            <a:fld id="{C29590A0-6A90-2C40-A486-A733B5887438}" type="slidenum">
              <a:rPr lang="en-GB" altLang="x-none" sz="1400">
                <a:solidFill>
                  <a:srgbClr val="FFFFFF"/>
                </a:solidFill>
                <a:latin typeface="Arial" charset="0"/>
                <a:ea typeface="Arial Unicode MS" charset="0"/>
                <a:cs typeface="Arial Unicode MS" charset="0"/>
                <a:sym typeface="Calibri"/>
              </a:rPr>
              <a:pPr algn="r" defTabSz="914400">
                <a:lnSpc>
                  <a:spcPct val="93000"/>
                </a:lnSpc>
                <a:buClr>
                  <a:srgbClr val="000000"/>
                </a:buClr>
                <a:buSzPct val="100000"/>
                <a:buFont typeface="Times New Roman" charset="0"/>
                <a:buNone/>
                <a:defRPr/>
              </a:pPr>
              <a:t>8</a:t>
            </a:fld>
            <a:endParaRPr lang="en-GB" altLang="x-none" sz="1400" dirty="0">
              <a:solidFill>
                <a:srgbClr val="FFFFFF"/>
              </a:solidFill>
              <a:latin typeface="Arial" charset="0"/>
              <a:ea typeface="Arial Unicode MS" charset="0"/>
              <a:cs typeface="Arial Unicode MS" charset="0"/>
              <a:sym typeface="Calibri"/>
            </a:endParaRPr>
          </a:p>
        </p:txBody>
      </p:sp>
      <p:sp>
        <p:nvSpPr>
          <p:cNvPr id="21" name="AutoShape 1">
            <a:extLst>
              <a:ext uri="{FF2B5EF4-FFF2-40B4-BE49-F238E27FC236}">
                <a16:creationId xmlns:a16="http://schemas.microsoft.com/office/drawing/2014/main" id="{3605A479-5189-7F5D-59B0-1D54235CB5C3}"/>
              </a:ext>
            </a:extLst>
          </p:cNvPr>
          <p:cNvSpPr>
            <a:spLocks noChangeArrowheads="1"/>
          </p:cNvSpPr>
          <p:nvPr/>
        </p:nvSpPr>
        <p:spPr bwMode="auto">
          <a:xfrm>
            <a:off x="31750" y="6598046"/>
            <a:ext cx="9144001" cy="287338"/>
          </a:xfrm>
          <a:custGeom>
            <a:avLst/>
            <a:gdLst>
              <a:gd name="G0" fmla="*/ 25401 1 2"/>
              <a:gd name="G1" fmla="*/ 801 1 2"/>
              <a:gd name="G2" fmla="+- 801 0 0"/>
              <a:gd name="G3" fmla="+- 25401 0 0"/>
            </a:gdLst>
            <a:ahLst/>
            <a:cxnLst>
              <a:cxn ang="0">
                <a:pos x="r" y="vc"/>
              </a:cxn>
              <a:cxn ang="5400000">
                <a:pos x="hc" y="b"/>
              </a:cxn>
              <a:cxn ang="10800000">
                <a:pos x="l" y="vc"/>
              </a:cxn>
              <a:cxn ang="16200000">
                <a:pos x="hc" y="t"/>
              </a:cxn>
            </a:cxnLst>
            <a:rect l="0" t="0" r="0" b="0"/>
            <a:pathLst>
              <a:path>
                <a:moveTo>
                  <a:pt x="0" y="0"/>
                </a:moveTo>
                <a:lnTo>
                  <a:pt x="25401" y="0"/>
                </a:lnTo>
                <a:lnTo>
                  <a:pt x="25401" y="801"/>
                </a:lnTo>
                <a:lnTo>
                  <a:pt x="0" y="801"/>
                </a:lnTo>
                <a:close/>
              </a:path>
            </a:pathLst>
          </a:custGeom>
          <a:solidFill>
            <a:srgbClr val="000080"/>
          </a:solidFill>
          <a:ln w="9360" cap="flat">
            <a:solidFill>
              <a:srgbClr val="00008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solidFill>
                <a:prstClr val="black"/>
              </a:solidFill>
              <a:latin typeface="Calibri" panose="020F0502020204030204"/>
              <a:sym typeface="Calibri"/>
            </a:endParaRPr>
          </a:p>
        </p:txBody>
      </p:sp>
      <p:sp>
        <p:nvSpPr>
          <p:cNvPr id="22" name="Rectangle 5">
            <a:extLst>
              <a:ext uri="{FF2B5EF4-FFF2-40B4-BE49-F238E27FC236}">
                <a16:creationId xmlns:a16="http://schemas.microsoft.com/office/drawing/2014/main" id="{EE64C2C6-78FC-87A8-4AFA-79DCC8A26A0A}"/>
              </a:ext>
            </a:extLst>
          </p:cNvPr>
          <p:cNvSpPr txBox="1">
            <a:spLocks noChangeArrowheads="1"/>
          </p:cNvSpPr>
          <p:nvPr/>
        </p:nvSpPr>
        <p:spPr bwMode="auto">
          <a:xfrm>
            <a:off x="609600" y="6624003"/>
            <a:ext cx="10972800" cy="198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defPPr>
              <a:defRPr lang="x-none"/>
            </a:defPPr>
            <a:lvl1pPr marL="0" algn="ctr" defTabSz="914400" rtl="0" eaLnBrk="1" latinLnBrk="0" hangingPunct="1">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kern="1200">
                <a:solidFill>
                  <a:srgbClr val="FFFFFF"/>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ltLang="x-none">
                <a:sym typeface="Calibri"/>
              </a:rPr>
              <a:t>ECFA Detector R&amp;D Roadmap</a:t>
            </a:r>
            <a:endParaRPr lang="de-DE" altLang="x-none" dirty="0">
              <a:sym typeface="Calibri"/>
            </a:endParaRPr>
          </a:p>
        </p:txBody>
      </p:sp>
      <p:sp>
        <p:nvSpPr>
          <p:cNvPr id="3" name="TextBox 2">
            <a:extLst>
              <a:ext uri="{FF2B5EF4-FFF2-40B4-BE49-F238E27FC236}">
                <a16:creationId xmlns:a16="http://schemas.microsoft.com/office/drawing/2014/main" id="{DD3351BB-4800-EEF7-E9C1-2D1521617C6B}"/>
              </a:ext>
            </a:extLst>
          </p:cNvPr>
          <p:cNvSpPr txBox="1"/>
          <p:nvPr/>
        </p:nvSpPr>
        <p:spPr>
          <a:xfrm>
            <a:off x="31750" y="1003388"/>
            <a:ext cx="12114883" cy="5262979"/>
          </a:xfrm>
          <a:prstGeom prst="rect">
            <a:avLst/>
          </a:prstGeom>
          <a:noFill/>
        </p:spPr>
        <p:txBody>
          <a:bodyPr wrap="square" rtlCol="0">
            <a:spAutoFit/>
          </a:bodyPr>
          <a:lstStyle/>
          <a:p>
            <a:pPr>
              <a:spcAft>
                <a:spcPts val="600"/>
              </a:spcAft>
            </a:pPr>
            <a:r>
              <a:rPr lang="en-GB" b="1" dirty="0"/>
              <a:t>The organisation of DRDs is expected to be largely up to the relevant communities to define (given their various traditions in the different areas), but it will be important that there is some commonality of language and information provided in the different proposals, to avoid confusing both reviewers and Funding Agencies. </a:t>
            </a:r>
          </a:p>
          <a:p>
            <a:pPr>
              <a:spcAft>
                <a:spcPts val="600"/>
              </a:spcAft>
            </a:pPr>
            <a:r>
              <a:rPr lang="en-GB" b="1" dirty="0"/>
              <a:t>A document “</a:t>
            </a:r>
            <a:r>
              <a:rPr lang="en-GB" b="1" i="0" dirty="0">
                <a:effectLst/>
              </a:rPr>
              <a:t>Suggested Guidelines for DRD Proposal Preparation” </a:t>
            </a:r>
            <a:r>
              <a:rPr lang="en-GB" b="1" dirty="0"/>
              <a:t>has been prepared by the chairs of the ECFA Detector Panel </a:t>
            </a:r>
            <a:r>
              <a:rPr lang="en-GB" b="1" i="0" dirty="0">
                <a:effectLst/>
              </a:rPr>
              <a:t> which</a:t>
            </a:r>
            <a:r>
              <a:rPr lang="en-GB" b="1" dirty="0"/>
              <a:t> covers many of these aspects, but a number of further points have come up in the recent DRD community meetings.</a:t>
            </a:r>
          </a:p>
          <a:p>
            <a:pPr>
              <a:spcAft>
                <a:spcPts val="600"/>
              </a:spcAft>
            </a:pPr>
            <a:r>
              <a:rPr lang="en-GB" b="1" dirty="0"/>
              <a:t>The language around Memoranda of Understanding (</a:t>
            </a:r>
            <a:r>
              <a:rPr lang="en-GB" b="1" dirty="0" err="1"/>
              <a:t>MoUs</a:t>
            </a:r>
            <a:r>
              <a:rPr lang="en-GB" b="1" dirty="0"/>
              <a:t>) has been confused by the use of the term “</a:t>
            </a:r>
            <a:r>
              <a:rPr lang="en-GB" b="1" dirty="0">
                <a:solidFill>
                  <a:srgbClr val="00B050"/>
                </a:solidFill>
              </a:rPr>
              <a:t>Light-Weight-MoU</a:t>
            </a:r>
            <a:r>
              <a:rPr lang="en-GB" b="1" dirty="0"/>
              <a:t>” by RD50/51 to describe agreements signed by </a:t>
            </a:r>
            <a:r>
              <a:rPr lang="en-GB" b="1" dirty="0">
                <a:solidFill>
                  <a:srgbClr val="00B050"/>
                </a:solidFill>
              </a:rPr>
              <a:t>institutes</a:t>
            </a:r>
            <a:r>
              <a:rPr lang="en-GB" b="1" dirty="0"/>
              <a:t> as collaboration members with commitments which include an annual levy of ~few </a:t>
            </a:r>
            <a:r>
              <a:rPr lang="en-GB" b="1" dirty="0" err="1"/>
              <a:t>kCHF</a:t>
            </a:r>
            <a:r>
              <a:rPr lang="en-GB" b="1" dirty="0"/>
              <a:t>/annum for administrative support and collaborative blue-sky R&amp;D.</a:t>
            </a:r>
          </a:p>
          <a:p>
            <a:pPr>
              <a:spcAft>
                <a:spcPts val="600"/>
              </a:spcAft>
            </a:pPr>
            <a:r>
              <a:rPr lang="en-GB" b="1" dirty="0"/>
              <a:t>However, the document </a:t>
            </a:r>
            <a:r>
              <a:rPr lang="en-GB" b="1" dirty="0">
                <a:hlinkClick r:id="rId3">
                  <a:extLst>
                    <a:ext uri="{A12FA001-AC4F-418D-AE19-62706E023703}">
                      <ahyp:hlinkClr xmlns:ahyp="http://schemas.microsoft.com/office/drawing/2018/hyperlinkcolor" val="tx"/>
                    </a:ext>
                  </a:extLst>
                </a:hlinkClick>
              </a:rPr>
              <a:t>CERN/SPC/1190</a:t>
            </a:r>
            <a:r>
              <a:rPr lang="en-GB" b="1" dirty="0"/>
              <a:t> refers to Memoranda of Understanding (</a:t>
            </a:r>
            <a:r>
              <a:rPr lang="en-GB" b="1" dirty="0" err="1">
                <a:solidFill>
                  <a:srgbClr val="0070C0"/>
                </a:solidFill>
              </a:rPr>
              <a:t>MoU</a:t>
            </a:r>
            <a:r>
              <a:rPr lang="en-GB" b="1" dirty="0" err="1"/>
              <a:t>s</a:t>
            </a:r>
            <a:r>
              <a:rPr lang="en-GB" b="1" dirty="0"/>
              <a:t>) in the context of </a:t>
            </a:r>
            <a:r>
              <a:rPr lang="en-GB" b="1" dirty="0">
                <a:solidFill>
                  <a:srgbClr val="0070C0"/>
                </a:solidFill>
              </a:rPr>
              <a:t>agreements of Funding Agencies to support Strategic R&amp;D</a:t>
            </a:r>
            <a:r>
              <a:rPr lang="en-GB" b="1" dirty="0"/>
              <a:t> through commitments to provide funding through their institutes towards the achievement of the DRD work-package milestones and deliverables.</a:t>
            </a:r>
          </a:p>
          <a:p>
            <a:pPr>
              <a:spcAft>
                <a:spcPts val="600"/>
              </a:spcAft>
            </a:pPr>
            <a:r>
              <a:rPr lang="en-GB" b="1" dirty="0"/>
              <a:t>Furthermore, DRD7 (electronics) will require member institutes to sign </a:t>
            </a:r>
            <a:r>
              <a:rPr lang="en-GB" b="1" dirty="0">
                <a:solidFill>
                  <a:srgbClr val="C00000"/>
                </a:solidFill>
              </a:rPr>
              <a:t>Memoranda of Agreement </a:t>
            </a:r>
            <a:r>
              <a:rPr lang="en-GB" b="1" dirty="0"/>
              <a:t>giving a range of agreed practices and possible issues around IP, NDAs etc that will need to be formally defined. </a:t>
            </a:r>
          </a:p>
          <a:p>
            <a:pPr>
              <a:spcAft>
                <a:spcPts val="600"/>
              </a:spcAft>
            </a:pPr>
            <a:r>
              <a:rPr lang="en-GB" b="1" dirty="0"/>
              <a:t>It has been agreed to instead, more generally, use the term</a:t>
            </a:r>
            <a:r>
              <a:rPr lang="en-GB" b="1" dirty="0">
                <a:solidFill>
                  <a:schemeClr val="accent6">
                    <a:lumMod val="75000"/>
                  </a:schemeClr>
                </a:solidFill>
              </a:rPr>
              <a:t> </a:t>
            </a:r>
            <a:r>
              <a:rPr lang="en-GB" b="1" dirty="0" err="1">
                <a:solidFill>
                  <a:srgbClr val="C00000"/>
                </a:solidFill>
              </a:rPr>
              <a:t>MoA</a:t>
            </a:r>
            <a:r>
              <a:rPr lang="en-GB" b="1" dirty="0">
                <a:solidFill>
                  <a:schemeClr val="accent6">
                    <a:lumMod val="75000"/>
                  </a:schemeClr>
                </a:solidFill>
              </a:rPr>
              <a:t> </a:t>
            </a:r>
            <a:r>
              <a:rPr lang="en-GB" b="1" dirty="0"/>
              <a:t> for </a:t>
            </a:r>
            <a:r>
              <a:rPr lang="en-GB" b="1" dirty="0">
                <a:solidFill>
                  <a:srgbClr val="C00000"/>
                </a:solidFill>
              </a:rPr>
              <a:t>agreements between individual institutes and DRDs </a:t>
            </a:r>
            <a:r>
              <a:rPr lang="en-GB" b="1" dirty="0"/>
              <a:t>such as those for some small annual membership levy per institute.</a:t>
            </a:r>
          </a:p>
          <a:p>
            <a:pPr>
              <a:spcAft>
                <a:spcPts val="600"/>
              </a:spcAft>
            </a:pPr>
            <a:r>
              <a:rPr lang="en-GB" b="1" dirty="0"/>
              <a:t>The preparation of </a:t>
            </a:r>
            <a:r>
              <a:rPr lang="en-GB" b="1" dirty="0" err="1">
                <a:solidFill>
                  <a:srgbClr val="0070C0"/>
                </a:solidFill>
              </a:rPr>
              <a:t>MoU</a:t>
            </a:r>
            <a:r>
              <a:rPr lang="en-GB" b="1" dirty="0" err="1"/>
              <a:t>s</a:t>
            </a:r>
            <a:r>
              <a:rPr lang="en-GB" b="1" dirty="0"/>
              <a:t> will require a common format to be developed by CERN as these will be agreements ultimately signed between the </a:t>
            </a:r>
            <a:r>
              <a:rPr lang="en-GB" b="1" dirty="0">
                <a:solidFill>
                  <a:srgbClr val="221AC0"/>
                </a:solidFill>
              </a:rPr>
              <a:t>Funding Agencies and the host laboratory </a:t>
            </a:r>
            <a:r>
              <a:rPr lang="en-GB" b="1" dirty="0"/>
              <a:t>which also provides the formal programme oversight.</a:t>
            </a:r>
          </a:p>
        </p:txBody>
      </p:sp>
      <p:sp>
        <p:nvSpPr>
          <p:cNvPr id="4" name="Text Box 6">
            <a:extLst>
              <a:ext uri="{FF2B5EF4-FFF2-40B4-BE49-F238E27FC236}">
                <a16:creationId xmlns:a16="http://schemas.microsoft.com/office/drawing/2014/main" id="{E09FEDC0-D80E-16CA-69E4-64B36EC7A6DD}"/>
              </a:ext>
            </a:extLst>
          </p:cNvPr>
          <p:cNvSpPr txBox="1">
            <a:spLocks noChangeArrowheads="1"/>
          </p:cNvSpPr>
          <p:nvPr/>
        </p:nvSpPr>
        <p:spPr bwMode="auto">
          <a:xfrm>
            <a:off x="235794" y="6645582"/>
            <a:ext cx="2153838" cy="227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Lst>
              <a:defRPr>
                <a:solidFill>
                  <a:schemeClr val="bg1"/>
                </a:solidFill>
                <a:latin typeface="Calibri" charset="0"/>
                <a:ea typeface="MS Gothic" charset="-128"/>
                <a:cs typeface="MS Gothic" charset="-128"/>
              </a:defRPr>
            </a:lvl1pPr>
            <a:lvl2pPr>
              <a:tabLst>
                <a:tab pos="723900" algn="l"/>
              </a:tabLst>
              <a:defRPr>
                <a:solidFill>
                  <a:schemeClr val="bg1"/>
                </a:solidFill>
                <a:latin typeface="Calibri" charset="0"/>
                <a:ea typeface="MS Gothic" charset="-128"/>
                <a:cs typeface="MS Gothic" charset="-128"/>
              </a:defRPr>
            </a:lvl2pPr>
            <a:lvl3pPr>
              <a:tabLst>
                <a:tab pos="723900" algn="l"/>
              </a:tabLst>
              <a:defRPr>
                <a:solidFill>
                  <a:schemeClr val="bg1"/>
                </a:solidFill>
                <a:latin typeface="Calibri" charset="0"/>
                <a:ea typeface="MS Gothic" charset="-128"/>
                <a:cs typeface="MS Gothic" charset="-128"/>
              </a:defRPr>
            </a:lvl3pPr>
            <a:lvl4pPr>
              <a:tabLst>
                <a:tab pos="723900" algn="l"/>
              </a:tabLst>
              <a:defRPr>
                <a:solidFill>
                  <a:schemeClr val="bg1"/>
                </a:solidFill>
                <a:latin typeface="Calibri" charset="0"/>
                <a:ea typeface="MS Gothic" charset="-128"/>
                <a:cs typeface="MS Gothic" charset="-128"/>
              </a:defRPr>
            </a:lvl4pPr>
            <a:lvl5pPr>
              <a:tabLst>
                <a:tab pos="723900" algn="l"/>
              </a:tabLst>
              <a:defRPr>
                <a:solidFill>
                  <a:schemeClr val="bg1"/>
                </a:solidFill>
                <a:latin typeface="Calibri" charset="0"/>
                <a:ea typeface="MS Gothic" charset="-128"/>
                <a:cs typeface="MS Gothic" charset="-128"/>
              </a:defRPr>
            </a:lvl5pPr>
            <a:lvl6pPr marL="25146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6pPr>
            <a:lvl7pPr marL="29718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7pPr>
            <a:lvl8pPr marL="34290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8pPr>
            <a:lvl9pPr marL="3886200" indent="-228600" defTabSz="449263" eaLnBrk="0" fontAlgn="base" hangingPunct="0">
              <a:spcBef>
                <a:spcPct val="0"/>
              </a:spcBef>
              <a:spcAft>
                <a:spcPct val="0"/>
              </a:spcAft>
              <a:tabLst>
                <a:tab pos="723900" algn="l"/>
              </a:tabLst>
              <a:defRPr>
                <a:solidFill>
                  <a:schemeClr val="bg1"/>
                </a:solidFill>
                <a:latin typeface="Calibri" charset="0"/>
                <a:ea typeface="MS Gothic" charset="-128"/>
                <a:cs typeface="MS Gothic" charset="-128"/>
              </a:defRPr>
            </a:lvl9pPr>
          </a:lstStyle>
          <a:p>
            <a:pPr defTabSz="914400">
              <a:lnSpc>
                <a:spcPct val="93000"/>
              </a:lnSpc>
              <a:buClr>
                <a:srgbClr val="000000"/>
              </a:buClr>
              <a:buSzPct val="100000"/>
              <a:buFont typeface="Times New Roman" charset="0"/>
              <a:buNone/>
              <a:defRPr/>
            </a:pPr>
            <a:r>
              <a:rPr lang="en-GB" altLang="x-none" sz="1600" dirty="0">
                <a:solidFill>
                  <a:srgbClr val="FFFFFF"/>
                </a:solidFill>
                <a:latin typeface="Arial" charset="0"/>
                <a:ea typeface="Arial Unicode MS" charset="0"/>
                <a:cs typeface="Arial Unicode MS" charset="0"/>
                <a:sym typeface="Calibri"/>
              </a:rPr>
              <a:t>24</a:t>
            </a:r>
            <a:r>
              <a:rPr lang="en-GB" altLang="x-none" sz="1600" baseline="30000" dirty="0">
                <a:solidFill>
                  <a:srgbClr val="FFFFFF"/>
                </a:solidFill>
                <a:latin typeface="Arial" charset="0"/>
                <a:ea typeface="Arial Unicode MS" charset="0"/>
                <a:cs typeface="Arial Unicode MS" charset="0"/>
                <a:sym typeface="Calibri"/>
              </a:rPr>
              <a:t>th</a:t>
            </a:r>
            <a:r>
              <a:rPr lang="en-GB" altLang="x-none" sz="1600" dirty="0">
                <a:solidFill>
                  <a:srgbClr val="FFFFFF"/>
                </a:solidFill>
                <a:latin typeface="Arial" charset="0"/>
                <a:ea typeface="Arial Unicode MS" charset="0"/>
                <a:cs typeface="Arial Unicode MS" charset="0"/>
                <a:sym typeface="Calibri"/>
              </a:rPr>
              <a:t> May 2023</a:t>
            </a:r>
            <a:endParaRPr lang="x-none" altLang="x-none" sz="1600" dirty="0">
              <a:solidFill>
                <a:srgbClr val="FFFFFF"/>
              </a:solidFill>
              <a:latin typeface="Arial" charset="0"/>
              <a:ea typeface="Arial Unicode MS" charset="0"/>
              <a:cs typeface="Arial Unicode MS" charset="0"/>
              <a:sym typeface="Calibri"/>
            </a:endParaRPr>
          </a:p>
        </p:txBody>
      </p:sp>
    </p:spTree>
    <p:extLst>
      <p:ext uri="{BB962C8B-B14F-4D97-AF65-F5344CB8AC3E}">
        <p14:creationId xmlns:p14="http://schemas.microsoft.com/office/powerpoint/2010/main" val="4341084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53171</TotalTime>
  <Words>1937</Words>
  <Application>Microsoft Macintosh PowerPoint</Application>
  <PresentationFormat>Widescreen</PresentationFormat>
  <Paragraphs>113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Segoe UI</vt:lpstr>
      <vt:lpstr>Times New Roman</vt:lpstr>
      <vt:lpstr>Office Theme</vt:lpstr>
      <vt:lpstr>PowerPoint Presentation</vt:lpstr>
      <vt:lpstr>PowerPoint Presentation</vt:lpstr>
      <vt:lpstr>PowerPoint Presentation</vt:lpstr>
      <vt:lpstr>PowerPoint Presentation</vt:lpstr>
      <vt:lpstr>BACK UP</vt:lpstr>
      <vt:lpstr>PowerPoint Presentation</vt:lpstr>
      <vt:lpstr>PowerPoint Presentation</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Nicolo' Cartiglia</dc:creator>
  <cp:lastModifiedBy>Mikuž, Marko</cp:lastModifiedBy>
  <cp:revision>363</cp:revision>
  <cp:lastPrinted>2021-07-30T08:44:34Z</cp:lastPrinted>
  <dcterms:created xsi:type="dcterms:W3CDTF">2021-04-22T08:03:20Z</dcterms:created>
  <dcterms:modified xsi:type="dcterms:W3CDTF">2023-05-24T14:29:04Z</dcterms:modified>
</cp:coreProperties>
</file>